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3"/>
  </p:notesMasterIdLst>
  <p:sldIdLst>
    <p:sldId id="256" r:id="rId2"/>
    <p:sldId id="316" r:id="rId3"/>
    <p:sldId id="257" r:id="rId4"/>
    <p:sldId id="258" r:id="rId5"/>
    <p:sldId id="259" r:id="rId6"/>
    <p:sldId id="260" r:id="rId7"/>
    <p:sldId id="310" r:id="rId8"/>
    <p:sldId id="261" r:id="rId9"/>
    <p:sldId id="262" r:id="rId10"/>
    <p:sldId id="263" r:id="rId11"/>
    <p:sldId id="317" r:id="rId12"/>
    <p:sldId id="264" r:id="rId13"/>
    <p:sldId id="265" r:id="rId14"/>
    <p:sldId id="266" r:id="rId15"/>
    <p:sldId id="267" r:id="rId16"/>
    <p:sldId id="268" r:id="rId17"/>
    <p:sldId id="325" r:id="rId18"/>
    <p:sldId id="269" r:id="rId19"/>
    <p:sldId id="324" r:id="rId20"/>
    <p:sldId id="326" r:id="rId21"/>
    <p:sldId id="327" r:id="rId22"/>
    <p:sldId id="270" r:id="rId23"/>
    <p:sldId id="274" r:id="rId24"/>
    <p:sldId id="273" r:id="rId25"/>
    <p:sldId id="311" r:id="rId26"/>
    <p:sldId id="272" r:id="rId27"/>
    <p:sldId id="271" r:id="rId28"/>
    <p:sldId id="275" r:id="rId29"/>
    <p:sldId id="276" r:id="rId30"/>
    <p:sldId id="279" r:id="rId31"/>
    <p:sldId id="278" r:id="rId32"/>
    <p:sldId id="277" r:id="rId33"/>
    <p:sldId id="280" r:id="rId34"/>
    <p:sldId id="281" r:id="rId35"/>
    <p:sldId id="282" r:id="rId36"/>
    <p:sldId id="283" r:id="rId37"/>
    <p:sldId id="318" r:id="rId38"/>
    <p:sldId id="284" r:id="rId39"/>
    <p:sldId id="286" r:id="rId40"/>
    <p:sldId id="285" r:id="rId41"/>
    <p:sldId id="287" r:id="rId42"/>
    <p:sldId id="319" r:id="rId43"/>
    <p:sldId id="288" r:id="rId44"/>
    <p:sldId id="312" r:id="rId45"/>
    <p:sldId id="289" r:id="rId46"/>
    <p:sldId id="290" r:id="rId47"/>
    <p:sldId id="292" r:id="rId48"/>
    <p:sldId id="291" r:id="rId49"/>
    <p:sldId id="313" r:id="rId50"/>
    <p:sldId id="294" r:id="rId51"/>
    <p:sldId id="314" r:id="rId52"/>
    <p:sldId id="295" r:id="rId53"/>
    <p:sldId id="293" r:id="rId54"/>
    <p:sldId id="296" r:id="rId55"/>
    <p:sldId id="320" r:id="rId56"/>
    <p:sldId id="297" r:id="rId57"/>
    <p:sldId id="300" r:id="rId58"/>
    <p:sldId id="315" r:id="rId59"/>
    <p:sldId id="299" r:id="rId60"/>
    <p:sldId id="298" r:id="rId61"/>
    <p:sldId id="301" r:id="rId62"/>
    <p:sldId id="321" r:id="rId63"/>
    <p:sldId id="323" r:id="rId64"/>
    <p:sldId id="304" r:id="rId65"/>
    <p:sldId id="303" r:id="rId66"/>
    <p:sldId id="302" r:id="rId67"/>
    <p:sldId id="307" r:id="rId68"/>
    <p:sldId id="328" r:id="rId69"/>
    <p:sldId id="308" r:id="rId70"/>
    <p:sldId id="322" r:id="rId71"/>
    <p:sldId id="309"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7E800-74B2-4235-891D-F9EC76C69838}" type="datetimeFigureOut">
              <a:rPr lang="en-US" smtClean="0"/>
              <a:t>3/2/2020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25DCD-C328-4AC9-819C-768AC122B60A}" type="slidenum">
              <a:rPr lang="en-US" smtClean="0"/>
              <a:t>‹#›</a:t>
            </a:fld>
            <a:endParaRPr lang="en-US"/>
          </a:p>
        </p:txBody>
      </p:sp>
    </p:spTree>
    <p:extLst>
      <p:ext uri="{BB962C8B-B14F-4D97-AF65-F5344CB8AC3E}">
        <p14:creationId xmlns:p14="http://schemas.microsoft.com/office/powerpoint/2010/main" val="291772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Objects in the sky have fascinated humans throughout time. The explanations of how these celestial objects came to be are even more fascinating. </a:t>
            </a:r>
          </a:p>
          <a:p>
            <a:endParaRPr lang="en-US" dirty="0"/>
          </a:p>
        </p:txBody>
      </p:sp>
      <p:sp>
        <p:nvSpPr>
          <p:cNvPr id="4" name="Slide Number Placeholder 3"/>
          <p:cNvSpPr>
            <a:spLocks noGrp="1"/>
          </p:cNvSpPr>
          <p:nvPr>
            <p:ph type="sldNum" sz="quarter" idx="10"/>
          </p:nvPr>
        </p:nvSpPr>
        <p:spPr/>
        <p:txBody>
          <a:bodyPr/>
          <a:lstStyle/>
          <a:p>
            <a:fld id="{07E25DCD-C328-4AC9-819C-768AC122B60A}" type="slidenum">
              <a:rPr lang="en-US" smtClean="0"/>
              <a:t>4</a:t>
            </a:fld>
            <a:endParaRPr lang="en-US"/>
          </a:p>
        </p:txBody>
      </p:sp>
    </p:spTree>
    <p:extLst>
      <p:ext uri="{BB962C8B-B14F-4D97-AF65-F5344CB8AC3E}">
        <p14:creationId xmlns:p14="http://schemas.microsoft.com/office/powerpoint/2010/main" val="17306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Altitude and Azimuth are calculated from the observer's (</a:t>
            </a:r>
            <a:r>
              <a:rPr lang="en-CA" i="1" dirty="0"/>
              <a:t>the person in blue) position</a:t>
            </a:r>
          </a:p>
          <a:p>
            <a:endParaRPr lang="en-US" dirty="0"/>
          </a:p>
        </p:txBody>
      </p:sp>
      <p:sp>
        <p:nvSpPr>
          <p:cNvPr id="4" name="Slide Number Placeholder 3"/>
          <p:cNvSpPr>
            <a:spLocks noGrp="1"/>
          </p:cNvSpPr>
          <p:nvPr>
            <p:ph type="sldNum" sz="quarter" idx="10"/>
          </p:nvPr>
        </p:nvSpPr>
        <p:spPr/>
        <p:txBody>
          <a:bodyPr/>
          <a:lstStyle/>
          <a:p>
            <a:fld id="{07E25DCD-C328-4AC9-819C-768AC122B60A}" type="slidenum">
              <a:rPr lang="en-US" smtClean="0"/>
              <a:t>8</a:t>
            </a:fld>
            <a:endParaRPr lang="en-US"/>
          </a:p>
        </p:txBody>
      </p:sp>
    </p:spTree>
    <p:extLst>
      <p:ext uri="{BB962C8B-B14F-4D97-AF65-F5344CB8AC3E}">
        <p14:creationId xmlns:p14="http://schemas.microsoft.com/office/powerpoint/2010/main" val="354964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1F6CD92F-5301-47DF-AFBB-7CF6911D9939}" type="datetimeFigureOut">
              <a:rPr lang="en-CA" smtClean="0"/>
              <a:pPr/>
              <a:t>2020-03-02</a:t>
            </a:fld>
            <a:endParaRPr lang="en-CA"/>
          </a:p>
        </p:txBody>
      </p:sp>
      <p:sp>
        <p:nvSpPr>
          <p:cNvPr id="5" name="Footer Placeholder 4"/>
          <p:cNvSpPr>
            <a:spLocks noGrp="1"/>
          </p:cNvSpPr>
          <p:nvPr>
            <p:ph type="ftr" sz="quarter" idx="11"/>
          </p:nvPr>
        </p:nvSpPr>
        <p:spPr>
          <a:xfrm>
            <a:off x="2743973" y="5870576"/>
            <a:ext cx="3932137" cy="377825"/>
          </a:xfrm>
        </p:spPr>
        <p:txBody>
          <a:bodyPr/>
          <a:lstStyle/>
          <a:p>
            <a:endParaRPr lang="en-CA"/>
          </a:p>
        </p:txBody>
      </p:sp>
      <p:sp>
        <p:nvSpPr>
          <p:cNvPr id="6" name="Slide Number Placeholder 5"/>
          <p:cNvSpPr>
            <a:spLocks noGrp="1"/>
          </p:cNvSpPr>
          <p:nvPr>
            <p:ph type="sldNum" sz="quarter" idx="12"/>
          </p:nvPr>
        </p:nvSpPr>
        <p:spPr>
          <a:xfrm>
            <a:off x="8040685" y="5870576"/>
            <a:ext cx="417516" cy="377825"/>
          </a:xfrm>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92832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404454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278681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50941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781671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1278245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194437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2847291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208082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378395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242725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16794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74498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383815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84692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40157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6CD92F-5301-47DF-AFBB-7CF6911D9939}" type="datetimeFigureOut">
              <a:rPr lang="en-CA" smtClean="0"/>
              <a:pPr/>
              <a:t>2020-03-02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AE62DC-ED5A-4480-9C95-B1FA81209AD6}" type="slidenum">
              <a:rPr lang="en-CA" smtClean="0"/>
              <a:pPr/>
              <a:t>‹#›</a:t>
            </a:fld>
            <a:endParaRPr lang="en-CA"/>
          </a:p>
        </p:txBody>
      </p:sp>
    </p:spTree>
    <p:extLst>
      <p:ext uri="{BB962C8B-B14F-4D97-AF65-F5344CB8AC3E}">
        <p14:creationId xmlns:p14="http://schemas.microsoft.com/office/powerpoint/2010/main" val="225831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6CD92F-5301-47DF-AFBB-7CF6911D9939}" type="datetimeFigureOut">
              <a:rPr lang="en-CA" smtClean="0"/>
              <a:pPr/>
              <a:t>2020-03-02</a:t>
            </a:fld>
            <a:endParaRPr lang="en-CA"/>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AE62DC-ED5A-4480-9C95-B1FA81209AD6}" type="slidenum">
              <a:rPr lang="en-CA" smtClean="0"/>
              <a:pPr/>
              <a:t>‹#›</a:t>
            </a:fld>
            <a:endParaRPr lang="en-CA"/>
          </a:p>
        </p:txBody>
      </p:sp>
    </p:spTree>
    <p:extLst>
      <p:ext uri="{BB962C8B-B14F-4D97-AF65-F5344CB8AC3E}">
        <p14:creationId xmlns:p14="http://schemas.microsoft.com/office/powerpoint/2010/main" val="35712668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videoseries?list=PL8dPuuaLjXtPAJr1ysd5yGIyiSFuh0mI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mYhy7eaazI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hubblesite.org/contents/articles/spectroscopy-reading-the-rainbow"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videoseries?list=PL8dPuuaLjXtPAJr1ysd5yGIyiSFuh0mI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jjy-eqWM38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https://www.youtube.com/embed/Qm1VscNlMK8"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video" Target="https://www.youtube.com/embed/videoseries?list=PL8dPuuaLjXtPAJr1ysd5yGIyiSFuh0mI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web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ideo" Target="https://www.youtube.com/embed/2K6P014XXmQ?feature=oembe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7.xml"/><Relationship Id="rId1" Type="http://schemas.openxmlformats.org/officeDocument/2006/relationships/video" Target="https://www.youtube.com/embed/zR3Igc3Rhfg?feature=oembed"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7.xml"/><Relationship Id="rId1" Type="http://schemas.openxmlformats.org/officeDocument/2006/relationships/video" Target="https://www.youtube.com/embed/t6rHHnABoT8?feature=oembed"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2.web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3.jpg"/></Relationships>
</file>

<file path=ppt/slides/_rels/slide67.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7.xml"/><Relationship Id="rId1" Type="http://schemas.openxmlformats.org/officeDocument/2006/relationships/video" Target="https://www.youtube.com/embed/e3za6ITFfWk"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video" Target="https://www.youtube.com/embed/1mcYIzg1GT8?feature=oembed"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6A3F1D4-DEF1-47DE-A12A-4C1B3F3BA34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588008">
            <a:off x="-829579" y="1065016"/>
            <a:ext cx="4508562" cy="5224230"/>
            <a:chOff x="5281603" y="104898"/>
            <a:chExt cx="6910438" cy="6005491"/>
          </a:xfrm>
        </p:grpSpPr>
        <p:sp>
          <p:nvSpPr>
            <p:cNvPr id="13" name="Freeform 270">
              <a:extLst>
                <a:ext uri="{FF2B5EF4-FFF2-40B4-BE49-F238E27FC236}">
                  <a16:creationId xmlns:a16="http://schemas.microsoft.com/office/drawing/2014/main" id="{E2E8FF96-97BA-454F-AA5D-5E7A493035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8"/>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FE51DAE-C187-4524-BFE4-2FA20A12DC65}"/>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37" y="331503"/>
              <a:ext cx="6676004" cy="5235374"/>
              <a:chOff x="5516006" y="331455"/>
              <a:chExt cx="6676004" cy="5235374"/>
            </a:xfrm>
          </p:grpSpPr>
          <p:cxnSp>
            <p:nvCxnSpPr>
              <p:cNvPr id="15" name="Straight Connector 14">
                <a:extLst>
                  <a:ext uri="{FF2B5EF4-FFF2-40B4-BE49-F238E27FC236}">
                    <a16:creationId xmlns:a16="http://schemas.microsoft.com/office/drawing/2014/main" id="{44650558-19C1-4312-A6B0-F0CE493A0CA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7" y="3314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0D69AA-43C3-45CD-906F-2966EA72AB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9" y="33827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CD6ED4-9C15-4E3B-9A49-4ED5FD3891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8" y="347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567160-597C-49C7-87FA-D4BE8650B6D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56" y="3680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9C9F29-E6B9-408B-97AF-86819559F8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74" y="38916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FA11DF-7FE8-4741-BAC0-9AF415A639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76" y="4174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AE1D27-80BB-4F13-90E9-EEC930CE51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33" y="44580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F56FBA-051E-4549-86A3-4B33A77C61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21" y="47941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2C49A1-67CC-4710-9B7C-CB80BEF657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91" y="52427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F9D302-E5F1-44D8-93F1-3582612344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41" y="57054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6723A2-4849-46BA-B503-984740D77E4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91" y="6212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B0CAE57-FFB4-43A7-99E2-81C5B5CFF5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75" y="6903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A88CC0C-6FC4-448F-A395-E295A70AA39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9001" y="75498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2CBDE23-8B3A-444A-B31C-BA26E754FC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202" y="81962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0A9BBC-9F8C-4D53-9CB7-D1460936C3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23" y="8955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09C763-07CB-4E83-B4C0-B7077C73DBB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81" y="96795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7C9D17-C51D-48FC-8395-8D765B7A328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85" y="10479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1062495-0566-4C29-BDBD-0B717D2683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68" y="113136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B71EE13-CCB1-425D-8C39-690452A399A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13" y="122161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C51C0F4-08A1-4771-9CE6-E54FE2F5BC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54" y="1321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65D41C0-DC38-4625-9A1B-3A853DEA84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14" y="141742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74BFD9-4AE7-4956-B935-23A0E1245DD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69" y="151770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5FBD61-C4D0-4879-AE01-02530C9D8A5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63" y="162719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0D2F64-664F-4AB8-8CFD-4AE423E3B6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27" y="173575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646F3B3-5B9F-42A8-BBBE-3520A088B2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90" y="1909979"/>
                <a:ext cx="117320" cy="82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E63B2AA-3CB5-49A4-8A39-F578840ADF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52" y="2083300"/>
                <a:ext cx="39677" cy="2143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6982DD0-0A68-4949-82D2-EF9EA2C51E2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420000" flipH="1">
                <a:off x="9127996" y="33420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50AB0F4-F8E8-4CD9-A875-0471ED91B5C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300000" flipH="1">
                <a:off x="8987583" y="33658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F9CE4DC-D0A9-4D32-95DA-5DBADC9D59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180000" flipH="1">
                <a:off x="8844865" y="35112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45EB0F7-C93A-4BBD-A4C4-7B656048E8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060000" flipH="1">
                <a:off x="8706910" y="36566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9D5E87-498B-41BF-8992-19C1AF51A2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880000" flipH="1">
                <a:off x="8568015" y="38783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34D3644-1E08-414D-A6DD-6462F4BB29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760000" flipH="1">
                <a:off x="8429119" y="4100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54C51F5-5C6C-486D-BA4B-9D0BF5FEFD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640000" flipH="1">
                <a:off x="8294976" y="4461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00E976F-532C-4A3D-967E-B63323068C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520000" flipH="1">
                <a:off x="8160831" y="4823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134B01-0AAE-406B-8EF2-7E80DE7A5CB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340000" flipH="1">
                <a:off x="8027695" y="53177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38C6A49-6E42-4159-B96A-4794972F88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220000" flipH="1">
                <a:off x="7894560" y="5812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D18AE19-1192-4233-8B1D-BDA94EA78D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100000" flipH="1">
                <a:off x="7761424" y="6307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43AB93-A7A2-4866-874C-88AAE01B7F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980000" flipH="1">
                <a:off x="7636651" y="6897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1F72998-6259-433F-A3EC-2478DEB05F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0" flipH="1">
                <a:off x="7511876" y="7510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BD2D18E-14F2-4F7D-A450-2843EE4523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680000" flipH="1">
                <a:off x="7387903" y="8196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E16539-1E6D-4EDC-B6AE-E8A481570EA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560000" flipH="1">
                <a:off x="7268535" y="89303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FC1ED3E-1DE1-4359-B29F-F8063823E2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440000" flipH="1">
                <a:off x="7152033" y="97644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A10AE8-2DA5-42FF-9047-51CF58067D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60000" flipH="1">
                <a:off x="7041697" y="105987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D831F2D-75A5-4C34-8E05-60329D414E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140000" flipH="1">
                <a:off x="6931361" y="114330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FF682BA-A723-4AF6-8885-D62B19CDC93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020000" flipH="1">
                <a:off x="6819072" y="1235691"/>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369DC7-CA5A-4A8E-9F45-1DFCD8D209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900000" flipH="1">
                <a:off x="6721362" y="13325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EB36D4B-B427-4B20-93E4-5EBB216A2FE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720000" flipH="1">
                <a:off x="6617467" y="142921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FA26BC5-9591-4DEB-AF9B-87519E8DB7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0" flipH="1">
                <a:off x="6520030" y="15270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D6160C5-35E0-4560-90E3-B04690C41E8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480000" flipH="1">
                <a:off x="6429573" y="164136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10F25BE-81EA-4B2E-807F-32D6532A779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360000" flipH="1">
                <a:off x="6340531" y="175016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3F45AAE-D664-4B0F-AE81-8003260BE24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180000" flipH="1">
                <a:off x="6261752" y="185990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29117F9-A32E-4584-87C9-553B5B0E20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60000" flipH="1">
                <a:off x="6184139" y="19793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B304953-E67B-4A7C-9B6C-C82C57D04B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940000" flipH="1">
                <a:off x="6106524" y="209875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A0E47B5-33C1-4A9E-A992-54B6B561E7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820000" flipH="1">
                <a:off x="6043200" y="222223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993CCC8-EA62-4172-8E02-A5399EA17B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640000" flipH="1">
                <a:off x="5978905" y="234396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D58479F-E818-4029-8615-72C422537E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520000" flipH="1">
                <a:off x="5912430" y="247032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C97C7F6-0AB1-4301-8F57-0ED7021689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0" flipH="1">
                <a:off x="5858867" y="260054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25F55A2-73EF-4F9D-9591-876C888834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280000" flipH="1">
                <a:off x="5808174" y="27336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3C0E72-51AB-4211-8F79-9E318C54D60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100000" flipH="1">
                <a:off x="5773255" y="286644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9AE6894-05AC-48E8-B4A5-D9D79B1C52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980000" flipH="1">
                <a:off x="5735956" y="30016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1779B3F-3B2F-4919-862E-B5B643A98E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860000" flipH="1">
                <a:off x="5700097" y="31384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511FFE1-234F-45CB-92DF-BC737C9F76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740000" flipH="1">
                <a:off x="5665931" y="32750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0F4717B-868F-45B6-B17A-22D9C8E8DE1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560000" flipH="1">
                <a:off x="5644468" y="341376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064AC9-B2F5-447B-BFE7-75CDFCBDFA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440000" flipH="1">
                <a:off x="5626522" y="35541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4AC90A0-49D3-42E6-8554-9D127B431D8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320000" flipH="1">
                <a:off x="5616421" y="369130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E87C403-11F4-41FD-98E6-32F2DA74963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0" flipH="1">
                <a:off x="5611311" y="383482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67E3667-DCEC-4E2E-BA92-7E2C4A5933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020000" flipH="1">
                <a:off x="5608533" y="397515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FBF2DE5-4238-4352-8ECB-4214CE58C3F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900000" flipH="1">
                <a:off x="5605749" y="411548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A614181-98EA-4D12-A70C-8A02EDCF83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780000" flipH="1">
                <a:off x="5624187" y="425361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7407CA6-1E32-49D3-BCCC-D7E2132BB3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660000" flipH="1">
                <a:off x="5642615" y="439173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B566D03-C62E-478D-8B5C-31A8C3C60E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480000" flipH="1">
                <a:off x="5654803" y="453574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3913D97-AA52-423C-9DAF-0FA803B4ED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360000" flipH="1">
                <a:off x="5684436" y="467070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D5BBE04-1A5D-40EF-8CF1-8235B0E443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240000" flipH="1">
                <a:off x="5714065" y="480804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9C5861-E4E8-4C08-A584-94AA37B1F7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120000" flipH="1">
                <a:off x="5748457" y="494777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92E22AE-0811-4577-AA13-B7F5636F59B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940000" flipH="1">
                <a:off x="5792089" y="50768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ACB39E0-25C6-486D-85A5-FB67FA40AC7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820000" flipH="1">
                <a:off x="5847437" y="52104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996AA2F-EDC0-4A25-A87C-F389979009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700000" flipH="1">
                <a:off x="5900407" y="534172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1B829D2-BB4C-400A-B4C4-1FBDB97B6E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580000" flipH="1">
                <a:off x="5955761" y="547369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id="{AEB1C1D6-0E65-4622-A4D5-393D73B397A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43323" y="40090"/>
            <a:ext cx="854770" cy="4028867"/>
            <a:chOff x="8591089" y="40090"/>
            <a:chExt cx="1139692" cy="4028867"/>
          </a:xfrm>
        </p:grpSpPr>
        <p:sp>
          <p:nvSpPr>
            <p:cNvPr id="95" name="Freeform 435">
              <a:extLst>
                <a:ext uri="{FF2B5EF4-FFF2-40B4-BE49-F238E27FC236}">
                  <a16:creationId xmlns:a16="http://schemas.microsoft.com/office/drawing/2014/main" id="{8F0B0269-5E47-42B2-8748-B3D08D86C9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0273242">
              <a:off x="8591089" y="40090"/>
              <a:ext cx="1051990" cy="4028867"/>
            </a:xfrm>
            <a:custGeom>
              <a:avLst/>
              <a:gdLst>
                <a:gd name="connsiteX0" fmla="*/ 1026114 w 1051990"/>
                <a:gd name="connsiteY0" fmla="*/ 0 h 4028867"/>
                <a:gd name="connsiteX1" fmla="*/ 1051990 w 1051990"/>
                <a:gd name="connsiteY1" fmla="*/ 10514 h 4028867"/>
                <a:gd name="connsiteX2" fmla="*/ 947223 w 1051990"/>
                <a:gd name="connsiteY2" fmla="*/ 105732 h 4028867"/>
                <a:gd name="connsiteX3" fmla="*/ 25213 w 1051990"/>
                <a:gd name="connsiteY3" fmla="*/ 2331661 h 4028867"/>
                <a:gd name="connsiteX4" fmla="*/ 480951 w 1051990"/>
                <a:gd name="connsiteY4" fmla="*/ 3963982 h 4028867"/>
                <a:gd name="connsiteX5" fmla="*/ 514062 w 1051990"/>
                <a:gd name="connsiteY5" fmla="*/ 4015630 h 4028867"/>
                <a:gd name="connsiteX6" fmla="*/ 492604 w 1051990"/>
                <a:gd name="connsiteY6" fmla="*/ 4028867 h 4028867"/>
                <a:gd name="connsiteX7" fmla="*/ 459388 w 1051990"/>
                <a:gd name="connsiteY7" fmla="*/ 3977055 h 4028867"/>
                <a:gd name="connsiteX8" fmla="*/ 0 w 1051990"/>
                <a:gd name="connsiteY8" fmla="*/ 2331661 h 4028867"/>
                <a:gd name="connsiteX9" fmla="*/ 929395 w 1051990"/>
                <a:gd name="connsiteY9" fmla="*/ 87904 h 40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990" h="4028867">
                  <a:moveTo>
                    <a:pt x="1026114" y="0"/>
                  </a:moveTo>
                  <a:lnTo>
                    <a:pt x="1051990" y="10514"/>
                  </a:lnTo>
                  <a:lnTo>
                    <a:pt x="947223" y="105732"/>
                  </a:lnTo>
                  <a:cubicBezTo>
                    <a:pt x="377558" y="675396"/>
                    <a:pt x="25213" y="1462381"/>
                    <a:pt x="25213" y="2331661"/>
                  </a:cubicBezTo>
                  <a:cubicBezTo>
                    <a:pt x="25212" y="2929290"/>
                    <a:pt x="191751" y="3488023"/>
                    <a:pt x="480951" y="3963982"/>
                  </a:cubicBezTo>
                  <a:lnTo>
                    <a:pt x="514062" y="4015630"/>
                  </a:lnTo>
                  <a:lnTo>
                    <a:pt x="492604" y="4028867"/>
                  </a:lnTo>
                  <a:lnTo>
                    <a:pt x="459388" y="3977055"/>
                  </a:lnTo>
                  <a:cubicBezTo>
                    <a:pt x="167872" y="3497285"/>
                    <a:pt x="0" y="2934077"/>
                    <a:pt x="0" y="2331661"/>
                  </a:cubicBezTo>
                  <a:cubicBezTo>
                    <a:pt x="0" y="1455419"/>
                    <a:pt x="355167" y="662131"/>
                    <a:pt x="929395" y="87904"/>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6" name="Group 95">
              <a:extLst>
                <a:ext uri="{FF2B5EF4-FFF2-40B4-BE49-F238E27FC236}">
                  <a16:creationId xmlns:a16="http://schemas.microsoft.com/office/drawing/2014/main" id="{4F8EC3A7-71C8-4492-A948-E96271A7D6F1}"/>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705463" y="53848"/>
              <a:ext cx="1025318" cy="3523101"/>
              <a:chOff x="8705463" y="53848"/>
              <a:chExt cx="1025318" cy="3523101"/>
            </a:xfrm>
          </p:grpSpPr>
          <p:cxnSp>
            <p:nvCxnSpPr>
              <p:cNvPr id="97" name="Straight Connector 96">
                <a:extLst>
                  <a:ext uri="{FF2B5EF4-FFF2-40B4-BE49-F238E27FC236}">
                    <a16:creationId xmlns:a16="http://schemas.microsoft.com/office/drawing/2014/main" id="{CB12C727-45C3-4899-9881-69ED4E8A27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693242" flipH="1">
                <a:off x="9082948" y="-1893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C879399-9859-47DA-A906-6DBD4DEEF2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573242" flipH="1">
                <a:off x="9039111" y="8368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9C9659A-1759-4860-94DC-D1CF02A7B94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393242" flipH="1">
                <a:off x="8990567" y="18804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0C76547-B070-4F64-BEC8-BEFBF03D5B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273242" flipH="1">
                <a:off x="8947236" y="29131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4E6801B-5BD1-449E-9134-6B687673C65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153242" flipH="1">
                <a:off x="8914176" y="40482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1E568C2-8448-4FA5-A216-0669A959DB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033242" flipH="1">
                <a:off x="8880490" y="51375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52C1A8F-2D2F-4AF3-9399-EB3611EB2F9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853242" flipH="1">
                <a:off x="8854810" y="62027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B8813C4-A851-495E-B914-7DAD5286CD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733242" flipH="1">
                <a:off x="8832959" y="73370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6A11785-5A81-4C38-B731-6BA65A48CF8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613242" flipH="1">
                <a:off x="8811109" y="84713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575197C-AF10-4DC7-87EC-D73F7F45973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493242" flipH="1">
                <a:off x="8801231" y="9592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288669B-8936-411A-8417-689736FEB61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313242" flipH="1">
                <a:off x="8790092" y="107035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E18ED0B-14B5-4646-9F76-10ED1F10CD2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193242" flipH="1">
                <a:off x="8778727" y="11855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CACE36E-7999-464F-AF18-499B74912A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073242" flipH="1">
                <a:off x="8778244" y="129980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E32A79E-F275-494E-BF7D-366273BF361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953242" flipH="1">
                <a:off x="8780794" y="14152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FB82425-6AF7-4F51-B9ED-616D0731D5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773242" flipH="1">
                <a:off x="8795106" y="152575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B108817-61D4-4148-BDA6-7B8815C1D9F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653242" flipH="1">
                <a:off x="8808355" y="163871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9197DE7-0A55-4F23-8E08-B1B007F0979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533242" flipH="1">
                <a:off x="8823190" y="175248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C06078C-0E6D-40BB-A616-693FE32E45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413242" flipH="1">
                <a:off x="8839215" y="186553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AB7721E-7A3E-414E-9092-EB20271BE9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233242" flipH="1">
                <a:off x="8865450" y="197633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5C7249C-C793-4CD9-9DDE-5DE9B2A771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113242" flipH="1">
                <a:off x="8894820" y="20872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8DF4730-402B-40B0-ACE5-AE777CEDFC3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993242" flipH="1">
                <a:off x="8929116" y="21934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C6829AC-DF8A-4623-8C08-AB4DBB8D03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873242" flipH="1">
                <a:off x="8969097" y="230286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0BCB273-B75E-4FBD-965C-54E2DFEC91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693242" flipH="1">
                <a:off x="9009856" y="240916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695DA63-646F-4E57-82F4-F1B35C2FE4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573242" flipH="1">
                <a:off x="9050614" y="251546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D9609E0-655F-44B2-9A7E-40EBC5E63E1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53242" flipH="1">
                <a:off x="9106635" y="261362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F5A12B1-A906-47E4-B512-426D9B36B5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333242" flipH="1">
                <a:off x="9162656" y="27117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DFAC3CF-9627-471E-BFE7-DD2DCC39FD2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153242" flipH="1">
                <a:off x="9215782" y="281627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FAEBB74-1690-46D8-88A9-6E32CB2924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033242" flipH="1">
                <a:off x="9279250" y="290864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4FB41D8-7DEE-46B5-9264-9C243AD494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913242" flipH="1">
                <a:off x="9343444" y="300280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92B03A7-9340-4043-81A9-684988F3672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793242" flipH="1">
                <a:off x="9411943" y="309730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4B1507A-A11D-4A38-8163-0C859507B2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613242" flipH="1">
                <a:off x="9484143" y="318100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5293184-4AF0-4088-816E-185F172A54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493242" flipH="1">
                <a:off x="9566519" y="326450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2675846-D213-41A4-846D-230E9A4199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373242" flipH="1">
                <a:off x="9646380" y="334693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14682B6-77B2-4A3A-984F-A463269FC8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53242" flipH="1">
                <a:off x="9728029" y="342863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32" name="Group 131">
            <a:extLst>
              <a:ext uri="{FF2B5EF4-FFF2-40B4-BE49-F238E27FC236}">
                <a16:creationId xmlns:a16="http://schemas.microsoft.com/office/drawing/2014/main" id="{D4DB6086-E2C5-44C8-997F-B4DF964F99C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632934">
            <a:off x="2808846" y="782336"/>
            <a:ext cx="3775939" cy="2461114"/>
            <a:chOff x="5281603" y="104899"/>
            <a:chExt cx="6910397" cy="6005491"/>
          </a:xfrm>
        </p:grpSpPr>
        <p:sp>
          <p:nvSpPr>
            <p:cNvPr id="133" name="Freeform 472">
              <a:extLst>
                <a:ext uri="{FF2B5EF4-FFF2-40B4-BE49-F238E27FC236}">
                  <a16:creationId xmlns:a16="http://schemas.microsoft.com/office/drawing/2014/main" id="{52D6084D-B8D2-4126-8105-3278854A23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a:extLst>
                <a:ext uri="{FF2B5EF4-FFF2-40B4-BE49-F238E27FC236}">
                  <a16:creationId xmlns:a16="http://schemas.microsoft.com/office/drawing/2014/main" id="{370C8A93-37F7-4F97-8135-15D73B285703}"/>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35" name="Straight Connector 134">
                <a:extLst>
                  <a:ext uri="{FF2B5EF4-FFF2-40B4-BE49-F238E27FC236}">
                    <a16:creationId xmlns:a16="http://schemas.microsoft.com/office/drawing/2014/main" id="{43C984B3-233F-478C-B4D6-816E60A848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C7CA10A-A373-485C-8C08-FED590CD78F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176DC65-ED65-4CC1-9385-67A510A49A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86112CC-CEB2-4690-B3C6-B887D9DB20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486CF3F-6C58-4E66-AABD-FCE5FDBEE1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EE6C3E4-ABF3-48E7-9BEF-6B9F24B8638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362DF61-1523-4B9F-B799-9ECB08143E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4A9795A-2957-40C8-9B48-F4DAB77BB9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EFC4F03-B3A6-4934-8A5D-7846122481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4515F2B-6262-4D33-9347-975B490BA4D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92DCE23-26DF-4970-9AA6-6D5C8D43895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5FA3181-C98C-465B-84D6-E28910005A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817CAA4-C432-4775-A103-2DDE6F9AD7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C4FDC1D-2EB8-4CFE-87BA-6246977A6A1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73D770C-217A-4C82-861B-01F7D66F0A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16E80CA-8D69-4A05-8FE3-978694EF91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0D1A02D-8D59-4614-BE57-2ADD4716A6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98FF5ED-CE29-4136-B97A-A24B0F05F5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58F14B1-7D3B-4553-AB98-AF6257B4600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6F48D93-1218-40F5-8096-56E5BF479B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9B07C3D-837B-42ED-9068-82EB62D8D2D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3FC55E1-6658-472B-9FFD-AFA0FB8ED7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B9AF5AC-26FD-4F36-9AB9-5F5DC3401A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CBA105D-4C27-4DD1-82B6-24B9C98DD2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3584084-293B-42F6-A13F-B1BFF4BDDB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7F01F2D-75C1-49F5-B9DB-8F339EAF00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2EF05FF-9695-4224-A3B6-7DFDA2EEC5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EAAAF3E-BB77-468E-B991-93B7B7FE66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4680EBC-58BC-41D1-B7AD-3728DDBD60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2B87FAFB-7FFB-4D00-918E-CE3C5FCB36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4DD0C5D-AD75-49D2-A14C-EA3AE79158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C75CB66-59D6-4695-8E12-37673384A2D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34E503C-31A5-4B57-A4AD-BCF66D3FF1A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C56BEA3-10A1-4F5E-BD6C-FECA05A7D3E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3B5ECE6-43C8-406D-B7CB-0A883C53FC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B842887-DBFC-4DB8-BE48-CE5676A56F8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61AA208-F378-4E15-85AD-E5DA36CC357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7C1D268-F6FF-48B2-BE03-9E89956600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C3D4BFE-A81E-42F2-AD8F-D4422C1C50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5BBA168-76FC-4A64-9175-76E63DE814B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AAFE27-E046-45CD-AC49-76643DC050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0978F47-E61B-4DF7-8D83-97C17667E7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2C63C87A-C883-4AEF-89DB-BC6425308A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9DC31C0-D014-43BC-ABBD-8A12C864DC0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4445671-2B75-4DC1-B4D3-EFB3494733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A0F2BB3-5EC9-48FF-B543-FF4A7F60C3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0ED6236-7FC1-461D-B5C6-07524882E5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7F09C31-58A6-48A3-9A7F-C191BECAD09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1B27542-B963-4676-BEC8-19D0205E90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DA8660C-6FB1-4EB5-9FE3-980C7BCFBD9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B548321-7A54-4330-B558-B36E3342468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2B09DEEB-B8B6-4090-8F20-27D0A0243F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2A7F140-A45A-4E52-97BB-6A5F00281C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11ADE4F-E157-41F5-AC0E-48DDFADCD4B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DEEA2AC-D4DF-4A19-9CBA-83D93AFD1F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8BBFA55-0D07-4946-97C5-DB93A684CFC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46F66E5F-5541-4C49-A417-E17453508B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C5CF534-8173-4F73-9FBD-3EE5D31A54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C007B8E-4AD9-405A-AAD7-E25D609648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0A106E7-4842-411B-BA2D-BFA7134813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F0AF7C7-BDF9-413B-AD79-D11D0C3FBB6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1E3F3D4-DBC3-4F66-A81C-689EB1E18E8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CA85ABBD-8955-4383-B272-802941457E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0354136-E28B-4627-A758-608A27196F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A9234F5A-C499-4A94-93C6-DAC8C65ABF4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351F694-067B-4739-B2EF-5033846B8C2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462F2D2-EE8B-4BBE-B242-7C4167E8BA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6E6C4D0-0340-404C-972C-A46207B9841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7E338321-4BC9-4902-BE62-2D649695AD8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0523178-6303-47A7-8504-B447F781A4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0DFFEDD8-B34A-4E01-8B4A-9C1DDD5D77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32F03313-3378-4737-9FFA-54989FDDCC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14535F6-5BA6-42A3-83F1-2489A583EAD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CCBD965-0A72-4597-8960-104E0B4B84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8CD687B-30DC-4561-9CF5-6A260BDC2C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23E690B1-82CC-44B1-B715-DC0B5CB3E6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7A1267B-4A65-4786-9F5E-821D82754A3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5244EF3A-1B4A-461D-92EA-40CCAF40DD3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655" r="52941" b="1"/>
          <a:stretch/>
        </p:blipFill>
        <p:spPr>
          <a:xfrm>
            <a:off x="-164" y="293834"/>
            <a:ext cx="3068612" cy="5992766"/>
          </a:xfrm>
          <a:custGeom>
            <a:avLst/>
            <a:gdLst>
              <a:gd name="connsiteX0" fmla="*/ 1162381 w 4091483"/>
              <a:gd name="connsiteY0" fmla="*/ 781 h 5992766"/>
              <a:gd name="connsiteX1" fmla="*/ 3880041 w 4091483"/>
              <a:gd name="connsiteY1" fmla="*/ 1892923 h 5992766"/>
              <a:gd name="connsiteX2" fmla="*/ 2198562 w 4091483"/>
              <a:gd name="connsiteY2" fmla="*/ 5781324 h 5992766"/>
              <a:gd name="connsiteX3" fmla="*/ 175104 w 4091483"/>
              <a:gd name="connsiteY3" fmla="*/ 5847282 h 5992766"/>
              <a:gd name="connsiteX4" fmla="*/ 0 w 4091483"/>
              <a:gd name="connsiteY4" fmla="*/ 5781284 h 5992766"/>
              <a:gd name="connsiteX5" fmla="*/ 0 w 4091483"/>
              <a:gd name="connsiteY5" fmla="*/ 208610 h 5992766"/>
              <a:gd name="connsiteX6" fmla="*/ 282082 w 4091483"/>
              <a:gd name="connsiteY6" fmla="*/ 112999 h 5992766"/>
              <a:gd name="connsiteX7" fmla="*/ 1162381 w 4091483"/>
              <a:gd name="connsiteY7" fmla="*/ 781 h 59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1483" h="5992766">
                <a:moveTo>
                  <a:pt x="1162381" y="781"/>
                </a:moveTo>
                <a:cubicBezTo>
                  <a:pt x="2329452" y="27509"/>
                  <a:pt x="3422973" y="739362"/>
                  <a:pt x="3880041" y="1892923"/>
                </a:cubicBezTo>
                <a:cubicBezTo>
                  <a:pt x="4489466" y="3431003"/>
                  <a:pt x="3736642" y="5171899"/>
                  <a:pt x="2198562" y="5781324"/>
                </a:cubicBezTo>
                <a:cubicBezTo>
                  <a:pt x="1525652" y="6047947"/>
                  <a:pt x="813921" y="6053827"/>
                  <a:pt x="175104" y="5847282"/>
                </a:cubicBezTo>
                <a:lnTo>
                  <a:pt x="0" y="5781284"/>
                </a:lnTo>
                <a:lnTo>
                  <a:pt x="0" y="208610"/>
                </a:lnTo>
                <a:lnTo>
                  <a:pt x="282082" y="112999"/>
                </a:lnTo>
                <a:cubicBezTo>
                  <a:pt x="574248" y="30237"/>
                  <a:pt x="870613" y="-5902"/>
                  <a:pt x="1162381" y="781"/>
                </a:cubicBezTo>
                <a:close/>
              </a:path>
            </a:pathLst>
          </a:cu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5311" r="17461" b="-2"/>
          <a:stretch/>
        </p:blipFill>
        <p:spPr>
          <a:xfrm>
            <a:off x="3443533" y="1"/>
            <a:ext cx="2807384" cy="3343808"/>
          </a:xfrm>
          <a:custGeom>
            <a:avLst/>
            <a:gdLst>
              <a:gd name="connsiteX0" fmla="*/ 717059 w 3743179"/>
              <a:gd name="connsiteY0" fmla="*/ 0 h 3343808"/>
              <a:gd name="connsiteX1" fmla="*/ 3026814 w 3743179"/>
              <a:gd name="connsiteY1" fmla="*/ 0 h 3343808"/>
              <a:gd name="connsiteX2" fmla="*/ 3029747 w 3743179"/>
              <a:gd name="connsiteY2" fmla="*/ 2108 h 3343808"/>
              <a:gd name="connsiteX3" fmla="*/ 3341701 w 3743179"/>
              <a:gd name="connsiteY3" fmla="*/ 2630376 h 3343808"/>
              <a:gd name="connsiteX4" fmla="*/ 713433 w 3743179"/>
              <a:gd name="connsiteY4" fmla="*/ 2942330 h 3343808"/>
              <a:gd name="connsiteX5" fmla="*/ 401479 w 3743179"/>
              <a:gd name="connsiteY5" fmla="*/ 314062 h 3343808"/>
              <a:gd name="connsiteX6" fmla="*/ 700680 w 3743179"/>
              <a:gd name="connsiteY6" fmla="*/ 11713 h 334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179" h="3343808">
                <a:moveTo>
                  <a:pt x="717059" y="0"/>
                </a:moveTo>
                <a:lnTo>
                  <a:pt x="3026814" y="0"/>
                </a:lnTo>
                <a:lnTo>
                  <a:pt x="3029747" y="2108"/>
                </a:lnTo>
                <a:cubicBezTo>
                  <a:pt x="3841667" y="641741"/>
                  <a:pt x="3981333" y="1818456"/>
                  <a:pt x="3341701" y="2630376"/>
                </a:cubicBezTo>
                <a:cubicBezTo>
                  <a:pt x="2702068" y="3442296"/>
                  <a:pt x="1525353" y="3581962"/>
                  <a:pt x="713433" y="2942330"/>
                </a:cubicBezTo>
                <a:cubicBezTo>
                  <a:pt x="-98487" y="2302697"/>
                  <a:pt x="-238153" y="1125982"/>
                  <a:pt x="401479" y="314062"/>
                </a:cubicBezTo>
                <a:cubicBezTo>
                  <a:pt x="491428" y="199886"/>
                  <a:pt x="591997" y="99004"/>
                  <a:pt x="700680" y="11713"/>
                </a:cubicBezTo>
                <a:close/>
              </a:path>
            </a:pathLst>
          </a:cu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6926" r="32303"/>
          <a:stretch/>
        </p:blipFill>
        <p:spPr>
          <a:xfrm>
            <a:off x="6701269" y="-1"/>
            <a:ext cx="2442731" cy="4147796"/>
          </a:xfrm>
          <a:custGeom>
            <a:avLst/>
            <a:gdLst>
              <a:gd name="connsiteX0" fmla="*/ 363121 w 3256974"/>
              <a:gd name="connsiteY0" fmla="*/ 0 h 4147796"/>
              <a:gd name="connsiteX1" fmla="*/ 3256974 w 3256974"/>
              <a:gd name="connsiteY1" fmla="*/ 0 h 4147796"/>
              <a:gd name="connsiteX2" fmla="*/ 3256974 w 3256974"/>
              <a:gd name="connsiteY2" fmla="*/ 4105401 h 4147796"/>
              <a:gd name="connsiteX3" fmla="*/ 3224373 w 3256974"/>
              <a:gd name="connsiteY3" fmla="*/ 4112046 h 4147796"/>
              <a:gd name="connsiteX4" fmla="*/ 399585 w 3256974"/>
              <a:gd name="connsiteY4" fmla="*/ 2804344 h 4147796"/>
              <a:gd name="connsiteX5" fmla="*/ 317807 w 3256974"/>
              <a:gd name="connsiteY5" fmla="*/ 79446 h 414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6974" h="4147796">
                <a:moveTo>
                  <a:pt x="363121" y="0"/>
                </a:moveTo>
                <a:lnTo>
                  <a:pt x="3256974" y="0"/>
                </a:lnTo>
                <a:lnTo>
                  <a:pt x="3256974" y="4105401"/>
                </a:lnTo>
                <a:lnTo>
                  <a:pt x="3224373" y="4112046"/>
                </a:lnTo>
                <a:cubicBezTo>
                  <a:pt x="2137480" y="4288566"/>
                  <a:pt x="1003120" y="3804950"/>
                  <a:pt x="399585" y="2804344"/>
                </a:cubicBezTo>
                <a:cubicBezTo>
                  <a:pt x="-120383" y="1942283"/>
                  <a:pt x="-117130" y="910716"/>
                  <a:pt x="317807" y="79446"/>
                </a:cubicBezTo>
                <a:close/>
              </a:path>
            </a:pathLst>
          </a:custGeom>
        </p:spPr>
      </p:pic>
      <p:sp>
        <p:nvSpPr>
          <p:cNvPr id="2" name="Title 1"/>
          <p:cNvSpPr>
            <a:spLocks noGrp="1"/>
          </p:cNvSpPr>
          <p:nvPr>
            <p:ph type="ctrTitle"/>
          </p:nvPr>
        </p:nvSpPr>
        <p:spPr>
          <a:xfrm>
            <a:off x="4094781" y="4050264"/>
            <a:ext cx="4275312" cy="1412858"/>
          </a:xfrm>
        </p:spPr>
        <p:txBody>
          <a:bodyPr>
            <a:normAutofit/>
          </a:bodyPr>
          <a:lstStyle/>
          <a:p>
            <a:pPr>
              <a:lnSpc>
                <a:spcPct val="90000"/>
              </a:lnSpc>
            </a:pPr>
            <a:r>
              <a:rPr lang="en-CA" sz="3200"/>
              <a:t>Science 9</a:t>
            </a:r>
            <a:br>
              <a:rPr lang="en-CA" sz="3200"/>
            </a:br>
            <a:r>
              <a:rPr lang="en-CA" sz="3200"/>
              <a:t>Space Exploration</a:t>
            </a:r>
            <a:br>
              <a:rPr lang="en-CA" sz="3200"/>
            </a:br>
            <a:r>
              <a:rPr lang="en-CA" sz="3200"/>
              <a:t>Unit E</a:t>
            </a:r>
          </a:p>
        </p:txBody>
      </p:sp>
      <p:sp>
        <p:nvSpPr>
          <p:cNvPr id="3" name="Subtitle 2"/>
          <p:cNvSpPr>
            <a:spLocks noGrp="1"/>
          </p:cNvSpPr>
          <p:nvPr>
            <p:ph type="subTitle" idx="1"/>
          </p:nvPr>
        </p:nvSpPr>
        <p:spPr>
          <a:xfrm>
            <a:off x="4094781" y="5466298"/>
            <a:ext cx="4275312" cy="401101"/>
          </a:xfrm>
        </p:spPr>
        <p:txBody>
          <a:bodyPr>
            <a:normAutofit/>
          </a:bodyPr>
          <a:lstStyle/>
          <a:p>
            <a:pPr>
              <a:lnSpc>
                <a:spcPct val="90000"/>
              </a:lnSpc>
            </a:pPr>
            <a:r>
              <a:rPr lang="en-CA" sz="1300"/>
              <a:t>Redding</a:t>
            </a:r>
          </a:p>
          <a:p>
            <a:pPr>
              <a:lnSpc>
                <a:spcPct val="90000"/>
              </a:lnSpc>
            </a:pPr>
            <a:endParaRPr lang="en-CA" sz="13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7772400" cy="659159"/>
          </a:xfrm>
        </p:spPr>
        <p:txBody>
          <a:bodyPr/>
          <a:lstStyle/>
          <a:p>
            <a:r>
              <a:rPr lang="en-CA" dirty="0"/>
              <a:t>Topic 1 - </a:t>
            </a:r>
            <a:r>
              <a:rPr lang="en-CA" b="1" dirty="0"/>
              <a:t>For Our Eyes Only</a:t>
            </a:r>
            <a:endParaRPr lang="en-CA" dirty="0"/>
          </a:p>
        </p:txBody>
      </p:sp>
      <p:sp>
        <p:nvSpPr>
          <p:cNvPr id="3" name="Content Placeholder 2"/>
          <p:cNvSpPr>
            <a:spLocks noGrp="1"/>
          </p:cNvSpPr>
          <p:nvPr>
            <p:ph idx="1"/>
          </p:nvPr>
        </p:nvSpPr>
        <p:spPr>
          <a:xfrm>
            <a:off x="457200" y="1268761"/>
            <a:ext cx="7772400" cy="1800200"/>
          </a:xfrm>
        </p:spPr>
        <p:txBody>
          <a:bodyPr/>
          <a:lstStyle/>
          <a:p>
            <a:r>
              <a:rPr lang="en-CA" b="1" dirty="0"/>
              <a:t>The Earth-Centred Model: </a:t>
            </a:r>
            <a:r>
              <a:rPr lang="en-CA" dirty="0"/>
              <a:t>The Earth was fixed and the center of the solar system with all celestial bodies in space rotating around it. </a:t>
            </a:r>
            <a:r>
              <a:rPr lang="en-CA" b="1" i="1" dirty="0"/>
              <a:t>Geocentric</a:t>
            </a:r>
          </a:p>
          <a:p>
            <a:r>
              <a:rPr lang="en-CA" b="1" dirty="0"/>
              <a:t>The Sun-Centred Model: </a:t>
            </a:r>
            <a:r>
              <a:rPr lang="en-CA" dirty="0"/>
              <a:t>Nicholas Copernicus developed this model, in which the Sun was fixed and a rotating Earth revolved around it. </a:t>
            </a:r>
            <a:r>
              <a:rPr lang="en-CA" b="1" i="1" dirty="0"/>
              <a:t>Heliocentric</a:t>
            </a:r>
            <a:endParaRPr lang="en-CA" i="1" dirty="0"/>
          </a:p>
        </p:txBody>
      </p:sp>
      <p:pic>
        <p:nvPicPr>
          <p:cNvPr id="4" name="Picture 2" descr="Image result for geocentric vs heliocentric"/>
          <p:cNvPicPr>
            <a:picLocks noChangeAspect="1" noChangeArrowheads="1"/>
          </p:cNvPicPr>
          <p:nvPr/>
        </p:nvPicPr>
        <p:blipFill rotWithShape="1">
          <a:blip r:embed="rId2">
            <a:extLst>
              <a:ext uri="{28A0092B-C50C-407E-A947-70E740481C1C}">
                <a14:useLocalDpi xmlns:a14="http://schemas.microsoft.com/office/drawing/2010/main" val="0"/>
              </a:ext>
            </a:extLst>
          </a:blip>
          <a:srcRect l="8045" t="12494" r="12187" b="874"/>
          <a:stretch/>
        </p:blipFill>
        <p:spPr bwMode="auto">
          <a:xfrm>
            <a:off x="1283060" y="2924944"/>
            <a:ext cx="6120680" cy="3740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ntroduction to the Solar System: Crash Course Astronomy #9">
            <a:hlinkClick r:id="" action="ppaction://media"/>
            <a:extLst>
              <a:ext uri="{FF2B5EF4-FFF2-40B4-BE49-F238E27FC236}">
                <a16:creationId xmlns:a16="http://schemas.microsoft.com/office/drawing/2014/main" id="{19836A7C-F137-490B-A882-6FDB744AE76B}"/>
              </a:ext>
            </a:extLst>
          </p:cNvPr>
          <p:cNvPicPr>
            <a:picLocks noRot="1" noChangeAspect="1"/>
          </p:cNvPicPr>
          <p:nvPr>
            <a:videoFile r:link="rId1"/>
          </p:nvPr>
        </p:nvPicPr>
        <p:blipFill>
          <a:blip r:embed="rId3"/>
          <a:stretch>
            <a:fillRect/>
          </a:stretch>
        </p:blipFill>
        <p:spPr>
          <a:xfrm>
            <a:off x="283523" y="1016732"/>
            <a:ext cx="8576953" cy="4824536"/>
          </a:xfrm>
          <a:prstGeom prst="rect">
            <a:avLst/>
          </a:prstGeom>
        </p:spPr>
      </p:pic>
    </p:spTree>
    <p:extLst>
      <p:ext uri="{BB962C8B-B14F-4D97-AF65-F5344CB8AC3E}">
        <p14:creationId xmlns:p14="http://schemas.microsoft.com/office/powerpoint/2010/main" val="36099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0169" y="609600"/>
            <a:ext cx="4162750" cy="1456267"/>
          </a:xfrm>
        </p:spPr>
        <p:txBody>
          <a:bodyPr>
            <a:normAutofit/>
          </a:bodyPr>
          <a:lstStyle/>
          <a:p>
            <a:r>
              <a:rPr lang="en-CA" dirty="0"/>
              <a:t>Topic 2 </a:t>
            </a:r>
            <a:br>
              <a:rPr lang="en-CA" dirty="0"/>
            </a:br>
            <a:r>
              <a:rPr lang="en-CA" b="1" dirty="0"/>
              <a:t>Stronger Eyes &amp; Better Numbers</a:t>
            </a:r>
            <a:endParaRPr lang="en-CA"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3036" r="6236" b="-3"/>
          <a:stretch/>
        </p:blipFill>
        <p:spPr>
          <a:xfrm>
            <a:off x="20" y="1"/>
            <a:ext cx="3476986" cy="3429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252" b="25502"/>
          <a:stretch/>
        </p:blipFill>
        <p:spPr>
          <a:xfrm>
            <a:off x="20" y="3429001"/>
            <a:ext cx="3476986" cy="3429974"/>
          </a:xfrm>
          <a:prstGeom prst="rect">
            <a:avLst/>
          </a:prstGeom>
        </p:spPr>
      </p:pic>
      <p:cxnSp>
        <p:nvCxnSpPr>
          <p:cNvPr id="12" name="Straight Connector 11">
            <a:extLst>
              <a:ext uri="{FF2B5EF4-FFF2-40B4-BE49-F238E27FC236}">
                <a16:creationId xmlns:a16="http://schemas.microsoft.com/office/drawing/2014/main" id="{B4E57998-7D20-4BE8-9019-4A4122CE3E2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 y="3429000"/>
            <a:ext cx="34781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3950168" y="2142067"/>
            <a:ext cx="4942311" cy="4383277"/>
          </a:xfrm>
        </p:spPr>
        <p:txBody>
          <a:bodyPr>
            <a:normAutofit/>
          </a:bodyPr>
          <a:lstStyle/>
          <a:p>
            <a:pPr>
              <a:lnSpc>
                <a:spcPct val="90000"/>
              </a:lnSpc>
              <a:buNone/>
            </a:pPr>
            <a:r>
              <a:rPr lang="en-CA" sz="2000" b="1" dirty="0"/>
              <a:t>Optical Telescopes</a:t>
            </a:r>
          </a:p>
          <a:p>
            <a:pPr marL="0" indent="0">
              <a:lnSpc>
                <a:spcPct val="90000"/>
              </a:lnSpc>
              <a:buNone/>
            </a:pPr>
            <a:r>
              <a:rPr lang="en-CA" sz="2000" dirty="0"/>
              <a:t>In 1608, Hans </a:t>
            </a:r>
            <a:r>
              <a:rPr lang="en-CA" sz="2000" dirty="0" err="1"/>
              <a:t>Lippershey</a:t>
            </a:r>
            <a:r>
              <a:rPr lang="en-CA" sz="2000" dirty="0"/>
              <a:t> made one of the first telescopes – but it was Galileo Galilei who made practical use of it. The observations he made included:</a:t>
            </a:r>
          </a:p>
          <a:p>
            <a:pPr>
              <a:lnSpc>
                <a:spcPct val="90000"/>
              </a:lnSpc>
            </a:pPr>
            <a:r>
              <a:rPr lang="en-CA" sz="2000" dirty="0"/>
              <a:t>The moon had blemishes (mountains and craters like the Earth).</a:t>
            </a:r>
          </a:p>
          <a:p>
            <a:pPr>
              <a:lnSpc>
                <a:spcPct val="90000"/>
              </a:lnSpc>
            </a:pPr>
            <a:r>
              <a:rPr lang="en-CA" sz="2000" dirty="0"/>
              <a:t>Sun spots indicated that it rotates on its axis.</a:t>
            </a:r>
          </a:p>
          <a:p>
            <a:pPr>
              <a:lnSpc>
                <a:spcPct val="90000"/>
              </a:lnSpc>
            </a:pPr>
            <a:r>
              <a:rPr lang="en-CA" sz="2000" dirty="0"/>
              <a:t>Jupiter’s moons orbit the planet.</a:t>
            </a:r>
          </a:p>
          <a:p>
            <a:pPr>
              <a:lnSpc>
                <a:spcPct val="90000"/>
              </a:lnSpc>
            </a:pPr>
            <a:r>
              <a:rPr lang="en-CA" sz="2000" dirty="0"/>
              <a:t>Planets were disk-shaped, but because the stars were still pinpoints, they were further away.</a:t>
            </a:r>
          </a:p>
        </p:txBody>
      </p:sp>
      <p:cxnSp>
        <p:nvCxnSpPr>
          <p:cNvPr id="14" name="Straight Connector 13">
            <a:extLst>
              <a:ext uri="{FF2B5EF4-FFF2-40B4-BE49-F238E27FC236}">
                <a16:creationId xmlns:a16="http://schemas.microsoft.com/office/drawing/2014/main" id="{1EC01BF1-FEAA-4AF6-96A5-24556C1F6B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572" y="0"/>
            <a:ext cx="51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6593" y="639097"/>
            <a:ext cx="4944806" cy="1612490"/>
          </a:xfrm>
        </p:spPr>
        <p:txBody>
          <a:bodyPr>
            <a:normAutofit/>
          </a:bodyPr>
          <a:lstStyle/>
          <a:p>
            <a:r>
              <a:rPr lang="en-CA" dirty="0"/>
              <a:t>Topic 2 </a:t>
            </a:r>
            <a:br>
              <a:rPr lang="en-CA" dirty="0"/>
            </a:br>
            <a:r>
              <a:rPr lang="en-CA" b="1" dirty="0"/>
              <a:t>Stronger Eyes &amp; Better Numbers</a:t>
            </a:r>
            <a:endParaRPr lang="en-CA"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620" r="6332" b="6624"/>
          <a:stretch/>
        </p:blipFill>
        <p:spPr>
          <a:xfrm>
            <a:off x="482598" y="1042742"/>
            <a:ext cx="2998021" cy="476814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p:cNvSpPr>
            <a:spLocks noGrp="1"/>
          </p:cNvSpPr>
          <p:nvPr>
            <p:ph idx="1"/>
          </p:nvPr>
        </p:nvSpPr>
        <p:spPr>
          <a:xfrm>
            <a:off x="3716592" y="2251586"/>
            <a:ext cx="5175887" cy="4345765"/>
          </a:xfrm>
        </p:spPr>
        <p:txBody>
          <a:bodyPr>
            <a:normAutofit fontScale="92500" lnSpcReduction="20000"/>
          </a:bodyPr>
          <a:lstStyle/>
          <a:p>
            <a:pPr marL="0" indent="0">
              <a:buNone/>
            </a:pPr>
            <a:r>
              <a:rPr lang="en-CA" sz="2400" b="1" dirty="0"/>
              <a:t>Galileo’s Approach to Inquiry</a:t>
            </a:r>
          </a:p>
          <a:p>
            <a:r>
              <a:rPr lang="en-CA" sz="2400" dirty="0"/>
              <a:t>Galileo’s observations supported Copernicus’s Sun-centered model but not Ptolemy’s </a:t>
            </a:r>
            <a:r>
              <a:rPr lang="en-CA" sz="2400" dirty="0" smtClean="0"/>
              <a:t>Earth-centered </a:t>
            </a:r>
            <a:r>
              <a:rPr lang="en-CA" sz="2400" dirty="0"/>
              <a:t>model. </a:t>
            </a:r>
          </a:p>
          <a:p>
            <a:r>
              <a:rPr lang="en-CA" sz="2400" b="1" dirty="0"/>
              <a:t>Resolving Power </a:t>
            </a:r>
            <a:r>
              <a:rPr lang="en-CA" sz="2400" i="1" dirty="0"/>
              <a:t>is the kind of power that produces finer detail of the object being viewed </a:t>
            </a:r>
            <a:r>
              <a:rPr lang="en-CA" sz="2400" dirty="0"/>
              <a:t>because of the diameter of the objective lens. </a:t>
            </a:r>
          </a:p>
          <a:p>
            <a:r>
              <a:rPr lang="en-CA" sz="2400" b="1" dirty="0"/>
              <a:t>Refractors and Reflectors: </a:t>
            </a:r>
            <a:r>
              <a:rPr lang="en-CA" sz="2400" dirty="0"/>
              <a:t>Optical telescopes are ‘light collectors’. The series of lenses or mirrors enable the optical device to collect and focus the light from stars.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9571"/>
          <a:stretch/>
        </p:blipFill>
        <p:spPr>
          <a:xfrm>
            <a:off x="20" y="10"/>
            <a:ext cx="9143980" cy="6857990"/>
          </a:xfrm>
          <a:prstGeom prst="rect">
            <a:avLst/>
          </a:prstGeom>
        </p:spPr>
      </p:pic>
      <p:pic>
        <p:nvPicPr>
          <p:cNvPr id="10" name="Picture 9">
            <a:extLst>
              <a:ext uri="{FF2B5EF4-FFF2-40B4-BE49-F238E27FC236}">
                <a16:creationId xmlns:a16="http://schemas.microsoft.com/office/drawing/2014/main" id="{0C8B7D16-051E-4562-B872-ABF369C457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12" name="Freeform 5">
            <a:extLst>
              <a:ext uri="{FF2B5EF4-FFF2-40B4-BE49-F238E27FC236}">
                <a16:creationId xmlns:a16="http://schemas.microsoft.com/office/drawing/2014/main" id="{ED10CF64-F588-4794-80E9-12CBA17849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87349" y="-18309"/>
            <a:ext cx="8369301"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1035050" y="838200"/>
            <a:ext cx="7077869" cy="1227667"/>
          </a:xfrm>
        </p:spPr>
        <p:txBody>
          <a:bodyPr>
            <a:normAutofit/>
          </a:bodyPr>
          <a:lstStyle/>
          <a:p>
            <a:r>
              <a:rPr lang="en-CA" dirty="0"/>
              <a:t>Topic 2 </a:t>
            </a:r>
            <a:br>
              <a:rPr lang="en-CA" dirty="0"/>
            </a:br>
            <a:r>
              <a:rPr lang="en-CA" b="1" dirty="0"/>
              <a:t>Stronger Eyes &amp; Better Numbers</a:t>
            </a:r>
            <a:endParaRPr lang="en-CA" dirty="0"/>
          </a:p>
        </p:txBody>
      </p:sp>
      <p:sp>
        <p:nvSpPr>
          <p:cNvPr id="3" name="Content Placeholder 2"/>
          <p:cNvSpPr>
            <a:spLocks noGrp="1"/>
          </p:cNvSpPr>
          <p:nvPr>
            <p:ph idx="1"/>
          </p:nvPr>
        </p:nvSpPr>
        <p:spPr>
          <a:xfrm>
            <a:off x="1035050" y="2006601"/>
            <a:ext cx="7077869" cy="3784600"/>
          </a:xfrm>
        </p:spPr>
        <p:txBody>
          <a:bodyPr>
            <a:normAutofit/>
          </a:bodyPr>
          <a:lstStyle/>
          <a:p>
            <a:r>
              <a:rPr lang="en-CA" sz="2400" b="1" dirty="0"/>
              <a:t>Interferometry: </a:t>
            </a:r>
            <a:r>
              <a:rPr lang="en-CA" sz="2400" dirty="0"/>
              <a:t>Combining Telescopes for Greater Power. The technique of using a number of telescopes in combination is called </a:t>
            </a:r>
            <a:r>
              <a:rPr lang="en-CA" sz="2400" dirty="0" err="1"/>
              <a:t>interferometry</a:t>
            </a:r>
            <a:r>
              <a:rPr lang="en-CA" sz="2400" dirty="0"/>
              <a:t>. </a:t>
            </a:r>
          </a:p>
          <a:p>
            <a:r>
              <a:rPr lang="en-CA" sz="2400" dirty="0"/>
              <a:t>When working together, these telescopes can detect objects in space with better clarity and at greater distances than any current Earth-based observatory.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lstStyle/>
          <a:p>
            <a:r>
              <a:rPr lang="en-CA" dirty="0"/>
              <a:t>Topic 2 </a:t>
            </a:r>
            <a:br>
              <a:rPr lang="en-CA" dirty="0"/>
            </a:br>
            <a:r>
              <a:rPr lang="en-CA" b="1" dirty="0"/>
              <a:t>Stronger Eyes &amp; Better Numbers</a:t>
            </a:r>
            <a:endParaRPr lang="en-CA" dirty="0"/>
          </a:p>
        </p:txBody>
      </p:sp>
      <p:sp>
        <p:nvSpPr>
          <p:cNvPr id="3" name="Content Placeholder 2"/>
          <p:cNvSpPr>
            <a:spLocks noGrp="1"/>
          </p:cNvSpPr>
          <p:nvPr>
            <p:ph idx="1"/>
          </p:nvPr>
        </p:nvSpPr>
        <p:spPr>
          <a:xfrm>
            <a:off x="251520" y="1417638"/>
            <a:ext cx="4770148" cy="5251722"/>
          </a:xfrm>
        </p:spPr>
        <p:txBody>
          <a:bodyPr>
            <a:noAutofit/>
          </a:bodyPr>
          <a:lstStyle/>
          <a:p>
            <a:r>
              <a:rPr lang="en-CA" sz="2200"/>
              <a:t>To improve the views of space, astronomers are able to access images from a telescope in space. </a:t>
            </a:r>
          </a:p>
          <a:p>
            <a:r>
              <a:rPr lang="en-CA" sz="2200"/>
              <a:t>Free from the interferences of weather, clouds humidity and even high winds, the </a:t>
            </a:r>
            <a:r>
              <a:rPr lang="en-CA" sz="2200" b="1"/>
              <a:t>Hubble Space Telescope, launched in 1990, orbits 600 kms above the Earth, </a:t>
            </a:r>
            <a:r>
              <a:rPr lang="en-CA" sz="2200"/>
              <a:t>collecting images of extremely distant objects. </a:t>
            </a:r>
          </a:p>
          <a:p>
            <a:r>
              <a:rPr lang="en-CA" sz="2200"/>
              <a:t>It is </a:t>
            </a:r>
            <a:r>
              <a:rPr lang="en-CA" sz="2200" b="1"/>
              <a:t>modular</a:t>
            </a:r>
            <a:r>
              <a:rPr lang="en-CA" sz="2200"/>
              <a:t> (parts can be removed and replaced) and is serviced by shuttle astronauts.</a:t>
            </a:r>
            <a:endParaRPr lang="en-CA"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1668" y="2276872"/>
            <a:ext cx="3932548" cy="29523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lstStyle/>
          <a:p>
            <a:r>
              <a:rPr lang="en-CA" dirty="0"/>
              <a:t>Topic 2 </a:t>
            </a:r>
            <a:br>
              <a:rPr lang="en-CA" dirty="0"/>
            </a:br>
            <a:r>
              <a:rPr lang="en-CA" b="1" dirty="0"/>
              <a:t>Stronger Eyes &amp; Better Numbers</a:t>
            </a:r>
            <a:endParaRPr lang="en-CA" dirty="0"/>
          </a:p>
        </p:txBody>
      </p:sp>
      <p:sp>
        <p:nvSpPr>
          <p:cNvPr id="3" name="Content Placeholder 2"/>
          <p:cNvSpPr>
            <a:spLocks noGrp="1"/>
          </p:cNvSpPr>
          <p:nvPr>
            <p:ph idx="1"/>
          </p:nvPr>
        </p:nvSpPr>
        <p:spPr>
          <a:xfrm>
            <a:off x="127936" y="1417638"/>
            <a:ext cx="4732096" cy="5251722"/>
          </a:xfrm>
        </p:spPr>
        <p:txBody>
          <a:bodyPr>
            <a:normAutofit/>
          </a:bodyPr>
          <a:lstStyle/>
          <a:p>
            <a:pPr marL="0" indent="0">
              <a:buNone/>
            </a:pPr>
            <a:r>
              <a:rPr lang="en-CA" sz="2200" b="1" dirty="0"/>
              <a:t>Universal Gravitation</a:t>
            </a:r>
          </a:p>
          <a:p>
            <a:r>
              <a:rPr lang="en-CA" sz="2200" dirty="0"/>
              <a:t>Isaac Newton stated the law of universal gravitation eighty years after </a:t>
            </a:r>
            <a:r>
              <a:rPr lang="en-CA" sz="2200" dirty="0" err="1"/>
              <a:t>Kepler’s</a:t>
            </a:r>
            <a:r>
              <a:rPr lang="en-CA" sz="2200" dirty="0"/>
              <a:t> contribution about elliptical orbits of the planets. </a:t>
            </a:r>
          </a:p>
          <a:p>
            <a:r>
              <a:rPr lang="en-CA" sz="2200" dirty="0"/>
              <a:t>Newton’s law states that there is a gravitational force between all objects that pulls them together.</a:t>
            </a:r>
          </a:p>
          <a:p>
            <a:r>
              <a:rPr lang="en-CA" sz="2200" dirty="0"/>
              <a:t>An orbit is the result of the attractive force of gravity balancing the straight forward movement of a planet because of velocity.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143" y="2348880"/>
            <a:ext cx="4123013" cy="30318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Yhy7eaazIk"/>
          <p:cNvPicPr>
            <a:picLocks noRot="1" noChangeAspect="1"/>
          </p:cNvPicPr>
          <p:nvPr>
            <a:videoFile r:link="rId1"/>
          </p:nvPr>
        </p:nvPicPr>
        <p:blipFill>
          <a:blip r:embed="rId3"/>
          <a:stretch>
            <a:fillRect/>
          </a:stretch>
        </p:blipFill>
        <p:spPr>
          <a:xfrm>
            <a:off x="467544" y="1196752"/>
            <a:ext cx="8284412" cy="4659982"/>
          </a:xfrm>
          <a:prstGeom prst="rect">
            <a:avLst/>
          </a:prstGeom>
        </p:spPr>
      </p:pic>
    </p:spTree>
    <p:extLst>
      <p:ext uri="{BB962C8B-B14F-4D97-AF65-F5344CB8AC3E}">
        <p14:creationId xmlns:p14="http://schemas.microsoft.com/office/powerpoint/2010/main" val="31665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D94887-6A10-4F62-8EE1-B2BCFA1F38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1786"/>
            <a:ext cx="9141618"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alphaModFix amt="20000"/>
            <a:extLst>
              <a:ext uri="{28A0092B-C50C-407E-A947-70E740481C1C}">
                <a14:useLocalDpi xmlns:a14="http://schemas.microsoft.com/office/drawing/2010/main" val="0"/>
              </a:ext>
            </a:extLst>
          </a:blip>
          <a:srcRect l="19242" r="37425"/>
          <a:stretch/>
        </p:blipFill>
        <p:spPr>
          <a:xfrm>
            <a:off x="20" y="10"/>
            <a:ext cx="9143980" cy="6857990"/>
          </a:xfrm>
          <a:prstGeom prst="rect">
            <a:avLst/>
          </a:prstGeom>
        </p:spPr>
      </p:pic>
      <p:pic>
        <p:nvPicPr>
          <p:cNvPr id="12" name="Picture 11">
            <a:extLst>
              <a:ext uri="{FF2B5EF4-FFF2-40B4-BE49-F238E27FC236}">
                <a16:creationId xmlns:a16="http://schemas.microsoft.com/office/drawing/2014/main" id="{A3D512BA-228A-4979-9312-ACD246E1099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p:cNvSpPr>
            <a:spLocks noGrp="1"/>
          </p:cNvSpPr>
          <p:nvPr>
            <p:ph type="title"/>
          </p:nvPr>
        </p:nvSpPr>
        <p:spPr>
          <a:xfrm>
            <a:off x="514350" y="609600"/>
            <a:ext cx="7598569" cy="1456267"/>
          </a:xfrm>
        </p:spPr>
        <p:txBody>
          <a:bodyPr>
            <a:normAutofit/>
          </a:bodyPr>
          <a:lstStyle/>
          <a:p>
            <a:r>
              <a:rPr lang="en-CA" dirty="0"/>
              <a:t>Topic 3</a:t>
            </a:r>
            <a:br>
              <a:rPr lang="en-CA" dirty="0"/>
            </a:br>
            <a:r>
              <a:rPr lang="en-CA" b="1" dirty="0"/>
              <a:t>The Spectroscope: New Meanings In Light</a:t>
            </a:r>
            <a:endParaRPr lang="en-CA" dirty="0"/>
          </a:p>
        </p:txBody>
      </p:sp>
      <p:sp>
        <p:nvSpPr>
          <p:cNvPr id="3" name="Content Placeholder 2"/>
          <p:cNvSpPr>
            <a:spLocks noGrp="1"/>
          </p:cNvSpPr>
          <p:nvPr>
            <p:ph idx="1"/>
          </p:nvPr>
        </p:nvSpPr>
        <p:spPr>
          <a:xfrm>
            <a:off x="514350" y="2142067"/>
            <a:ext cx="7946082" cy="4239261"/>
          </a:xfrm>
        </p:spPr>
        <p:txBody>
          <a:bodyPr>
            <a:normAutofit/>
          </a:bodyPr>
          <a:lstStyle/>
          <a:p>
            <a:pPr marL="0" indent="0">
              <a:buNone/>
            </a:pPr>
            <a:r>
              <a:rPr lang="en-CA" sz="2400" b="1" dirty="0"/>
              <a:t>Spectral Lines</a:t>
            </a:r>
          </a:p>
          <a:p>
            <a:r>
              <a:rPr lang="en-CA" sz="2400" dirty="0"/>
              <a:t>Isaac Newton passed a beam of light through a prism to produce a </a:t>
            </a:r>
            <a:r>
              <a:rPr lang="en-CA" sz="2400" i="1" dirty="0"/>
              <a:t>spectrum of colors. If you </a:t>
            </a:r>
            <a:r>
              <a:rPr lang="en-CA" sz="2400" dirty="0"/>
              <a:t>pass the light through a narrow slit before sending it through a prism (a </a:t>
            </a:r>
            <a:r>
              <a:rPr lang="en-CA" sz="2400" i="1" dirty="0"/>
              <a:t>spectroscope is a device </a:t>
            </a:r>
            <a:r>
              <a:rPr lang="en-CA" sz="2400" dirty="0"/>
              <a:t>that does this) the spectrum will be in more detail. </a:t>
            </a:r>
          </a:p>
          <a:p>
            <a:r>
              <a:rPr lang="en-CA" sz="2400" dirty="0"/>
              <a:t>Joseph von </a:t>
            </a:r>
            <a:r>
              <a:rPr lang="en-CA" sz="2400" dirty="0" err="1"/>
              <a:t>Fraunhofer</a:t>
            </a:r>
            <a:r>
              <a:rPr lang="en-CA" sz="2400" dirty="0"/>
              <a:t> used a spectroscope to observe the spectrum produced by the Sun. He noticed dark lines, called </a:t>
            </a:r>
            <a:r>
              <a:rPr lang="en-CA" sz="2400" i="1" dirty="0"/>
              <a:t>spectral lines, but </a:t>
            </a:r>
            <a:r>
              <a:rPr lang="en-CA" sz="2400" dirty="0"/>
              <a:t>didn’t know what they meant. He found these spectral lines throughout the solar system.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980728"/>
            <a:ext cx="8656541" cy="4866928"/>
          </a:xfrm>
          <a:prstGeom prst="rect">
            <a:avLst/>
          </a:prstGeom>
        </p:spPr>
      </p:pic>
      <p:sp>
        <p:nvSpPr>
          <p:cNvPr id="5" name="TextBox 4"/>
          <p:cNvSpPr txBox="1"/>
          <p:nvPr/>
        </p:nvSpPr>
        <p:spPr>
          <a:xfrm>
            <a:off x="755576" y="6093296"/>
            <a:ext cx="7632848" cy="369332"/>
          </a:xfrm>
          <a:prstGeom prst="rect">
            <a:avLst/>
          </a:prstGeom>
          <a:noFill/>
        </p:spPr>
        <p:txBody>
          <a:bodyPr wrap="square" rtlCol="0">
            <a:spAutoFit/>
          </a:bodyPr>
          <a:lstStyle/>
          <a:p>
            <a:r>
              <a:rPr lang="en-US" dirty="0">
                <a:hlinkClick r:id="rId3"/>
              </a:rPr>
              <a:t>https://</a:t>
            </a:r>
            <a:r>
              <a:rPr lang="en-US" dirty="0" smtClean="0">
                <a:hlinkClick r:id="rId3"/>
              </a:rPr>
              <a:t>hubblesite.org/contents/articles/spectroscopy-reading-the-rainbow</a:t>
            </a:r>
            <a:r>
              <a:rPr lang="en-US" dirty="0" smtClean="0"/>
              <a:t> </a:t>
            </a:r>
            <a:endParaRPr lang="en-US" dirty="0"/>
          </a:p>
        </p:txBody>
      </p:sp>
    </p:spTree>
    <p:extLst>
      <p:ext uri="{BB962C8B-B14F-4D97-AF65-F5344CB8AC3E}">
        <p14:creationId xmlns:p14="http://schemas.microsoft.com/office/powerpoint/2010/main" val="1377523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Introduction to Astronomy: Crash Course Astronomy #1">
            <a:hlinkClick r:id="" action="ppaction://media"/>
            <a:extLst>
              <a:ext uri="{FF2B5EF4-FFF2-40B4-BE49-F238E27FC236}">
                <a16:creationId xmlns:a16="http://schemas.microsoft.com/office/drawing/2014/main" id="{A0097872-1216-4584-92BD-C7DF18B7F0B5}"/>
              </a:ext>
            </a:extLst>
          </p:cNvPr>
          <p:cNvPicPr>
            <a:picLocks noGrp="1" noRot="1" noChangeAspect="1"/>
          </p:cNvPicPr>
          <p:nvPr>
            <p:ph idx="1"/>
            <a:videoFile r:link="rId1"/>
          </p:nvPr>
        </p:nvPicPr>
        <p:blipFill>
          <a:blip r:embed="rId3"/>
          <a:stretch>
            <a:fillRect/>
          </a:stretch>
        </p:blipFill>
        <p:spPr>
          <a:xfrm>
            <a:off x="250825" y="984250"/>
            <a:ext cx="8569325" cy="4819650"/>
          </a:xfrm>
          <a:prstGeom prst="rect">
            <a:avLst/>
          </a:prstGeom>
        </p:spPr>
      </p:pic>
    </p:spTree>
    <p:extLst>
      <p:ext uri="{BB962C8B-B14F-4D97-AF65-F5344CB8AC3E}">
        <p14:creationId xmlns:p14="http://schemas.microsoft.com/office/powerpoint/2010/main" val="155897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jjy-eqWM38g"/>
          <p:cNvPicPr>
            <a:picLocks noRot="1" noChangeAspect="1"/>
          </p:cNvPicPr>
          <p:nvPr>
            <a:videoFile r:link="rId1"/>
          </p:nvPr>
        </p:nvPicPr>
        <p:blipFill>
          <a:blip r:embed="rId3"/>
          <a:stretch>
            <a:fillRect/>
          </a:stretch>
        </p:blipFill>
        <p:spPr>
          <a:xfrm>
            <a:off x="251520" y="1124744"/>
            <a:ext cx="8668455" cy="4876006"/>
          </a:xfrm>
          <a:prstGeom prst="rect">
            <a:avLst/>
          </a:prstGeom>
        </p:spPr>
      </p:pic>
    </p:spTree>
    <p:extLst>
      <p:ext uri="{BB962C8B-B14F-4D97-AF65-F5344CB8AC3E}">
        <p14:creationId xmlns:p14="http://schemas.microsoft.com/office/powerpoint/2010/main" val="259658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m1VscNlMK8"/>
          <p:cNvPicPr>
            <a:picLocks noRot="1" noChangeAspect="1"/>
          </p:cNvPicPr>
          <p:nvPr>
            <a:videoFile r:link="rId1"/>
          </p:nvPr>
        </p:nvPicPr>
        <p:blipFill>
          <a:blip r:embed="rId3"/>
          <a:stretch>
            <a:fillRect/>
          </a:stretch>
        </p:blipFill>
        <p:spPr>
          <a:xfrm>
            <a:off x="-1247" y="908720"/>
            <a:ext cx="9145247" cy="5144201"/>
          </a:xfrm>
          <a:prstGeom prst="rect">
            <a:avLst/>
          </a:prstGeom>
        </p:spPr>
      </p:pic>
    </p:spTree>
    <p:extLst>
      <p:ext uri="{BB962C8B-B14F-4D97-AF65-F5344CB8AC3E}">
        <p14:creationId xmlns:p14="http://schemas.microsoft.com/office/powerpoint/2010/main" val="2153660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4351" y="1257300"/>
            <a:ext cx="8115300" cy="882819"/>
          </a:xfrm>
        </p:spPr>
        <p:txBody>
          <a:bodyPr anchor="b">
            <a:normAutofit/>
          </a:bodyPr>
          <a:lstStyle/>
          <a:p>
            <a:pPr algn="ctr">
              <a:lnSpc>
                <a:spcPct val="90000"/>
              </a:lnSpc>
            </a:pPr>
            <a:r>
              <a:rPr lang="en-CA" dirty="0"/>
              <a:t>Topic 3</a:t>
            </a:r>
            <a:br>
              <a:rPr lang="en-CA" dirty="0"/>
            </a:br>
            <a:r>
              <a:rPr lang="en-CA" b="1" dirty="0"/>
              <a:t>The Spectroscope: New Meanings In Light</a:t>
            </a:r>
            <a:endParaRPr lang="en-CA"/>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4222" y="2244808"/>
            <a:ext cx="3755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4351" y="2540169"/>
            <a:ext cx="8115300" cy="4057182"/>
          </a:xfrm>
        </p:spPr>
        <p:txBody>
          <a:bodyPr anchor="t">
            <a:normAutofit/>
          </a:bodyPr>
          <a:lstStyle/>
          <a:p>
            <a:pPr marL="0" indent="0">
              <a:buNone/>
            </a:pPr>
            <a:r>
              <a:rPr lang="en-CA" sz="2400" b="1" dirty="0"/>
              <a:t>Spectroscopy: The Science of Colour</a:t>
            </a:r>
          </a:p>
          <a:p>
            <a:r>
              <a:rPr lang="en-CA" sz="2400" dirty="0"/>
              <a:t>The significance of the spectral lines was discovered about 50 years later when </a:t>
            </a:r>
            <a:r>
              <a:rPr lang="en-CA" sz="2400" dirty="0" err="1"/>
              <a:t>Kirschoff</a:t>
            </a:r>
            <a:r>
              <a:rPr lang="en-CA" sz="2400" dirty="0"/>
              <a:t> </a:t>
            </a:r>
            <a:r>
              <a:rPr lang="en-CA" sz="2400" dirty="0" smtClean="0"/>
              <a:t>and Bunsen</a:t>
            </a:r>
            <a:r>
              <a:rPr lang="en-CA" sz="2400" dirty="0"/>
              <a:t>, two chemists used a spectroscope to observe various chemicals when they were heated. They found some of the lines missing in some of the chemicals. Each particular element  had its own unique spectral lines. </a:t>
            </a:r>
          </a:p>
          <a:p>
            <a:r>
              <a:rPr lang="en-CA" sz="2400" dirty="0"/>
              <a:t>This led to the science of </a:t>
            </a:r>
            <a:r>
              <a:rPr lang="en-CA" sz="2400" i="1" dirty="0"/>
              <a:t>spectroscopy – the study of spectra, </a:t>
            </a:r>
            <a:r>
              <a:rPr lang="en-CA" sz="2400" dirty="0"/>
              <a:t>as a part of chemistry. They found that there were three types of spectra.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normAutofit/>
          </a:bodyPr>
          <a:lstStyle/>
          <a:p>
            <a:r>
              <a:rPr lang="en-CA" dirty="0"/>
              <a:t>Topic 3</a:t>
            </a:r>
            <a:br>
              <a:rPr lang="en-CA" dirty="0"/>
            </a:br>
            <a:r>
              <a:rPr lang="en-CA" b="1" dirty="0"/>
              <a:t>The Spectroscope: New Meanings In Light</a:t>
            </a:r>
            <a:endParaRPr lang="en-C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59632" y="2276872"/>
            <a:ext cx="6201394" cy="2532236"/>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0808"/>
            <a:ext cx="9144000" cy="43609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normAutofit/>
          </a:bodyPr>
          <a:lstStyle/>
          <a:p>
            <a:r>
              <a:rPr lang="en-CA" dirty="0"/>
              <a:t>Topic 3</a:t>
            </a:r>
            <a:br>
              <a:rPr lang="en-CA" dirty="0"/>
            </a:br>
            <a:r>
              <a:rPr lang="en-CA" b="1" dirty="0"/>
              <a:t>The Spectroscope: New Meanings In Light</a:t>
            </a:r>
            <a:endParaRPr lang="en-CA" dirty="0"/>
          </a:p>
        </p:txBody>
      </p:sp>
      <p:sp>
        <p:nvSpPr>
          <p:cNvPr id="3" name="Content Placeholder 2"/>
          <p:cNvSpPr>
            <a:spLocks noGrp="1"/>
          </p:cNvSpPr>
          <p:nvPr>
            <p:ph idx="1"/>
          </p:nvPr>
        </p:nvSpPr>
        <p:spPr>
          <a:xfrm>
            <a:off x="457200" y="1443890"/>
            <a:ext cx="4402832" cy="5225470"/>
          </a:xfrm>
        </p:spPr>
        <p:txBody>
          <a:bodyPr>
            <a:normAutofit/>
          </a:bodyPr>
          <a:lstStyle/>
          <a:p>
            <a:pPr marL="0" indent="0">
              <a:buNone/>
            </a:pPr>
            <a:r>
              <a:rPr lang="en-CA" b="1" dirty="0"/>
              <a:t>Diffraction Gratings</a:t>
            </a:r>
          </a:p>
          <a:p>
            <a:r>
              <a:rPr lang="en-CA" dirty="0"/>
              <a:t>Besides splitting light using spectroscopes or prisms, a </a:t>
            </a:r>
            <a:r>
              <a:rPr lang="en-CA" i="1" dirty="0"/>
              <a:t>diffraction grating can, by using </a:t>
            </a:r>
            <a:r>
              <a:rPr lang="en-CA" dirty="0"/>
              <a:t>thousands of closely spaces slits produce much b</a:t>
            </a:r>
          </a:p>
          <a:p>
            <a:pPr marL="0" indent="0">
              <a:buNone/>
            </a:pPr>
            <a:r>
              <a:rPr lang="en-CA" b="1" dirty="0"/>
              <a:t>Spectroscopy for Astronomers</a:t>
            </a:r>
          </a:p>
          <a:p>
            <a:r>
              <a:rPr lang="en-CA" dirty="0"/>
              <a:t>Astronomers refract the light from distant stars to determine what the star is made of. Stars have dark bands in distinct sequences and thicknesses on their spectra. Each element that is present in the star creates its own black-line ‘fingerprint’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475078"/>
            <a:ext cx="4197229" cy="27021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shift and blue shift – Objects in motion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020" y="1844824"/>
            <a:ext cx="6840760" cy="4560507"/>
          </a:xfrm>
        </p:spPr>
      </p:pic>
    </p:spTree>
    <p:extLst>
      <p:ext uri="{BB962C8B-B14F-4D97-AF65-F5344CB8AC3E}">
        <p14:creationId xmlns:p14="http://schemas.microsoft.com/office/powerpoint/2010/main" val="38033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normAutofit/>
          </a:bodyPr>
          <a:lstStyle/>
          <a:p>
            <a:r>
              <a:rPr lang="en-CA" dirty="0"/>
              <a:t>Topic 3</a:t>
            </a:r>
            <a:br>
              <a:rPr lang="en-CA" dirty="0"/>
            </a:br>
            <a:r>
              <a:rPr lang="en-CA" b="1" dirty="0"/>
              <a:t>The Spectroscope: New Meanings In Light</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396678"/>
            <a:ext cx="5326296" cy="2994645"/>
          </a:xfrm>
          <a:prstGeom prst="rect">
            <a:avLst/>
          </a:prstGeom>
        </p:spPr>
      </p:pic>
      <p:pic>
        <p:nvPicPr>
          <p:cNvPr id="3074" name="Picture 2"/>
          <p:cNvPicPr>
            <a:picLocks noGrp="1" noChangeAspect="1" noChangeArrowheads="1"/>
          </p:cNvPicPr>
          <p:nvPr>
            <p:ph idx="1"/>
          </p:nvPr>
        </p:nvPicPr>
        <p:blipFill>
          <a:blip r:embed="rId3" cstate="print"/>
          <a:srcRect/>
          <a:stretch>
            <a:fillRect/>
          </a:stretch>
        </p:blipFill>
        <p:spPr bwMode="auto">
          <a:xfrm>
            <a:off x="4067944" y="3955642"/>
            <a:ext cx="4750232" cy="2723466"/>
          </a:xfrm>
          <a:prstGeom prst="rect">
            <a:avLst/>
          </a:prstGeom>
          <a:noFill/>
          <a:ln w="9525">
            <a:noFill/>
            <a:miter lim="800000"/>
            <a:headEnd/>
            <a:tailEnd/>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32" y="3068960"/>
            <a:ext cx="3602942" cy="361014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normAutofit/>
          </a:bodyPr>
          <a:lstStyle/>
          <a:p>
            <a:r>
              <a:rPr lang="en-CA" dirty="0"/>
              <a:t>Topic 3</a:t>
            </a:r>
            <a:br>
              <a:rPr lang="en-CA" dirty="0"/>
            </a:br>
            <a:r>
              <a:rPr lang="en-CA" b="1" dirty="0"/>
              <a:t>The Spectroscope: New Meanings In Light</a:t>
            </a:r>
            <a:endParaRPr lang="en-CA" dirty="0"/>
          </a:p>
        </p:txBody>
      </p:sp>
      <p:sp>
        <p:nvSpPr>
          <p:cNvPr id="3" name="Content Placeholder 2"/>
          <p:cNvSpPr>
            <a:spLocks noGrp="1"/>
          </p:cNvSpPr>
          <p:nvPr>
            <p:ph idx="1"/>
          </p:nvPr>
        </p:nvSpPr>
        <p:spPr>
          <a:xfrm>
            <a:off x="457200" y="1417638"/>
            <a:ext cx="8507288" cy="2659434"/>
          </a:xfrm>
        </p:spPr>
        <p:txBody>
          <a:bodyPr>
            <a:normAutofit/>
          </a:bodyPr>
          <a:lstStyle/>
          <a:p>
            <a:pPr marL="0" indent="0">
              <a:buNone/>
            </a:pPr>
            <a:r>
              <a:rPr lang="en-CA" b="1" dirty="0"/>
              <a:t>The Doppler Effect</a:t>
            </a:r>
          </a:p>
          <a:p>
            <a:r>
              <a:rPr lang="en-CA" dirty="0"/>
              <a:t>A change in the pitch (frequency) of sound waves because they are stretched or squeezed is known as the </a:t>
            </a:r>
            <a:r>
              <a:rPr lang="en-CA" b="1" dirty="0"/>
              <a:t>Doppler effect. </a:t>
            </a:r>
            <a:r>
              <a:rPr lang="en-CA" dirty="0"/>
              <a:t>Changes in the sound waves can be measured to determine how fast and in what direction a light-emitting object is moving.</a:t>
            </a:r>
          </a:p>
          <a:p>
            <a:r>
              <a:rPr lang="en-CA" dirty="0"/>
              <a:t>The spectrum of an approaching star shows the dark bands shifting to the blue end of the spectrum, whereas, the shift is to the red part of the spectrum if a star is moving away from the Earth.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802153"/>
            <a:ext cx="5209657" cy="2835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0169" y="609600"/>
            <a:ext cx="4162750" cy="1456267"/>
          </a:xfrm>
        </p:spPr>
        <p:txBody>
          <a:bodyPr>
            <a:normAutofit/>
          </a:bodyPr>
          <a:lstStyle/>
          <a:p>
            <a:r>
              <a:rPr lang="en-CA" dirty="0"/>
              <a:t>Topic 4</a:t>
            </a:r>
            <a:br>
              <a:rPr lang="en-CA" dirty="0"/>
            </a:br>
            <a:r>
              <a:rPr lang="en-CA" b="1" dirty="0"/>
              <a:t>Bigger and Smarter Telescopes</a:t>
            </a:r>
            <a:endParaRPr lang="en-CA"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18" r="7711" b="1"/>
          <a:stretch/>
        </p:blipFill>
        <p:spPr>
          <a:xfrm>
            <a:off x="20" y="1"/>
            <a:ext cx="3476986" cy="3429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9355"/>
          <a:stretch/>
        </p:blipFill>
        <p:spPr>
          <a:xfrm>
            <a:off x="20" y="3429001"/>
            <a:ext cx="3476986" cy="3429974"/>
          </a:xfrm>
          <a:prstGeom prst="rect">
            <a:avLst/>
          </a:prstGeom>
        </p:spPr>
      </p:pic>
      <p:cxnSp>
        <p:nvCxnSpPr>
          <p:cNvPr id="10" name="Straight Connector 9">
            <a:extLst>
              <a:ext uri="{FF2B5EF4-FFF2-40B4-BE49-F238E27FC236}">
                <a16:creationId xmlns:a16="http://schemas.microsoft.com/office/drawing/2014/main" id="{B4E57998-7D20-4BE8-9019-4A4122CE3E2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 y="3429000"/>
            <a:ext cx="34781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3950169" y="2142067"/>
            <a:ext cx="4866222" cy="4311269"/>
          </a:xfrm>
        </p:spPr>
        <p:txBody>
          <a:bodyPr>
            <a:normAutofit fontScale="92500" lnSpcReduction="10000"/>
          </a:bodyPr>
          <a:lstStyle/>
          <a:p>
            <a:pPr>
              <a:buNone/>
            </a:pPr>
            <a:r>
              <a:rPr lang="en-CA" sz="2400" b="1" dirty="0"/>
              <a:t>New Discoveries</a:t>
            </a:r>
          </a:p>
          <a:p>
            <a:r>
              <a:rPr lang="en-CA" sz="2400" dirty="0"/>
              <a:t>Bigger telescopes enable astronomers to discover new bodies in space. Sir William Herschel built a huge reflecting telescope and discovered the planet Uranus with it in 1773.</a:t>
            </a:r>
          </a:p>
          <a:p>
            <a:r>
              <a:rPr lang="en-CA" sz="2400" dirty="0"/>
              <a:t>The largest refracting telescope was built at the Yerkes Observatory near the end of the nineteenth century. With it, Gerald Kuiper discovered methane gas on Saturn’s moon, Titan, and two new moons of Uranus.</a:t>
            </a:r>
          </a:p>
        </p:txBody>
      </p:sp>
      <p:cxnSp>
        <p:nvCxnSpPr>
          <p:cNvPr id="12" name="Straight Connector 11">
            <a:extLst>
              <a:ext uri="{FF2B5EF4-FFF2-40B4-BE49-F238E27FC236}">
                <a16:creationId xmlns:a16="http://schemas.microsoft.com/office/drawing/2014/main" id="{1EC01BF1-FEAA-4AF6-96A5-24556C1F6B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572" y="0"/>
            <a:ext cx="51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31" y="808055"/>
            <a:ext cx="2984404" cy="1453363"/>
          </a:xfrm>
        </p:spPr>
        <p:txBody>
          <a:bodyPr>
            <a:normAutofit/>
          </a:bodyPr>
          <a:lstStyle/>
          <a:p>
            <a:pPr>
              <a:lnSpc>
                <a:spcPct val="90000"/>
              </a:lnSpc>
            </a:pPr>
            <a:r>
              <a:rPr lang="en-CA" sz="2400"/>
              <a:t>Topic 4</a:t>
            </a:r>
            <a:br>
              <a:rPr lang="en-CA" sz="2400"/>
            </a:br>
            <a:r>
              <a:rPr lang="en-CA" sz="2400" b="1"/>
              <a:t>Bigger and Smarter Telescopes</a:t>
            </a:r>
            <a:endParaRPr lang="en-CA" sz="2400"/>
          </a:p>
        </p:txBody>
      </p:sp>
      <p:sp>
        <p:nvSpPr>
          <p:cNvPr id="3" name="Content Placeholder 2"/>
          <p:cNvSpPr>
            <a:spLocks noGrp="1"/>
          </p:cNvSpPr>
          <p:nvPr>
            <p:ph idx="1"/>
          </p:nvPr>
        </p:nvSpPr>
        <p:spPr>
          <a:xfrm>
            <a:off x="360346" y="2132856"/>
            <a:ext cx="3635589" cy="4464496"/>
          </a:xfrm>
        </p:spPr>
        <p:txBody>
          <a:bodyPr>
            <a:normAutofit/>
          </a:bodyPr>
          <a:lstStyle/>
          <a:p>
            <a:pPr>
              <a:lnSpc>
                <a:spcPct val="90000"/>
              </a:lnSpc>
              <a:buNone/>
            </a:pPr>
            <a:r>
              <a:rPr lang="en-CA" sz="2000" b="1" dirty="0"/>
              <a:t>Combining Telescopes (</a:t>
            </a:r>
            <a:r>
              <a:rPr lang="en-CA" sz="2000" b="1" i="1" dirty="0"/>
              <a:t>Interferometry)</a:t>
            </a:r>
          </a:p>
          <a:p>
            <a:pPr>
              <a:lnSpc>
                <a:spcPct val="90000"/>
              </a:lnSpc>
            </a:pPr>
            <a:r>
              <a:rPr lang="en-CA" sz="2000" dirty="0"/>
              <a:t>The technique of using a number of telescopes in combination is called interferometry. When working together, these telescopes can detect objects in space with better clarity and at greater distances than any current Earth-based observatory.</a:t>
            </a:r>
          </a:p>
          <a:p>
            <a:pPr>
              <a:lnSpc>
                <a:spcPct val="90000"/>
              </a:lnSpc>
            </a:pPr>
            <a:r>
              <a:rPr lang="en-CA" sz="2000" dirty="0"/>
              <a:t>Ex: The Hubble telescope!</a:t>
            </a:r>
          </a:p>
          <a:p>
            <a:pPr>
              <a:lnSpc>
                <a:spcPct val="90000"/>
              </a:lnSpc>
            </a:pPr>
            <a:r>
              <a:rPr lang="en-CA" sz="2000" dirty="0"/>
              <a:t>Ex: The New Technology telescope (NTT)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513812"/>
            <a:ext cx="4571694" cy="426310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704" r="15962" b="-1"/>
          <a:stretch/>
        </p:blipFill>
        <p:spPr>
          <a:xfrm>
            <a:off x="20" y="10"/>
            <a:ext cx="9143980" cy="6857990"/>
          </a:xfrm>
          <a:prstGeom prst="rect">
            <a:avLst/>
          </a:prstGeom>
        </p:spPr>
      </p:pic>
      <p:pic>
        <p:nvPicPr>
          <p:cNvPr id="9" name="Picture 8">
            <a:extLst>
              <a:ext uri="{FF2B5EF4-FFF2-40B4-BE49-F238E27FC236}">
                <a16:creationId xmlns:a16="http://schemas.microsoft.com/office/drawing/2014/main" id="{0C8B7D16-051E-4562-B872-ABF369C457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11" name="Freeform 5">
            <a:extLst>
              <a:ext uri="{FF2B5EF4-FFF2-40B4-BE49-F238E27FC236}">
                <a16:creationId xmlns:a16="http://schemas.microsoft.com/office/drawing/2014/main" id="{ED10CF64-F588-4794-80E9-12CBA17849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87349" y="-18309"/>
            <a:ext cx="8369301"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1035050" y="838200"/>
            <a:ext cx="7077869" cy="1227667"/>
          </a:xfrm>
        </p:spPr>
        <p:txBody>
          <a:bodyPr>
            <a:normAutofit/>
          </a:bodyPr>
          <a:lstStyle/>
          <a:p>
            <a:r>
              <a:rPr lang="en-CA" dirty="0"/>
              <a:t>Topic 1 - </a:t>
            </a:r>
            <a:r>
              <a:rPr lang="en-CA" b="1" dirty="0"/>
              <a:t>For Our Eyes Only</a:t>
            </a:r>
            <a:endParaRPr lang="en-CA" dirty="0"/>
          </a:p>
        </p:txBody>
      </p:sp>
      <p:sp>
        <p:nvSpPr>
          <p:cNvPr id="3" name="Content Placeholder 2"/>
          <p:cNvSpPr>
            <a:spLocks noGrp="1"/>
          </p:cNvSpPr>
          <p:nvPr>
            <p:ph idx="1"/>
          </p:nvPr>
        </p:nvSpPr>
        <p:spPr>
          <a:xfrm>
            <a:off x="1035050" y="2006601"/>
            <a:ext cx="7077869" cy="3784600"/>
          </a:xfrm>
        </p:spPr>
        <p:txBody>
          <a:bodyPr>
            <a:normAutofit/>
          </a:bodyPr>
          <a:lstStyle/>
          <a:p>
            <a:pPr>
              <a:buNone/>
            </a:pPr>
            <a:r>
              <a:rPr lang="en-CA" b="1" dirty="0"/>
              <a:t>Frames of Reference</a:t>
            </a:r>
          </a:p>
          <a:p>
            <a:r>
              <a:rPr lang="en-CA" dirty="0"/>
              <a:t>A frame of reference is a set of axes of any kind that is used to describe positions or motions of things. </a:t>
            </a:r>
          </a:p>
          <a:p>
            <a:r>
              <a:rPr lang="en-CA" dirty="0"/>
              <a:t>The stars, the Sun and the planets do not rotate around the Earth, but seem to because the Earth is rotating on its axis. </a:t>
            </a:r>
          </a:p>
          <a:p>
            <a:r>
              <a:rPr lang="en-CA" dirty="0"/>
              <a:t>The Earth is our fixed frame of reference. To locate positions on Earth, the equator and the prime meridian (latitude and longitude) are the axes used.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3511405" cy="1456267"/>
          </a:xfrm>
        </p:spPr>
        <p:txBody>
          <a:bodyPr>
            <a:normAutofit/>
          </a:bodyPr>
          <a:lstStyle/>
          <a:p>
            <a:r>
              <a:rPr lang="en-CA" dirty="0"/>
              <a:t>Topic 4</a:t>
            </a:r>
            <a:br>
              <a:rPr lang="en-CA" dirty="0"/>
            </a:br>
            <a:r>
              <a:rPr lang="en-CA" b="1" dirty="0"/>
              <a:t>Bigger and Smarter Telescopes</a:t>
            </a:r>
            <a:endParaRPr lang="en-CA" dirty="0"/>
          </a:p>
        </p:txBody>
      </p:sp>
      <p:sp>
        <p:nvSpPr>
          <p:cNvPr id="3" name="Content Placeholder 2"/>
          <p:cNvSpPr>
            <a:spLocks noGrp="1"/>
          </p:cNvSpPr>
          <p:nvPr>
            <p:ph idx="1"/>
          </p:nvPr>
        </p:nvSpPr>
        <p:spPr>
          <a:xfrm>
            <a:off x="358388" y="2142067"/>
            <a:ext cx="3906457" cy="4342200"/>
          </a:xfrm>
        </p:spPr>
        <p:txBody>
          <a:bodyPr>
            <a:normAutofit lnSpcReduction="10000"/>
          </a:bodyPr>
          <a:lstStyle/>
          <a:p>
            <a:pPr>
              <a:lnSpc>
                <a:spcPct val="90000"/>
              </a:lnSpc>
            </a:pPr>
            <a:r>
              <a:rPr lang="en-CA" sz="2000" i="1" dirty="0"/>
              <a:t>The </a:t>
            </a:r>
            <a:r>
              <a:rPr lang="en-CA" sz="2000" b="1" i="1" dirty="0"/>
              <a:t>HST makes one complete orbit of the Earth every </a:t>
            </a:r>
            <a:r>
              <a:rPr lang="en-CA" sz="2000" i="1" dirty="0"/>
              <a:t>95 minutes!</a:t>
            </a:r>
          </a:p>
          <a:p>
            <a:pPr>
              <a:lnSpc>
                <a:spcPct val="90000"/>
              </a:lnSpc>
            </a:pPr>
            <a:r>
              <a:rPr lang="en-CA" sz="2000" dirty="0"/>
              <a:t>To improve the views of space, astronomers are able to access images from a telescope in space. Free from the interferences of weather, clouds humidity and even high winds, the Hubble Space Telescope, launched in 1990, orbits 600 kms above the Earth, collecting images of extremely distant objects. It is a cylindrical reflecting telescope, 13 m long and 4.3 m in diameter.</a:t>
            </a:r>
          </a:p>
        </p:txBody>
      </p:sp>
      <p:grpSp>
        <p:nvGrpSpPr>
          <p:cNvPr id="11" name="Group 10">
            <a:extLst>
              <a:ext uri="{FF2B5EF4-FFF2-40B4-BE49-F238E27FC236}">
                <a16:creationId xmlns:a16="http://schemas.microsoft.com/office/drawing/2014/main" id="{590820A0-B14B-4F1C-8DDA-174AC2B1471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6424201" y="3905595"/>
            <a:ext cx="2729951" cy="3163289"/>
            <a:chOff x="5281603" y="104899"/>
            <a:chExt cx="6910397" cy="6005491"/>
          </a:xfrm>
        </p:grpSpPr>
        <p:sp>
          <p:nvSpPr>
            <p:cNvPr id="12" name="Freeform 98">
              <a:extLst>
                <a:ext uri="{FF2B5EF4-FFF2-40B4-BE49-F238E27FC236}">
                  <a16:creationId xmlns:a16="http://schemas.microsoft.com/office/drawing/2014/main" id="{A0B952A8-34E8-46AE-B7EC-D9FB3BF1EE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C0821D-1BFC-498C-BEE4-6CE6B6B2C43E}"/>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4" name="Straight Connector 13">
                <a:extLst>
                  <a:ext uri="{FF2B5EF4-FFF2-40B4-BE49-F238E27FC236}">
                    <a16:creationId xmlns:a16="http://schemas.microsoft.com/office/drawing/2014/main" id="{8CAE6635-A640-4DF6-8A57-8989A6B7B8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16D7B4-883D-4B71-A28E-8BDCD687E8C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2A9B10-2C9E-4DDF-8C99-874229A492B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F75B38-CC94-4DE1-A968-D9E320A926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E9350D-D958-4D62-8379-58ADFF9545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CA4590-01F5-4F10-A727-F0EE16FD3E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4D2BBC3-F36B-4D06-BCA7-F71AD669802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AD5E0B-9B13-4228-A23D-83F17DD01A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E153321-B19E-4FA5-8A22-05A91F2AC43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B9B077-591C-4298-888F-32BB6D0AB6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6FAFF7A-3D2E-40E1-961C-C2875D67D35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7AB21FA-AE5F-4714-968F-356DEE791F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657826-1C0D-47DD-9B11-E93A32B64C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0DC7092-7C59-441C-9840-7163FAB2D6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56E4341-2683-4149-A265-F498A3B79A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D68886-7F13-46BC-9D15-BAF1B45EC3E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7C4A21-61C9-400C-B013-440B0338B6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DB85B97-7A10-452C-95EB-4CBC73A729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5A1D773-A4DC-4A3D-BB9D-E056BAC3B7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A7184E7-1D5B-4687-8ADC-B776C1EFB2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2D3DC5-864B-4B44-9E09-2FE1AD048A5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DB5CCD-3BBF-45CE-B561-4579A82BD05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1DD1944-44B9-4A99-A105-7C364538CA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5ACDF35-7550-4E16-9914-613447CC0F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E9C83A-DEB3-4D63-A163-8223B68140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FFC901-4314-4DC8-BCF5-34E1ACC591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CA1D64-7220-4CB4-9BF1-69B45B4822A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65C435-F20D-4ACD-921E-A46F19D671B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88848F1-0711-4763-BC8B-76970B5C86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F1F2F9F-1FE7-4945-95B9-09731BE954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D030805-517F-4B88-A49B-B0E89A0A9C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51D02D9-7DCC-42F6-BBD4-62F841ED428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0B07484-4B4C-4B4E-9841-E455CCF19F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183CA18-F3C2-4329-AC85-63B53C6A63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40AEE3-A69A-4F08-95EC-D4427E24612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2C26C7-E36B-4C29-9C8B-963C7C350D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A2AB60F-895F-49A6-A514-5EDE49E67C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A53213F-862F-474E-9DE6-F06F3F344C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D556880-E892-4297-B930-959E868A1F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786BA14-25A0-4244-92EE-40B324E3236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4A8FE26-68CA-4ED2-AC18-175CCD3855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02032B0-7225-492F-A909-4A5FA8B1CA7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A3885E-E420-40C5-8B05-E5167027DD3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A973D3B-A048-46C9-8DA7-6792F2F949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AEE237-4C03-4C0B-9951-EB14A53620C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E1D87A6-7BC8-4BD7-A2B9-B64555B750B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7DFB34-0FF3-45E0-86D1-14367FD4E1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B72F8F4-90B4-4099-B7E7-4F060A017D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9A58548-CA86-4B09-9534-0B9F46F1C6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395729B-8C0E-41B8-B3ED-3E25B3289D6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3910024-5A98-44CB-96D6-6F18BEE2B1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1B185B-BD9C-4F33-A1CA-8053DC4F18F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D04AC18-163B-4734-89C3-160679520D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8A3168-5207-4A96-AF77-4442A6DD40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103104E-3B79-4584-BC67-1617345678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E2661F-465D-44F7-832A-93816854D4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6351CA6-C76B-4C66-9378-C385BBE4023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42756B9-0921-4B55-B129-1C794D4FDA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37841ED-C77C-4824-BBDB-A4AD5CC4C77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4E74C45-8542-46B2-AAA4-9749090683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B975665-5AAD-40D4-AC00-1047ED6593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46CFA9-FF2B-4D62-8063-8D68FF4801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50C0FC6-86F2-4AAC-9174-25FB83DA6F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8652921-868F-4CCF-B70C-034DAD2E76D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2A55E7D-1C8A-4438-A99F-3ACAC87A77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3610C07-2EF7-4475-AF6C-9CA4C0645F5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7D69AF-D03D-4514-A534-475B1759126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70FDC14-72EE-470D-876E-6517413658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BEAC2A8-991D-4B96-ABE3-9A32625B22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4FDD02D-2AD2-4A6C-BBC9-15591F457B8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6844DDA-5D96-4DEA-A208-28BBA359011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96F2E86-56F4-4B0C-8D83-55D2865C87B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193D075-DE33-4AD6-937B-FC2912872EE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59EA056-638E-430D-AE76-796F1ED38BD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D75FB12-06AB-46A1-BFE4-D16F35625CB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51D4855-B924-45D6-A884-31A6BC9630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397D34C-609D-44DB-AFF8-75858A4F313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A17769-C4B1-4138-875F-A58D5D8497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a:extLst>
              <a:ext uri="{FF2B5EF4-FFF2-40B4-BE49-F238E27FC236}">
                <a16:creationId xmlns:a16="http://schemas.microsoft.com/office/drawing/2014/main" id="{3B02E948-8CD2-4C3C-9E5D-262DAC3C965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4933672" y="-84927"/>
            <a:ext cx="4915057" cy="3203578"/>
            <a:chOff x="5281603" y="104899"/>
            <a:chExt cx="6910397" cy="6005491"/>
          </a:xfrm>
        </p:grpSpPr>
        <p:sp>
          <p:nvSpPr>
            <p:cNvPr id="94" name="Freeform 17">
              <a:extLst>
                <a:ext uri="{FF2B5EF4-FFF2-40B4-BE49-F238E27FC236}">
                  <a16:creationId xmlns:a16="http://schemas.microsoft.com/office/drawing/2014/main" id="{F8E025EC-8201-4DC5-B858-C2EEA8121D7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5D00349E-7825-4D5D-81A3-6A5FB2D95D8A}"/>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6" name="Straight Connector 95">
                <a:extLst>
                  <a:ext uri="{FF2B5EF4-FFF2-40B4-BE49-F238E27FC236}">
                    <a16:creationId xmlns:a16="http://schemas.microsoft.com/office/drawing/2014/main" id="{2B0493F4-7EE3-40BC-9693-4C301169767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5D627BB-BD2B-4E33-837E-94DABD948C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948FD7F-4A95-419F-9592-F1AE43EB39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6D13955-7897-45BF-AE8D-F635DE7296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38C1DF-38DA-4D6D-AEDD-F23C5310458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618B3C8-757B-4262-8325-56E79801FF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BC63D8C-C95A-4588-AEC8-83438699A3A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1EBAFC9-1157-4512-A58B-E8DBDCB0E0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5C42AD4-0C0A-44F8-BEF5-76D798BB14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A2FDF3F-1D8B-4D7F-9713-D2785051C4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E5C02B7-5014-410B-A59B-ABA9017C96A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A738C92-C3B6-43D5-A718-230FE5A78AE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7FDBFA0-A00A-4C49-A38C-5197E28B1E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62F2930-B81B-47BF-BAB6-6CD862E0AC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DB0E661-1786-4C8B-B4AA-1C46DBB09F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AE039B6-9B91-4DF7-B2E1-BEC620E8AF7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09B3898-68D4-4032-973C-3297FA2A0B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6FDF469-A729-4C34-9A4E-FC7F50FB6EE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42661BA-C51F-493E-BA84-7E8E02647B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CA6BFC1-5596-4F25-8834-B82EC76C03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DC0C4EA-8B26-488D-842A-8492C28EFA7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365199F-3DA2-4ECE-8AA0-B37E7E3AFBB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F8EAD3C-6628-48E5-A004-B34EFF17E23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627E51D-F7F3-432F-B018-3390B0A3E2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0A796D9-B9B7-497E-91F4-257D2CCAA2E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4E17776-2D77-4801-AFE4-553D807E01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F653420-3C79-432A-9CAB-6A4AEC545B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B4F431F-451E-4136-B596-17B63963215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5E18572-BE7A-4234-B454-FD38ABFAE2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EB9F985-7C1A-4BFE-A4DC-F35AA0D04EC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00648B4-39E6-409B-A151-2A6CC6D3C4A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13A2463-A9F5-45B4-804E-5595FAE42C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BF3193A-025E-4BE6-9AD5-D3106F9D78C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2832A9B-55E5-494A-A717-3617EDD1F2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C0DA7BF-4BD6-46F6-91A1-E38E259FC7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7B5F7E4-8A2A-468D-8EF3-6D7171EBC0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6A8F3CE-3B42-4770-8933-7C9BCA91B6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24EF38-8522-4A6A-BA96-BAAB1A136C4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2B702F4-3A4F-475E-A874-62BA9C76A0D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BF12728-61DB-4CA7-BFEA-C67E21001E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A114F6C-B377-4620-9C72-92D0FA5095D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85FB219-37DC-4CBB-BDEF-43EF98EB00C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060F2EE-256C-4A23-A980-9C317EA5F1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2F37857-F893-4D54-B377-60870C91BC1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5DEA293-2202-41FF-B5FE-71F06BAA693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9C59CAC-07BD-4C27-8926-C55E46BD10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80FA13A-0B04-4946-9A24-2701584E2D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88CE1CC-C8B3-470F-9512-B590AF9DEB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1809CD-B912-4E69-A5A5-94EA27B280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B9E3C6C-40C8-4A98-B0AF-C45C414845A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BE61EAD-B3F8-4E77-B3B6-0A3374C0F22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303657B-9569-4CB6-A870-F7D678DE67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95E1DFB-B252-4CBC-95A8-D1DC68A1859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D7B24AC-E1C7-4A27-BACA-0AE3C159FD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7ECB039-4BBD-4991-8C57-7D90D4A22C1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8517C97-1250-4775-B725-2CBD677C3F2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9679D68-007E-47A6-A882-07A8088B5C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67BAF92-FB48-468A-B633-46749349E5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875629C-FBE1-4E58-82B5-53DBC3ABD06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29FC6C-B918-40F3-AAAA-1A4F1DFBEA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D55E2D8-4D39-4F44-AAE7-B3B2DDDB5B5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EF38C89-9B35-40D5-A2EC-AE4FFF17128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5C842FE-0918-4A9A-B4F3-F69C539B35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5A2FDBE-9CE6-41C7-A149-1FC75441C4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E76B3FC-2648-4EF2-A363-8AED916B454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7AD43BF-C5AB-4324-B39E-5E3AFC8876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D7FC0CC-E465-4316-A7B6-42441D27DC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EF568F1-4905-4D65-8510-683A870976A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0779A11-5E9E-4455-8DB7-6BF1F0BA4E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B884067-174C-4C5C-955E-462157D0FA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E5F0FA8-85D6-4B51-B2A8-027AC28D82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E76C2522-4938-48D4-9ACE-F61BC45271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119966D-0585-4354-991F-856ADF670D0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6931C16B-534C-413B-A404-870528429A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88EA28D-0FC2-4BEA-B3EB-D9DEB3C4F7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1F2052B6-705D-484A-9856-BCC35D311E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357007E-5B0B-4BC1-96BB-2F9A55E28B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44B8928-2E44-471E-818A-AC5F8B9B1D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75" name="Group 174">
            <a:extLst>
              <a:ext uri="{FF2B5EF4-FFF2-40B4-BE49-F238E27FC236}">
                <a16:creationId xmlns:a16="http://schemas.microsoft.com/office/drawing/2014/main" id="{D3F906D0-CE7C-484D-8C11-5011F768A5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3774730" y="3440566"/>
            <a:ext cx="2928062" cy="1908478"/>
            <a:chOff x="5281603" y="104899"/>
            <a:chExt cx="6910397" cy="6005491"/>
          </a:xfrm>
        </p:grpSpPr>
        <p:sp>
          <p:nvSpPr>
            <p:cNvPr id="176" name="Freeform 183">
              <a:extLst>
                <a:ext uri="{FF2B5EF4-FFF2-40B4-BE49-F238E27FC236}">
                  <a16:creationId xmlns:a16="http://schemas.microsoft.com/office/drawing/2014/main" id="{0FE191C3-385B-4E2B-ADE9-0FA9E09CA2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DF236ECF-9469-429F-B950-E6274E93F7DC}"/>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8" name="Straight Connector 177">
                <a:extLst>
                  <a:ext uri="{FF2B5EF4-FFF2-40B4-BE49-F238E27FC236}">
                    <a16:creationId xmlns:a16="http://schemas.microsoft.com/office/drawing/2014/main" id="{ACFB9B6B-3B4B-406C-A9C4-9E15E8EDA9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185F607-E801-4999-8E05-0C8486DAAAE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AE80DE6-1860-413C-83A4-3D16C772FC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CA67FE0-1324-427A-A3EB-EC0E27E8DA9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426A4D5-E148-458E-81B7-A67551CC52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AE534E1-BFC4-4B6F-B4A6-D0331A128D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6D2BC14-55E1-4250-A703-26EAE5BEB11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28FA0B2-4451-4A40-A6A8-B5B2BFFD22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95551A0-FD49-4C51-9936-31AADCF8F0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1AA33D7-B8C3-4A4C-B04C-90496559F62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C11C7CB-C8A3-4FA2-8919-4BDE08B8C0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4122C9F-7650-4E2A-BBDD-5ED1794298F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2331B0F-4B2B-49FF-B210-A548BEE14B1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9E66A3B2-EAB9-4D0F-8CC6-133C4B8D26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A5D255CC-F767-47F3-9B04-0F597091D8B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DE6FFD6E-D10A-4E69-B92A-1C3D4AD900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BAE1242-2228-4493-81B5-F7807B8DAC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A6A8552-686E-44B0-AA9A-9488BB77FE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7C45C190-42DB-4A86-A102-D04A25E1E1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DC2E5DE9-3511-45AE-9F95-710C8211A33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3F3C6F6-47A6-4265-878C-5092E93280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2B1F3E7-F618-4E13-9E16-7118C45C77D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5E7DF9B-A62B-4C53-A661-B401D7195B9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EE4847E-481F-4419-AE1F-90DED5344CC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3E9C09-74A8-40D0-BC37-74CA31F5D0E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0009143-1101-4DF3-B01E-766F9BE63D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95E8D24-3C05-4242-92BA-731FDA5AE6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40A7CC8-D93E-41C0-8322-8EF549E1A5C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0B91F070-941B-4307-9931-156C868BFF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F90A755-20A8-4274-A4F7-BD624FECFA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D87C615-9E34-495E-8406-FAEFC2F845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1A383A9-4CA6-4FAB-9F61-C5E53DBF8B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7B6069C-3205-4BBB-ADDF-D85A07E550C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8083F5B-DC24-40B3-92D2-BF90631145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1AEA55FF-DDBB-4AA2-ACBD-9A4D56FFCC2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2E00B1FB-F492-483C-B4D3-893BE48D29E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76CFD40-49E1-465A-9B23-F9D980D9A4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D63EDB7-C852-43C0-9954-6F2196FABE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6E726A-0F37-45E3-9BDF-42ECAA68F6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29E8E54E-8FB5-4650-AD2D-C65F3F53A99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3018142-C705-4D1B-8C27-83842B8D18F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B029D1D-41B1-45D6-8FC5-9EBEEEBD51C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38CE0A4-BE74-4418-8DB6-FC0A391029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5DC5DB6-FAE4-45E0-A0E5-E613B8D7E15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3FBB2B3B-650C-4D6B-BA13-A71D6CB8CD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AA61A363-0BE0-4381-9635-02A60AE9C1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363EFF4-A1A6-4E57-8128-D13002EAD0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744B3004-D3A0-4C95-8618-02CD578CCD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48511694-389A-4FA7-950D-D0B63A422C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03CF007D-1A35-4653-994F-C5DC685C43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268873C-3BA1-4848-8A1E-55D4416950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F28B5E8-5EF7-40C6-8012-75E3ADCB41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4DD4F11-6920-4398-88A7-0C571FA3F9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87C9D72-9386-43D4-9C27-2B0A676624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903FC60-7B4A-4E8D-B64E-A6570168D8D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565646A-F4D1-434F-ACCE-BC14E5D049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B5384FB-B917-47C4-9BEF-B81DFEE8C20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03934C7C-17F3-44A9-96A6-AC1E3AFE01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8AF32D4-0DB1-4F6F-8B2B-27519AB902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8FB5CFF-2F83-4320-9CD0-CCD78775EC5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85CC5D7-8944-4B99-92D2-D827AB9C4F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55CCF6E-2B52-4B36-872D-542D0CDD70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2D2E4E5-D86C-41AF-B664-F7E0773984A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B38EA97-5B13-4977-B58D-0B28E2D8BA8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0CC35DD3-5BF6-4C99-93A1-C0F5ACAB7A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A69C8543-88BB-4CDA-8EF5-2850685210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A091AE30-82E9-4674-9E65-5042AB251C1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A3D2800-7BCF-4C76-9CCD-6962D5E5E7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2AD91264-05B7-4454-AE8C-BAC45B3317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047D64C-CE38-4EDA-8EA5-8A805D525AF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3C33408-5D0E-4DE4-8945-9001979D3E8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1AE14B5-3844-4A66-A8BC-CD8538C562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F78B15A-17F2-474B-A6B5-34B225EBA0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114C9FE9-2E7D-466C-978D-713D0A6624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882ACEF4-C446-4969-92B5-8649558C27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DDA39D67-86FF-418E-9876-AB14AFD7933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D3BF31F-EEDE-4027-BAE2-CD14B138C5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37BBBCA-15AD-4E11-813C-E58EE564FDB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148" r="41788" b="-3"/>
          <a:stretch/>
        </p:blipFill>
        <p:spPr>
          <a:xfrm>
            <a:off x="4469493" y="2806240"/>
            <a:ext cx="2176904" cy="2902537"/>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28044" b="4"/>
          <a:stretch/>
        </p:blipFill>
        <p:spPr>
          <a:xfrm>
            <a:off x="6041691" y="-3863"/>
            <a:ext cx="3099565"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1130" r="26678" b="1"/>
          <a:stretch/>
        </p:blipFill>
        <p:spPr>
          <a:xfrm>
            <a:off x="6666099" y="4144246"/>
            <a:ext cx="2477225"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3914775" cy="1456267"/>
          </a:xfrm>
        </p:spPr>
        <p:txBody>
          <a:bodyPr>
            <a:normAutofit/>
          </a:bodyPr>
          <a:lstStyle/>
          <a:p>
            <a:r>
              <a:rPr lang="en-CA" dirty="0"/>
              <a:t>Topic 4</a:t>
            </a:r>
            <a:br>
              <a:rPr lang="en-CA" dirty="0"/>
            </a:br>
            <a:r>
              <a:rPr lang="en-CA" b="1" dirty="0"/>
              <a:t>Bigger and Smarter Telescopes</a:t>
            </a:r>
            <a:endParaRPr lang="en-CA" dirty="0"/>
          </a:p>
        </p:txBody>
      </p:sp>
      <p:sp>
        <p:nvSpPr>
          <p:cNvPr id="3" name="Content Placeholder 2"/>
          <p:cNvSpPr>
            <a:spLocks noGrp="1"/>
          </p:cNvSpPr>
          <p:nvPr>
            <p:ph idx="1"/>
          </p:nvPr>
        </p:nvSpPr>
        <p:spPr>
          <a:xfrm>
            <a:off x="514350" y="2142067"/>
            <a:ext cx="3914775" cy="3649133"/>
          </a:xfrm>
        </p:spPr>
        <p:txBody>
          <a:bodyPr>
            <a:normAutofit/>
          </a:bodyPr>
          <a:lstStyle/>
          <a:p>
            <a:pPr marL="0" indent="0">
              <a:buNone/>
            </a:pPr>
            <a:r>
              <a:rPr lang="en-CA" b="1"/>
              <a:t>Adaptive Optics</a:t>
            </a:r>
          </a:p>
          <a:p>
            <a:r>
              <a:rPr lang="en-CA"/>
              <a:t>The NTT (New Technology Telescope) is called ‘adaptive optics’ because computers control the image, always adapting the mirror to changes in the Earth’s atmosphere. Astronomers attach adaptive optic technology to older telescopes as well. The computers remove the blurred effect of the atmosphere.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836" r="13160"/>
          <a:stretch/>
        </p:blipFill>
        <p:spPr>
          <a:xfrm>
            <a:off x="4649122" y="639097"/>
            <a:ext cx="4085303"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6593" y="639097"/>
            <a:ext cx="4944806" cy="1612490"/>
          </a:xfrm>
        </p:spPr>
        <p:txBody>
          <a:bodyPr>
            <a:normAutofit/>
          </a:bodyPr>
          <a:lstStyle/>
          <a:p>
            <a:r>
              <a:rPr lang="en-CA" dirty="0"/>
              <a:t>Topic 4</a:t>
            </a:r>
            <a:br>
              <a:rPr lang="en-CA" dirty="0"/>
            </a:br>
            <a:r>
              <a:rPr lang="en-CA" b="1" dirty="0"/>
              <a:t>Bigger and Smarter Telescopes</a:t>
            </a:r>
            <a:endParaRPr lang="en-CA"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715" b="1483"/>
          <a:stretch/>
        </p:blipFill>
        <p:spPr>
          <a:xfrm rot="5400000">
            <a:off x="-1690497" y="1691472"/>
            <a:ext cx="6858000" cy="3477006"/>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pPr marL="0" indent="0">
              <a:buNone/>
            </a:pPr>
            <a:r>
              <a:rPr lang="en-CA" b="1"/>
              <a:t>Distance to the Stars</a:t>
            </a:r>
          </a:p>
          <a:p>
            <a:r>
              <a:rPr lang="en-CA"/>
              <a:t>A galaxy is a grouping of millions or billions of stars, gas and dust. It is held together by gravity.</a:t>
            </a:r>
          </a:p>
          <a:p>
            <a:r>
              <a:rPr lang="en-CA"/>
              <a:t>The </a:t>
            </a:r>
            <a:r>
              <a:rPr lang="en-CA" b="1"/>
              <a:t>Milky Way Galaxy is the </a:t>
            </a:r>
            <a:r>
              <a:rPr lang="en-CA"/>
              <a:t>galaxy our solar system is a part of. It is shaped like a flattened pinwheel, with arms spiraling out from the center.</a:t>
            </a:r>
          </a:p>
          <a:p>
            <a:r>
              <a:rPr lang="en-CA" b="1"/>
              <a:t>Black holes </a:t>
            </a:r>
            <a:r>
              <a:rPr lang="en-CA"/>
              <a:t>are actually invisible to telescopes. Their existence is only known by an indirect method – when celestial material comes close to a black hole it becomes very hot and very bright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6593" y="639097"/>
            <a:ext cx="4944806" cy="1612490"/>
          </a:xfrm>
        </p:spPr>
        <p:txBody>
          <a:bodyPr>
            <a:normAutofit/>
          </a:bodyPr>
          <a:lstStyle/>
          <a:p>
            <a:r>
              <a:rPr lang="en-CA" dirty="0"/>
              <a:t>Topic 4</a:t>
            </a:r>
            <a:br>
              <a:rPr lang="en-CA" dirty="0"/>
            </a:br>
            <a:r>
              <a:rPr lang="en-CA" b="1" dirty="0"/>
              <a:t>Bigger and Smarter Telescopes</a:t>
            </a:r>
            <a:endParaRPr lang="en-CA"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265"/>
          <a:stretch/>
        </p:blipFill>
        <p:spPr>
          <a:xfrm rot="5400000">
            <a:off x="-1690497" y="1691472"/>
            <a:ext cx="6858000" cy="3477006"/>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pPr>
              <a:lnSpc>
                <a:spcPct val="90000"/>
              </a:lnSpc>
            </a:pPr>
            <a:r>
              <a:rPr lang="en-CA" dirty="0"/>
              <a:t>Birth of Stars: Stars form in regions of space where there are huge accumulations of gas and dust called </a:t>
            </a:r>
            <a:r>
              <a:rPr lang="en-CA" b="1" dirty="0"/>
              <a:t>nebulae. </a:t>
            </a:r>
            <a:r>
              <a:rPr lang="en-CA" dirty="0"/>
              <a:t>Interstellar matter, which makes up part of the nebulae, originated from exploding stars.</a:t>
            </a:r>
          </a:p>
          <a:p>
            <a:pPr>
              <a:lnSpc>
                <a:spcPct val="90000"/>
              </a:lnSpc>
            </a:pPr>
            <a:r>
              <a:rPr lang="en-CA" dirty="0"/>
              <a:t>Telescopes enable astronomers to see further into space and identify distant stars. The </a:t>
            </a:r>
            <a:r>
              <a:rPr lang="en-CA" dirty="0" err="1" smtClean="0"/>
              <a:t>problemthey</a:t>
            </a:r>
            <a:r>
              <a:rPr lang="en-CA" dirty="0" smtClean="0"/>
              <a:t> </a:t>
            </a:r>
            <a:r>
              <a:rPr lang="en-CA" dirty="0"/>
              <a:t>still have is how far are they from the Earth? The answer to this question lies in two methods.</a:t>
            </a:r>
          </a:p>
          <a:p>
            <a:pPr>
              <a:lnSpc>
                <a:spcPct val="90000"/>
              </a:lnSpc>
            </a:pPr>
            <a:r>
              <a:rPr lang="en-CA" dirty="0"/>
              <a:t>Triangulation and Parallax are two ways to measure distances indirectly, on the ground, or in space.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normAutofit/>
          </a:bodyPr>
          <a:lstStyle/>
          <a:p>
            <a:r>
              <a:rPr lang="en-CA" dirty="0"/>
              <a:t>Topic 4</a:t>
            </a:r>
            <a:br>
              <a:rPr lang="en-CA" dirty="0"/>
            </a:br>
            <a:r>
              <a:rPr lang="en-CA" b="1" dirty="0"/>
              <a:t>Bigger and Smarter Telescopes</a:t>
            </a:r>
            <a:endParaRPr lang="en-CA" dirty="0"/>
          </a:p>
        </p:txBody>
      </p:sp>
      <p:sp>
        <p:nvSpPr>
          <p:cNvPr id="3" name="Content Placeholder 2"/>
          <p:cNvSpPr>
            <a:spLocks noGrp="1"/>
          </p:cNvSpPr>
          <p:nvPr>
            <p:ph idx="1"/>
          </p:nvPr>
        </p:nvSpPr>
        <p:spPr>
          <a:xfrm>
            <a:off x="457200" y="1600200"/>
            <a:ext cx="8507288" cy="2332856"/>
          </a:xfrm>
        </p:spPr>
        <p:txBody>
          <a:bodyPr>
            <a:noAutofit/>
          </a:bodyPr>
          <a:lstStyle/>
          <a:p>
            <a:r>
              <a:rPr lang="en-CA" sz="2400" b="1" dirty="0" smtClean="0"/>
              <a:t>Triangulation (Parallax): </a:t>
            </a:r>
            <a:r>
              <a:rPr lang="en-CA" sz="2400" dirty="0"/>
              <a:t>based on the </a:t>
            </a:r>
            <a:r>
              <a:rPr lang="en-CA" sz="2400" i="1" dirty="0"/>
              <a:t>geometry of a triangle. By measuring the angles between the </a:t>
            </a:r>
            <a:r>
              <a:rPr lang="en-CA" sz="2400" b="1" dirty="0"/>
              <a:t>baseline and a target object, you can determine the distance to that object.</a:t>
            </a:r>
          </a:p>
          <a:p>
            <a:r>
              <a:rPr lang="en-CA" sz="2400" dirty="0"/>
              <a:t>To measure the distance indirectly, you need to know the length of one side of the triangle (baseline) and the size of the angles created when imaginary lines are drawn from the ends of the baseline to the object.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320" y="4149080"/>
            <a:ext cx="6347048" cy="253881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normAutofit/>
          </a:bodyPr>
          <a:lstStyle/>
          <a:p>
            <a:r>
              <a:rPr lang="en-CA" dirty="0"/>
              <a:t>Topic 4</a:t>
            </a:r>
            <a:br>
              <a:rPr lang="en-CA" dirty="0"/>
            </a:br>
            <a:r>
              <a:rPr lang="en-CA" b="1" dirty="0"/>
              <a:t>Bigger and Smarter Telescopes</a:t>
            </a:r>
            <a:endParaRPr lang="en-CA" dirty="0"/>
          </a:p>
        </p:txBody>
      </p:sp>
      <p:sp>
        <p:nvSpPr>
          <p:cNvPr id="3" name="Content Placeholder 2"/>
          <p:cNvSpPr>
            <a:spLocks noGrp="1"/>
          </p:cNvSpPr>
          <p:nvPr>
            <p:ph idx="1"/>
          </p:nvPr>
        </p:nvSpPr>
        <p:spPr>
          <a:xfrm>
            <a:off x="107504" y="1417638"/>
            <a:ext cx="5256584" cy="5323730"/>
          </a:xfrm>
        </p:spPr>
        <p:txBody>
          <a:bodyPr>
            <a:noAutofit/>
          </a:bodyPr>
          <a:lstStyle/>
          <a:p>
            <a:r>
              <a:rPr lang="en-CA" sz="2200" b="1" dirty="0"/>
              <a:t>Parallax </a:t>
            </a:r>
            <a:r>
              <a:rPr lang="en-CA" sz="2200" dirty="0"/>
              <a:t>is the apparent shift in position of a nearby object when the object is viewed from two different places. </a:t>
            </a:r>
          </a:p>
          <a:p>
            <a:r>
              <a:rPr lang="en-CA" sz="2200" dirty="0"/>
              <a:t>Astronomers use a star’s parallax to determine what angles to use when they triangulate the star’s distance from the Earth. The larger the baseline, the more accurate the result. The longest baseline that astronomers can use is the diameter of Earth’s orbit.</a:t>
            </a:r>
          </a:p>
          <a:p>
            <a:r>
              <a:rPr lang="en-CA" sz="2200" dirty="0"/>
              <a:t>Measurements have to be taken six months apart to achieve the diameter of the orbit.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2276872"/>
            <a:ext cx="3595599" cy="302433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normAutofit/>
          </a:bodyPr>
          <a:lstStyle/>
          <a:p>
            <a:r>
              <a:rPr lang="en-CA" dirty="0"/>
              <a:t>Topic 4</a:t>
            </a:r>
            <a:br>
              <a:rPr lang="en-CA" dirty="0"/>
            </a:br>
            <a:r>
              <a:rPr lang="en-CA" b="1" dirty="0"/>
              <a:t>Bigger and Smarter Telescopes</a:t>
            </a:r>
            <a:endParaRPr lang="en-CA"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827584" y="1484784"/>
            <a:ext cx="7056784" cy="50427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istances: Crash Course Astronomy #25">
            <a:hlinkClick r:id="" action="ppaction://media"/>
            <a:extLst>
              <a:ext uri="{FF2B5EF4-FFF2-40B4-BE49-F238E27FC236}">
                <a16:creationId xmlns:a16="http://schemas.microsoft.com/office/drawing/2014/main" id="{7D80B59F-592F-46B3-83DB-C54D7DED859E}"/>
              </a:ext>
            </a:extLst>
          </p:cNvPr>
          <p:cNvPicPr>
            <a:picLocks noRot="1" noChangeAspect="1"/>
          </p:cNvPicPr>
          <p:nvPr>
            <a:videoFile r:link="rId1"/>
          </p:nvPr>
        </p:nvPicPr>
        <p:blipFill>
          <a:blip r:embed="rId3"/>
          <a:stretch>
            <a:fillRect/>
          </a:stretch>
        </p:blipFill>
        <p:spPr>
          <a:xfrm>
            <a:off x="219516" y="980728"/>
            <a:ext cx="8704967" cy="4896544"/>
          </a:xfrm>
          <a:prstGeom prst="rect">
            <a:avLst/>
          </a:prstGeom>
        </p:spPr>
      </p:pic>
    </p:spTree>
    <p:extLst>
      <p:ext uri="{BB962C8B-B14F-4D97-AF65-F5344CB8AC3E}">
        <p14:creationId xmlns:p14="http://schemas.microsoft.com/office/powerpoint/2010/main" val="223721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6593" y="639097"/>
            <a:ext cx="4944806" cy="1612490"/>
          </a:xfrm>
        </p:spPr>
        <p:txBody>
          <a:bodyPr>
            <a:normAutofit/>
          </a:bodyPr>
          <a:lstStyle/>
          <a:p>
            <a:r>
              <a:rPr lang="en-CA" dirty="0"/>
              <a:t>Topic 5 - </a:t>
            </a:r>
            <a:r>
              <a:rPr lang="en-CA" b="1" dirty="0"/>
              <a:t>What Channel Is This?</a:t>
            </a:r>
            <a:endParaRPr lang="en-CA"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016" r="17499" b="-2"/>
          <a:stretch/>
        </p:blipFill>
        <p:spPr>
          <a:xfrm>
            <a:off x="20" y="975"/>
            <a:ext cx="3476986" cy="6858000"/>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pPr>
              <a:buNone/>
            </a:pPr>
            <a:r>
              <a:rPr lang="en-CA" sz="2400" b="1" dirty="0"/>
              <a:t>Radio Telescopes</a:t>
            </a:r>
          </a:p>
          <a:p>
            <a:r>
              <a:rPr lang="en-CA" sz="2400" dirty="0"/>
              <a:t>Radio waves are received from stars, galaxies, nebulae, the Sun and even some planets. With the development of </a:t>
            </a:r>
            <a:r>
              <a:rPr lang="en-CA" sz="2400" i="1" dirty="0"/>
              <a:t>radio telescopes, astronomers gain </a:t>
            </a:r>
            <a:r>
              <a:rPr lang="en-CA" sz="2400" dirty="0"/>
              <a:t>an advantage over optical telescopes, because they are not affected by weather, clouds, atmosphere or pollution and can be detected day or night.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0169" y="609600"/>
            <a:ext cx="4162750" cy="1456267"/>
          </a:xfrm>
        </p:spPr>
        <p:txBody>
          <a:bodyPr>
            <a:normAutofit/>
          </a:bodyPr>
          <a:lstStyle/>
          <a:p>
            <a:r>
              <a:rPr lang="en-CA" dirty="0"/>
              <a:t>Topic 5 - </a:t>
            </a:r>
            <a:r>
              <a:rPr lang="en-CA" b="1" dirty="0"/>
              <a:t>What Channel Is This?</a:t>
            </a:r>
            <a:endParaRPr lang="en-CA"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2" b="4583"/>
          <a:stretch/>
        </p:blipFill>
        <p:spPr>
          <a:xfrm>
            <a:off x="20" y="10"/>
            <a:ext cx="3476986" cy="426782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6678" r="3815" b="-1"/>
          <a:stretch/>
        </p:blipFill>
        <p:spPr>
          <a:xfrm>
            <a:off x="20" y="4267831"/>
            <a:ext cx="3476986" cy="2591143"/>
          </a:xfrm>
          <a:prstGeom prst="rect">
            <a:avLst/>
          </a:prstGeom>
        </p:spPr>
      </p:pic>
      <p:cxnSp>
        <p:nvCxnSpPr>
          <p:cNvPr id="10" name="Straight Connector 9">
            <a:extLst>
              <a:ext uri="{FF2B5EF4-FFF2-40B4-BE49-F238E27FC236}">
                <a16:creationId xmlns:a16="http://schemas.microsoft.com/office/drawing/2014/main" id="{40B2C833-6511-4A48-909C-01F37BD7435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 y="4265169"/>
            <a:ext cx="34781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3950169" y="2142067"/>
            <a:ext cx="4867242" cy="4383277"/>
          </a:xfrm>
        </p:spPr>
        <p:txBody>
          <a:bodyPr>
            <a:normAutofit lnSpcReduction="10000"/>
          </a:bodyPr>
          <a:lstStyle/>
          <a:p>
            <a:pPr>
              <a:lnSpc>
                <a:spcPct val="90000"/>
              </a:lnSpc>
            </a:pPr>
            <a:r>
              <a:rPr lang="en-CA" sz="2400" dirty="0"/>
              <a:t>In 1932 Karl Jansky built a radio antenna that was able to identify radio waves from space.</a:t>
            </a:r>
          </a:p>
          <a:p>
            <a:pPr>
              <a:lnSpc>
                <a:spcPct val="90000"/>
              </a:lnSpc>
            </a:pPr>
            <a:r>
              <a:rPr lang="en-CA" sz="2400" dirty="0"/>
              <a:t>Grote </a:t>
            </a:r>
            <a:r>
              <a:rPr lang="en-CA" sz="2400" dirty="0" err="1"/>
              <a:t>Reber</a:t>
            </a:r>
            <a:r>
              <a:rPr lang="en-CA" sz="2400" dirty="0"/>
              <a:t> built a radio dish based on Jansky’s antenna findings, where he ‘listened’ to the sky during the 1930’s. He discovered that the strongest radio waves came from specific places in space.</a:t>
            </a:r>
          </a:p>
          <a:p>
            <a:pPr>
              <a:lnSpc>
                <a:spcPct val="90000"/>
              </a:lnSpc>
            </a:pPr>
            <a:r>
              <a:rPr lang="en-CA" sz="2400" dirty="0"/>
              <a:t>The static </a:t>
            </a:r>
            <a:r>
              <a:rPr lang="en-CA" sz="2400" dirty="0" err="1"/>
              <a:t>Reber</a:t>
            </a:r>
            <a:r>
              <a:rPr lang="en-CA" sz="2400" dirty="0"/>
              <a:t> heard became louder when he tuned into these </a:t>
            </a:r>
            <a:r>
              <a:rPr lang="en-CA" sz="2400" i="1" dirty="0"/>
              <a:t>radio objects. The loudest being </a:t>
            </a:r>
            <a:r>
              <a:rPr lang="en-CA" sz="2400" dirty="0"/>
              <a:t>our Sun in the Milky Way Galaxy.</a:t>
            </a:r>
          </a:p>
        </p:txBody>
      </p:sp>
      <p:cxnSp>
        <p:nvCxnSpPr>
          <p:cNvPr id="12" name="Straight Connector 11">
            <a:extLst>
              <a:ext uri="{FF2B5EF4-FFF2-40B4-BE49-F238E27FC236}">
                <a16:creationId xmlns:a16="http://schemas.microsoft.com/office/drawing/2014/main" id="{AE1D19B2-F2ED-4169-8CD5-5AEF6526406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572" y="0"/>
            <a:ext cx="51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7772400" cy="1224135"/>
          </a:xfrm>
        </p:spPr>
        <p:txBody>
          <a:bodyPr/>
          <a:lstStyle/>
          <a:p>
            <a:r>
              <a:rPr lang="en-CA" dirty="0"/>
              <a:t>Topic 1 - </a:t>
            </a:r>
            <a:r>
              <a:rPr lang="en-CA" b="1" dirty="0"/>
              <a:t>For Our Eyes Only</a:t>
            </a:r>
            <a:endParaRPr lang="en-CA" dirty="0"/>
          </a:p>
        </p:txBody>
      </p:sp>
      <p:sp>
        <p:nvSpPr>
          <p:cNvPr id="3" name="Content Placeholder 2"/>
          <p:cNvSpPr>
            <a:spLocks noGrp="1"/>
          </p:cNvSpPr>
          <p:nvPr>
            <p:ph idx="1"/>
          </p:nvPr>
        </p:nvSpPr>
        <p:spPr>
          <a:xfrm>
            <a:off x="457200" y="1124744"/>
            <a:ext cx="5050904" cy="5328591"/>
          </a:xfrm>
        </p:spPr>
        <p:txBody>
          <a:bodyPr>
            <a:normAutofit/>
          </a:bodyPr>
          <a:lstStyle/>
          <a:p>
            <a:pPr>
              <a:buNone/>
            </a:pPr>
            <a:r>
              <a:rPr lang="en-CA" b="1" dirty="0"/>
              <a:t>What Our Ancestors Saw</a:t>
            </a:r>
          </a:p>
          <a:p>
            <a:r>
              <a:rPr lang="en-CA" dirty="0"/>
              <a:t>Ancients developed their ideas of what was happening in the sky and explained it with their frame of reference. The constellations were patterns that seemed to tell stories about people. Stars are not always in the sky at the same time, but change positions over time – giving rise to the creation of calendars. </a:t>
            </a:r>
          </a:p>
          <a:p>
            <a:r>
              <a:rPr lang="en-CA" dirty="0"/>
              <a:t>The Sun and the Moon have their own pattern or rising and setting – the Moon also has phases. Mercury, Venus, Mars, Jupiter, and Saturn were special ‘stars’ called planets – meaning ‘wanderer’.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556792"/>
            <a:ext cx="3309304" cy="259228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82584CD3-40DA-4BB8-B4B7-D8D04BB31B4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1112676"/>
            <a:ext cx="9141619" cy="5142161"/>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50"/>
            <a:ext cx="7906232" cy="51435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519114" y="857250"/>
            <a:ext cx="5804806" cy="692150"/>
          </a:xfrm>
        </p:spPr>
        <p:txBody>
          <a:bodyPr anchor="b">
            <a:normAutofit/>
          </a:bodyPr>
          <a:lstStyle/>
          <a:p>
            <a:r>
              <a:rPr lang="en-CA" sz="2400" dirty="0"/>
              <a:t>Topic 5 - </a:t>
            </a:r>
            <a:r>
              <a:rPr lang="en-CA" sz="2400" b="1" dirty="0"/>
              <a:t>What Channel Is This?</a:t>
            </a:r>
            <a:endParaRPr lang="en-CA" sz="2400" dirty="0"/>
          </a:p>
        </p:txBody>
      </p:sp>
      <p:sp>
        <p:nvSpPr>
          <p:cNvPr id="3" name="Content Placeholder 2"/>
          <p:cNvSpPr>
            <a:spLocks noGrp="1"/>
          </p:cNvSpPr>
          <p:nvPr>
            <p:ph idx="1"/>
          </p:nvPr>
        </p:nvSpPr>
        <p:spPr>
          <a:xfrm>
            <a:off x="514352" y="1549400"/>
            <a:ext cx="7153992" cy="5119960"/>
          </a:xfrm>
        </p:spPr>
        <p:txBody>
          <a:bodyPr>
            <a:normAutofit/>
          </a:bodyPr>
          <a:lstStyle/>
          <a:p>
            <a:pPr>
              <a:lnSpc>
                <a:spcPct val="90000"/>
              </a:lnSpc>
              <a:buNone/>
            </a:pPr>
            <a:r>
              <a:rPr lang="en-CA" sz="2000" b="1" dirty="0">
                <a:solidFill>
                  <a:schemeClr val="tx1">
                    <a:lumMod val="85000"/>
                    <a:lumOff val="15000"/>
                  </a:schemeClr>
                </a:solidFill>
              </a:rPr>
              <a:t>Bigger Radio Telescopes</a:t>
            </a:r>
          </a:p>
          <a:p>
            <a:pPr>
              <a:lnSpc>
                <a:spcPct val="90000"/>
              </a:lnSpc>
            </a:pPr>
            <a:r>
              <a:rPr lang="en-CA" sz="2000" dirty="0">
                <a:solidFill>
                  <a:schemeClr val="tx1">
                    <a:lumMod val="85000"/>
                    <a:lumOff val="15000"/>
                  </a:schemeClr>
                </a:solidFill>
              </a:rPr>
              <a:t>Radio waves have wavelengths that are millions of times longer than light waves, meaning that these waves give less resolution, but can penetrate dust clouds in the galaxy, where light waves cannot.</a:t>
            </a:r>
          </a:p>
          <a:p>
            <a:pPr>
              <a:lnSpc>
                <a:spcPct val="90000"/>
              </a:lnSpc>
              <a:buNone/>
            </a:pPr>
            <a:r>
              <a:rPr lang="en-CA" sz="2000" b="1" dirty="0">
                <a:solidFill>
                  <a:schemeClr val="tx1">
                    <a:lumMod val="85000"/>
                    <a:lumOff val="15000"/>
                  </a:schemeClr>
                </a:solidFill>
              </a:rPr>
              <a:t>Seeing Radio Waves</a:t>
            </a:r>
          </a:p>
          <a:p>
            <a:pPr>
              <a:lnSpc>
                <a:spcPct val="90000"/>
              </a:lnSpc>
            </a:pPr>
            <a:r>
              <a:rPr lang="en-CA" sz="2000" dirty="0">
                <a:solidFill>
                  <a:schemeClr val="tx1">
                    <a:lumMod val="85000"/>
                    <a:lumOff val="15000"/>
                  </a:schemeClr>
                </a:solidFill>
              </a:rPr>
              <a:t>Radio telescope waves provide data, which astronomers graph, using computers to store the data and false color it to produce images of the radio waves, which are coded to the strength of the waves. Blues for low intensity, and as the signal gets stronger the colors go through greens, yellows, reds and whites. Radio observations have provided a whole new outlook on objects we already knew, such as galaxies, while revealing pulsars and quasars that had been completely unexpected.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5441" y="1030288"/>
            <a:ext cx="3074960" cy="1035579"/>
          </a:xfrm>
        </p:spPr>
        <p:txBody>
          <a:bodyPr>
            <a:normAutofit/>
          </a:bodyPr>
          <a:lstStyle/>
          <a:p>
            <a:r>
              <a:rPr lang="en-CA" dirty="0"/>
              <a:t>Topic 5 - </a:t>
            </a:r>
            <a:r>
              <a:rPr lang="en-CA" b="1" dirty="0"/>
              <a:t>What Channel Is This?</a:t>
            </a:r>
            <a:endParaRPr lang="en-CA" dirty="0"/>
          </a:p>
        </p:txBody>
      </p:sp>
      <p:sp>
        <p:nvSpPr>
          <p:cNvPr id="3" name="Content Placeholder 2"/>
          <p:cNvSpPr>
            <a:spLocks noGrp="1"/>
          </p:cNvSpPr>
          <p:nvPr>
            <p:ph idx="1"/>
          </p:nvPr>
        </p:nvSpPr>
        <p:spPr>
          <a:xfrm>
            <a:off x="995441" y="2142067"/>
            <a:ext cx="3074960" cy="3649133"/>
          </a:xfrm>
        </p:spPr>
        <p:txBody>
          <a:bodyPr>
            <a:normAutofit/>
          </a:bodyPr>
          <a:lstStyle/>
          <a:p>
            <a:pPr>
              <a:buNone/>
            </a:pPr>
            <a:r>
              <a:rPr lang="en-CA" b="1"/>
              <a:t>Connecting Radio Telescopes</a:t>
            </a:r>
          </a:p>
          <a:p>
            <a:r>
              <a:rPr lang="en-CA"/>
              <a:t>By combining several small radio telescopes ( just like they do with optical telescopes ) greater resolving power can be achieved. The greater the distance between the radio telescopes the more accurately they can measure position. </a:t>
            </a:r>
            <a:endParaRPr lang="en-CA" i="1"/>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187" y="639098"/>
            <a:ext cx="4048757" cy="2692424"/>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270" y="3799656"/>
            <a:ext cx="4090592" cy="2137334"/>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6" name="TextBox 5"/>
          <p:cNvSpPr txBox="1"/>
          <p:nvPr/>
        </p:nvSpPr>
        <p:spPr>
          <a:xfrm>
            <a:off x="755576" y="6093296"/>
            <a:ext cx="7776864" cy="1092607"/>
          </a:xfrm>
          <a:prstGeom prst="rect">
            <a:avLst/>
          </a:prstGeom>
          <a:noFill/>
        </p:spPr>
        <p:txBody>
          <a:bodyPr wrap="square" rtlCol="0">
            <a:spAutoFit/>
          </a:bodyPr>
          <a:lstStyle/>
          <a:p>
            <a:pPr>
              <a:spcAft>
                <a:spcPts val="600"/>
              </a:spcAft>
            </a:pPr>
            <a:r>
              <a:rPr lang="en-CA" i="1" dirty="0" err="1"/>
              <a:t>Sorocco</a:t>
            </a:r>
            <a:r>
              <a:rPr lang="en-CA" i="1" dirty="0"/>
              <a:t>, New Mexico, which uses </a:t>
            </a:r>
            <a:r>
              <a:rPr lang="en-CA" b="1" i="1" dirty="0"/>
              <a:t>27 </a:t>
            </a:r>
            <a:r>
              <a:rPr lang="en-CA" dirty="0"/>
              <a:t>telescopes arranged in a </a:t>
            </a:r>
            <a:r>
              <a:rPr lang="en-CA" b="1" dirty="0"/>
              <a:t>Y, can improve accuracy even more.</a:t>
            </a:r>
            <a:endParaRPr lang="en-CA" dirty="0"/>
          </a:p>
          <a:p>
            <a:pPr>
              <a:spcAft>
                <a:spcPts val="600"/>
              </a:spcAft>
            </a:pP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eeing the sky with radio eyes | Natasha Hurley-Walker | TEDxPerth">
            <a:hlinkClick r:id="" action="ppaction://media"/>
            <a:extLst>
              <a:ext uri="{FF2B5EF4-FFF2-40B4-BE49-F238E27FC236}">
                <a16:creationId xmlns:a16="http://schemas.microsoft.com/office/drawing/2014/main" id="{9F9DEEDC-F41E-4E52-8931-B3644E5E7839}"/>
              </a:ext>
            </a:extLst>
          </p:cNvPr>
          <p:cNvPicPr>
            <a:picLocks noRot="1" noChangeAspect="1"/>
          </p:cNvPicPr>
          <p:nvPr>
            <a:videoFile r:link="rId1"/>
          </p:nvPr>
        </p:nvPicPr>
        <p:blipFill>
          <a:blip r:embed="rId3"/>
          <a:stretch>
            <a:fillRect/>
          </a:stretch>
        </p:blipFill>
        <p:spPr>
          <a:xfrm>
            <a:off x="219516" y="764704"/>
            <a:ext cx="8704967" cy="4896544"/>
          </a:xfrm>
          <a:prstGeom prst="rect">
            <a:avLst/>
          </a:prstGeom>
        </p:spPr>
      </p:pic>
    </p:spTree>
    <p:extLst>
      <p:ext uri="{BB962C8B-B14F-4D97-AF65-F5344CB8AC3E}">
        <p14:creationId xmlns:p14="http://schemas.microsoft.com/office/powerpoint/2010/main" val="90415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CA" dirty="0"/>
              <a:t>Topic 6 </a:t>
            </a:r>
            <a:br>
              <a:rPr lang="en-CA" dirty="0"/>
            </a:br>
            <a:r>
              <a:rPr lang="en-CA" b="1" dirty="0"/>
              <a:t>Above the Atmosphere and Under Control</a:t>
            </a:r>
            <a:endParaRPr lang="en-CA" dirty="0"/>
          </a:p>
        </p:txBody>
      </p:sp>
      <p:sp>
        <p:nvSpPr>
          <p:cNvPr id="3" name="Content Placeholder 2"/>
          <p:cNvSpPr>
            <a:spLocks noGrp="1"/>
          </p:cNvSpPr>
          <p:nvPr>
            <p:ph idx="1"/>
          </p:nvPr>
        </p:nvSpPr>
        <p:spPr>
          <a:xfrm>
            <a:off x="457200" y="1417638"/>
            <a:ext cx="8075240" cy="5251722"/>
          </a:xfrm>
        </p:spPr>
        <p:txBody>
          <a:bodyPr>
            <a:normAutofit/>
          </a:bodyPr>
          <a:lstStyle/>
          <a:p>
            <a:pPr>
              <a:buNone/>
            </a:pPr>
            <a:r>
              <a:rPr lang="en-CA" sz="2400" dirty="0"/>
              <a:t>There are three basic parts to a Rocket:</a:t>
            </a:r>
          </a:p>
          <a:p>
            <a:pPr>
              <a:buNone/>
            </a:pPr>
            <a:r>
              <a:rPr lang="en-CA" sz="2400" dirty="0"/>
              <a:t>• The </a:t>
            </a:r>
            <a:r>
              <a:rPr lang="en-CA" sz="2400" b="1" dirty="0"/>
              <a:t>structural and mechanical elements are everything from the rocket itself to </a:t>
            </a:r>
            <a:r>
              <a:rPr lang="en-CA" sz="2400" dirty="0"/>
              <a:t>engines, storage tanks, and the fins on the outside that help guide the rocket during its flight.</a:t>
            </a:r>
          </a:p>
          <a:p>
            <a:pPr>
              <a:buNone/>
            </a:pPr>
            <a:r>
              <a:rPr lang="en-CA" sz="2400" dirty="0"/>
              <a:t>• The </a:t>
            </a:r>
            <a:r>
              <a:rPr lang="en-CA" sz="2400" b="1" dirty="0"/>
              <a:t>fuel can be any number of materials, including liquid oxygen, gasoline, and liquid </a:t>
            </a:r>
            <a:r>
              <a:rPr lang="en-CA" sz="2400" dirty="0"/>
              <a:t>hydrogen. The mixture is ignited in a combustion chamber, causing the gases to escape as exhaust out of the nozzle.</a:t>
            </a:r>
          </a:p>
          <a:p>
            <a:pPr>
              <a:buNone/>
            </a:pPr>
            <a:r>
              <a:rPr lang="en-CA" sz="2400" dirty="0"/>
              <a:t>• The </a:t>
            </a:r>
            <a:r>
              <a:rPr lang="en-CA" sz="2400" b="1" dirty="0"/>
              <a:t>payload refers to the materials needed for the flight, including crew cabins, food, </a:t>
            </a:r>
            <a:r>
              <a:rPr lang="en-CA" sz="2400" dirty="0"/>
              <a:t>water, air, and people.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925" t="34250" r="14563" b="6951"/>
          <a:stretch/>
        </p:blipFill>
        <p:spPr>
          <a:xfrm>
            <a:off x="539551" y="1052736"/>
            <a:ext cx="8054609" cy="5184576"/>
          </a:xfrm>
          <a:prstGeom prst="rect">
            <a:avLst/>
          </a:prstGeom>
        </p:spPr>
      </p:pic>
    </p:spTree>
    <p:extLst>
      <p:ext uri="{BB962C8B-B14F-4D97-AF65-F5344CB8AC3E}">
        <p14:creationId xmlns:p14="http://schemas.microsoft.com/office/powerpoint/2010/main" val="2879317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CA" dirty="0"/>
              <a:t>Topic 6 </a:t>
            </a:r>
            <a:br>
              <a:rPr lang="en-CA" dirty="0"/>
            </a:br>
            <a:r>
              <a:rPr lang="en-CA" b="1" dirty="0"/>
              <a:t>Above the Atmosphere and Under Control</a:t>
            </a:r>
            <a:endParaRPr lang="en-CA" dirty="0"/>
          </a:p>
        </p:txBody>
      </p:sp>
      <p:pic>
        <p:nvPicPr>
          <p:cNvPr id="6146" name="Picture 2"/>
          <p:cNvPicPr>
            <a:picLocks noGrp="1" noChangeAspect="1" noChangeArrowheads="1"/>
          </p:cNvPicPr>
          <p:nvPr>
            <p:ph idx="1"/>
          </p:nvPr>
        </p:nvPicPr>
        <p:blipFill>
          <a:blip r:embed="rId2" cstate="print"/>
          <a:srcRect l="17495" t="40664" r="17898" b="14744"/>
          <a:stretch>
            <a:fillRect/>
          </a:stretch>
        </p:blipFill>
        <p:spPr bwMode="auto">
          <a:xfrm>
            <a:off x="395536" y="2132856"/>
            <a:ext cx="8164599" cy="3168352"/>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3914775" cy="1456267"/>
          </a:xfrm>
        </p:spPr>
        <p:txBody>
          <a:bodyPr>
            <a:normAutofit/>
          </a:bodyPr>
          <a:lstStyle/>
          <a:p>
            <a:r>
              <a:rPr lang="en-CA" dirty="0"/>
              <a:t>Topic 6 </a:t>
            </a:r>
            <a:br>
              <a:rPr lang="en-CA" dirty="0"/>
            </a:br>
            <a:r>
              <a:rPr lang="en-CA" b="1" dirty="0"/>
              <a:t>Above the Atmosphere and Under Control</a:t>
            </a:r>
            <a:endParaRPr lang="en-CA" dirty="0"/>
          </a:p>
        </p:txBody>
      </p:sp>
      <p:sp>
        <p:nvSpPr>
          <p:cNvPr id="3" name="Content Placeholder 2"/>
          <p:cNvSpPr>
            <a:spLocks noGrp="1"/>
          </p:cNvSpPr>
          <p:nvPr>
            <p:ph idx="1"/>
          </p:nvPr>
        </p:nvSpPr>
        <p:spPr>
          <a:xfrm>
            <a:off x="198665" y="2065867"/>
            <a:ext cx="4516211" cy="4603493"/>
          </a:xfrm>
        </p:spPr>
        <p:txBody>
          <a:bodyPr>
            <a:normAutofit/>
          </a:bodyPr>
          <a:lstStyle/>
          <a:p>
            <a:pPr>
              <a:lnSpc>
                <a:spcPct val="90000"/>
              </a:lnSpc>
              <a:buNone/>
            </a:pPr>
            <a:r>
              <a:rPr lang="en-CA" b="1" dirty="0"/>
              <a:t>Rocket Fuel</a:t>
            </a:r>
          </a:p>
          <a:p>
            <a:pPr>
              <a:lnSpc>
                <a:spcPct val="90000"/>
              </a:lnSpc>
            </a:pPr>
            <a:r>
              <a:rPr lang="en-CA" dirty="0"/>
              <a:t>Rockets need combustible fuel to make them fly. All fuels create exhaust which comes out the end of the rocket. The speed of the exhaust leaving the rocket is called the </a:t>
            </a:r>
            <a:r>
              <a:rPr lang="en-CA" i="1" dirty="0"/>
              <a:t>exhaust velocity, </a:t>
            </a:r>
            <a:r>
              <a:rPr lang="en-CA" dirty="0"/>
              <a:t>which determines the </a:t>
            </a:r>
            <a:r>
              <a:rPr lang="en-CA" i="1" dirty="0"/>
              <a:t>range of the rocket. The gravitational escape velocity had to be achieved </a:t>
            </a:r>
            <a:r>
              <a:rPr lang="en-CA" dirty="0"/>
              <a:t>(</a:t>
            </a:r>
            <a:r>
              <a:rPr lang="en-CA" b="1" dirty="0"/>
              <a:t>28,000 km/h), if humans were to venture into space.</a:t>
            </a:r>
          </a:p>
          <a:p>
            <a:pPr>
              <a:lnSpc>
                <a:spcPct val="90000"/>
              </a:lnSpc>
            </a:pPr>
            <a:r>
              <a:rPr lang="en-CA" dirty="0"/>
              <a:t>Robert Goddard launched the first liquid fuel rocket in 1926. The rocket was </a:t>
            </a:r>
            <a:r>
              <a:rPr lang="en-CA" i="1" dirty="0"/>
              <a:t>staged (having more than one section that drops off once its fuel is used up, </a:t>
            </a:r>
            <a:r>
              <a:rPr lang="en-CA" dirty="0"/>
              <a:t>making the rest of the rocket lighter and able to fly higher.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61" r="-1" b="-1"/>
          <a:stretch/>
        </p:blipFill>
        <p:spPr>
          <a:xfrm>
            <a:off x="4860032" y="908720"/>
            <a:ext cx="4085303"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6593" y="639097"/>
            <a:ext cx="4944806" cy="1612490"/>
          </a:xfrm>
        </p:spPr>
        <p:txBody>
          <a:bodyPr>
            <a:normAutofit/>
          </a:bodyPr>
          <a:lstStyle/>
          <a:p>
            <a:r>
              <a:rPr lang="en-CA" dirty="0"/>
              <a:t>Topic 6 </a:t>
            </a:r>
            <a:br>
              <a:rPr lang="en-CA" dirty="0"/>
            </a:br>
            <a:r>
              <a:rPr lang="en-CA" b="1" dirty="0"/>
              <a:t>Above the Atmosphere and Under Control</a:t>
            </a:r>
            <a:endParaRPr lang="en-CA"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638" r="10570"/>
          <a:stretch/>
        </p:blipFill>
        <p:spPr>
          <a:xfrm>
            <a:off x="20" y="975"/>
            <a:ext cx="3476986" cy="6858000"/>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pPr>
              <a:buNone/>
            </a:pPr>
            <a:r>
              <a:rPr lang="en-CA" b="1"/>
              <a:t>The V-2 Rocket</a:t>
            </a:r>
          </a:p>
          <a:p>
            <a:r>
              <a:rPr lang="en-CA"/>
              <a:t>Werner von Braun built the 1st ballistic missile for the Germans during World War II (1942). A ballistic missile is a bomb that is powered by a rocket engine. The V-2 rocket successfully found a target that was 200kms away. The Americans captured von Braun and his rocket team. As a result of their work NASA was born.</a:t>
            </a:r>
          </a:p>
          <a:p>
            <a:r>
              <a:rPr lang="en-CA"/>
              <a:t>The Russians were not far behind as </a:t>
            </a:r>
            <a:r>
              <a:rPr lang="en-CA" err="1"/>
              <a:t>Sergi</a:t>
            </a:r>
            <a:r>
              <a:rPr lang="en-CA"/>
              <a:t> </a:t>
            </a:r>
            <a:r>
              <a:rPr lang="en-CA" err="1"/>
              <a:t>Korolev</a:t>
            </a:r>
            <a:r>
              <a:rPr lang="en-CA"/>
              <a:t> designed the </a:t>
            </a:r>
            <a:r>
              <a:rPr lang="en-CA" i="1" err="1"/>
              <a:t>Vostok</a:t>
            </a:r>
            <a:r>
              <a:rPr lang="en-CA" i="1"/>
              <a:t>, </a:t>
            </a:r>
            <a:r>
              <a:rPr lang="en-CA" i="1" err="1"/>
              <a:t>Voshkod</a:t>
            </a:r>
            <a:r>
              <a:rPr lang="en-CA" i="1"/>
              <a:t> and Soyuz rockets which carried ‘cosmonauts’ into space first.</a:t>
            </a:r>
            <a:endParaRPr lang="en-CA"/>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C1709A45-C6F3-4CEE-AA0F-887FAC5CAE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4351" y="1257300"/>
            <a:ext cx="8115300" cy="882819"/>
          </a:xfrm>
        </p:spPr>
        <p:txBody>
          <a:bodyPr anchor="b">
            <a:normAutofit/>
          </a:bodyPr>
          <a:lstStyle/>
          <a:p>
            <a:pPr algn="ctr">
              <a:lnSpc>
                <a:spcPct val="90000"/>
              </a:lnSpc>
            </a:pPr>
            <a:r>
              <a:rPr lang="en-CA"/>
              <a:t>Topic 6 </a:t>
            </a:r>
            <a:br>
              <a:rPr lang="en-CA"/>
            </a:br>
            <a:r>
              <a:rPr lang="en-CA" b="1"/>
              <a:t>Above the Atmosphere and Under Control</a:t>
            </a:r>
            <a:endParaRPr lang="en-CA"/>
          </a:p>
        </p:txBody>
      </p:sp>
      <p:cxnSp>
        <p:nvCxnSpPr>
          <p:cNvPr id="13" name="Straight Connector 9">
            <a:extLst>
              <a:ext uri="{FF2B5EF4-FFF2-40B4-BE49-F238E27FC236}">
                <a16:creationId xmlns:a16="http://schemas.microsoft.com/office/drawing/2014/main" id="{26E963D7-0A73-484A-B8A2-DDBFEA123C2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4222" y="2244808"/>
            <a:ext cx="3755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4351" y="2349499"/>
            <a:ext cx="8115300" cy="4175842"/>
          </a:xfrm>
        </p:spPr>
        <p:txBody>
          <a:bodyPr anchor="t">
            <a:normAutofit/>
          </a:bodyPr>
          <a:lstStyle/>
          <a:p>
            <a:pPr>
              <a:lnSpc>
                <a:spcPct val="90000"/>
              </a:lnSpc>
              <a:buNone/>
            </a:pPr>
            <a:r>
              <a:rPr lang="en-CA" sz="2000" b="1" dirty="0"/>
              <a:t>Computers – Making Adjustments</a:t>
            </a:r>
          </a:p>
          <a:p>
            <a:pPr>
              <a:lnSpc>
                <a:spcPct val="90000"/>
              </a:lnSpc>
            </a:pPr>
            <a:r>
              <a:rPr lang="en-CA" sz="2000" dirty="0"/>
              <a:t>In the 1960’s the Americans and the Russians were racing to launch spacecraft into orbit using rockets. As computers became smaller they were put onboard the spacecraft and worked with computers on the ground to control the flight. </a:t>
            </a:r>
          </a:p>
          <a:p>
            <a:pPr>
              <a:lnSpc>
                <a:spcPct val="90000"/>
              </a:lnSpc>
            </a:pPr>
            <a:r>
              <a:rPr lang="en-CA" sz="2000" dirty="0"/>
              <a:t>A technique called </a:t>
            </a:r>
            <a:r>
              <a:rPr lang="en-CA" sz="2000" i="1" dirty="0"/>
              <a:t>gravitational assist is a method of acceleration which enables a spacecraft to </a:t>
            </a:r>
            <a:r>
              <a:rPr lang="en-CA" sz="2000" dirty="0"/>
              <a:t>achieve extra speed by using the gravity of a planet. The planet’s gravity attracts the craft causing it to speed up and change direction (a slingshot effect), sending it on to the next planet.</a:t>
            </a:r>
          </a:p>
          <a:p>
            <a:pPr>
              <a:lnSpc>
                <a:spcPct val="90000"/>
              </a:lnSpc>
            </a:pPr>
            <a:r>
              <a:rPr lang="en-CA" sz="2000" dirty="0"/>
              <a:t>Computers improve our ability to see the stars better. </a:t>
            </a:r>
            <a:r>
              <a:rPr lang="en-CA" sz="2000" i="1" dirty="0"/>
              <a:t>Charge coupled devices (CCD’s) record </a:t>
            </a:r>
            <a:r>
              <a:rPr lang="en-CA" sz="2000" dirty="0"/>
              <a:t>these images, by converging light signals into digital format. They are then sent by a computer where they are processed in ways that can remove ‘noise’ and sharpen images.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573226"/>
            <a:ext cx="7776864" cy="5731952"/>
          </a:xfrm>
          <a:prstGeom prst="rect">
            <a:avLst/>
          </a:prstGeom>
        </p:spPr>
      </p:pic>
    </p:spTree>
    <p:extLst>
      <p:ext uri="{BB962C8B-B14F-4D97-AF65-F5344CB8AC3E}">
        <p14:creationId xmlns:p14="http://schemas.microsoft.com/office/powerpoint/2010/main" val="335192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82584CD3-40DA-4BB8-B4B7-D8D04BB31B4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1112676"/>
            <a:ext cx="9141619" cy="5142161"/>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50"/>
            <a:ext cx="7906232" cy="51435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514352" y="1314451"/>
            <a:ext cx="5804806" cy="692150"/>
          </a:xfrm>
        </p:spPr>
        <p:txBody>
          <a:bodyPr anchor="b">
            <a:normAutofit/>
          </a:bodyPr>
          <a:lstStyle/>
          <a:p>
            <a:r>
              <a:rPr lang="en-CA" sz="2400"/>
              <a:t>Topic 1 - </a:t>
            </a:r>
            <a:r>
              <a:rPr lang="en-CA" sz="2400" b="1"/>
              <a:t>For Our Eyes Only</a:t>
            </a:r>
            <a:endParaRPr lang="en-CA" sz="2400"/>
          </a:p>
        </p:txBody>
      </p:sp>
      <p:sp>
        <p:nvSpPr>
          <p:cNvPr id="3" name="Content Placeholder 2"/>
          <p:cNvSpPr>
            <a:spLocks noGrp="1"/>
          </p:cNvSpPr>
          <p:nvPr>
            <p:ph idx="1"/>
          </p:nvPr>
        </p:nvSpPr>
        <p:spPr>
          <a:xfrm>
            <a:off x="514352" y="2220318"/>
            <a:ext cx="6505920" cy="4034519"/>
          </a:xfrm>
        </p:spPr>
        <p:txBody>
          <a:bodyPr>
            <a:normAutofit lnSpcReduction="10000"/>
          </a:bodyPr>
          <a:lstStyle/>
          <a:p>
            <a:pPr>
              <a:lnSpc>
                <a:spcPct val="90000"/>
              </a:lnSpc>
              <a:buNone/>
            </a:pPr>
            <a:r>
              <a:rPr lang="en-CA" b="1" dirty="0">
                <a:solidFill>
                  <a:schemeClr val="tx1">
                    <a:lumMod val="85000"/>
                    <a:lumOff val="15000"/>
                  </a:schemeClr>
                </a:solidFill>
              </a:rPr>
              <a:t>Ancient Views: </a:t>
            </a:r>
            <a:r>
              <a:rPr lang="en-CA" dirty="0">
                <a:solidFill>
                  <a:schemeClr val="tx1">
                    <a:lumMod val="85000"/>
                    <a:lumOff val="15000"/>
                  </a:schemeClr>
                </a:solidFill>
              </a:rPr>
              <a:t>Myths, folklore and legends were used to explain what ancient people observed in the night sky.</a:t>
            </a:r>
          </a:p>
          <a:p>
            <a:pPr>
              <a:lnSpc>
                <a:spcPct val="90000"/>
              </a:lnSpc>
            </a:pPr>
            <a:r>
              <a:rPr lang="en-CA" b="1" dirty="0">
                <a:solidFill>
                  <a:schemeClr val="tx1">
                    <a:lumMod val="85000"/>
                    <a:lumOff val="15000"/>
                  </a:schemeClr>
                </a:solidFill>
              </a:rPr>
              <a:t>First Nations people of the Pacific Northwest </a:t>
            </a:r>
            <a:r>
              <a:rPr lang="en-CA" dirty="0">
                <a:solidFill>
                  <a:schemeClr val="tx1">
                    <a:lumMod val="85000"/>
                    <a:lumOff val="15000"/>
                  </a:schemeClr>
                </a:solidFill>
              </a:rPr>
              <a:t>– believed the night sky was a pattern on a great blanket overhead, which was held up by a spinning ‘world pole’ resting on the chest of a woman named Stone Ribs.</a:t>
            </a:r>
          </a:p>
          <a:p>
            <a:pPr>
              <a:lnSpc>
                <a:spcPct val="90000"/>
              </a:lnSpc>
            </a:pPr>
            <a:r>
              <a:rPr lang="en-CA" b="1" dirty="0">
                <a:solidFill>
                  <a:schemeClr val="tx1">
                    <a:lumMod val="85000"/>
                    <a:lumOff val="15000"/>
                  </a:schemeClr>
                </a:solidFill>
              </a:rPr>
              <a:t>Aboriginal tribes </a:t>
            </a:r>
            <a:r>
              <a:rPr lang="en-CA" dirty="0">
                <a:solidFill>
                  <a:schemeClr val="tx1">
                    <a:lumMod val="85000"/>
                    <a:lumOff val="15000"/>
                  </a:schemeClr>
                </a:solidFill>
              </a:rPr>
              <a:t>– Algonquin, Iroquois and Narragansett believed the constellation </a:t>
            </a:r>
            <a:r>
              <a:rPr lang="en-CA" dirty="0" err="1">
                <a:solidFill>
                  <a:schemeClr val="tx1">
                    <a:lumMod val="85000"/>
                    <a:lumOff val="15000"/>
                  </a:schemeClr>
                </a:solidFill>
              </a:rPr>
              <a:t>Ursa</a:t>
            </a:r>
            <a:r>
              <a:rPr lang="en-CA" dirty="0">
                <a:solidFill>
                  <a:schemeClr val="tx1">
                    <a:lumMod val="85000"/>
                    <a:lumOff val="15000"/>
                  </a:schemeClr>
                </a:solidFill>
              </a:rPr>
              <a:t> Major was a bear running from hunters.</a:t>
            </a:r>
          </a:p>
          <a:p>
            <a:pPr>
              <a:lnSpc>
                <a:spcPct val="90000"/>
              </a:lnSpc>
            </a:pPr>
            <a:r>
              <a:rPr lang="en-CA" b="1" dirty="0">
                <a:solidFill>
                  <a:schemeClr val="tx1">
                    <a:lumMod val="85000"/>
                    <a:lumOff val="15000"/>
                  </a:schemeClr>
                </a:solidFill>
              </a:rPr>
              <a:t>Inuit in the high Arctic </a:t>
            </a:r>
            <a:r>
              <a:rPr lang="en-CA" dirty="0">
                <a:solidFill>
                  <a:schemeClr val="tx1">
                    <a:lumMod val="85000"/>
                    <a:lumOff val="15000"/>
                  </a:schemeClr>
                </a:solidFill>
              </a:rPr>
              <a:t>– used a mitt to determine when seal pups would be born, by holding the mitt at arm’s length at the horizon.</a:t>
            </a:r>
          </a:p>
          <a:p>
            <a:pPr>
              <a:lnSpc>
                <a:spcPct val="90000"/>
              </a:lnSpc>
            </a:pPr>
            <a:r>
              <a:rPr lang="en-CA" b="1" dirty="0">
                <a:solidFill>
                  <a:schemeClr val="tx1">
                    <a:lumMod val="85000"/>
                    <a:lumOff val="15000"/>
                  </a:schemeClr>
                </a:solidFill>
              </a:rPr>
              <a:t>Ancient Egyptians </a:t>
            </a:r>
            <a:r>
              <a:rPr lang="en-CA" dirty="0">
                <a:solidFill>
                  <a:schemeClr val="tx1">
                    <a:lumMod val="85000"/>
                    <a:lumOff val="15000"/>
                  </a:schemeClr>
                </a:solidFill>
              </a:rPr>
              <a:t>- The Sun God – Ra – was carried in a sacred boat across the sky every day.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CA" dirty="0"/>
              <a:t>Topic 6 </a:t>
            </a:r>
            <a:br>
              <a:rPr lang="en-CA" dirty="0"/>
            </a:br>
            <a:r>
              <a:rPr lang="en-CA" b="1" dirty="0"/>
              <a:t>Above the Atmosphere and Under Control</a:t>
            </a:r>
            <a:endParaRPr lang="en-CA" dirty="0"/>
          </a:p>
        </p:txBody>
      </p:sp>
      <p:sp>
        <p:nvSpPr>
          <p:cNvPr id="3" name="Content Placeholder 2"/>
          <p:cNvSpPr>
            <a:spLocks noGrp="1"/>
          </p:cNvSpPr>
          <p:nvPr>
            <p:ph idx="1"/>
          </p:nvPr>
        </p:nvSpPr>
        <p:spPr>
          <a:xfrm>
            <a:off x="457200" y="1600200"/>
            <a:ext cx="8219256" cy="2260848"/>
          </a:xfrm>
        </p:spPr>
        <p:txBody>
          <a:bodyPr>
            <a:normAutofit/>
          </a:bodyPr>
          <a:lstStyle/>
          <a:p>
            <a:pPr>
              <a:buNone/>
            </a:pPr>
            <a:r>
              <a:rPr lang="en-CA" b="1" dirty="0"/>
              <a:t>Satellites and Orbits</a:t>
            </a:r>
          </a:p>
          <a:p>
            <a:r>
              <a:rPr lang="en-CA" dirty="0"/>
              <a:t>Satellites can be </a:t>
            </a:r>
            <a:r>
              <a:rPr lang="en-CA" b="1" dirty="0"/>
              <a:t>natural – small bodies in space that orbit a larger body ( the Moon is a satellite </a:t>
            </a:r>
            <a:r>
              <a:rPr lang="en-CA" dirty="0"/>
              <a:t>of the Earth ), and they can be </a:t>
            </a:r>
            <a:r>
              <a:rPr lang="en-CA" b="1" dirty="0"/>
              <a:t>artificial – small spherical containers loaded with electronic </a:t>
            </a:r>
            <a:r>
              <a:rPr lang="en-CA" dirty="0"/>
              <a:t>equipment, digital imaging and other instruments that are launched into Earth’s orbit.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7448"/>
            <a:ext cx="9144000" cy="323055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884" r="3115" b="-1"/>
          <a:stretch/>
        </p:blipFill>
        <p:spPr>
          <a:xfrm>
            <a:off x="20" y="10"/>
            <a:ext cx="9143980" cy="6857990"/>
          </a:xfrm>
          <a:prstGeom prst="rect">
            <a:avLst/>
          </a:prstGeom>
        </p:spPr>
      </p:pic>
      <p:pic>
        <p:nvPicPr>
          <p:cNvPr id="10" name="Picture 9">
            <a:extLst>
              <a:ext uri="{FF2B5EF4-FFF2-40B4-BE49-F238E27FC236}">
                <a16:creationId xmlns:a16="http://schemas.microsoft.com/office/drawing/2014/main" id="{0C8B7D16-051E-4562-B872-ABF369C457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12" name="Freeform 5">
            <a:extLst>
              <a:ext uri="{FF2B5EF4-FFF2-40B4-BE49-F238E27FC236}">
                <a16:creationId xmlns:a16="http://schemas.microsoft.com/office/drawing/2014/main" id="{ED10CF64-F588-4794-80E9-12CBA17849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87349" y="-18309"/>
            <a:ext cx="8369301"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1035050" y="838200"/>
            <a:ext cx="7077869" cy="1227667"/>
          </a:xfrm>
        </p:spPr>
        <p:txBody>
          <a:bodyPr>
            <a:normAutofit/>
          </a:bodyPr>
          <a:lstStyle/>
          <a:p>
            <a:r>
              <a:rPr lang="en-CA" dirty="0"/>
              <a:t>Topic 6 </a:t>
            </a:r>
            <a:br>
              <a:rPr lang="en-CA" dirty="0"/>
            </a:br>
            <a:r>
              <a:rPr lang="en-CA" b="1" dirty="0"/>
              <a:t>Above the Atmosphere and Under Control</a:t>
            </a:r>
            <a:endParaRPr lang="en-CA" dirty="0"/>
          </a:p>
        </p:txBody>
      </p:sp>
      <p:sp>
        <p:nvSpPr>
          <p:cNvPr id="3" name="Content Placeholder 2"/>
          <p:cNvSpPr>
            <a:spLocks noGrp="1"/>
          </p:cNvSpPr>
          <p:nvPr>
            <p:ph idx="1"/>
          </p:nvPr>
        </p:nvSpPr>
        <p:spPr>
          <a:xfrm>
            <a:off x="1035050" y="2006601"/>
            <a:ext cx="7077869" cy="3784600"/>
          </a:xfrm>
        </p:spPr>
        <p:txBody>
          <a:bodyPr>
            <a:normAutofit/>
          </a:bodyPr>
          <a:lstStyle/>
          <a:p>
            <a:pPr>
              <a:buNone/>
            </a:pPr>
            <a:r>
              <a:rPr lang="en-CA" sz="2400" b="1" dirty="0"/>
              <a:t>Communication Satellites</a:t>
            </a:r>
          </a:p>
          <a:p>
            <a:r>
              <a:rPr lang="en-CA" sz="2400" dirty="0"/>
              <a:t>These satellites provide ‘wireless’ technologies for a wide range of applications. Digital signals have resulted in clearer communications and more users. </a:t>
            </a:r>
            <a:r>
              <a:rPr lang="en-CA" sz="2400" dirty="0" err="1"/>
              <a:t>Anik</a:t>
            </a:r>
            <a:r>
              <a:rPr lang="en-CA" sz="2400" dirty="0"/>
              <a:t> 1 (launched by Canada in 1972) transmitted the first television broadcasts by satellite.</a:t>
            </a:r>
          </a:p>
        </p:txBody>
      </p:sp>
    </p:spTree>
    <p:extLst>
      <p:ext uri="{BB962C8B-B14F-4D97-AF65-F5344CB8AC3E}">
        <p14:creationId xmlns:p14="http://schemas.microsoft.com/office/powerpoint/2010/main" val="1248624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150" r="8849" b="-1"/>
          <a:stretch/>
        </p:blipFill>
        <p:spPr>
          <a:xfrm>
            <a:off x="20" y="10"/>
            <a:ext cx="9143980" cy="6857990"/>
          </a:xfrm>
          <a:prstGeom prst="rect">
            <a:avLst/>
          </a:prstGeom>
        </p:spPr>
      </p:pic>
      <p:pic>
        <p:nvPicPr>
          <p:cNvPr id="9" name="Picture 8">
            <a:extLst>
              <a:ext uri="{FF2B5EF4-FFF2-40B4-BE49-F238E27FC236}">
                <a16:creationId xmlns:a16="http://schemas.microsoft.com/office/drawing/2014/main" id="{0C8B7D16-051E-4562-B872-ABF369C457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11" name="Freeform 5">
            <a:extLst>
              <a:ext uri="{FF2B5EF4-FFF2-40B4-BE49-F238E27FC236}">
                <a16:creationId xmlns:a16="http://schemas.microsoft.com/office/drawing/2014/main" id="{ED10CF64-F588-4794-80E9-12CBA17849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87349" y="-18309"/>
            <a:ext cx="8369301"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1035050" y="838200"/>
            <a:ext cx="7077869" cy="1227667"/>
          </a:xfrm>
        </p:spPr>
        <p:txBody>
          <a:bodyPr>
            <a:normAutofit/>
          </a:bodyPr>
          <a:lstStyle/>
          <a:p>
            <a:r>
              <a:rPr lang="en-CA" dirty="0"/>
              <a:t>Topic 6 </a:t>
            </a:r>
            <a:br>
              <a:rPr lang="en-CA" dirty="0"/>
            </a:br>
            <a:r>
              <a:rPr lang="en-CA" b="1" dirty="0"/>
              <a:t>Above the Atmosphere and Under Control</a:t>
            </a:r>
            <a:endParaRPr lang="en-CA" dirty="0"/>
          </a:p>
        </p:txBody>
      </p:sp>
      <p:sp>
        <p:nvSpPr>
          <p:cNvPr id="3" name="Content Placeholder 2"/>
          <p:cNvSpPr>
            <a:spLocks noGrp="1"/>
          </p:cNvSpPr>
          <p:nvPr>
            <p:ph idx="1"/>
          </p:nvPr>
        </p:nvSpPr>
        <p:spPr>
          <a:xfrm>
            <a:off x="1035050" y="2006601"/>
            <a:ext cx="7077869" cy="3784600"/>
          </a:xfrm>
        </p:spPr>
        <p:txBody>
          <a:bodyPr>
            <a:normAutofit/>
          </a:bodyPr>
          <a:lstStyle/>
          <a:p>
            <a:pPr>
              <a:buNone/>
            </a:pPr>
            <a:r>
              <a:rPr lang="en-CA" sz="2000" b="1" dirty="0"/>
              <a:t>Remote Sensing</a:t>
            </a:r>
          </a:p>
          <a:p>
            <a:r>
              <a:rPr lang="en-CA" sz="2000" dirty="0"/>
              <a:t>Those satellites in low orbits perform remote sensing – a process in which digital imaging devices in satellites make observations of Earth’s surface and send this information back to Earth. </a:t>
            </a:r>
          </a:p>
          <a:p>
            <a:r>
              <a:rPr lang="en-CA" sz="2000" dirty="0"/>
              <a:t>The activities include providing information on the condition of the environment, natural resources, effects of urbanization and growth. This information is usually used for planning purposes. </a:t>
            </a:r>
            <a:r>
              <a:rPr lang="en-CA" sz="2000" b="1" dirty="0"/>
              <a:t>Satellites as Personal Tracking Devices ( GPS )</a:t>
            </a:r>
            <a:endParaRPr lang="en-CA"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CA" dirty="0"/>
              <a:t>Topic 6 </a:t>
            </a:r>
            <a:br>
              <a:rPr lang="en-CA" dirty="0"/>
            </a:br>
            <a:r>
              <a:rPr lang="en-CA" b="1" dirty="0"/>
              <a:t>Above the Atmosphere and Under Control</a:t>
            </a:r>
            <a:endParaRPr lang="en-CA" dirty="0"/>
          </a:p>
        </p:txBody>
      </p:sp>
      <p:sp>
        <p:nvSpPr>
          <p:cNvPr id="3" name="Content Placeholder 2"/>
          <p:cNvSpPr>
            <a:spLocks noGrp="1"/>
          </p:cNvSpPr>
          <p:nvPr>
            <p:ph idx="1"/>
          </p:nvPr>
        </p:nvSpPr>
        <p:spPr>
          <a:xfrm>
            <a:off x="457200" y="1268760"/>
            <a:ext cx="8075240" cy="5400600"/>
          </a:xfrm>
        </p:spPr>
        <p:txBody>
          <a:bodyPr>
            <a:normAutofit/>
          </a:bodyPr>
          <a:lstStyle/>
          <a:p>
            <a:pPr>
              <a:buNone/>
            </a:pPr>
            <a:r>
              <a:rPr lang="en-CA" sz="2000" b="1" dirty="0"/>
              <a:t>Satellites for Observation and Research</a:t>
            </a:r>
          </a:p>
          <a:p>
            <a:r>
              <a:rPr lang="en-CA" sz="2000" dirty="0"/>
              <a:t>A geosynchronous orbit is one that enables a satellite to remain in a fixed position over one part of the Earth, moving at the same speed as the Earth. Numerous applications are now possible including:</a:t>
            </a:r>
          </a:p>
          <a:p>
            <a:pPr>
              <a:buNone/>
            </a:pPr>
            <a:r>
              <a:rPr lang="en-CA" sz="2000" dirty="0"/>
              <a:t>	• Monitoring and forecasting weather</a:t>
            </a:r>
          </a:p>
          <a:p>
            <a:pPr>
              <a:buNone/>
            </a:pPr>
            <a:r>
              <a:rPr lang="en-CA" sz="2000" dirty="0"/>
              <a:t>	• LANDSAT  &amp; RADARSAT (</a:t>
            </a:r>
            <a:r>
              <a:rPr lang="en-CA" sz="2000" i="1" dirty="0"/>
              <a:t>are not in geosynchronous orbit) – follow ships at sea, </a:t>
            </a:r>
            <a:r>
              <a:rPr lang="en-CA" sz="2000" dirty="0"/>
              <a:t>monitor soil quality, track forest fires, report on environmental change, and search for natural resources.</a:t>
            </a:r>
          </a:p>
          <a:p>
            <a:pPr>
              <a:buNone/>
            </a:pPr>
            <a:r>
              <a:rPr lang="en-CA" sz="2000" dirty="0"/>
              <a:t>	• Military and government surveillance</a:t>
            </a:r>
          </a:p>
          <a:p>
            <a:pPr>
              <a:buNone/>
            </a:pPr>
            <a:endParaRPr lang="en-CA"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4067" b="10933"/>
          <a:stretch/>
        </p:blipFill>
        <p:spPr>
          <a:xfrm>
            <a:off x="20" y="10"/>
            <a:ext cx="9143980" cy="6857990"/>
          </a:xfrm>
          <a:prstGeom prst="rect">
            <a:avLst/>
          </a:prstGeom>
        </p:spPr>
      </p:pic>
      <p:pic>
        <p:nvPicPr>
          <p:cNvPr id="15" name="Picture 10">
            <a:extLst>
              <a:ext uri="{FF2B5EF4-FFF2-40B4-BE49-F238E27FC236}">
                <a16:creationId xmlns:a16="http://schemas.microsoft.com/office/drawing/2014/main" id="{C63E20F8-074D-4B3B-AE66-7BBD6F1CB72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16" name="Rectangle 12">
            <a:extLst>
              <a:ext uri="{FF2B5EF4-FFF2-40B4-BE49-F238E27FC236}">
                <a16:creationId xmlns:a16="http://schemas.microsoft.com/office/drawing/2014/main" id="{168A5C37-E0A9-462D-BC65-C14D9025FB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21519" y="607814"/>
            <a:ext cx="7698581" cy="5640586"/>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white"/>
              </a:buClr>
              <a:buSzPct val="100000"/>
              <a:buFont typeface="Arial"/>
              <a:buNone/>
              <a:tabLst/>
              <a:defRPr/>
            </a:pPr>
            <a:endParaRPr kumimoji="0" lang="en-US" sz="1600" b="0" i="0" u="none" strike="noStrike" kern="1200" cap="all"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35050" y="787400"/>
            <a:ext cx="7077869" cy="1278467"/>
          </a:xfrm>
        </p:spPr>
        <p:txBody>
          <a:bodyPr>
            <a:normAutofit/>
          </a:bodyPr>
          <a:lstStyle/>
          <a:p>
            <a:pPr algn="ctr"/>
            <a:r>
              <a:rPr lang="en-CA" dirty="0"/>
              <a:t>Topic 7: </a:t>
            </a:r>
            <a:r>
              <a:rPr lang="en-CA" b="1" dirty="0"/>
              <a:t>The Solar System Up Close</a:t>
            </a:r>
            <a:endParaRPr lang="en-CA"/>
          </a:p>
        </p:txBody>
      </p:sp>
      <p:sp>
        <p:nvSpPr>
          <p:cNvPr id="3" name="Content Placeholder 2"/>
          <p:cNvSpPr>
            <a:spLocks noGrp="1"/>
          </p:cNvSpPr>
          <p:nvPr>
            <p:ph idx="1"/>
          </p:nvPr>
        </p:nvSpPr>
        <p:spPr>
          <a:xfrm>
            <a:off x="1035050" y="2142067"/>
            <a:ext cx="7077869" cy="3725333"/>
          </a:xfrm>
        </p:spPr>
        <p:txBody>
          <a:bodyPr>
            <a:normAutofit/>
          </a:bodyPr>
          <a:lstStyle/>
          <a:p>
            <a:r>
              <a:rPr lang="en-CA" sz="2400" dirty="0"/>
              <a:t>The Sun is made up of mostly hydrogen gas. It is 1.4 million km in diameter. </a:t>
            </a:r>
          </a:p>
          <a:p>
            <a:r>
              <a:rPr lang="en-CA" sz="2400" dirty="0"/>
              <a:t>Its temperature is about 15 million degrees Celsius. 600t of hydrogen are converted, by nuclear fusion, into helium per second. This is the energy released from the Sun. </a:t>
            </a:r>
          </a:p>
          <a:p>
            <a:r>
              <a:rPr lang="en-CA" sz="2400" dirty="0"/>
              <a:t>The Sun emits charged particles in all directions. This solar wind bombards the Earth at 400km/s, but the magnetic field of the Earth protects us.</a:t>
            </a:r>
          </a:p>
        </p:txBody>
      </p:sp>
      <p:sp>
        <p:nvSpPr>
          <p:cNvPr id="4" name="AutoShape 2" descr="Image result for the sun"/>
          <p:cNvSpPr>
            <a:spLocks noChangeAspect="1" noChangeArrowheads="1"/>
          </p:cNvSpPr>
          <p:nvPr/>
        </p:nvSpPr>
        <p:spPr bwMode="auto">
          <a:xfrm>
            <a:off x="155575" y="-738188"/>
            <a:ext cx="2943225"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o Scale: The Solar System">
            <a:hlinkClick r:id="" action="ppaction://media"/>
            <a:extLst>
              <a:ext uri="{FF2B5EF4-FFF2-40B4-BE49-F238E27FC236}">
                <a16:creationId xmlns:a16="http://schemas.microsoft.com/office/drawing/2014/main" id="{A1A752D9-E0AE-4608-BDF4-470806614EB9}"/>
              </a:ext>
            </a:extLst>
          </p:cNvPr>
          <p:cNvPicPr>
            <a:picLocks noRot="1" noChangeAspect="1"/>
          </p:cNvPicPr>
          <p:nvPr>
            <a:videoFile r:link="rId1"/>
          </p:nvPr>
        </p:nvPicPr>
        <p:blipFill>
          <a:blip r:embed="rId3"/>
          <a:stretch>
            <a:fillRect/>
          </a:stretch>
        </p:blipFill>
        <p:spPr>
          <a:xfrm>
            <a:off x="219516" y="836712"/>
            <a:ext cx="8704967" cy="4896544"/>
          </a:xfrm>
          <a:prstGeom prst="rect">
            <a:avLst/>
          </a:prstGeom>
        </p:spPr>
      </p:pic>
    </p:spTree>
    <p:extLst>
      <p:ext uri="{BB962C8B-B14F-4D97-AF65-F5344CB8AC3E}">
        <p14:creationId xmlns:p14="http://schemas.microsoft.com/office/powerpoint/2010/main" val="15423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668" r="20332"/>
          <a:stretch/>
        </p:blipFill>
        <p:spPr>
          <a:xfrm>
            <a:off x="20" y="10"/>
            <a:ext cx="9143980" cy="6857990"/>
          </a:xfrm>
          <a:prstGeom prst="rect">
            <a:avLst/>
          </a:prstGeom>
        </p:spPr>
      </p:pic>
      <p:pic>
        <p:nvPicPr>
          <p:cNvPr id="9" name="Picture 8">
            <a:extLst>
              <a:ext uri="{FF2B5EF4-FFF2-40B4-BE49-F238E27FC236}">
                <a16:creationId xmlns:a16="http://schemas.microsoft.com/office/drawing/2014/main" id="{0C8B7D16-051E-4562-B872-ABF369C457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11" name="Freeform 5">
            <a:extLst>
              <a:ext uri="{FF2B5EF4-FFF2-40B4-BE49-F238E27FC236}">
                <a16:creationId xmlns:a16="http://schemas.microsoft.com/office/drawing/2014/main" id="{ED10CF64-F588-4794-80E9-12CBA17849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87349" y="-18309"/>
            <a:ext cx="8369301"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1035050" y="838200"/>
            <a:ext cx="7077869" cy="1227667"/>
          </a:xfrm>
        </p:spPr>
        <p:txBody>
          <a:bodyPr>
            <a:normAutofit/>
          </a:bodyPr>
          <a:lstStyle/>
          <a:p>
            <a:r>
              <a:rPr lang="en-CA" dirty="0"/>
              <a:t>Topic 7: </a:t>
            </a:r>
            <a:r>
              <a:rPr lang="en-CA" b="1" dirty="0"/>
              <a:t>The Solar System Up Close</a:t>
            </a:r>
            <a:endParaRPr lang="en-CA" dirty="0"/>
          </a:p>
        </p:txBody>
      </p:sp>
      <p:sp>
        <p:nvSpPr>
          <p:cNvPr id="3" name="Content Placeholder 2"/>
          <p:cNvSpPr>
            <a:spLocks noGrp="1"/>
          </p:cNvSpPr>
          <p:nvPr>
            <p:ph idx="1"/>
          </p:nvPr>
        </p:nvSpPr>
        <p:spPr>
          <a:xfrm>
            <a:off x="1035050" y="2006601"/>
            <a:ext cx="7077869" cy="3784600"/>
          </a:xfrm>
        </p:spPr>
        <p:txBody>
          <a:bodyPr>
            <a:normAutofit/>
          </a:bodyPr>
          <a:lstStyle/>
          <a:p>
            <a:pPr>
              <a:buNone/>
            </a:pPr>
            <a:r>
              <a:rPr lang="en-CA" sz="2400" b="1" dirty="0"/>
              <a:t>Traveling through The Solar System</a:t>
            </a:r>
          </a:p>
          <a:p>
            <a:pPr marL="0" indent="0">
              <a:buNone/>
            </a:pPr>
            <a:r>
              <a:rPr lang="en-CA" sz="2400" dirty="0"/>
              <a:t>The formation of our solar system is based on the ‘protoplanet hypothesis’, which follows three steps:</a:t>
            </a:r>
          </a:p>
          <a:p>
            <a:pPr>
              <a:buNone/>
            </a:pPr>
            <a:r>
              <a:rPr lang="en-CA" sz="2400" dirty="0"/>
              <a:t>1. A cloud of gas &amp; dust in space begin swirling</a:t>
            </a:r>
          </a:p>
          <a:p>
            <a:pPr>
              <a:buNone/>
            </a:pPr>
            <a:r>
              <a:rPr lang="en-CA" sz="2400" dirty="0"/>
              <a:t>2. Most of the matter (more than 90% of it) accumulates in the center – forming the Sun</a:t>
            </a:r>
          </a:p>
          <a:p>
            <a:pPr>
              <a:buNone/>
            </a:pPr>
            <a:r>
              <a:rPr lang="en-CA" sz="2400" dirty="0"/>
              <a:t>3. The remaining materials accumulate (forming planets) and circle the Sun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CA" dirty="0"/>
              <a:t>Topic 7: </a:t>
            </a:r>
            <a:r>
              <a:rPr lang="en-CA" b="1" dirty="0"/>
              <a:t>The Solar System Up Close</a:t>
            </a:r>
            <a:endParaRPr lang="en-CA" dirty="0"/>
          </a:p>
        </p:txBody>
      </p:sp>
      <p:sp>
        <p:nvSpPr>
          <p:cNvPr id="3" name="Content Placeholder 2"/>
          <p:cNvSpPr>
            <a:spLocks noGrp="1"/>
          </p:cNvSpPr>
          <p:nvPr>
            <p:ph idx="1"/>
          </p:nvPr>
        </p:nvSpPr>
        <p:spPr>
          <a:xfrm>
            <a:off x="251520" y="1196752"/>
            <a:ext cx="8784976" cy="2160240"/>
          </a:xfrm>
        </p:spPr>
        <p:txBody>
          <a:bodyPr>
            <a:normAutofit/>
          </a:bodyPr>
          <a:lstStyle/>
          <a:p>
            <a:pPr>
              <a:buNone/>
            </a:pPr>
            <a:r>
              <a:rPr lang="en-CA" sz="2400" b="1" dirty="0"/>
              <a:t>The Moon</a:t>
            </a:r>
          </a:p>
          <a:p>
            <a:r>
              <a:rPr lang="en-CA" sz="2400" dirty="0"/>
              <a:t>The first other world to see up close was the Moon. On July 17, 1969 Neil Armstrong and Edwin Aldrin landed on the moon for a first hand look.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048" y="3068960"/>
            <a:ext cx="5958408" cy="3351605"/>
          </a:xfrm>
          <a:prstGeom prst="rect">
            <a:avLst/>
          </a:prstGeom>
          <a:ln>
            <a:noFill/>
          </a:ln>
          <a:effectLst>
            <a:softEdge rad="112500"/>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CA" dirty="0"/>
              <a:t>Topic 7: </a:t>
            </a:r>
            <a:r>
              <a:rPr lang="en-CA" b="1" dirty="0"/>
              <a:t>The Solar System Up Close</a:t>
            </a:r>
            <a:endParaRPr lang="en-CA" dirty="0"/>
          </a:p>
        </p:txBody>
      </p:sp>
      <p:sp>
        <p:nvSpPr>
          <p:cNvPr id="3" name="Content Placeholder 2"/>
          <p:cNvSpPr>
            <a:spLocks noGrp="1"/>
          </p:cNvSpPr>
          <p:nvPr>
            <p:ph idx="1"/>
          </p:nvPr>
        </p:nvSpPr>
        <p:spPr>
          <a:xfrm>
            <a:off x="251520" y="1196752"/>
            <a:ext cx="8784976" cy="2160240"/>
          </a:xfrm>
        </p:spPr>
        <p:txBody>
          <a:bodyPr>
            <a:normAutofit/>
          </a:bodyPr>
          <a:lstStyle/>
          <a:p>
            <a:r>
              <a:rPr lang="en-CA" sz="2400" dirty="0"/>
              <a:t>The Inner Planets - Mercury, Venus, Mars and the Earth - are considered the terrestrial planets because of their composition. The Outer Planets – Jupiter, Saturn, Uranus, Neptune, and Pluto – are similar because of their gaseous composition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649" b="33135"/>
          <a:stretch/>
        </p:blipFill>
        <p:spPr>
          <a:xfrm>
            <a:off x="0" y="3257600"/>
            <a:ext cx="9144000" cy="3600400"/>
          </a:xfrm>
          <a:prstGeom prst="rect">
            <a:avLst/>
          </a:prstGeom>
        </p:spPr>
      </p:pic>
    </p:spTree>
    <p:extLst>
      <p:ext uri="{BB962C8B-B14F-4D97-AF65-F5344CB8AC3E}">
        <p14:creationId xmlns:p14="http://schemas.microsoft.com/office/powerpoint/2010/main" val="619405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CA" dirty="0"/>
              <a:t>Topic 7: </a:t>
            </a:r>
            <a:r>
              <a:rPr lang="en-CA" b="1" dirty="0"/>
              <a:t>The Solar System Up Close</a:t>
            </a:r>
            <a:endParaRPr lang="en-CA" dirty="0"/>
          </a:p>
        </p:txBody>
      </p:sp>
      <p:sp>
        <p:nvSpPr>
          <p:cNvPr id="3" name="Content Placeholder 2"/>
          <p:cNvSpPr>
            <a:spLocks noGrp="1"/>
          </p:cNvSpPr>
          <p:nvPr>
            <p:ph idx="1"/>
          </p:nvPr>
        </p:nvSpPr>
        <p:spPr>
          <a:xfrm>
            <a:off x="179512" y="1600200"/>
            <a:ext cx="2952328" cy="5069160"/>
          </a:xfrm>
        </p:spPr>
        <p:txBody>
          <a:bodyPr>
            <a:normAutofit/>
          </a:bodyPr>
          <a:lstStyle/>
          <a:p>
            <a:r>
              <a:rPr lang="en-CA"/>
              <a:t>The </a:t>
            </a:r>
            <a:r>
              <a:rPr lang="en-CA" b="1"/>
              <a:t>astronomical unit is used for measuring ‘local’ distances in the solar system. It is equal to </a:t>
            </a:r>
            <a:r>
              <a:rPr lang="en-CA"/>
              <a:t>the distance from the center of the Sun to the center of the Earth (approximately 149,599,000 kms). </a:t>
            </a:r>
          </a:p>
          <a:p>
            <a:r>
              <a:rPr lang="en-CA"/>
              <a:t>A </a:t>
            </a:r>
            <a:r>
              <a:rPr lang="en-CA" b="1"/>
              <a:t>light year is equal to the distance light travels in 1 year (approximately 9.5 trillion kms). </a:t>
            </a:r>
            <a:r>
              <a:rPr lang="en-CA"/>
              <a:t>It is used for longer distances – to stars and galaxies. The distance to our nearest star, Proxima Centauri is a little over 4 light years.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600200"/>
            <a:ext cx="5472608" cy="47429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4429125" cy="1456267"/>
          </a:xfrm>
        </p:spPr>
        <p:txBody>
          <a:bodyPr>
            <a:normAutofit/>
          </a:bodyPr>
          <a:lstStyle/>
          <a:p>
            <a:r>
              <a:rPr lang="en-CA" dirty="0"/>
              <a:t>Topic 1 - </a:t>
            </a:r>
            <a:r>
              <a:rPr lang="en-CA" b="1" dirty="0"/>
              <a:t>For Our Eyes Only</a:t>
            </a:r>
            <a:endParaRPr lang="en-CA" dirty="0"/>
          </a:p>
        </p:txBody>
      </p:sp>
      <p:sp>
        <p:nvSpPr>
          <p:cNvPr id="3" name="Content Placeholder 2"/>
          <p:cNvSpPr>
            <a:spLocks noGrp="1"/>
          </p:cNvSpPr>
          <p:nvPr>
            <p:ph idx="1"/>
          </p:nvPr>
        </p:nvSpPr>
        <p:spPr>
          <a:xfrm>
            <a:off x="514350" y="1844825"/>
            <a:ext cx="3914775" cy="4824536"/>
          </a:xfrm>
        </p:spPr>
        <p:txBody>
          <a:bodyPr>
            <a:normAutofit/>
          </a:bodyPr>
          <a:lstStyle/>
          <a:p>
            <a:pPr>
              <a:lnSpc>
                <a:spcPct val="90000"/>
              </a:lnSpc>
              <a:buNone/>
            </a:pPr>
            <a:r>
              <a:rPr lang="en-CA" b="1" dirty="0"/>
              <a:t>Solstice represents the shortest and longest periods of daylight</a:t>
            </a:r>
          </a:p>
          <a:p>
            <a:pPr>
              <a:lnSpc>
                <a:spcPct val="90000"/>
              </a:lnSpc>
            </a:pPr>
            <a:r>
              <a:rPr lang="en-CA" i="1" dirty="0"/>
              <a:t>Winter solstice: shortest period of daylight (Northern hemisphere: Dec. 21)</a:t>
            </a:r>
          </a:p>
          <a:p>
            <a:pPr>
              <a:lnSpc>
                <a:spcPct val="90000"/>
              </a:lnSpc>
            </a:pPr>
            <a:r>
              <a:rPr lang="en-CA" i="1" dirty="0"/>
              <a:t>Summer solstice: longest period of daylight (Northern hemisphere: June 21)</a:t>
            </a:r>
          </a:p>
          <a:p>
            <a:pPr>
              <a:lnSpc>
                <a:spcPct val="90000"/>
              </a:lnSpc>
            </a:pPr>
            <a:r>
              <a:rPr lang="en-CA" dirty="0"/>
              <a:t>The Ancient Celts set up megaliths, in concentric circles, at Stonehenge to mark the winter and summer solstices.</a:t>
            </a:r>
          </a:p>
          <a:p>
            <a:pPr>
              <a:lnSpc>
                <a:spcPct val="90000"/>
              </a:lnSpc>
            </a:pPr>
            <a:r>
              <a:rPr lang="en-CA" dirty="0"/>
              <a:t>Ancient African cultures set large rock pillars into patterns to predict the timing of the solstices as well.</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213" r="27262" b="-1"/>
          <a:stretch/>
        </p:blipFill>
        <p:spPr>
          <a:xfrm>
            <a:off x="4649122" y="639097"/>
            <a:ext cx="4085303"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771" b="23229"/>
          <a:stretch/>
        </p:blipFill>
        <p:spPr>
          <a:xfrm>
            <a:off x="20" y="10"/>
            <a:ext cx="9143980" cy="6857990"/>
          </a:xfrm>
          <a:prstGeom prst="rect">
            <a:avLst/>
          </a:prstGeom>
        </p:spPr>
      </p:pic>
      <p:pic>
        <p:nvPicPr>
          <p:cNvPr id="13" name="Picture 8">
            <a:extLst>
              <a:ext uri="{FF2B5EF4-FFF2-40B4-BE49-F238E27FC236}">
                <a16:creationId xmlns:a16="http://schemas.microsoft.com/office/drawing/2014/main" id="{C63E20F8-074D-4B3B-AE66-7BBD6F1CB72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14" name="Rectangle 10">
            <a:extLst>
              <a:ext uri="{FF2B5EF4-FFF2-40B4-BE49-F238E27FC236}">
                <a16:creationId xmlns:a16="http://schemas.microsoft.com/office/drawing/2014/main" id="{168A5C37-E0A9-462D-BC65-C14D9025FB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21519" y="607814"/>
            <a:ext cx="7698581" cy="5640586"/>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white"/>
              </a:buClr>
              <a:buSzPct val="100000"/>
              <a:buFont typeface="Arial"/>
              <a:buNone/>
              <a:tabLst/>
              <a:defRPr/>
            </a:pPr>
            <a:endParaRPr kumimoji="0" lang="en-US" sz="1600" b="0" i="0" u="none" strike="noStrike" kern="1200" cap="all"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35050" y="787400"/>
            <a:ext cx="7077869" cy="1278467"/>
          </a:xfrm>
        </p:spPr>
        <p:txBody>
          <a:bodyPr>
            <a:normAutofit/>
          </a:bodyPr>
          <a:lstStyle/>
          <a:p>
            <a:pPr algn="ctr"/>
            <a:r>
              <a:rPr lang="en-CA" dirty="0"/>
              <a:t>Topic 7: </a:t>
            </a:r>
            <a:r>
              <a:rPr lang="en-CA" b="1" dirty="0"/>
              <a:t>The Solar System Up Close</a:t>
            </a:r>
            <a:endParaRPr lang="en-CA"/>
          </a:p>
        </p:txBody>
      </p:sp>
      <p:sp>
        <p:nvSpPr>
          <p:cNvPr id="3" name="Content Placeholder 2"/>
          <p:cNvSpPr>
            <a:spLocks noGrp="1"/>
          </p:cNvSpPr>
          <p:nvPr>
            <p:ph idx="1"/>
          </p:nvPr>
        </p:nvSpPr>
        <p:spPr>
          <a:xfrm>
            <a:off x="1035050" y="2142067"/>
            <a:ext cx="7077869" cy="3725333"/>
          </a:xfrm>
        </p:spPr>
        <p:txBody>
          <a:bodyPr>
            <a:normAutofit/>
          </a:bodyPr>
          <a:lstStyle/>
          <a:p>
            <a:r>
              <a:rPr lang="en-CA" sz="2400" dirty="0"/>
              <a:t>When you view an object in the sky you are seeing it as it was in the past. It has taken the light a very long time to reach the Earth. Light from the Sun takes about 8 minutes to reach the Earth, whereas light from Pluto takes about 5 hours. The farther away, the longer light takes to reach the Earth. Light from the stars in the center of the universe takes about 25,000 years to reach the Earth. The Hubble telescope is capturing light from 12 billion years ago!!!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CA" dirty="0"/>
              <a:t>Topic 8: </a:t>
            </a:r>
            <a:r>
              <a:rPr lang="en-CA" b="1" dirty="0"/>
              <a:t>People in Space</a:t>
            </a:r>
            <a:endParaRPr lang="en-CA" dirty="0"/>
          </a:p>
        </p:txBody>
      </p:sp>
      <p:sp>
        <p:nvSpPr>
          <p:cNvPr id="3" name="Content Placeholder 2"/>
          <p:cNvSpPr>
            <a:spLocks noGrp="1"/>
          </p:cNvSpPr>
          <p:nvPr>
            <p:ph idx="1"/>
          </p:nvPr>
        </p:nvSpPr>
        <p:spPr>
          <a:xfrm>
            <a:off x="107504" y="1124744"/>
            <a:ext cx="9036496" cy="1512168"/>
          </a:xfrm>
        </p:spPr>
        <p:txBody>
          <a:bodyPr>
            <a:normAutofit/>
          </a:bodyPr>
          <a:lstStyle/>
          <a:p>
            <a:pPr>
              <a:buNone/>
            </a:pPr>
            <a:r>
              <a:rPr lang="en-CA" b="1" dirty="0"/>
              <a:t>Breaking Free of Earth’s Gravity</a:t>
            </a:r>
          </a:p>
          <a:p>
            <a:r>
              <a:rPr lang="en-CA" dirty="0"/>
              <a:t>The energy it takes to get up into orbit and stay there is huge. Gravity must be overcome and to do so, takes a speed of 8km/s. This is called </a:t>
            </a:r>
            <a:r>
              <a:rPr lang="en-CA" i="1" dirty="0"/>
              <a:t>escape velocity.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492896"/>
            <a:ext cx="6048672" cy="4032448"/>
          </a:xfrm>
          <a:prstGeom prst="rect">
            <a:avLst/>
          </a:prstGeom>
        </p:spPr>
      </p:pic>
      <p:sp>
        <p:nvSpPr>
          <p:cNvPr id="5" name="TextBox 4"/>
          <p:cNvSpPr txBox="1"/>
          <p:nvPr/>
        </p:nvSpPr>
        <p:spPr>
          <a:xfrm>
            <a:off x="323528" y="2636912"/>
            <a:ext cx="2232248" cy="3970318"/>
          </a:xfrm>
          <a:prstGeom prst="rect">
            <a:avLst/>
          </a:prstGeom>
          <a:noFill/>
        </p:spPr>
        <p:txBody>
          <a:bodyPr wrap="square" rtlCol="0">
            <a:spAutoFit/>
          </a:bodyPr>
          <a:lstStyle/>
          <a:p>
            <a:r>
              <a:rPr lang="en-CA" i="1" dirty="0"/>
              <a:t>Even when the gravity of the Earth </a:t>
            </a:r>
            <a:r>
              <a:rPr lang="en-CA" dirty="0"/>
              <a:t>is overcome, there are other hazards in this </a:t>
            </a:r>
            <a:r>
              <a:rPr lang="en-CA" i="1" dirty="0"/>
              <a:t>‘unfriendly to humans’ space environment, which can </a:t>
            </a:r>
            <a:r>
              <a:rPr lang="en-CA" dirty="0"/>
              <a:t>cause a mission to fail and possibly be a disaster, resulting in loss of life, economic setbacks and many years of work.</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03855DB-C4E1-4D53-A50A-0375494AB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733425"/>
            <a:ext cx="8096250"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21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E0E174D7-A74C-4845-B4E2-D161F9C68F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512F2985-810C-4ABC-9993-5D7821EE76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Astronaut Chris Hadfield Debunks Space Myths | WIRED">
            <a:hlinkClick r:id="" action="ppaction://media"/>
            <a:extLst>
              <a:ext uri="{FF2B5EF4-FFF2-40B4-BE49-F238E27FC236}">
                <a16:creationId xmlns:a16="http://schemas.microsoft.com/office/drawing/2014/main" id="{5AB32CE6-64A4-4F74-AF3A-9B7AEA5D1FB4}"/>
              </a:ext>
            </a:extLst>
          </p:cNvPr>
          <p:cNvPicPr>
            <a:picLocks noRot="1" noChangeAspect="1"/>
          </p:cNvPicPr>
          <p:nvPr>
            <a:videoFile r:link="rId1"/>
          </p:nvPr>
        </p:nvPicPr>
        <p:blipFill>
          <a:blip r:embed="rId3"/>
          <a:stretch>
            <a:fillRect/>
          </a:stretch>
        </p:blipFill>
        <p:spPr>
          <a:xfrm>
            <a:off x="599058" y="1194220"/>
            <a:ext cx="7945883" cy="4469559"/>
          </a:xfrm>
          <a:prstGeom prst="rect">
            <a:avLst/>
          </a:prstGeom>
        </p:spPr>
      </p:pic>
    </p:spTree>
    <p:extLst>
      <p:ext uri="{BB962C8B-B14F-4D97-AF65-F5344CB8AC3E}">
        <p14:creationId xmlns:p14="http://schemas.microsoft.com/office/powerpoint/2010/main" val="154616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4349" y="415840"/>
            <a:ext cx="8115300" cy="882819"/>
          </a:xfrm>
        </p:spPr>
        <p:txBody>
          <a:bodyPr anchor="b">
            <a:normAutofit/>
          </a:bodyPr>
          <a:lstStyle/>
          <a:p>
            <a:pPr algn="ctr"/>
            <a:r>
              <a:rPr lang="en-CA" sz="3300" dirty="0"/>
              <a:t>Topic 8: </a:t>
            </a:r>
            <a:r>
              <a:rPr lang="en-CA" sz="3300" b="1" dirty="0"/>
              <a:t>People in Space</a:t>
            </a:r>
            <a:endParaRPr lang="en-CA" sz="3300" dirty="0"/>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4222" y="2244808"/>
            <a:ext cx="3755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79512" y="1412776"/>
            <a:ext cx="8784975" cy="5184577"/>
          </a:xfrm>
        </p:spPr>
        <p:txBody>
          <a:bodyPr anchor="t">
            <a:normAutofit/>
          </a:bodyPr>
          <a:lstStyle/>
          <a:p>
            <a:pPr>
              <a:lnSpc>
                <a:spcPct val="90000"/>
              </a:lnSpc>
              <a:buNone/>
            </a:pPr>
            <a:r>
              <a:rPr lang="en-CA" b="1" dirty="0"/>
              <a:t>The Space program – Notable Achievements</a:t>
            </a:r>
          </a:p>
          <a:p>
            <a:pPr>
              <a:lnSpc>
                <a:spcPct val="90000"/>
              </a:lnSpc>
            </a:pPr>
            <a:r>
              <a:rPr lang="en-CA" b="1" dirty="0"/>
              <a:t>Sputnik: </a:t>
            </a:r>
            <a:r>
              <a:rPr lang="en-CA" dirty="0"/>
              <a:t>The Soviet Union was the 1st to successfully orbit a satellite </a:t>
            </a:r>
            <a:r>
              <a:rPr lang="en-CA" i="1" dirty="0"/>
              <a:t>in 1957</a:t>
            </a:r>
          </a:p>
          <a:p>
            <a:pPr>
              <a:lnSpc>
                <a:spcPct val="90000"/>
              </a:lnSpc>
            </a:pPr>
            <a:r>
              <a:rPr lang="en-CA" b="1" dirty="0"/>
              <a:t>Vostok: </a:t>
            </a:r>
            <a:r>
              <a:rPr lang="en-CA" dirty="0"/>
              <a:t>The first person in space was also a Russian. </a:t>
            </a:r>
            <a:r>
              <a:rPr lang="en-CA" i="1" dirty="0"/>
              <a:t>Yuri Gagarin orbited the Earth in Vostok 1 at an </a:t>
            </a:r>
            <a:r>
              <a:rPr lang="en-CA" dirty="0"/>
              <a:t>altitude of 302 km for 108 minutes. In 1963 </a:t>
            </a:r>
            <a:r>
              <a:rPr lang="en-CA" i="1" dirty="0"/>
              <a:t>Valentina Tereshkova was the 1st female to travel </a:t>
            </a:r>
            <a:r>
              <a:rPr lang="en-CA" dirty="0"/>
              <a:t>into space in </a:t>
            </a:r>
            <a:r>
              <a:rPr lang="en-CA" i="1" dirty="0"/>
              <a:t>Vostok 6.</a:t>
            </a:r>
          </a:p>
          <a:p>
            <a:pPr>
              <a:lnSpc>
                <a:spcPct val="90000"/>
              </a:lnSpc>
            </a:pPr>
            <a:r>
              <a:rPr lang="en-CA" b="1" dirty="0"/>
              <a:t>Freedom 7: </a:t>
            </a:r>
            <a:r>
              <a:rPr lang="en-CA" dirty="0"/>
              <a:t>Project Mercury brought the first American - </a:t>
            </a:r>
            <a:r>
              <a:rPr lang="en-CA" i="1" dirty="0"/>
              <a:t>Alan Shepherd - into orbit on May 5, 1961, aboard Freedom 7. Shepherd flew a suborbital flight, which is just above the atmosphere, but not </a:t>
            </a:r>
            <a:r>
              <a:rPr lang="en-CA" dirty="0"/>
              <a:t>completely in orbit. The 1st orbital flight was made by </a:t>
            </a:r>
            <a:r>
              <a:rPr lang="en-CA" i="1" dirty="0"/>
              <a:t>John Glenn in 1962.</a:t>
            </a:r>
          </a:p>
          <a:p>
            <a:pPr>
              <a:lnSpc>
                <a:spcPct val="90000"/>
              </a:lnSpc>
            </a:pPr>
            <a:r>
              <a:rPr lang="en-CA" b="1" dirty="0"/>
              <a:t>Moon Landing - Apollo 11 </a:t>
            </a:r>
            <a:r>
              <a:rPr lang="en-CA" dirty="0"/>
              <a:t>lunar (Moon) landing almost didn’t occur, because the original landing site was found to be too rocky. With a precise amount of fuel, an alternate landing site had to be chosen on the first try, or the mission would be scrubbed. In the summer of 1969 </a:t>
            </a:r>
            <a:r>
              <a:rPr lang="en-CA" i="1" dirty="0"/>
              <a:t>Neil Armstrong and Edwin Aldrin were the 1st humans to set foot on another place in space, when they landed on the </a:t>
            </a:r>
            <a:r>
              <a:rPr lang="en-CA" dirty="0"/>
              <a:t>Moon.</a:t>
            </a:r>
            <a:endParaRPr lang="en-CA" i="1" dirty="0"/>
          </a:p>
          <a:p>
            <a:pPr>
              <a:lnSpc>
                <a:spcPct val="90000"/>
              </a:lnSpc>
            </a:pPr>
            <a:r>
              <a:rPr lang="en-CA" b="1" dirty="0"/>
              <a:t>Meeting In Space: </a:t>
            </a:r>
            <a:r>
              <a:rPr lang="en-CA" dirty="0"/>
              <a:t>The Apollo/Soyuz joint mission was tested in 1975. It was the first international space mission. The universal docking model was tested and was successful.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CA" dirty="0"/>
              <a:t>Topic 8: </a:t>
            </a:r>
            <a:r>
              <a:rPr lang="en-CA" b="1" dirty="0"/>
              <a:t>People in Space</a:t>
            </a:r>
            <a:endParaRPr lang="en-CA" dirty="0"/>
          </a:p>
        </p:txBody>
      </p:sp>
      <p:sp>
        <p:nvSpPr>
          <p:cNvPr id="3" name="Content Placeholder 2"/>
          <p:cNvSpPr>
            <a:spLocks noGrp="1"/>
          </p:cNvSpPr>
          <p:nvPr>
            <p:ph idx="1"/>
          </p:nvPr>
        </p:nvSpPr>
        <p:spPr/>
        <p:txBody>
          <a:bodyPr>
            <a:normAutofit/>
          </a:bodyPr>
          <a:lstStyle/>
          <a:p>
            <a:pPr>
              <a:buNone/>
            </a:pPr>
            <a:r>
              <a:rPr lang="en-CA" b="1" dirty="0"/>
              <a:t>Life Support Compatibilities</a:t>
            </a:r>
            <a:endParaRPr lang="en-CA" dirty="0"/>
          </a:p>
        </p:txBody>
      </p:sp>
      <p:pic>
        <p:nvPicPr>
          <p:cNvPr id="8194" name="Picture 2"/>
          <p:cNvPicPr>
            <a:picLocks noChangeAspect="1" noChangeArrowheads="1"/>
          </p:cNvPicPr>
          <p:nvPr/>
        </p:nvPicPr>
        <p:blipFill>
          <a:blip r:embed="rId2" cstate="print"/>
          <a:srcRect l="18263" t="39984" r="15879" b="27532"/>
          <a:stretch>
            <a:fillRect/>
          </a:stretch>
        </p:blipFill>
        <p:spPr bwMode="auto">
          <a:xfrm>
            <a:off x="179512" y="2348880"/>
            <a:ext cx="8568952" cy="2376264"/>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1" y="1314451"/>
            <a:ext cx="4607567" cy="1092200"/>
          </a:xfrm>
        </p:spPr>
        <p:txBody>
          <a:bodyPr>
            <a:normAutofit/>
          </a:bodyPr>
          <a:lstStyle/>
          <a:p>
            <a:r>
              <a:rPr lang="en-CA" dirty="0"/>
              <a:t>Topic 8: </a:t>
            </a:r>
            <a:r>
              <a:rPr lang="en-CA" b="1" dirty="0"/>
              <a:t>People in Space</a:t>
            </a:r>
            <a:endParaRPr lang="en-CA" dirty="0"/>
          </a:p>
        </p:txBody>
      </p:sp>
      <p:sp>
        <p:nvSpPr>
          <p:cNvPr id="3" name="Content Placeholder 2"/>
          <p:cNvSpPr>
            <a:spLocks noGrp="1"/>
          </p:cNvSpPr>
          <p:nvPr>
            <p:ph idx="1"/>
          </p:nvPr>
        </p:nvSpPr>
        <p:spPr>
          <a:xfrm>
            <a:off x="514351" y="2463800"/>
            <a:ext cx="4607567" cy="4093507"/>
          </a:xfrm>
        </p:spPr>
        <p:txBody>
          <a:bodyPr>
            <a:normAutofit/>
          </a:bodyPr>
          <a:lstStyle/>
          <a:p>
            <a:pPr>
              <a:lnSpc>
                <a:spcPct val="90000"/>
              </a:lnSpc>
              <a:buNone/>
            </a:pPr>
            <a:r>
              <a:rPr lang="en-CA" b="1" dirty="0"/>
              <a:t>Shuttle, Space probes and Space Stations</a:t>
            </a:r>
          </a:p>
          <a:p>
            <a:pPr>
              <a:lnSpc>
                <a:spcPct val="90000"/>
              </a:lnSpc>
            </a:pPr>
            <a:r>
              <a:rPr lang="en-CA" b="1" dirty="0"/>
              <a:t>Shuttles transport personnel and equipment to orbiting </a:t>
            </a:r>
            <a:r>
              <a:rPr lang="en-CA" dirty="0"/>
              <a:t>spacecraft</a:t>
            </a:r>
            <a:r>
              <a:rPr lang="en-CA" b="1" dirty="0"/>
              <a:t>. Columbia was the 1st in 1981</a:t>
            </a:r>
          </a:p>
          <a:p>
            <a:pPr>
              <a:lnSpc>
                <a:spcPct val="90000"/>
              </a:lnSpc>
            </a:pPr>
            <a:r>
              <a:rPr lang="en-CA" b="1" dirty="0"/>
              <a:t>Space probes </a:t>
            </a:r>
            <a:r>
              <a:rPr lang="en-CA" dirty="0"/>
              <a:t>carry instrumentation for exploration of space</a:t>
            </a:r>
          </a:p>
          <a:p>
            <a:pPr>
              <a:lnSpc>
                <a:spcPct val="90000"/>
              </a:lnSpc>
            </a:pPr>
            <a:r>
              <a:rPr lang="en-CA" b="1" dirty="0"/>
              <a:t>International Space Stations are orbiting space centers </a:t>
            </a:r>
            <a:r>
              <a:rPr lang="en-CA" dirty="0"/>
              <a:t>where research, experimentation, and further exploration can be carried out by people living there for extended periods of time</a:t>
            </a:r>
          </a:p>
          <a:p>
            <a:pPr lvl="1">
              <a:lnSpc>
                <a:spcPct val="90000"/>
              </a:lnSpc>
            </a:pPr>
            <a:r>
              <a:rPr lang="en-CA" sz="1800" dirty="0"/>
              <a:t>The </a:t>
            </a:r>
            <a:r>
              <a:rPr lang="en-CA" sz="1800" dirty="0" err="1"/>
              <a:t>Canadarm</a:t>
            </a:r>
            <a:r>
              <a:rPr lang="en-CA" sz="1800" dirty="0"/>
              <a:t> - 1981</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8835"/>
          <a:stretch/>
        </p:blipFill>
        <p:spPr>
          <a:xfrm>
            <a:off x="5506938" y="3863104"/>
            <a:ext cx="3636388" cy="29915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5" name="Group 14">
            <a:extLst>
              <a:ext uri="{FF2B5EF4-FFF2-40B4-BE49-F238E27FC236}">
                <a16:creationId xmlns:a16="http://schemas.microsoft.com/office/drawing/2014/main" id="{58B25CAD-A790-499A-926B-116E10915ED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5096178" y="3591851"/>
            <a:ext cx="4007372" cy="3482611"/>
            <a:chOff x="5281603" y="104899"/>
            <a:chExt cx="6910397" cy="6005491"/>
          </a:xfrm>
        </p:grpSpPr>
        <p:sp>
          <p:nvSpPr>
            <p:cNvPr id="16" name="Freeform 98">
              <a:extLst>
                <a:ext uri="{FF2B5EF4-FFF2-40B4-BE49-F238E27FC236}">
                  <a16:creationId xmlns:a16="http://schemas.microsoft.com/office/drawing/2014/main" id="{76E29510-9A59-43B9-BA40-BF403A9F63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a:extLst>
                <a:ext uri="{FF2B5EF4-FFF2-40B4-BE49-F238E27FC236}">
                  <a16:creationId xmlns:a16="http://schemas.microsoft.com/office/drawing/2014/main" id="{D41DCF14-C3EC-4A84-9BCB-CE737430638C}"/>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 name="Straight Connector 17">
                <a:extLst>
                  <a:ext uri="{FF2B5EF4-FFF2-40B4-BE49-F238E27FC236}">
                    <a16:creationId xmlns:a16="http://schemas.microsoft.com/office/drawing/2014/main" id="{323473CE-82AD-4D8D-A232-68772F8249A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67ADA3-E620-4348-8071-F9721E422B0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1526D8-6171-42B9-BB1D-D4EBD07C93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18272C-9574-485F-8DBA-E779254B6C7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14CAA3E-D915-4597-85D4-DF416AF5399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49FF6F-6DEA-46A3-A01C-82BD294181C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53F97E-C428-43BB-903E-E63D7A05DE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4EE22F-D9F6-499B-8595-2CA950937EB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A598804-7127-47FC-8A02-C6E2FD0D7AB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A35C24-2BAE-4314-BBF5-81A17F92E1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3A33BF9-E8C7-47A3-BFF6-5419153F723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8707F62-2F29-4FF0-A976-55E1996003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9DB8BF-BBA2-4465-8B80-B354B3A5BA8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C237BA7-462C-4ABE-B089-4C8938F821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14D5F33-8377-427F-B4D1-8B783BF48E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114C18-86CF-412F-81BD-4856E83CDB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CF1CFD5-877F-4D23-9186-ABBE606058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718FB9-83BB-4BFB-ACF6-7D0A681BB7D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B007F5-E4FE-4A8F-813F-CC2740BD2E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345DFB-742B-4F09-B75A-05377FD401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4845AC-E70E-40A2-9491-05B2DBB92D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4111F64-514D-4447-86EB-D6654552481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0169F1-F2D1-4726-8423-DBB5FE0714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9F80247-CF53-4374-81E2-475BDD5210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A5F5D72-947B-414E-8FDD-BBA2BCB95B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AECE77-F2AF-4FCA-9C0E-A3E154EF49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357807F-7199-418E-A0A9-B64105ECD23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74400BB-9AFD-4FE0-890E-888B089C261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B161EE8-5F23-490A-9728-F35D68DF906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F4E71C7-716A-43DB-8B25-45D376E5D1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CC85AEA-CCD1-4DF7-8916-0F72027ED7C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135A1AE-41A5-4D62-8EDA-7E2AE30EF6F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3CFD903-54FF-40B5-8645-48F3E463AE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50B0D3E-699D-4045-9BD5-B4CF69C20B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30A3E5-50DB-4A25-A497-A9AABF4CD8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1B0E32C-6B1D-4061-8FE9-49FE8F48E2C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33DD09-EE89-4852-AAB4-7C42FEB01C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11394FF-3D41-4AC3-BF43-D84C4453F9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E419255-A9D6-42DD-A394-F5330A6F367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B92B858-83FE-42E7-B526-734880D077C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AC09C3A-8718-4FF6-89BE-385091356D1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ACA67A3-5C58-4B01-9A72-136D48845E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C479D8B-24CE-4B25-A4B4-1D411A4502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BF48C75-7374-42F2-A159-526789C343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09A4AF-4DE5-4BEA-9D5A-A5236E9AF3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3EF6033-DAB6-40AE-904A-9B445DBD6EF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FAF6D3-9004-48E4-9A1F-BF36CEF7C76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5BF9CAE-C7FC-4A40-83EC-8D4FA543E0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9D1F7A5-8E54-4E36-9FBB-68F82877C2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E9B55B9-3B64-43D0-B20B-63D1E69CE3C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D5DB75D-0B80-49D5-ABF8-FB393DC83BA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3F5F929-EAAF-471A-9E35-6DCDC3566C8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4C2BEB3-0299-4A25-830D-6E2DF9FDC8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4E342A0-615D-466D-9404-CA8BBCEEFC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BDFFE1C-1E19-4EF4-A1B2-204A04E341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731123C-8680-4E7A-AF54-969919D30C5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F1F0F71-5F67-496A-85EC-C8272FC6DE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EE0D13E-74B4-46D8-9CEB-993A9B02BB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BC0AC4E-E40A-4D25-B178-B28024D5DB1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143B7E6-35F6-4AAF-B75E-D0E3B1CC3B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DAAF768-2A67-4FCC-B682-7B14D469938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A5A9193-6968-40A2-9E95-40B9A300A1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5F665EA-A27F-453A-9F57-4D4B9CE646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F6B94B3-C73B-4B26-A066-A4A6EB6920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C87A408-F5B1-4397-9A9F-65844D7EFBE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9AC2E82-FE6E-420B-9AB8-7939E196CE5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AE5E1C4-5F11-44DF-9A63-A3AB706FCCB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236581D-1127-4822-B364-203311850BD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F6AFBC9-9C55-4BB4-8DD3-CBFB9D9596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312F76C-C542-4FF1-88A9-12DED608E7B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C1AEC1F-364C-4A2C-8798-18571170F7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960AF63-51EE-4474-9693-18C3FFC5F5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E186998-8FFC-4B8E-9664-A3EB3DA93F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00B2A7C-644E-4B02-8949-68AC413D146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923CE8B-E88E-4585-A698-30BB686DFE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1148CFA-ECD4-4847-91CE-7E8206F840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FAB4226-9991-4F5E-B43B-D873A909D2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8548911-9FE4-446D-BD3E-DC72AEF2D6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7" name="Group 96">
            <a:extLst>
              <a:ext uri="{FF2B5EF4-FFF2-40B4-BE49-F238E27FC236}">
                <a16:creationId xmlns:a16="http://schemas.microsoft.com/office/drawing/2014/main" id="{811B40AE-63DC-41CA-B0D1-EF99F055F5E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5030775" y="-510936"/>
            <a:ext cx="4273734" cy="3714094"/>
            <a:chOff x="5281603" y="104899"/>
            <a:chExt cx="6910397" cy="6005491"/>
          </a:xfrm>
        </p:grpSpPr>
        <p:sp>
          <p:nvSpPr>
            <p:cNvPr id="98" name="Freeform 17">
              <a:extLst>
                <a:ext uri="{FF2B5EF4-FFF2-40B4-BE49-F238E27FC236}">
                  <a16:creationId xmlns:a16="http://schemas.microsoft.com/office/drawing/2014/main" id="{07BB2A43-A75C-4A17-B68F-E6AB75EE03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40A0BDF4-301A-4EE4-A77D-BD245F18EEAC}"/>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00" name="Straight Connector 99">
                <a:extLst>
                  <a:ext uri="{FF2B5EF4-FFF2-40B4-BE49-F238E27FC236}">
                    <a16:creationId xmlns:a16="http://schemas.microsoft.com/office/drawing/2014/main" id="{C4924D57-94BA-40F5-BF53-9B23F7213F3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14F8BCB-338A-49F5-BB9D-626C7A0CC9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EFC0D9E-285A-4D86-8A71-B985BA83353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7015B3C-B28A-40F0-B53A-91B3B9C5FA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DFD7530-F83D-4D23-9B1F-F8DA8CD5AF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DC34F9A-64D4-48B5-8E5A-ED0E3392539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ED77B99-47E0-4D0B-B185-7F5E1B61C0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C09C835-22F6-4E14-9BBE-11DD2333460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02419A0-4AA5-4985-B606-94268DE415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503FA27-7544-400B-8706-FE12A9B316B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D404C57-DD6C-454E-BE13-90369095B13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ABEA11C-C6F5-4FAB-9F3F-384EF23D6CA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CAEDBBC-2C01-496B-929B-849F1CB5349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894D4ED-61CE-46A2-9092-A00B9E83772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C5D0262-1B14-45D6-937F-B6D6A915DC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C7684CB-4F98-4EC9-A35B-1E903CEE66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C25B956-861C-47EE-9D4D-E31C24538E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DD61AAC-D277-4D2E-AB51-8DDB489040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4BA2A9-697F-45E1-8363-5E61A4207E9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D517C0E-A6EE-4A86-9F4C-434CD71915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8C170BA-831C-4BA4-A286-65E66E9C46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EAA6EC5-E2BD-492B-9A8B-C27A76AC6C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485DB25-AEEB-4180-9A14-2CEB267D4F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07A4361-79A5-47AA-98FE-01640EE424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672975E-CAD3-46F3-BDA2-902C8237DC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679262-AA08-4D50-AB3F-E6F9B4D1D8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1E32D5A-0C93-4E13-B049-914A2F1D29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41EC8F6-AF84-43B6-9400-F73F6FBADE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75F074A-16C0-4748-BD13-64A7C32F6A0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CB3D608-CA7C-470E-9AAA-8389005F53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AB4FD7D-4E8A-4455-933E-99E52E0B490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416DF40-A568-431F-B63F-C32A9175B87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B25E07C-A0EC-4DCF-88EC-51BB5C3FC34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6C7DC41-3ADA-4989-AE2A-0F8D9DFCC9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AE2AB88-5EAC-41EC-98BF-FACD6A2115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4E0B17E-9282-4983-AEB1-2B123998A3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86E83F1-9CCB-448B-89C9-F55B273BFC0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621D911-2A84-468C-9244-743E3E18D73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29971DC-3B38-4403-ABC9-880A06EBAC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2D65D61-4C71-4851-B377-83369B3889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04A736D-4A39-4E06-B7A7-2217CEB4ECE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B1531E-B3AC-480D-A8CD-836E8C1788B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F076B49-2AA3-4C05-9E50-CFF9137184B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E506FE5-22A7-42E7-BEB9-5442E79184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D634CEF-DD74-4EC0-B7F4-3884BAF106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4AD2728-E4B9-487D-A682-5E21DD15BB7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422CD3C-92C4-473C-9E31-85A594F6BE2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1509C2B-9D23-4008-B6A1-2407688209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07ACD51-E44F-4AF8-8F61-F276D71343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F5BDAF9-2B69-4209-BE1F-6C5D8A1DFF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DA27782-8E1F-422F-B106-31C0E1216D5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E8A221D-84EC-47C2-A895-82538581532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08A0E1C-6626-4DD8-83BE-E83E2DFC84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360D67F-521C-4D9A-B2B1-392386EA51E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29669A1-CC36-41F4-B0F1-B720DB98942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DC3ADA6-152F-4D7B-9ABD-30DC8F7A25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F6CA5EE-56FA-4EF7-9EC7-BC3FB217ED9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03F9222-217B-48EB-8878-EC0B32E322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48B9A73-A26B-43DB-9BB2-5658871FEA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DF9DD53-6F04-4203-B61A-240676B7FDB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1065752-DE28-425C-8987-168FE9F5102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B78A37C-B329-45F9-AF83-26D5CD8265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B70B126-9812-487A-AB78-CBCB1B32D76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2A622F7-EC16-4F46-83B7-7A7DBCF99A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607D488-F3A1-4FF6-9C5C-B4C1E147A2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DD48CAD-8E9A-434C-9F7E-6031DA9A6A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70B9979-DEC4-48B9-9462-E3631AC96A9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DB15ACD-534F-474C-8B1A-8F5B94AEFDC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DFFE368-637C-4309-ABAC-BDCED29B6BC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D3E8255-AD5A-48F8-B948-7BF97DBEE7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84682BD-D253-4704-BB29-6D9C7D3006A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4113DE4-AE89-4F45-9B12-61B04E3E78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437CF76-AF2F-46BC-9579-872625F1AB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F2AF364-8140-40A5-9AC8-00C03DA479C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FBA166C-DB92-475D-B0D3-1F7EB2B81AB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83F60B4-E774-4D4F-BC7C-A171BB6174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F18C06C-0984-4FAA-952A-9CBFC0F95C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DE44802-FF06-46DC-9F7E-D2A329BB29B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994" b="8891"/>
          <a:stretch/>
        </p:blipFill>
        <p:spPr>
          <a:xfrm>
            <a:off x="5547751" y="3297"/>
            <a:ext cx="3593506" cy="2996314"/>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CA" dirty="0"/>
              <a:t>Topic 8: </a:t>
            </a:r>
            <a:r>
              <a:rPr lang="en-CA" b="1" dirty="0"/>
              <a:t>People in Space</a:t>
            </a:r>
            <a:endParaRPr lang="en-CA" dirty="0"/>
          </a:p>
        </p:txBody>
      </p:sp>
      <p:sp>
        <p:nvSpPr>
          <p:cNvPr id="4" name="Content Placeholder 3"/>
          <p:cNvSpPr>
            <a:spLocks noGrp="1"/>
          </p:cNvSpPr>
          <p:nvPr>
            <p:ph idx="1"/>
          </p:nvPr>
        </p:nvSpPr>
        <p:spPr>
          <a:xfrm>
            <a:off x="457200" y="1268760"/>
            <a:ext cx="8363272" cy="1944216"/>
          </a:xfrm>
        </p:spPr>
        <p:txBody>
          <a:bodyPr/>
          <a:lstStyle/>
          <a:p>
            <a:r>
              <a:rPr lang="en-CA" b="1" dirty="0"/>
              <a:t>The International Space Station - A Home In Space </a:t>
            </a:r>
            <a:r>
              <a:rPr lang="en-CA" dirty="0"/>
              <a:t>Outside Earth’s atmosphere, life-support systems have to be artificially produced. Clean water, fresh air, comfortable temperatures and air pressure are essential to life. </a:t>
            </a:r>
          </a:p>
          <a:p>
            <a:r>
              <a:rPr lang="en-CA" dirty="0"/>
              <a:t>All these support systems, including a power supply to operate them, must be operational on the International Space Station at all times.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212976"/>
            <a:ext cx="6107596" cy="3435523"/>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3za6ITFfWk"/>
          <p:cNvPicPr>
            <a:picLocks noRot="1" noChangeAspect="1"/>
          </p:cNvPicPr>
          <p:nvPr>
            <a:videoFile r:link="rId1"/>
          </p:nvPr>
        </p:nvPicPr>
        <p:blipFill>
          <a:blip r:embed="rId3"/>
          <a:stretch>
            <a:fillRect/>
          </a:stretch>
        </p:blipFill>
        <p:spPr>
          <a:xfrm>
            <a:off x="26640" y="980728"/>
            <a:ext cx="9117360" cy="5128515"/>
          </a:xfrm>
          <a:prstGeom prst="rect">
            <a:avLst/>
          </a:prstGeom>
        </p:spPr>
      </p:pic>
    </p:spTree>
    <p:extLst>
      <p:ext uri="{BB962C8B-B14F-4D97-AF65-F5344CB8AC3E}">
        <p14:creationId xmlns:p14="http://schemas.microsoft.com/office/powerpoint/2010/main" val="2951048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2A8B43-E288-418B-8561-C979F7B9CC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82584CD3-40DA-4BB8-B4B7-D8D04BB31B4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1112676"/>
            <a:ext cx="9141619" cy="5142161"/>
          </a:xfrm>
          <a:prstGeom prst="rect">
            <a:avLst/>
          </a:prstGeom>
        </p:spPr>
      </p:pic>
      <p:sp useBgFill="1">
        <p:nvSpPr>
          <p:cNvPr id="13" name="Freeform: Shape 12">
            <a:extLst>
              <a:ext uri="{FF2B5EF4-FFF2-40B4-BE49-F238E27FC236}">
                <a16:creationId xmlns:a16="http://schemas.microsoft.com/office/drawing/2014/main" id="{F40D237A-4D9F-42DC-BAEB-E07EDD74BE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50"/>
            <a:ext cx="7906232" cy="51435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p:cNvSpPr>
            <a:spLocks noGrp="1"/>
          </p:cNvSpPr>
          <p:nvPr>
            <p:ph type="title"/>
          </p:nvPr>
        </p:nvSpPr>
        <p:spPr>
          <a:xfrm>
            <a:off x="514352" y="664586"/>
            <a:ext cx="5804806" cy="692150"/>
          </a:xfrm>
        </p:spPr>
        <p:txBody>
          <a:bodyPr anchor="b">
            <a:normAutofit/>
          </a:bodyPr>
          <a:lstStyle/>
          <a:p>
            <a:r>
              <a:rPr lang="en-CA" sz="2400" dirty="0"/>
              <a:t>Topic 8: </a:t>
            </a:r>
            <a:r>
              <a:rPr lang="en-CA" sz="2400" b="1" dirty="0"/>
              <a:t>People in Space</a:t>
            </a:r>
            <a:endParaRPr lang="en-CA" sz="2400" dirty="0"/>
          </a:p>
        </p:txBody>
      </p:sp>
      <p:sp>
        <p:nvSpPr>
          <p:cNvPr id="4" name="Content Placeholder 3"/>
          <p:cNvSpPr>
            <a:spLocks noGrp="1"/>
          </p:cNvSpPr>
          <p:nvPr>
            <p:ph idx="1"/>
          </p:nvPr>
        </p:nvSpPr>
        <p:spPr>
          <a:xfrm>
            <a:off x="514352" y="1549400"/>
            <a:ext cx="6793952" cy="5119960"/>
          </a:xfrm>
        </p:spPr>
        <p:txBody>
          <a:bodyPr>
            <a:normAutofit/>
          </a:bodyPr>
          <a:lstStyle/>
          <a:p>
            <a:pPr>
              <a:lnSpc>
                <a:spcPct val="90000"/>
              </a:lnSpc>
              <a:buNone/>
            </a:pPr>
            <a:r>
              <a:rPr lang="en-CA" sz="2000" i="1" dirty="0">
                <a:solidFill>
                  <a:schemeClr val="tx1">
                    <a:lumMod val="85000"/>
                    <a:lumOff val="15000"/>
                  </a:schemeClr>
                </a:solidFill>
              </a:rPr>
              <a:t>Recycling Water</a:t>
            </a:r>
          </a:p>
          <a:p>
            <a:pPr>
              <a:lnSpc>
                <a:spcPct val="90000"/>
              </a:lnSpc>
            </a:pPr>
            <a:r>
              <a:rPr lang="en-CA" sz="2000" dirty="0">
                <a:solidFill>
                  <a:schemeClr val="tx1">
                    <a:lumMod val="85000"/>
                    <a:lumOff val="15000"/>
                  </a:schemeClr>
                </a:solidFill>
              </a:rPr>
              <a:t>Almost 100% of the water in the station must be recycled. This means that every drop of wastewater, water used for hygiene, and even moisture in the air will be used over and over again. Storage space is also a problem, making recycling essential for survival.</a:t>
            </a:r>
          </a:p>
          <a:p>
            <a:pPr>
              <a:lnSpc>
                <a:spcPct val="90000"/>
              </a:lnSpc>
              <a:buNone/>
            </a:pPr>
            <a:r>
              <a:rPr lang="en-CA" sz="2000" dirty="0">
                <a:solidFill>
                  <a:schemeClr val="tx1">
                    <a:lumMod val="85000"/>
                    <a:lumOff val="15000"/>
                  </a:schemeClr>
                </a:solidFill>
              </a:rPr>
              <a:t>The main functions of the life-support systems include:</a:t>
            </a:r>
          </a:p>
          <a:p>
            <a:pPr>
              <a:lnSpc>
                <a:spcPct val="90000"/>
              </a:lnSpc>
              <a:buNone/>
            </a:pPr>
            <a:r>
              <a:rPr lang="en-CA" sz="2000" dirty="0">
                <a:solidFill>
                  <a:schemeClr val="tx1">
                    <a:lumMod val="85000"/>
                    <a:lumOff val="15000"/>
                  </a:schemeClr>
                </a:solidFill>
              </a:rPr>
              <a:t>• Recycling wastewater</a:t>
            </a:r>
          </a:p>
          <a:p>
            <a:pPr>
              <a:lnSpc>
                <a:spcPct val="90000"/>
              </a:lnSpc>
              <a:buNone/>
            </a:pPr>
            <a:r>
              <a:rPr lang="en-CA" sz="2000" dirty="0">
                <a:solidFill>
                  <a:schemeClr val="tx1">
                    <a:lumMod val="85000"/>
                    <a:lumOff val="15000"/>
                  </a:schemeClr>
                </a:solidFill>
              </a:rPr>
              <a:t>• Using recycled water to produce oxygen</a:t>
            </a:r>
          </a:p>
          <a:p>
            <a:pPr>
              <a:lnSpc>
                <a:spcPct val="90000"/>
              </a:lnSpc>
              <a:buNone/>
            </a:pPr>
            <a:r>
              <a:rPr lang="en-CA" sz="2000" dirty="0">
                <a:solidFill>
                  <a:schemeClr val="tx1">
                    <a:lumMod val="85000"/>
                    <a:lumOff val="15000"/>
                  </a:schemeClr>
                </a:solidFill>
              </a:rPr>
              <a:t>• Removing carbon dioxide from the air</a:t>
            </a:r>
          </a:p>
          <a:p>
            <a:pPr>
              <a:lnSpc>
                <a:spcPct val="90000"/>
              </a:lnSpc>
              <a:buNone/>
            </a:pPr>
            <a:r>
              <a:rPr lang="en-CA" sz="2000" dirty="0">
                <a:solidFill>
                  <a:schemeClr val="tx1">
                    <a:lumMod val="85000"/>
                    <a:lumOff val="15000"/>
                  </a:schemeClr>
                </a:solidFill>
              </a:rPr>
              <a:t>• Filtering micro-organisms and dust from the air</a:t>
            </a:r>
          </a:p>
          <a:p>
            <a:pPr>
              <a:lnSpc>
                <a:spcPct val="90000"/>
              </a:lnSpc>
              <a:buNone/>
            </a:pPr>
            <a:r>
              <a:rPr lang="en-CA" sz="2000" dirty="0">
                <a:solidFill>
                  <a:schemeClr val="tx1">
                    <a:lumMod val="85000"/>
                    <a:lumOff val="15000"/>
                  </a:schemeClr>
                </a:solidFill>
              </a:rPr>
              <a:t>• Keeping air pressure, temperature and humidity stable</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BD94887-6A10-4F62-8EE1-B2BCFA1F38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1786"/>
            <a:ext cx="9141618"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20000"/>
            <a:extLst>
              <a:ext uri="{28A0092B-C50C-407E-A947-70E740481C1C}">
                <a14:useLocalDpi xmlns:a14="http://schemas.microsoft.com/office/drawing/2010/main" val="0"/>
              </a:ext>
            </a:extLst>
          </a:blip>
          <a:srcRect t="1961"/>
          <a:stretch/>
        </p:blipFill>
        <p:spPr>
          <a:xfrm>
            <a:off x="20" y="10"/>
            <a:ext cx="9143980" cy="6857990"/>
          </a:xfrm>
          <a:prstGeom prst="rect">
            <a:avLst/>
          </a:prstGeom>
        </p:spPr>
      </p:pic>
      <p:pic>
        <p:nvPicPr>
          <p:cNvPr id="14" name="Picture 10">
            <a:extLst>
              <a:ext uri="{FF2B5EF4-FFF2-40B4-BE49-F238E27FC236}">
                <a16:creationId xmlns:a16="http://schemas.microsoft.com/office/drawing/2014/main" id="{A3D512BA-228A-4979-9312-ACD246E1099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p:cNvSpPr>
            <a:spLocks noGrp="1"/>
          </p:cNvSpPr>
          <p:nvPr>
            <p:ph type="title"/>
          </p:nvPr>
        </p:nvSpPr>
        <p:spPr>
          <a:xfrm>
            <a:off x="514350" y="609600"/>
            <a:ext cx="7598569" cy="1456267"/>
          </a:xfrm>
        </p:spPr>
        <p:txBody>
          <a:bodyPr>
            <a:normAutofit/>
          </a:bodyPr>
          <a:lstStyle/>
          <a:p>
            <a:r>
              <a:rPr lang="en-CA" dirty="0"/>
              <a:t>Topic 1 - </a:t>
            </a:r>
            <a:r>
              <a:rPr lang="en-CA" b="1" dirty="0"/>
              <a:t>For Our Eyes Only</a:t>
            </a:r>
            <a:endParaRPr lang="en-CA" dirty="0"/>
          </a:p>
        </p:txBody>
      </p:sp>
      <p:sp>
        <p:nvSpPr>
          <p:cNvPr id="3" name="Content Placeholder 2"/>
          <p:cNvSpPr>
            <a:spLocks noGrp="1"/>
          </p:cNvSpPr>
          <p:nvPr>
            <p:ph idx="1"/>
          </p:nvPr>
        </p:nvSpPr>
        <p:spPr>
          <a:xfrm>
            <a:off x="514350" y="2142067"/>
            <a:ext cx="7598569" cy="3649133"/>
          </a:xfrm>
        </p:spPr>
        <p:txBody>
          <a:bodyPr>
            <a:normAutofit/>
          </a:bodyPr>
          <a:lstStyle/>
          <a:p>
            <a:pPr>
              <a:buNone/>
            </a:pPr>
            <a:r>
              <a:rPr lang="en-CA" b="1"/>
              <a:t>Equinox represents periods of equal day and night</a:t>
            </a:r>
          </a:p>
          <a:p>
            <a:r>
              <a:rPr lang="en-CA" i="1"/>
              <a:t>Autumnal equinox – occurs in the fall (Northern hemisphere - Sept. 22)</a:t>
            </a:r>
          </a:p>
          <a:p>
            <a:r>
              <a:rPr lang="en-CA" i="1"/>
              <a:t>Vernal equinox – occurs in the spring (Northern hemisphere - Mar. 21)</a:t>
            </a:r>
          </a:p>
          <a:p>
            <a:r>
              <a:rPr lang="en-CA"/>
              <a:t>The Mayans of Central America built an enormous cylinder shaped tower, at </a:t>
            </a:r>
            <a:r>
              <a:rPr lang="en-CA" err="1"/>
              <a:t>Chichen</a:t>
            </a:r>
            <a:r>
              <a:rPr lang="en-CA"/>
              <a:t> Itza, to celebrate the two equinoxes.</a:t>
            </a:r>
          </a:p>
          <a:p>
            <a:r>
              <a:rPr lang="en-CA"/>
              <a:t>The Ancient Egyptians built many pyramids and other monuments to align with the seasonal position of certain stars.</a:t>
            </a:r>
          </a:p>
          <a:p>
            <a:r>
              <a:rPr lang="en-CA"/>
              <a:t>Aboriginal Peoples of Southwestern Alberta used key rocks, which aligned with certain stars, in their medicine circles.</a:t>
            </a:r>
          </a:p>
        </p:txBody>
      </p:sp>
    </p:spTree>
    <p:extLst>
      <p:ext uri="{BB962C8B-B14F-4D97-AF65-F5344CB8AC3E}">
        <p14:creationId xmlns:p14="http://schemas.microsoft.com/office/powerpoint/2010/main" val="24435009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normAutofit/>
          </a:bodyPr>
          <a:lstStyle/>
          <a:p>
            <a:r>
              <a:rPr lang="en-CA" dirty="0"/>
              <a:t>Topic 8: </a:t>
            </a:r>
            <a:r>
              <a:rPr lang="en-CA" b="1" dirty="0"/>
              <a:t>People in Space</a:t>
            </a:r>
            <a:endParaRPr lang="en-CA" dirty="0"/>
          </a:p>
        </p:txBody>
      </p:sp>
      <p:sp>
        <p:nvSpPr>
          <p:cNvPr id="4" name="Content Placeholder 3"/>
          <p:cNvSpPr>
            <a:spLocks noGrp="1"/>
          </p:cNvSpPr>
          <p:nvPr>
            <p:ph idx="1"/>
          </p:nvPr>
        </p:nvSpPr>
        <p:spPr>
          <a:xfrm>
            <a:off x="680628" y="1268761"/>
            <a:ext cx="7772400" cy="936104"/>
          </a:xfrm>
        </p:spPr>
        <p:txBody>
          <a:bodyPr>
            <a:noAutofit/>
          </a:bodyPr>
          <a:lstStyle/>
          <a:p>
            <a:pPr>
              <a:buNone/>
            </a:pPr>
            <a:r>
              <a:rPr lang="en-US" sz="2800" b="1" dirty="0"/>
              <a:t>Shocking NASA Inventions We Use Everyday</a:t>
            </a:r>
          </a:p>
          <a:p>
            <a:pPr>
              <a:buNone/>
            </a:pPr>
            <a:endParaRPr lang="en-CA" sz="2000" dirty="0"/>
          </a:p>
        </p:txBody>
      </p:sp>
      <p:pic>
        <p:nvPicPr>
          <p:cNvPr id="3" name="Online Media 2" title="27 NASA Inventions You Use EVERYDAY">
            <a:hlinkClick r:id="" action="ppaction://media"/>
            <a:extLst>
              <a:ext uri="{FF2B5EF4-FFF2-40B4-BE49-F238E27FC236}">
                <a16:creationId xmlns:a16="http://schemas.microsoft.com/office/drawing/2014/main" id="{CC08EFBF-249D-4E95-94C3-F4D4FB0B9EB4}"/>
              </a:ext>
            </a:extLst>
          </p:cNvPr>
          <p:cNvPicPr>
            <a:picLocks noRot="1" noChangeAspect="1"/>
          </p:cNvPicPr>
          <p:nvPr>
            <a:videoFile r:link="rId1"/>
          </p:nvPr>
        </p:nvPicPr>
        <p:blipFill>
          <a:blip r:embed="rId3"/>
          <a:stretch>
            <a:fillRect/>
          </a:stretch>
        </p:blipFill>
        <p:spPr>
          <a:xfrm>
            <a:off x="457200" y="1916832"/>
            <a:ext cx="8296053" cy="4666530"/>
          </a:xfrm>
          <a:prstGeom prst="rect">
            <a:avLst/>
          </a:prstGeom>
        </p:spPr>
      </p:pic>
    </p:spTree>
    <p:extLst>
      <p:ext uri="{BB962C8B-B14F-4D97-AF65-F5344CB8AC3E}">
        <p14:creationId xmlns:p14="http://schemas.microsoft.com/office/powerpoint/2010/main" val="385437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709A45-C6F3-4CEE-AA0F-887FAC5CAE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38894" y="279146"/>
            <a:ext cx="8115300" cy="882819"/>
          </a:xfrm>
        </p:spPr>
        <p:txBody>
          <a:bodyPr anchor="b">
            <a:normAutofit/>
          </a:bodyPr>
          <a:lstStyle/>
          <a:p>
            <a:pPr algn="ctr"/>
            <a:r>
              <a:rPr lang="en-CA" sz="3300" dirty="0"/>
              <a:t>Topic 8: </a:t>
            </a:r>
            <a:r>
              <a:rPr lang="en-CA" sz="3300" b="1" dirty="0"/>
              <a:t>People in Space</a:t>
            </a:r>
            <a:endParaRPr lang="en-CA" sz="3300" dirty="0"/>
          </a:p>
        </p:txBody>
      </p:sp>
      <p:cxnSp>
        <p:nvCxnSpPr>
          <p:cNvPr id="11" name="Straight Connector 10">
            <a:extLst>
              <a:ext uri="{FF2B5EF4-FFF2-40B4-BE49-F238E27FC236}">
                <a16:creationId xmlns:a16="http://schemas.microsoft.com/office/drawing/2014/main" id="{26E963D7-0A73-484A-B8A2-DDBFEA123C2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4222" y="2244808"/>
            <a:ext cx="3755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514351" y="1412776"/>
            <a:ext cx="8115300" cy="5256585"/>
          </a:xfrm>
        </p:spPr>
        <p:txBody>
          <a:bodyPr anchor="t">
            <a:normAutofit/>
          </a:bodyPr>
          <a:lstStyle/>
          <a:p>
            <a:pPr>
              <a:lnSpc>
                <a:spcPct val="90000"/>
              </a:lnSpc>
              <a:buNone/>
            </a:pPr>
            <a:r>
              <a:rPr lang="en-CA" sz="2000" i="1" dirty="0"/>
              <a:t>Producing Oxygen</a:t>
            </a:r>
          </a:p>
          <a:p>
            <a:pPr>
              <a:lnSpc>
                <a:spcPct val="90000"/>
              </a:lnSpc>
            </a:pPr>
            <a:r>
              <a:rPr lang="en-CA" sz="2000" b="1" dirty="0"/>
              <a:t>Electrolysis of water (remember H2O can be split into hydrogen and oxygen</a:t>
            </a:r>
            <a:r>
              <a:rPr lang="en-CA" sz="2000" dirty="0"/>
              <a:t>). The astronauts use the oxygen and the hydrogen is vented into space. </a:t>
            </a:r>
          </a:p>
          <a:p>
            <a:pPr>
              <a:lnSpc>
                <a:spcPct val="90000"/>
              </a:lnSpc>
            </a:pPr>
            <a:r>
              <a:rPr lang="en-CA" sz="2000" dirty="0"/>
              <a:t>To survive in space (which is a cold vacuum), technologies have needed to be developed to overcome the hazards of this harsh environment. </a:t>
            </a:r>
          </a:p>
          <a:p>
            <a:pPr>
              <a:lnSpc>
                <a:spcPct val="90000"/>
              </a:lnSpc>
            </a:pPr>
            <a:r>
              <a:rPr lang="en-CA" sz="2000" dirty="0"/>
              <a:t>A manned flight to Mars would last 2 to 3 years, which is a long time to be in an enclosed environment.</a:t>
            </a:r>
          </a:p>
          <a:p>
            <a:pPr>
              <a:lnSpc>
                <a:spcPct val="90000"/>
              </a:lnSpc>
            </a:pPr>
            <a:r>
              <a:rPr lang="en-CA" sz="2000" dirty="0"/>
              <a:t>Space is a vacuum with no air or water. Cosmic and solar radiation, and meteoroids are the greatest dangers. Because there is no atmosphere, the temperatures in space have both extremes - from extremely hot, to extremely cold. </a:t>
            </a:r>
          </a:p>
          <a:p>
            <a:pPr>
              <a:lnSpc>
                <a:spcPct val="90000"/>
              </a:lnSpc>
            </a:pPr>
            <a:r>
              <a:rPr lang="en-CA" sz="2000" dirty="0"/>
              <a:t>There is also no atmospheric pressure to help regulate the astronaut’s heartbeats.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7772400" cy="1339551"/>
          </a:xfrm>
        </p:spPr>
        <p:txBody>
          <a:bodyPr/>
          <a:lstStyle/>
          <a:p>
            <a:r>
              <a:rPr lang="en-CA" dirty="0"/>
              <a:t>Topic 1 - </a:t>
            </a:r>
            <a:r>
              <a:rPr lang="en-CA" b="1" dirty="0"/>
              <a:t>For Our Eyes Only</a:t>
            </a:r>
            <a:endParaRPr lang="en-CA" dirty="0"/>
          </a:p>
        </p:txBody>
      </p:sp>
      <p:sp>
        <p:nvSpPr>
          <p:cNvPr id="3" name="Content Placeholder 2"/>
          <p:cNvSpPr>
            <a:spLocks noGrp="1"/>
          </p:cNvSpPr>
          <p:nvPr>
            <p:ph idx="1"/>
          </p:nvPr>
        </p:nvSpPr>
        <p:spPr>
          <a:xfrm>
            <a:off x="457200" y="1600200"/>
            <a:ext cx="3538736" cy="5141168"/>
          </a:xfrm>
        </p:spPr>
        <p:txBody>
          <a:bodyPr>
            <a:normAutofit/>
          </a:bodyPr>
          <a:lstStyle/>
          <a:p>
            <a:pPr>
              <a:buNone/>
            </a:pPr>
            <a:r>
              <a:rPr lang="en-CA" sz="2400" b="1" dirty="0"/>
              <a:t>Sky Co-ordinates</a:t>
            </a:r>
          </a:p>
          <a:p>
            <a:r>
              <a:rPr lang="en-CA" sz="2400" b="1" dirty="0"/>
              <a:t>Altitude </a:t>
            </a:r>
            <a:r>
              <a:rPr lang="en-CA" sz="2400" dirty="0"/>
              <a:t>tells you "</a:t>
            </a:r>
            <a:r>
              <a:rPr lang="en-CA" sz="2400" i="1" dirty="0"/>
              <a:t>how far above the horizon the object is"; </a:t>
            </a:r>
          </a:p>
          <a:p>
            <a:r>
              <a:rPr lang="en-CA" sz="2400" b="1" dirty="0"/>
              <a:t>Azimuth </a:t>
            </a:r>
            <a:r>
              <a:rPr lang="en-CA" sz="2400" dirty="0"/>
              <a:t>determines "</a:t>
            </a:r>
            <a:r>
              <a:rPr lang="en-CA" sz="2400" i="1" dirty="0"/>
              <a:t>which compass direction it can be found in the sky." </a:t>
            </a:r>
          </a:p>
          <a:p>
            <a:r>
              <a:rPr lang="en-CA" sz="2400" b="1" dirty="0"/>
              <a:t>Zenith</a:t>
            </a:r>
            <a:r>
              <a:rPr lang="en-CA" sz="2400" dirty="0"/>
              <a:t> is the position in the sky directly overhead.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1412776"/>
            <a:ext cx="4886313" cy="32575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14351" y="1257300"/>
            <a:ext cx="8115300" cy="882819"/>
          </a:xfrm>
        </p:spPr>
        <p:txBody>
          <a:bodyPr anchor="b">
            <a:normAutofit/>
          </a:bodyPr>
          <a:lstStyle/>
          <a:p>
            <a:pPr algn="ctr"/>
            <a:r>
              <a:rPr lang="en-CA" sz="3300" dirty="0"/>
              <a:t>Topic 1 - </a:t>
            </a:r>
            <a:r>
              <a:rPr lang="en-CA" sz="3300" b="1" dirty="0"/>
              <a:t>For Our Eyes Only</a:t>
            </a:r>
            <a:endParaRPr lang="en-CA" sz="3300" dirty="0"/>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4222" y="2244808"/>
            <a:ext cx="3755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4351" y="2540169"/>
            <a:ext cx="8115300" cy="3985173"/>
          </a:xfrm>
        </p:spPr>
        <p:txBody>
          <a:bodyPr anchor="t">
            <a:normAutofit/>
          </a:bodyPr>
          <a:lstStyle/>
          <a:p>
            <a:pPr>
              <a:buNone/>
            </a:pPr>
            <a:r>
              <a:rPr lang="en-CA" sz="2000" b="1" dirty="0"/>
              <a:t>The Stars as a Frame of Reference</a:t>
            </a:r>
          </a:p>
          <a:p>
            <a:r>
              <a:rPr lang="en-CA" sz="2000" dirty="0"/>
              <a:t>Ancient cultures tried to explain the motions of the stars and planets, with their frame of reference being the Earth. </a:t>
            </a:r>
          </a:p>
          <a:p>
            <a:r>
              <a:rPr lang="en-CA" sz="2000" dirty="0"/>
              <a:t>To track the actual motion of each celestial body in space, you need to use the stars as your frame of reference, instead of the Earth. </a:t>
            </a:r>
          </a:p>
          <a:p>
            <a:r>
              <a:rPr lang="en-CA" sz="2000" dirty="0"/>
              <a:t>To do this you would make an observation of which celestial body you are studying and include other stars in relation to it. </a:t>
            </a:r>
          </a:p>
          <a:p>
            <a:r>
              <a:rPr lang="en-CA" sz="2000" dirty="0"/>
              <a:t>Make subsequent observations and include those same stars. Over a period of time you would be able to determine in which direction the celestial body you are studying is moving.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4639</Words>
  <Application>Microsoft Office PowerPoint</Application>
  <PresentationFormat>On-screen Show (4:3)</PresentationFormat>
  <Paragraphs>236</Paragraphs>
  <Slides>71</Slides>
  <Notes>2</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Calibri Light</vt:lpstr>
      <vt:lpstr>Celestial</vt:lpstr>
      <vt:lpstr>Science 9 Space Exploration Unit E</vt:lpstr>
      <vt:lpstr>PowerPoint Presentation</vt:lpstr>
      <vt:lpstr>Topic 1 - For Our Eyes Only</vt:lpstr>
      <vt:lpstr>Topic 1 - For Our Eyes Only</vt:lpstr>
      <vt:lpstr>Topic 1 - For Our Eyes Only</vt:lpstr>
      <vt:lpstr>Topic 1 - For Our Eyes Only</vt:lpstr>
      <vt:lpstr>Topic 1 - For Our Eyes Only</vt:lpstr>
      <vt:lpstr>Topic 1 - For Our Eyes Only</vt:lpstr>
      <vt:lpstr>Topic 1 - For Our Eyes Only</vt:lpstr>
      <vt:lpstr>Topic 1 - For Our Eyes Only</vt:lpstr>
      <vt:lpstr>PowerPoint Presentation</vt:lpstr>
      <vt:lpstr>Topic 2  Stronger Eyes &amp; Better Numbers</vt:lpstr>
      <vt:lpstr>Topic 2  Stronger Eyes &amp; Better Numbers</vt:lpstr>
      <vt:lpstr>Topic 2  Stronger Eyes &amp; Better Numbers</vt:lpstr>
      <vt:lpstr>Topic 2  Stronger Eyes &amp; Better Numbers</vt:lpstr>
      <vt:lpstr>Topic 2  Stronger Eyes &amp; Better Numbers</vt:lpstr>
      <vt:lpstr>PowerPoint Presentation</vt:lpstr>
      <vt:lpstr>Topic 3 The Spectroscope: New Meanings In Light</vt:lpstr>
      <vt:lpstr>PowerPoint Presentation</vt:lpstr>
      <vt:lpstr>PowerPoint Presentation</vt:lpstr>
      <vt:lpstr>PowerPoint Presentation</vt:lpstr>
      <vt:lpstr>Topic 3 The Spectroscope: New Meanings In Light</vt:lpstr>
      <vt:lpstr>Topic 3 The Spectroscope: New Meanings In Light</vt:lpstr>
      <vt:lpstr>Topic 3 The Spectroscope: New Meanings In Light</vt:lpstr>
      <vt:lpstr>Red shift and blue shift – Objects in motion</vt:lpstr>
      <vt:lpstr>Topic 3 The Spectroscope: New Meanings In Light</vt:lpstr>
      <vt:lpstr>Topic 3 The Spectroscope: New Meanings In Light</vt:lpstr>
      <vt:lpstr>Topic 4 Bigger and Smarter Telescopes</vt:lpstr>
      <vt:lpstr>Topic 4 Bigger and Smarter Telescopes</vt:lpstr>
      <vt:lpstr>Topic 4 Bigger and Smarter Telescopes</vt:lpstr>
      <vt:lpstr>Topic 4 Bigger and Smarter Telescopes</vt:lpstr>
      <vt:lpstr>Topic 4 Bigger and Smarter Telescopes</vt:lpstr>
      <vt:lpstr>Topic 4 Bigger and Smarter Telescopes</vt:lpstr>
      <vt:lpstr>Topic 4 Bigger and Smarter Telescopes</vt:lpstr>
      <vt:lpstr>Topic 4 Bigger and Smarter Telescopes</vt:lpstr>
      <vt:lpstr>Topic 4 Bigger and Smarter Telescopes</vt:lpstr>
      <vt:lpstr>PowerPoint Presentation</vt:lpstr>
      <vt:lpstr>Topic 5 - What Channel Is This?</vt:lpstr>
      <vt:lpstr>Topic 5 - What Channel Is This?</vt:lpstr>
      <vt:lpstr>Topic 5 - What Channel Is This?</vt:lpstr>
      <vt:lpstr>Topic 5 - What Channel Is This?</vt:lpstr>
      <vt:lpstr>PowerPoint Presentation</vt:lpstr>
      <vt:lpstr>Topic 6  Above the Atmosphere and Under Control</vt:lpstr>
      <vt:lpstr>PowerPoint Presentation</vt:lpstr>
      <vt:lpstr>Topic 6  Above the Atmosphere and Under Control</vt:lpstr>
      <vt:lpstr>Topic 6  Above the Atmosphere and Under Control</vt:lpstr>
      <vt:lpstr>Topic 6  Above the Atmosphere and Under Control</vt:lpstr>
      <vt:lpstr>Topic 6  Above the Atmosphere and Under Control</vt:lpstr>
      <vt:lpstr>PowerPoint Presentation</vt:lpstr>
      <vt:lpstr>Topic 6  Above the Atmosphere and Under Control</vt:lpstr>
      <vt:lpstr>Topic 6  Above the Atmosphere and Under Control</vt:lpstr>
      <vt:lpstr>Topic 6  Above the Atmosphere and Under Control</vt:lpstr>
      <vt:lpstr>Topic 6  Above the Atmosphere and Under Control</vt:lpstr>
      <vt:lpstr>Topic 7: The Solar System Up Close</vt:lpstr>
      <vt:lpstr>PowerPoint Presentation</vt:lpstr>
      <vt:lpstr>Topic 7: The Solar System Up Close</vt:lpstr>
      <vt:lpstr>Topic 7: The Solar System Up Close</vt:lpstr>
      <vt:lpstr>Topic 7: The Solar System Up Close</vt:lpstr>
      <vt:lpstr>Topic 7: The Solar System Up Close</vt:lpstr>
      <vt:lpstr>Topic 7: The Solar System Up Close</vt:lpstr>
      <vt:lpstr>Topic 8: People in Space</vt:lpstr>
      <vt:lpstr>PowerPoint Presentation</vt:lpstr>
      <vt:lpstr>PowerPoint Presentation</vt:lpstr>
      <vt:lpstr>Topic 8: People in Space</vt:lpstr>
      <vt:lpstr>Topic 8: People in Space</vt:lpstr>
      <vt:lpstr>Topic 8: People in Space</vt:lpstr>
      <vt:lpstr>Topic 8: People in Space</vt:lpstr>
      <vt:lpstr>PowerPoint Presentation</vt:lpstr>
      <vt:lpstr>Topic 8: People in Space</vt:lpstr>
      <vt:lpstr>Topic 8: People in Space</vt:lpstr>
      <vt:lpstr>Topic 8: People in 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9 Space Exploration Unit E</dc:title>
  <dc:creator>Rebecca and Jonathan Pullishy</dc:creator>
  <cp:lastModifiedBy>Rebecca Pullishy</cp:lastModifiedBy>
  <cp:revision>13</cp:revision>
  <dcterms:created xsi:type="dcterms:W3CDTF">2019-12-14T20:15:31Z</dcterms:created>
  <dcterms:modified xsi:type="dcterms:W3CDTF">2020-03-02T18:21:19Z</dcterms:modified>
</cp:coreProperties>
</file>