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2"/>
  </p:sldMasterIdLst>
  <p:notesMasterIdLst>
    <p:notesMasterId r:id="rId81"/>
  </p:notesMasterIdLst>
  <p:handoutMasterIdLst>
    <p:handoutMasterId r:id="rId82"/>
  </p:handoutMasterIdLst>
  <p:sldIdLst>
    <p:sldId id="265" r:id="rId3"/>
    <p:sldId id="266" r:id="rId4"/>
    <p:sldId id="268" r:id="rId5"/>
    <p:sldId id="269" r:id="rId6"/>
    <p:sldId id="270" r:id="rId7"/>
    <p:sldId id="271" r:id="rId8"/>
    <p:sldId id="272" r:id="rId9"/>
    <p:sldId id="273" r:id="rId10"/>
    <p:sldId id="274" r:id="rId11"/>
    <p:sldId id="275" r:id="rId12"/>
    <p:sldId id="276" r:id="rId13"/>
    <p:sldId id="277" r:id="rId14"/>
    <p:sldId id="278" r:id="rId15"/>
    <p:sldId id="345" r:id="rId16"/>
    <p:sldId id="280" r:id="rId17"/>
    <p:sldId id="281" r:id="rId18"/>
    <p:sldId id="282" r:id="rId19"/>
    <p:sldId id="283" r:id="rId20"/>
    <p:sldId id="284" r:id="rId21"/>
    <p:sldId id="285" r:id="rId22"/>
    <p:sldId id="286" r:id="rId23"/>
    <p:sldId id="287" r:id="rId24"/>
    <p:sldId id="288" r:id="rId25"/>
    <p:sldId id="289" r:id="rId26"/>
    <p:sldId id="290" r:id="rId27"/>
    <p:sldId id="346"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47" r:id="rId41"/>
    <p:sldId id="306" r:id="rId42"/>
    <p:sldId id="307" r:id="rId43"/>
    <p:sldId id="308" r:id="rId44"/>
    <p:sldId id="309" r:id="rId45"/>
    <p:sldId id="310" r:id="rId46"/>
    <p:sldId id="311" r:id="rId47"/>
    <p:sldId id="312" r:id="rId48"/>
    <p:sldId id="313" r:id="rId49"/>
    <p:sldId id="314" r:id="rId50"/>
    <p:sldId id="315" r:id="rId51"/>
    <p:sldId id="348" r:id="rId52"/>
    <p:sldId id="317" r:id="rId53"/>
    <p:sldId id="318" r:id="rId54"/>
    <p:sldId id="319" r:id="rId55"/>
    <p:sldId id="320" r:id="rId56"/>
    <p:sldId id="321" r:id="rId57"/>
    <p:sldId id="349" r:id="rId58"/>
    <p:sldId id="323" r:id="rId59"/>
    <p:sldId id="324" r:id="rId60"/>
    <p:sldId id="350" r:id="rId61"/>
    <p:sldId id="326" r:id="rId62"/>
    <p:sldId id="327" r:id="rId63"/>
    <p:sldId id="328" r:id="rId64"/>
    <p:sldId id="329" r:id="rId65"/>
    <p:sldId id="330" r:id="rId66"/>
    <p:sldId id="35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52" r:id="rId80"/>
  </p:sldIdLst>
  <p:sldSz cx="12188825" cy="6858000"/>
  <p:notesSz cx="6858000" cy="9144000"/>
  <p:custDataLst>
    <p:tags r:id="rId8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9" autoAdjust="0"/>
  </p:normalViewPr>
  <p:slideViewPr>
    <p:cSldViewPr showGuides="1">
      <p:cViewPr varScale="1">
        <p:scale>
          <a:sx n="68" d="100"/>
          <a:sy n="68" d="100"/>
        </p:scale>
        <p:origin x="84" y="15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svg"/><Relationship Id="rId1" Type="http://schemas.openxmlformats.org/officeDocument/2006/relationships/image" Target="../media/image125.png"/><Relationship Id="rId6" Type="http://schemas.openxmlformats.org/officeDocument/2006/relationships/image" Target="../media/image130.svg"/><Relationship Id="rId5" Type="http://schemas.openxmlformats.org/officeDocument/2006/relationships/image" Target="../media/image129.png"/><Relationship Id="rId4" Type="http://schemas.openxmlformats.org/officeDocument/2006/relationships/image" Target="../media/image1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svg"/><Relationship Id="rId1" Type="http://schemas.openxmlformats.org/officeDocument/2006/relationships/image" Target="../media/image125.png"/><Relationship Id="rId6" Type="http://schemas.openxmlformats.org/officeDocument/2006/relationships/image" Target="../media/image130.svg"/><Relationship Id="rId5" Type="http://schemas.openxmlformats.org/officeDocument/2006/relationships/image" Target="../media/image129.png"/><Relationship Id="rId4" Type="http://schemas.openxmlformats.org/officeDocument/2006/relationships/image" Target="../media/image12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0F302-39F5-41A3-A7E2-A53E252F8A6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7C38AE0-9947-4E89-A826-6FB267922FCB}">
      <dgm:prSet/>
      <dgm:spPr/>
      <dgm:t>
        <a:bodyPr/>
        <a:lstStyle/>
        <a:p>
          <a:r>
            <a:rPr lang="en-US"/>
            <a:t>Our ancestors used our renewable resources as energy</a:t>
          </a:r>
        </a:p>
      </dgm:t>
    </dgm:pt>
    <dgm:pt modelId="{1EEA4DC8-D7C7-43A0-B42B-18EA0EC56946}" type="parTrans" cxnId="{6F0F87FE-6866-45F9-BC6F-8FC3FD7FF279}">
      <dgm:prSet/>
      <dgm:spPr/>
      <dgm:t>
        <a:bodyPr/>
        <a:lstStyle/>
        <a:p>
          <a:endParaRPr lang="en-US"/>
        </a:p>
      </dgm:t>
    </dgm:pt>
    <dgm:pt modelId="{0F6C5F2D-D24B-4355-8C9E-DE3012F2B9EF}" type="sibTrans" cxnId="{6F0F87FE-6866-45F9-BC6F-8FC3FD7FF279}">
      <dgm:prSet/>
      <dgm:spPr/>
      <dgm:t>
        <a:bodyPr/>
        <a:lstStyle/>
        <a:p>
          <a:endParaRPr lang="en-US"/>
        </a:p>
      </dgm:t>
    </dgm:pt>
    <dgm:pt modelId="{E1799E35-B6C3-4572-9E0C-68EB4CBFF550}">
      <dgm:prSet/>
      <dgm:spPr/>
      <dgm:t>
        <a:bodyPr/>
        <a:lstStyle/>
        <a:p>
          <a:r>
            <a:rPr lang="en-US"/>
            <a:t>Our energy demand has skyrocketed and we consume different energy forms</a:t>
          </a:r>
        </a:p>
      </dgm:t>
    </dgm:pt>
    <dgm:pt modelId="{7C31B6A0-898A-46EC-AE49-DE4EF9CB92BA}" type="parTrans" cxnId="{B5A1B4AB-CC00-4C64-A171-67100C0B8F7F}">
      <dgm:prSet/>
      <dgm:spPr/>
      <dgm:t>
        <a:bodyPr/>
        <a:lstStyle/>
        <a:p>
          <a:endParaRPr lang="en-US"/>
        </a:p>
      </dgm:t>
    </dgm:pt>
    <dgm:pt modelId="{52D23638-C0B3-4A06-9DA0-9F2C5FA45D18}" type="sibTrans" cxnId="{B5A1B4AB-CC00-4C64-A171-67100C0B8F7F}">
      <dgm:prSet/>
      <dgm:spPr/>
      <dgm:t>
        <a:bodyPr/>
        <a:lstStyle/>
        <a:p>
          <a:endParaRPr lang="en-US"/>
        </a:p>
      </dgm:t>
    </dgm:pt>
    <dgm:pt modelId="{6157DA9C-7B05-428C-AAC1-4CECB1ED7CAB}">
      <dgm:prSet/>
      <dgm:spPr/>
      <dgm:t>
        <a:bodyPr/>
        <a:lstStyle/>
        <a:p>
          <a:r>
            <a:rPr lang="en-US"/>
            <a:t>Conventional oil</a:t>
          </a:r>
        </a:p>
      </dgm:t>
    </dgm:pt>
    <dgm:pt modelId="{25626331-5F9C-4779-9B02-B793EACCC83B}" type="parTrans" cxnId="{608EDC3E-8648-450F-963A-D7842E23FD0A}">
      <dgm:prSet/>
      <dgm:spPr/>
      <dgm:t>
        <a:bodyPr/>
        <a:lstStyle/>
        <a:p>
          <a:endParaRPr lang="en-US"/>
        </a:p>
      </dgm:t>
    </dgm:pt>
    <dgm:pt modelId="{C6063E55-ED27-4931-AEAB-3001EC9CC2F0}" type="sibTrans" cxnId="{608EDC3E-8648-450F-963A-D7842E23FD0A}">
      <dgm:prSet/>
      <dgm:spPr/>
      <dgm:t>
        <a:bodyPr/>
        <a:lstStyle/>
        <a:p>
          <a:endParaRPr lang="en-US"/>
        </a:p>
      </dgm:t>
    </dgm:pt>
    <dgm:pt modelId="{0269C906-2367-4289-81F0-62512A3E0E65}">
      <dgm:prSet/>
      <dgm:spPr/>
      <dgm:t>
        <a:bodyPr/>
        <a:lstStyle/>
        <a:p>
          <a:r>
            <a:rPr lang="en-US"/>
            <a:t>Coal</a:t>
          </a:r>
        </a:p>
      </dgm:t>
    </dgm:pt>
    <dgm:pt modelId="{187E842A-77A9-4AF0-9116-342F06415203}" type="parTrans" cxnId="{BBDA37E4-DE78-4FD8-97E2-9AF6EEC6F336}">
      <dgm:prSet/>
      <dgm:spPr/>
      <dgm:t>
        <a:bodyPr/>
        <a:lstStyle/>
        <a:p>
          <a:endParaRPr lang="en-US"/>
        </a:p>
      </dgm:t>
    </dgm:pt>
    <dgm:pt modelId="{FB86C447-8573-43F5-BCCB-21D496E99089}" type="sibTrans" cxnId="{BBDA37E4-DE78-4FD8-97E2-9AF6EEC6F336}">
      <dgm:prSet/>
      <dgm:spPr/>
      <dgm:t>
        <a:bodyPr/>
        <a:lstStyle/>
        <a:p>
          <a:endParaRPr lang="en-US"/>
        </a:p>
      </dgm:t>
    </dgm:pt>
    <dgm:pt modelId="{33752D32-50ED-4AE5-BB67-8F231DC9633E}">
      <dgm:prSet/>
      <dgm:spPr/>
      <dgm:t>
        <a:bodyPr/>
        <a:lstStyle/>
        <a:p>
          <a:r>
            <a:rPr lang="en-US"/>
            <a:t>Natural gas</a:t>
          </a:r>
        </a:p>
      </dgm:t>
    </dgm:pt>
    <dgm:pt modelId="{87374D81-BCCB-4244-A7F6-D3FBD228D8FE}" type="parTrans" cxnId="{E7CC44FD-8824-4042-B1E8-43A56D01FC7B}">
      <dgm:prSet/>
      <dgm:spPr/>
      <dgm:t>
        <a:bodyPr/>
        <a:lstStyle/>
        <a:p>
          <a:endParaRPr lang="en-US"/>
        </a:p>
      </dgm:t>
    </dgm:pt>
    <dgm:pt modelId="{03BC1766-B452-438F-9E99-6A5628E002C6}" type="sibTrans" cxnId="{E7CC44FD-8824-4042-B1E8-43A56D01FC7B}">
      <dgm:prSet/>
      <dgm:spPr/>
      <dgm:t>
        <a:bodyPr/>
        <a:lstStyle/>
        <a:p>
          <a:endParaRPr lang="en-US"/>
        </a:p>
      </dgm:t>
    </dgm:pt>
    <dgm:pt modelId="{146A42CC-9D28-4DAB-B733-FFFFC55D8D1B}">
      <dgm:prSet/>
      <dgm:spPr/>
      <dgm:t>
        <a:bodyPr/>
        <a:lstStyle/>
        <a:p>
          <a:r>
            <a:rPr lang="en-US"/>
            <a:t>Hydro</a:t>
          </a:r>
        </a:p>
      </dgm:t>
    </dgm:pt>
    <dgm:pt modelId="{3503C82B-30BF-44BD-BB75-2927148BAF2F}" type="parTrans" cxnId="{77E11E83-F5E5-4D37-A2EC-9B14A81A4422}">
      <dgm:prSet/>
      <dgm:spPr/>
      <dgm:t>
        <a:bodyPr/>
        <a:lstStyle/>
        <a:p>
          <a:endParaRPr lang="en-US"/>
        </a:p>
      </dgm:t>
    </dgm:pt>
    <dgm:pt modelId="{2CDBB89F-8FEE-4BC0-AD61-CA72F9E269E3}" type="sibTrans" cxnId="{77E11E83-F5E5-4D37-A2EC-9B14A81A4422}">
      <dgm:prSet/>
      <dgm:spPr/>
      <dgm:t>
        <a:bodyPr/>
        <a:lstStyle/>
        <a:p>
          <a:endParaRPr lang="en-US"/>
        </a:p>
      </dgm:t>
    </dgm:pt>
    <dgm:pt modelId="{E4B19CA3-1056-4400-ABE1-881BFB0B68BB}">
      <dgm:prSet/>
      <dgm:spPr/>
      <dgm:t>
        <a:bodyPr/>
        <a:lstStyle/>
        <a:p>
          <a:r>
            <a:rPr lang="en-US"/>
            <a:t>nuclear</a:t>
          </a:r>
        </a:p>
      </dgm:t>
    </dgm:pt>
    <dgm:pt modelId="{1EC09D30-2B15-4801-A35A-A3B951DC8F8E}" type="parTrans" cxnId="{9541DD65-5121-48FD-8C1D-B22BA54023EC}">
      <dgm:prSet/>
      <dgm:spPr/>
      <dgm:t>
        <a:bodyPr/>
        <a:lstStyle/>
        <a:p>
          <a:endParaRPr lang="en-US"/>
        </a:p>
      </dgm:t>
    </dgm:pt>
    <dgm:pt modelId="{EE3098B3-B912-4864-A53B-A725720B835B}" type="sibTrans" cxnId="{9541DD65-5121-48FD-8C1D-B22BA54023EC}">
      <dgm:prSet/>
      <dgm:spPr/>
      <dgm:t>
        <a:bodyPr/>
        <a:lstStyle/>
        <a:p>
          <a:endParaRPr lang="en-US"/>
        </a:p>
      </dgm:t>
    </dgm:pt>
    <dgm:pt modelId="{9CA0BD08-3FE5-4713-8F75-964B5A7A5EF8}">
      <dgm:prSet/>
      <dgm:spPr/>
      <dgm:t>
        <a:bodyPr/>
        <a:lstStyle/>
        <a:p>
          <a:r>
            <a:rPr lang="en-US"/>
            <a:t>Our demand for resources has grown as well as our population! So energy is becoming an important topic!</a:t>
          </a:r>
        </a:p>
      </dgm:t>
    </dgm:pt>
    <dgm:pt modelId="{45F83230-15C7-40EB-904F-4CBF6A929252}" type="parTrans" cxnId="{9C6A4DB0-31D8-4CBA-9D85-963E5EF3D52C}">
      <dgm:prSet/>
      <dgm:spPr/>
      <dgm:t>
        <a:bodyPr/>
        <a:lstStyle/>
        <a:p>
          <a:endParaRPr lang="en-US"/>
        </a:p>
      </dgm:t>
    </dgm:pt>
    <dgm:pt modelId="{61B549D5-82BC-4AFF-94A6-8CC5DD819115}" type="sibTrans" cxnId="{9C6A4DB0-31D8-4CBA-9D85-963E5EF3D52C}">
      <dgm:prSet/>
      <dgm:spPr/>
      <dgm:t>
        <a:bodyPr/>
        <a:lstStyle/>
        <a:p>
          <a:endParaRPr lang="en-US"/>
        </a:p>
      </dgm:t>
    </dgm:pt>
    <dgm:pt modelId="{177AF163-7E80-4EA0-B000-5F845354D683}" type="pres">
      <dgm:prSet presAssocID="{F510F302-39F5-41A3-A7E2-A53E252F8A6A}" presName="root" presStyleCnt="0">
        <dgm:presLayoutVars>
          <dgm:dir/>
          <dgm:resizeHandles val="exact"/>
        </dgm:presLayoutVars>
      </dgm:prSet>
      <dgm:spPr/>
    </dgm:pt>
    <dgm:pt modelId="{8CD03C2E-1FEC-42E9-B7DE-333559FEEA29}" type="pres">
      <dgm:prSet presAssocID="{F7C38AE0-9947-4E89-A826-6FB267922FCB}" presName="compNode" presStyleCnt="0"/>
      <dgm:spPr/>
    </dgm:pt>
    <dgm:pt modelId="{DE75242A-9680-4956-A28E-ABA7F11BBB19}" type="pres">
      <dgm:prSet presAssocID="{F7C38AE0-9947-4E89-A826-6FB267922FCB}" presName="bgRect" presStyleLbl="bgShp" presStyleIdx="0" presStyleCnt="3"/>
      <dgm:spPr/>
    </dgm:pt>
    <dgm:pt modelId="{22F56C22-1F2A-4B04-AC5D-1E5A26BA29E4}" type="pres">
      <dgm:prSet presAssocID="{F7C38AE0-9947-4E89-A826-6FB267922F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mill"/>
        </a:ext>
      </dgm:extLst>
    </dgm:pt>
    <dgm:pt modelId="{41AD6BC6-8D75-4C00-A4D8-9260F6F32289}" type="pres">
      <dgm:prSet presAssocID="{F7C38AE0-9947-4E89-A826-6FB267922FCB}" presName="spaceRect" presStyleCnt="0"/>
      <dgm:spPr/>
    </dgm:pt>
    <dgm:pt modelId="{203E17AE-0CBA-4CC5-825A-2C4715408B57}" type="pres">
      <dgm:prSet presAssocID="{F7C38AE0-9947-4E89-A826-6FB267922FCB}" presName="parTx" presStyleLbl="revTx" presStyleIdx="0" presStyleCnt="4">
        <dgm:presLayoutVars>
          <dgm:chMax val="0"/>
          <dgm:chPref val="0"/>
        </dgm:presLayoutVars>
      </dgm:prSet>
      <dgm:spPr/>
    </dgm:pt>
    <dgm:pt modelId="{6A57D68B-B3A3-47EB-B42E-DDD8B6539D9C}" type="pres">
      <dgm:prSet presAssocID="{0F6C5F2D-D24B-4355-8C9E-DE3012F2B9EF}" presName="sibTrans" presStyleCnt="0"/>
      <dgm:spPr/>
    </dgm:pt>
    <dgm:pt modelId="{3C730F8A-2F7B-4956-B23E-A2019B3309CE}" type="pres">
      <dgm:prSet presAssocID="{E1799E35-B6C3-4572-9E0C-68EB4CBFF550}" presName="compNode" presStyleCnt="0"/>
      <dgm:spPr/>
    </dgm:pt>
    <dgm:pt modelId="{7F4B96FE-2367-4A57-A722-A5C9D2D730B6}" type="pres">
      <dgm:prSet presAssocID="{E1799E35-B6C3-4572-9E0C-68EB4CBFF550}" presName="bgRect" presStyleLbl="bgShp" presStyleIdx="1" presStyleCnt="3"/>
      <dgm:spPr/>
    </dgm:pt>
    <dgm:pt modelId="{CD32364B-9A21-43AF-AD0C-C6A7D9E925A7}" type="pres">
      <dgm:prSet presAssocID="{E1799E35-B6C3-4572-9E0C-68EB4CBFF5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
        </a:ext>
      </dgm:extLst>
    </dgm:pt>
    <dgm:pt modelId="{186669FA-4D03-4878-A379-DF22749A7699}" type="pres">
      <dgm:prSet presAssocID="{E1799E35-B6C3-4572-9E0C-68EB4CBFF550}" presName="spaceRect" presStyleCnt="0"/>
      <dgm:spPr/>
    </dgm:pt>
    <dgm:pt modelId="{2257A794-CC0A-4971-98E5-8E93E5CB0EF1}" type="pres">
      <dgm:prSet presAssocID="{E1799E35-B6C3-4572-9E0C-68EB4CBFF550}" presName="parTx" presStyleLbl="revTx" presStyleIdx="1" presStyleCnt="4">
        <dgm:presLayoutVars>
          <dgm:chMax val="0"/>
          <dgm:chPref val="0"/>
        </dgm:presLayoutVars>
      </dgm:prSet>
      <dgm:spPr/>
    </dgm:pt>
    <dgm:pt modelId="{D2703EE8-258F-49C2-ABE5-23194358D1E4}" type="pres">
      <dgm:prSet presAssocID="{E1799E35-B6C3-4572-9E0C-68EB4CBFF550}" presName="desTx" presStyleLbl="revTx" presStyleIdx="2" presStyleCnt="4">
        <dgm:presLayoutVars/>
      </dgm:prSet>
      <dgm:spPr/>
    </dgm:pt>
    <dgm:pt modelId="{4356C70D-B9B3-4761-BA06-2845D6C46C72}" type="pres">
      <dgm:prSet presAssocID="{52D23638-C0B3-4A06-9DA0-9F2C5FA45D18}" presName="sibTrans" presStyleCnt="0"/>
      <dgm:spPr/>
    </dgm:pt>
    <dgm:pt modelId="{9B600242-AEA4-4482-92F5-535250CAD910}" type="pres">
      <dgm:prSet presAssocID="{9CA0BD08-3FE5-4713-8F75-964B5A7A5EF8}" presName="compNode" presStyleCnt="0"/>
      <dgm:spPr/>
    </dgm:pt>
    <dgm:pt modelId="{E562C3C3-04CE-48BE-88C5-97C3EB97C86E}" type="pres">
      <dgm:prSet presAssocID="{9CA0BD08-3FE5-4713-8F75-964B5A7A5EF8}" presName="bgRect" presStyleLbl="bgShp" presStyleIdx="2" presStyleCnt="3"/>
      <dgm:spPr/>
    </dgm:pt>
    <dgm:pt modelId="{C6462CB9-1920-4E68-8881-8A1F9647B07B}" type="pres">
      <dgm:prSet presAssocID="{9CA0BD08-3FE5-4713-8F75-964B5A7A5E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6B557112-4E99-4DC4-98D6-38C34B79ADB8}" type="pres">
      <dgm:prSet presAssocID="{9CA0BD08-3FE5-4713-8F75-964B5A7A5EF8}" presName="spaceRect" presStyleCnt="0"/>
      <dgm:spPr/>
    </dgm:pt>
    <dgm:pt modelId="{28B3BA63-404E-40CB-A090-47C407B44311}" type="pres">
      <dgm:prSet presAssocID="{9CA0BD08-3FE5-4713-8F75-964B5A7A5EF8}" presName="parTx" presStyleLbl="revTx" presStyleIdx="3" presStyleCnt="4">
        <dgm:presLayoutVars>
          <dgm:chMax val="0"/>
          <dgm:chPref val="0"/>
        </dgm:presLayoutVars>
      </dgm:prSet>
      <dgm:spPr/>
    </dgm:pt>
  </dgm:ptLst>
  <dgm:cxnLst>
    <dgm:cxn modelId="{AF69E415-FFF4-40E6-83B7-70C2C75E3905}" type="presOf" srcId="{9CA0BD08-3FE5-4713-8F75-964B5A7A5EF8}" destId="{28B3BA63-404E-40CB-A090-47C407B44311}" srcOrd="0" destOrd="0" presId="urn:microsoft.com/office/officeart/2018/2/layout/IconVerticalSolidList"/>
    <dgm:cxn modelId="{838CA224-AA00-4537-98A3-DD9C4D39243C}" type="presOf" srcId="{E1799E35-B6C3-4572-9E0C-68EB4CBFF550}" destId="{2257A794-CC0A-4971-98E5-8E93E5CB0EF1}" srcOrd="0" destOrd="0" presId="urn:microsoft.com/office/officeart/2018/2/layout/IconVerticalSolidList"/>
    <dgm:cxn modelId="{2774E43A-A334-4501-83BD-81FAAF5FDE63}" type="presOf" srcId="{F510F302-39F5-41A3-A7E2-A53E252F8A6A}" destId="{177AF163-7E80-4EA0-B000-5F845354D683}" srcOrd="0" destOrd="0" presId="urn:microsoft.com/office/officeart/2018/2/layout/IconVerticalSolidList"/>
    <dgm:cxn modelId="{608EDC3E-8648-450F-963A-D7842E23FD0A}" srcId="{E1799E35-B6C3-4572-9E0C-68EB4CBFF550}" destId="{6157DA9C-7B05-428C-AAC1-4CECB1ED7CAB}" srcOrd="0" destOrd="0" parTransId="{25626331-5F9C-4779-9B02-B793EACCC83B}" sibTransId="{C6063E55-ED27-4931-AEAB-3001EC9CC2F0}"/>
    <dgm:cxn modelId="{9541DD65-5121-48FD-8C1D-B22BA54023EC}" srcId="{E1799E35-B6C3-4572-9E0C-68EB4CBFF550}" destId="{E4B19CA3-1056-4400-ABE1-881BFB0B68BB}" srcOrd="4" destOrd="0" parTransId="{1EC09D30-2B15-4801-A35A-A3B951DC8F8E}" sibTransId="{EE3098B3-B912-4864-A53B-A725720B835B}"/>
    <dgm:cxn modelId="{77E11E83-F5E5-4D37-A2EC-9B14A81A4422}" srcId="{E1799E35-B6C3-4572-9E0C-68EB4CBFF550}" destId="{146A42CC-9D28-4DAB-B733-FFFFC55D8D1B}" srcOrd="3" destOrd="0" parTransId="{3503C82B-30BF-44BD-BB75-2927148BAF2F}" sibTransId="{2CDBB89F-8FEE-4BC0-AD61-CA72F9E269E3}"/>
    <dgm:cxn modelId="{B1ABEEA7-5041-4842-8801-8B94E788A6E8}" type="presOf" srcId="{E4B19CA3-1056-4400-ABE1-881BFB0B68BB}" destId="{D2703EE8-258F-49C2-ABE5-23194358D1E4}" srcOrd="0" destOrd="4" presId="urn:microsoft.com/office/officeart/2018/2/layout/IconVerticalSolidList"/>
    <dgm:cxn modelId="{B5A1B4AB-CC00-4C64-A171-67100C0B8F7F}" srcId="{F510F302-39F5-41A3-A7E2-A53E252F8A6A}" destId="{E1799E35-B6C3-4572-9E0C-68EB4CBFF550}" srcOrd="1" destOrd="0" parTransId="{7C31B6A0-898A-46EC-AE49-DE4EF9CB92BA}" sibTransId="{52D23638-C0B3-4A06-9DA0-9F2C5FA45D18}"/>
    <dgm:cxn modelId="{9C6A4DB0-31D8-4CBA-9D85-963E5EF3D52C}" srcId="{F510F302-39F5-41A3-A7E2-A53E252F8A6A}" destId="{9CA0BD08-3FE5-4713-8F75-964B5A7A5EF8}" srcOrd="2" destOrd="0" parTransId="{45F83230-15C7-40EB-904F-4CBF6A929252}" sibTransId="{61B549D5-82BC-4AFF-94A6-8CC5DD819115}"/>
    <dgm:cxn modelId="{E2E923C0-9F6F-4A96-9EDB-E3861A2D5831}" type="presOf" srcId="{33752D32-50ED-4AE5-BB67-8F231DC9633E}" destId="{D2703EE8-258F-49C2-ABE5-23194358D1E4}" srcOrd="0" destOrd="2" presId="urn:microsoft.com/office/officeart/2018/2/layout/IconVerticalSolidList"/>
    <dgm:cxn modelId="{15696BDE-58C8-46AE-B9B7-80578D9AD755}" type="presOf" srcId="{0269C906-2367-4289-81F0-62512A3E0E65}" destId="{D2703EE8-258F-49C2-ABE5-23194358D1E4}" srcOrd="0" destOrd="1" presId="urn:microsoft.com/office/officeart/2018/2/layout/IconVerticalSolidList"/>
    <dgm:cxn modelId="{0D0FFDE1-72EE-46E4-80D8-6135D3CFB11A}" type="presOf" srcId="{6157DA9C-7B05-428C-AAC1-4CECB1ED7CAB}" destId="{D2703EE8-258F-49C2-ABE5-23194358D1E4}" srcOrd="0" destOrd="0" presId="urn:microsoft.com/office/officeart/2018/2/layout/IconVerticalSolidList"/>
    <dgm:cxn modelId="{BBDA37E4-DE78-4FD8-97E2-9AF6EEC6F336}" srcId="{E1799E35-B6C3-4572-9E0C-68EB4CBFF550}" destId="{0269C906-2367-4289-81F0-62512A3E0E65}" srcOrd="1" destOrd="0" parTransId="{187E842A-77A9-4AF0-9116-342F06415203}" sibTransId="{FB86C447-8573-43F5-BCCB-21D496E99089}"/>
    <dgm:cxn modelId="{96068AEE-D573-42DB-BD85-26DC44CCC444}" type="presOf" srcId="{F7C38AE0-9947-4E89-A826-6FB267922FCB}" destId="{203E17AE-0CBA-4CC5-825A-2C4715408B57}" srcOrd="0" destOrd="0" presId="urn:microsoft.com/office/officeart/2018/2/layout/IconVerticalSolidList"/>
    <dgm:cxn modelId="{A6FCA2F1-A302-4482-BD20-CAA5F231095A}" type="presOf" srcId="{146A42CC-9D28-4DAB-B733-FFFFC55D8D1B}" destId="{D2703EE8-258F-49C2-ABE5-23194358D1E4}" srcOrd="0" destOrd="3" presId="urn:microsoft.com/office/officeart/2018/2/layout/IconVerticalSolidList"/>
    <dgm:cxn modelId="{E7CC44FD-8824-4042-B1E8-43A56D01FC7B}" srcId="{E1799E35-B6C3-4572-9E0C-68EB4CBFF550}" destId="{33752D32-50ED-4AE5-BB67-8F231DC9633E}" srcOrd="2" destOrd="0" parTransId="{87374D81-BCCB-4244-A7F6-D3FBD228D8FE}" sibTransId="{03BC1766-B452-438F-9E99-6A5628E002C6}"/>
    <dgm:cxn modelId="{6F0F87FE-6866-45F9-BC6F-8FC3FD7FF279}" srcId="{F510F302-39F5-41A3-A7E2-A53E252F8A6A}" destId="{F7C38AE0-9947-4E89-A826-6FB267922FCB}" srcOrd="0" destOrd="0" parTransId="{1EEA4DC8-D7C7-43A0-B42B-18EA0EC56946}" sibTransId="{0F6C5F2D-D24B-4355-8C9E-DE3012F2B9EF}"/>
    <dgm:cxn modelId="{ECE54B86-1720-4495-8A13-3F52A7542155}" type="presParOf" srcId="{177AF163-7E80-4EA0-B000-5F845354D683}" destId="{8CD03C2E-1FEC-42E9-B7DE-333559FEEA29}" srcOrd="0" destOrd="0" presId="urn:microsoft.com/office/officeart/2018/2/layout/IconVerticalSolidList"/>
    <dgm:cxn modelId="{BBCEB1EE-9B8A-4075-A9AF-28D01AD26214}" type="presParOf" srcId="{8CD03C2E-1FEC-42E9-B7DE-333559FEEA29}" destId="{DE75242A-9680-4956-A28E-ABA7F11BBB19}" srcOrd="0" destOrd="0" presId="urn:microsoft.com/office/officeart/2018/2/layout/IconVerticalSolidList"/>
    <dgm:cxn modelId="{1F148679-64BA-422F-A32A-57F331D18712}" type="presParOf" srcId="{8CD03C2E-1FEC-42E9-B7DE-333559FEEA29}" destId="{22F56C22-1F2A-4B04-AC5D-1E5A26BA29E4}" srcOrd="1" destOrd="0" presId="urn:microsoft.com/office/officeart/2018/2/layout/IconVerticalSolidList"/>
    <dgm:cxn modelId="{4DBA4AF7-C44E-48B7-A578-844B1681A422}" type="presParOf" srcId="{8CD03C2E-1FEC-42E9-B7DE-333559FEEA29}" destId="{41AD6BC6-8D75-4C00-A4D8-9260F6F32289}" srcOrd="2" destOrd="0" presId="urn:microsoft.com/office/officeart/2018/2/layout/IconVerticalSolidList"/>
    <dgm:cxn modelId="{EC306EF0-7BBE-4758-BFF9-539227BC2C30}" type="presParOf" srcId="{8CD03C2E-1FEC-42E9-B7DE-333559FEEA29}" destId="{203E17AE-0CBA-4CC5-825A-2C4715408B57}" srcOrd="3" destOrd="0" presId="urn:microsoft.com/office/officeart/2018/2/layout/IconVerticalSolidList"/>
    <dgm:cxn modelId="{0E053145-452D-48BE-8782-863F2A419B61}" type="presParOf" srcId="{177AF163-7E80-4EA0-B000-5F845354D683}" destId="{6A57D68B-B3A3-47EB-B42E-DDD8B6539D9C}" srcOrd="1" destOrd="0" presId="urn:microsoft.com/office/officeart/2018/2/layout/IconVerticalSolidList"/>
    <dgm:cxn modelId="{C996B844-0A5E-455E-BA0E-51A3564B2C30}" type="presParOf" srcId="{177AF163-7E80-4EA0-B000-5F845354D683}" destId="{3C730F8A-2F7B-4956-B23E-A2019B3309CE}" srcOrd="2" destOrd="0" presId="urn:microsoft.com/office/officeart/2018/2/layout/IconVerticalSolidList"/>
    <dgm:cxn modelId="{88236F89-2569-4089-A3BB-65E7DAB1069B}" type="presParOf" srcId="{3C730F8A-2F7B-4956-B23E-A2019B3309CE}" destId="{7F4B96FE-2367-4A57-A722-A5C9D2D730B6}" srcOrd="0" destOrd="0" presId="urn:microsoft.com/office/officeart/2018/2/layout/IconVerticalSolidList"/>
    <dgm:cxn modelId="{0FE4E8B2-7CDB-457B-B653-922BAE20F77A}" type="presParOf" srcId="{3C730F8A-2F7B-4956-B23E-A2019B3309CE}" destId="{CD32364B-9A21-43AF-AD0C-C6A7D9E925A7}" srcOrd="1" destOrd="0" presId="urn:microsoft.com/office/officeart/2018/2/layout/IconVerticalSolidList"/>
    <dgm:cxn modelId="{95EABBB3-C0ED-4B05-826C-E81662617E4B}" type="presParOf" srcId="{3C730F8A-2F7B-4956-B23E-A2019B3309CE}" destId="{186669FA-4D03-4878-A379-DF22749A7699}" srcOrd="2" destOrd="0" presId="urn:microsoft.com/office/officeart/2018/2/layout/IconVerticalSolidList"/>
    <dgm:cxn modelId="{7498D7EB-8292-4EB0-B4A5-0E9AEB18794B}" type="presParOf" srcId="{3C730F8A-2F7B-4956-B23E-A2019B3309CE}" destId="{2257A794-CC0A-4971-98E5-8E93E5CB0EF1}" srcOrd="3" destOrd="0" presId="urn:microsoft.com/office/officeart/2018/2/layout/IconVerticalSolidList"/>
    <dgm:cxn modelId="{D556F36A-40A4-4FBD-9F47-60BB03D39A88}" type="presParOf" srcId="{3C730F8A-2F7B-4956-B23E-A2019B3309CE}" destId="{D2703EE8-258F-49C2-ABE5-23194358D1E4}" srcOrd="4" destOrd="0" presId="urn:microsoft.com/office/officeart/2018/2/layout/IconVerticalSolidList"/>
    <dgm:cxn modelId="{0EC724DE-B36C-4A67-BB77-956336BD8155}" type="presParOf" srcId="{177AF163-7E80-4EA0-B000-5F845354D683}" destId="{4356C70D-B9B3-4761-BA06-2845D6C46C72}" srcOrd="3" destOrd="0" presId="urn:microsoft.com/office/officeart/2018/2/layout/IconVerticalSolidList"/>
    <dgm:cxn modelId="{7859A3FC-1C07-4611-8091-C7009EBDD973}" type="presParOf" srcId="{177AF163-7E80-4EA0-B000-5F845354D683}" destId="{9B600242-AEA4-4482-92F5-535250CAD910}" srcOrd="4" destOrd="0" presId="urn:microsoft.com/office/officeart/2018/2/layout/IconVerticalSolidList"/>
    <dgm:cxn modelId="{03C7793C-6970-4FA9-9BB8-2EC206682F8F}" type="presParOf" srcId="{9B600242-AEA4-4482-92F5-535250CAD910}" destId="{E562C3C3-04CE-48BE-88C5-97C3EB97C86E}" srcOrd="0" destOrd="0" presId="urn:microsoft.com/office/officeart/2018/2/layout/IconVerticalSolidList"/>
    <dgm:cxn modelId="{E25B1E27-13BF-4522-88C3-ABCF237FB783}" type="presParOf" srcId="{9B600242-AEA4-4482-92F5-535250CAD910}" destId="{C6462CB9-1920-4E68-8881-8A1F9647B07B}" srcOrd="1" destOrd="0" presId="urn:microsoft.com/office/officeart/2018/2/layout/IconVerticalSolidList"/>
    <dgm:cxn modelId="{A509E40B-8C29-4679-B1A8-48CCD805012C}" type="presParOf" srcId="{9B600242-AEA4-4482-92F5-535250CAD910}" destId="{6B557112-4E99-4DC4-98D6-38C34B79ADB8}" srcOrd="2" destOrd="0" presId="urn:microsoft.com/office/officeart/2018/2/layout/IconVerticalSolidList"/>
    <dgm:cxn modelId="{4733B8E2-75D9-4BC5-B187-E9B1B20CA0C3}" type="presParOf" srcId="{9B600242-AEA4-4482-92F5-535250CAD910}" destId="{28B3BA63-404E-40CB-A090-47C407B443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29AC89-A04F-4748-8D2A-32BFCC9CFF8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EA3863D-138E-4999-B5E3-F8FBFCD61988}">
      <dgm:prSet/>
      <dgm:spPr/>
      <dgm:t>
        <a:bodyPr/>
        <a:lstStyle/>
        <a:p>
          <a:r>
            <a:rPr lang="en-US"/>
            <a:t>Everyone reduce their consumption</a:t>
          </a:r>
        </a:p>
      </dgm:t>
    </dgm:pt>
    <dgm:pt modelId="{32191108-74E3-45B7-8A36-A1AD170FE601}" type="parTrans" cxnId="{C1C1CD0C-D765-4A84-A29C-3A556136310A}">
      <dgm:prSet/>
      <dgm:spPr/>
      <dgm:t>
        <a:bodyPr/>
        <a:lstStyle/>
        <a:p>
          <a:endParaRPr lang="en-US"/>
        </a:p>
      </dgm:t>
    </dgm:pt>
    <dgm:pt modelId="{64740EAA-18ED-4719-8D55-B1CF5167FB98}" type="sibTrans" cxnId="{C1C1CD0C-D765-4A84-A29C-3A556136310A}">
      <dgm:prSet/>
      <dgm:spPr/>
      <dgm:t>
        <a:bodyPr/>
        <a:lstStyle/>
        <a:p>
          <a:endParaRPr lang="en-US"/>
        </a:p>
      </dgm:t>
    </dgm:pt>
    <dgm:pt modelId="{E1A1894A-31BC-45D6-97D9-53BDD569D31A}">
      <dgm:prSet/>
      <dgm:spPr/>
      <dgm:t>
        <a:bodyPr/>
        <a:lstStyle/>
        <a:p>
          <a:r>
            <a:rPr lang="en-US"/>
            <a:t>Search for new fossil fuel reserves</a:t>
          </a:r>
        </a:p>
      </dgm:t>
    </dgm:pt>
    <dgm:pt modelId="{1FE4C962-E7CD-4174-A1C7-46846D4AD1C5}" type="parTrans" cxnId="{03355412-0946-4D3F-8AD6-9D1E0650F383}">
      <dgm:prSet/>
      <dgm:spPr/>
      <dgm:t>
        <a:bodyPr/>
        <a:lstStyle/>
        <a:p>
          <a:endParaRPr lang="en-US"/>
        </a:p>
      </dgm:t>
    </dgm:pt>
    <dgm:pt modelId="{7A84B09C-E7ED-41E4-A098-D2767AFAF7E1}" type="sibTrans" cxnId="{03355412-0946-4D3F-8AD6-9D1E0650F383}">
      <dgm:prSet/>
      <dgm:spPr/>
      <dgm:t>
        <a:bodyPr/>
        <a:lstStyle/>
        <a:p>
          <a:endParaRPr lang="en-US"/>
        </a:p>
      </dgm:t>
    </dgm:pt>
    <dgm:pt modelId="{C8E3A0F3-44BB-426F-A3BC-698F1AA3E1D0}">
      <dgm:prSet/>
      <dgm:spPr/>
      <dgm:t>
        <a:bodyPr/>
        <a:lstStyle/>
        <a:p>
          <a:r>
            <a:rPr lang="en-US"/>
            <a:t>Search for alternative energy sources</a:t>
          </a:r>
        </a:p>
      </dgm:t>
    </dgm:pt>
    <dgm:pt modelId="{C1E41FF9-9E74-415A-A0D6-14F0AD368D8C}" type="parTrans" cxnId="{1FB08103-C1FF-4C8A-9A36-2F70E7166818}">
      <dgm:prSet/>
      <dgm:spPr/>
      <dgm:t>
        <a:bodyPr/>
        <a:lstStyle/>
        <a:p>
          <a:endParaRPr lang="en-US"/>
        </a:p>
      </dgm:t>
    </dgm:pt>
    <dgm:pt modelId="{410B1F7E-24FD-44A2-BB1E-E4901058D1AC}" type="sibTrans" cxnId="{1FB08103-C1FF-4C8A-9A36-2F70E7166818}">
      <dgm:prSet/>
      <dgm:spPr/>
      <dgm:t>
        <a:bodyPr/>
        <a:lstStyle/>
        <a:p>
          <a:endParaRPr lang="en-US"/>
        </a:p>
      </dgm:t>
    </dgm:pt>
    <dgm:pt modelId="{DB303223-BCFC-48D4-B1F5-2FEFCCC059FD}">
      <dgm:prSet/>
      <dgm:spPr/>
      <dgm:t>
        <a:bodyPr/>
        <a:lstStyle/>
        <a:p>
          <a:r>
            <a:rPr lang="en-US"/>
            <a:t>Get industries to use less energy</a:t>
          </a:r>
        </a:p>
      </dgm:t>
    </dgm:pt>
    <dgm:pt modelId="{DDF2AC53-3099-47CF-9B8E-05C342E7E823}" type="parTrans" cxnId="{E34C9D9C-EE44-449A-9489-452F3EF6FA7D}">
      <dgm:prSet/>
      <dgm:spPr/>
      <dgm:t>
        <a:bodyPr/>
        <a:lstStyle/>
        <a:p>
          <a:endParaRPr lang="en-US"/>
        </a:p>
      </dgm:t>
    </dgm:pt>
    <dgm:pt modelId="{960A240B-658A-4A69-95E7-B9F4C429A0DE}" type="sibTrans" cxnId="{E34C9D9C-EE44-449A-9489-452F3EF6FA7D}">
      <dgm:prSet/>
      <dgm:spPr/>
      <dgm:t>
        <a:bodyPr/>
        <a:lstStyle/>
        <a:p>
          <a:endParaRPr lang="en-US"/>
        </a:p>
      </dgm:t>
    </dgm:pt>
    <dgm:pt modelId="{6D1C35AB-DF4D-4B83-AB3B-6E8DA8A22959}">
      <dgm:prSet/>
      <dgm:spPr/>
      <dgm:t>
        <a:bodyPr/>
        <a:lstStyle/>
        <a:p>
          <a:r>
            <a:rPr lang="en-US"/>
            <a:t>a) Energy-efficient lighting, heating &amp; cooling equipment</a:t>
          </a:r>
        </a:p>
      </dgm:t>
    </dgm:pt>
    <dgm:pt modelId="{258C50E7-C4E7-4C85-B320-E8F72A8CD973}" type="parTrans" cxnId="{7652474A-8290-4406-B2F4-9926D321173F}">
      <dgm:prSet/>
      <dgm:spPr/>
      <dgm:t>
        <a:bodyPr/>
        <a:lstStyle/>
        <a:p>
          <a:endParaRPr lang="en-US"/>
        </a:p>
      </dgm:t>
    </dgm:pt>
    <dgm:pt modelId="{D9A018FC-0D65-4118-814F-1E735421A170}" type="sibTrans" cxnId="{7652474A-8290-4406-B2F4-9926D321173F}">
      <dgm:prSet/>
      <dgm:spPr/>
      <dgm:t>
        <a:bodyPr/>
        <a:lstStyle/>
        <a:p>
          <a:endParaRPr lang="en-US"/>
        </a:p>
      </dgm:t>
    </dgm:pt>
    <dgm:pt modelId="{8CD1CB8A-50C7-4B1D-95AC-0A6036D60456}">
      <dgm:prSet/>
      <dgm:spPr/>
      <dgm:t>
        <a:bodyPr/>
        <a:lstStyle/>
        <a:p>
          <a:r>
            <a:rPr lang="en-US"/>
            <a:t>b) </a:t>
          </a:r>
          <a:r>
            <a:rPr lang="en-US" b="1"/>
            <a:t>Cogeneration</a:t>
          </a:r>
          <a:r>
            <a:rPr lang="en-US"/>
            <a:t> – using waste energy from one process to power a second process (ex: heating a building)</a:t>
          </a:r>
        </a:p>
      </dgm:t>
    </dgm:pt>
    <dgm:pt modelId="{537B12F1-EB1C-4D5D-BC13-84E5CED7C354}" type="parTrans" cxnId="{B2A9F5F6-B1B8-4FA6-9359-71B812718DAA}">
      <dgm:prSet/>
      <dgm:spPr/>
      <dgm:t>
        <a:bodyPr/>
        <a:lstStyle/>
        <a:p>
          <a:endParaRPr lang="en-US"/>
        </a:p>
      </dgm:t>
    </dgm:pt>
    <dgm:pt modelId="{EB387544-838D-41CC-A148-C6EC495B4C17}" type="sibTrans" cxnId="{B2A9F5F6-B1B8-4FA6-9359-71B812718DAA}">
      <dgm:prSet/>
      <dgm:spPr/>
      <dgm:t>
        <a:bodyPr/>
        <a:lstStyle/>
        <a:p>
          <a:endParaRPr lang="en-US"/>
        </a:p>
      </dgm:t>
    </dgm:pt>
    <dgm:pt modelId="{9581C7FA-BD99-42F8-A65A-8EF3460C0B01}" type="pres">
      <dgm:prSet presAssocID="{DF29AC89-A04F-4748-8D2A-32BFCC9CFF87}" presName="linear" presStyleCnt="0">
        <dgm:presLayoutVars>
          <dgm:animLvl val="lvl"/>
          <dgm:resizeHandles val="exact"/>
        </dgm:presLayoutVars>
      </dgm:prSet>
      <dgm:spPr/>
    </dgm:pt>
    <dgm:pt modelId="{BAD8CC5E-EB80-495D-9500-11005CC62DC4}" type="pres">
      <dgm:prSet presAssocID="{7EA3863D-138E-4999-B5E3-F8FBFCD61988}" presName="parentText" presStyleLbl="node1" presStyleIdx="0" presStyleCnt="4">
        <dgm:presLayoutVars>
          <dgm:chMax val="0"/>
          <dgm:bulletEnabled val="1"/>
        </dgm:presLayoutVars>
      </dgm:prSet>
      <dgm:spPr/>
    </dgm:pt>
    <dgm:pt modelId="{74005D83-F257-4F0B-8310-65C498FCF7E4}" type="pres">
      <dgm:prSet presAssocID="{64740EAA-18ED-4719-8D55-B1CF5167FB98}" presName="spacer" presStyleCnt="0"/>
      <dgm:spPr/>
    </dgm:pt>
    <dgm:pt modelId="{B60DC881-CE1F-492A-9F27-E47363E8FC73}" type="pres">
      <dgm:prSet presAssocID="{E1A1894A-31BC-45D6-97D9-53BDD569D31A}" presName="parentText" presStyleLbl="node1" presStyleIdx="1" presStyleCnt="4">
        <dgm:presLayoutVars>
          <dgm:chMax val="0"/>
          <dgm:bulletEnabled val="1"/>
        </dgm:presLayoutVars>
      </dgm:prSet>
      <dgm:spPr/>
    </dgm:pt>
    <dgm:pt modelId="{D0F1FC0D-050A-4893-844D-8CC27A89B02C}" type="pres">
      <dgm:prSet presAssocID="{7A84B09C-E7ED-41E4-A098-D2767AFAF7E1}" presName="spacer" presStyleCnt="0"/>
      <dgm:spPr/>
    </dgm:pt>
    <dgm:pt modelId="{2E16CB9C-652D-4F15-8C06-FEC9C2DD3D5A}" type="pres">
      <dgm:prSet presAssocID="{C8E3A0F3-44BB-426F-A3BC-698F1AA3E1D0}" presName="parentText" presStyleLbl="node1" presStyleIdx="2" presStyleCnt="4">
        <dgm:presLayoutVars>
          <dgm:chMax val="0"/>
          <dgm:bulletEnabled val="1"/>
        </dgm:presLayoutVars>
      </dgm:prSet>
      <dgm:spPr/>
    </dgm:pt>
    <dgm:pt modelId="{76B6B102-4966-4660-ACDF-C5501EAA0532}" type="pres">
      <dgm:prSet presAssocID="{410B1F7E-24FD-44A2-BB1E-E4901058D1AC}" presName="spacer" presStyleCnt="0"/>
      <dgm:spPr/>
    </dgm:pt>
    <dgm:pt modelId="{5A807784-9637-4DFB-A31F-D500BA381EF9}" type="pres">
      <dgm:prSet presAssocID="{DB303223-BCFC-48D4-B1F5-2FEFCCC059FD}" presName="parentText" presStyleLbl="node1" presStyleIdx="3" presStyleCnt="4">
        <dgm:presLayoutVars>
          <dgm:chMax val="0"/>
          <dgm:bulletEnabled val="1"/>
        </dgm:presLayoutVars>
      </dgm:prSet>
      <dgm:spPr/>
    </dgm:pt>
    <dgm:pt modelId="{ACCEA678-1F41-48A3-9C3A-CE7A5CF4FCE2}" type="pres">
      <dgm:prSet presAssocID="{DB303223-BCFC-48D4-B1F5-2FEFCCC059FD}" presName="childText" presStyleLbl="revTx" presStyleIdx="0" presStyleCnt="1">
        <dgm:presLayoutVars>
          <dgm:bulletEnabled val="1"/>
        </dgm:presLayoutVars>
      </dgm:prSet>
      <dgm:spPr/>
    </dgm:pt>
  </dgm:ptLst>
  <dgm:cxnLst>
    <dgm:cxn modelId="{1FB08103-C1FF-4C8A-9A36-2F70E7166818}" srcId="{DF29AC89-A04F-4748-8D2A-32BFCC9CFF87}" destId="{C8E3A0F3-44BB-426F-A3BC-698F1AA3E1D0}" srcOrd="2" destOrd="0" parTransId="{C1E41FF9-9E74-415A-A0D6-14F0AD368D8C}" sibTransId="{410B1F7E-24FD-44A2-BB1E-E4901058D1AC}"/>
    <dgm:cxn modelId="{C1C1CD0C-D765-4A84-A29C-3A556136310A}" srcId="{DF29AC89-A04F-4748-8D2A-32BFCC9CFF87}" destId="{7EA3863D-138E-4999-B5E3-F8FBFCD61988}" srcOrd="0" destOrd="0" parTransId="{32191108-74E3-45B7-8A36-A1AD170FE601}" sibTransId="{64740EAA-18ED-4719-8D55-B1CF5167FB98}"/>
    <dgm:cxn modelId="{03355412-0946-4D3F-8AD6-9D1E0650F383}" srcId="{DF29AC89-A04F-4748-8D2A-32BFCC9CFF87}" destId="{E1A1894A-31BC-45D6-97D9-53BDD569D31A}" srcOrd="1" destOrd="0" parTransId="{1FE4C962-E7CD-4174-A1C7-46846D4AD1C5}" sibTransId="{7A84B09C-E7ED-41E4-A098-D2767AFAF7E1}"/>
    <dgm:cxn modelId="{DCF48865-0C9A-4803-8A8D-7B6D7B9C6080}" type="presOf" srcId="{6D1C35AB-DF4D-4B83-AB3B-6E8DA8A22959}" destId="{ACCEA678-1F41-48A3-9C3A-CE7A5CF4FCE2}" srcOrd="0" destOrd="0" presId="urn:microsoft.com/office/officeart/2005/8/layout/vList2"/>
    <dgm:cxn modelId="{7652474A-8290-4406-B2F4-9926D321173F}" srcId="{DB303223-BCFC-48D4-B1F5-2FEFCCC059FD}" destId="{6D1C35AB-DF4D-4B83-AB3B-6E8DA8A22959}" srcOrd="0" destOrd="0" parTransId="{258C50E7-C4E7-4C85-B320-E8F72A8CD973}" sibTransId="{D9A018FC-0D65-4118-814F-1E735421A170}"/>
    <dgm:cxn modelId="{58DBB259-536C-45C5-8D1C-C3B509536ADF}" type="presOf" srcId="{DF29AC89-A04F-4748-8D2A-32BFCC9CFF87}" destId="{9581C7FA-BD99-42F8-A65A-8EF3460C0B01}" srcOrd="0" destOrd="0" presId="urn:microsoft.com/office/officeart/2005/8/layout/vList2"/>
    <dgm:cxn modelId="{B13DCA59-4E12-4A2E-B64D-554C8659362F}" type="presOf" srcId="{DB303223-BCFC-48D4-B1F5-2FEFCCC059FD}" destId="{5A807784-9637-4DFB-A31F-D500BA381EF9}" srcOrd="0" destOrd="0" presId="urn:microsoft.com/office/officeart/2005/8/layout/vList2"/>
    <dgm:cxn modelId="{AC22247B-E10B-4931-AF44-6128C6963EC7}" type="presOf" srcId="{C8E3A0F3-44BB-426F-A3BC-698F1AA3E1D0}" destId="{2E16CB9C-652D-4F15-8C06-FEC9C2DD3D5A}" srcOrd="0" destOrd="0" presId="urn:microsoft.com/office/officeart/2005/8/layout/vList2"/>
    <dgm:cxn modelId="{C8A7E37D-9F95-446A-88A7-2348311B362F}" type="presOf" srcId="{E1A1894A-31BC-45D6-97D9-53BDD569D31A}" destId="{B60DC881-CE1F-492A-9F27-E47363E8FC73}" srcOrd="0" destOrd="0" presId="urn:microsoft.com/office/officeart/2005/8/layout/vList2"/>
    <dgm:cxn modelId="{E34C9D9C-EE44-449A-9489-452F3EF6FA7D}" srcId="{DF29AC89-A04F-4748-8D2A-32BFCC9CFF87}" destId="{DB303223-BCFC-48D4-B1F5-2FEFCCC059FD}" srcOrd="3" destOrd="0" parTransId="{DDF2AC53-3099-47CF-9B8E-05C342E7E823}" sibTransId="{960A240B-658A-4A69-95E7-B9F4C429A0DE}"/>
    <dgm:cxn modelId="{F4ADADC0-911B-431E-B275-B9566B83A58B}" type="presOf" srcId="{8CD1CB8A-50C7-4B1D-95AC-0A6036D60456}" destId="{ACCEA678-1F41-48A3-9C3A-CE7A5CF4FCE2}" srcOrd="0" destOrd="1" presId="urn:microsoft.com/office/officeart/2005/8/layout/vList2"/>
    <dgm:cxn modelId="{16E545D8-B0F7-427D-818C-4C7313296A82}" type="presOf" srcId="{7EA3863D-138E-4999-B5E3-F8FBFCD61988}" destId="{BAD8CC5E-EB80-495D-9500-11005CC62DC4}" srcOrd="0" destOrd="0" presId="urn:microsoft.com/office/officeart/2005/8/layout/vList2"/>
    <dgm:cxn modelId="{B2A9F5F6-B1B8-4FA6-9359-71B812718DAA}" srcId="{DB303223-BCFC-48D4-B1F5-2FEFCCC059FD}" destId="{8CD1CB8A-50C7-4B1D-95AC-0A6036D60456}" srcOrd="1" destOrd="0" parTransId="{537B12F1-EB1C-4D5D-BC13-84E5CED7C354}" sibTransId="{EB387544-838D-41CC-A148-C6EC495B4C17}"/>
    <dgm:cxn modelId="{0928B4D9-51B1-4FAC-B152-46B9F9E2C0DE}" type="presParOf" srcId="{9581C7FA-BD99-42F8-A65A-8EF3460C0B01}" destId="{BAD8CC5E-EB80-495D-9500-11005CC62DC4}" srcOrd="0" destOrd="0" presId="urn:microsoft.com/office/officeart/2005/8/layout/vList2"/>
    <dgm:cxn modelId="{C4612703-3162-4855-A3DC-FAD0362E754D}" type="presParOf" srcId="{9581C7FA-BD99-42F8-A65A-8EF3460C0B01}" destId="{74005D83-F257-4F0B-8310-65C498FCF7E4}" srcOrd="1" destOrd="0" presId="urn:microsoft.com/office/officeart/2005/8/layout/vList2"/>
    <dgm:cxn modelId="{77ADBDE3-E6A4-4A5D-BF4E-74645280B144}" type="presParOf" srcId="{9581C7FA-BD99-42F8-A65A-8EF3460C0B01}" destId="{B60DC881-CE1F-492A-9F27-E47363E8FC73}" srcOrd="2" destOrd="0" presId="urn:microsoft.com/office/officeart/2005/8/layout/vList2"/>
    <dgm:cxn modelId="{6A135282-0E41-4E70-9CEC-3D06652E2E63}" type="presParOf" srcId="{9581C7FA-BD99-42F8-A65A-8EF3460C0B01}" destId="{D0F1FC0D-050A-4893-844D-8CC27A89B02C}" srcOrd="3" destOrd="0" presId="urn:microsoft.com/office/officeart/2005/8/layout/vList2"/>
    <dgm:cxn modelId="{C64061C8-37D7-42B9-BFFE-97E22EED057D}" type="presParOf" srcId="{9581C7FA-BD99-42F8-A65A-8EF3460C0B01}" destId="{2E16CB9C-652D-4F15-8C06-FEC9C2DD3D5A}" srcOrd="4" destOrd="0" presId="urn:microsoft.com/office/officeart/2005/8/layout/vList2"/>
    <dgm:cxn modelId="{5C57800E-3AA6-4C1C-A06D-69E539538B59}" type="presParOf" srcId="{9581C7FA-BD99-42F8-A65A-8EF3460C0B01}" destId="{76B6B102-4966-4660-ACDF-C5501EAA0532}" srcOrd="5" destOrd="0" presId="urn:microsoft.com/office/officeart/2005/8/layout/vList2"/>
    <dgm:cxn modelId="{6A54815A-4675-4833-B4B5-AADAB0670392}" type="presParOf" srcId="{9581C7FA-BD99-42F8-A65A-8EF3460C0B01}" destId="{5A807784-9637-4DFB-A31F-D500BA381EF9}" srcOrd="6" destOrd="0" presId="urn:microsoft.com/office/officeart/2005/8/layout/vList2"/>
    <dgm:cxn modelId="{264F6EE6-1FD0-47FB-A832-4E9B1860A8BD}" type="presParOf" srcId="{9581C7FA-BD99-42F8-A65A-8EF3460C0B01}" destId="{ACCEA678-1F41-48A3-9C3A-CE7A5CF4FCE2}"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5242A-9680-4956-A28E-ABA7F11BBB19}">
      <dsp:nvSpPr>
        <dsp:cNvPr id="0" name=""/>
        <dsp:cNvSpPr/>
      </dsp:nvSpPr>
      <dsp:spPr>
        <a:xfrm>
          <a:off x="0" y="741"/>
          <a:ext cx="6858000" cy="173426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56C22-1F2A-4B04-AC5D-1E5A26BA29E4}">
      <dsp:nvSpPr>
        <dsp:cNvPr id="0" name=""/>
        <dsp:cNvSpPr/>
      </dsp:nvSpPr>
      <dsp:spPr>
        <a:xfrm>
          <a:off x="524614" y="390950"/>
          <a:ext cx="953844" cy="9538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3E17AE-0CBA-4CC5-825A-2C4715408B57}">
      <dsp:nvSpPr>
        <dsp:cNvPr id="0" name=""/>
        <dsp:cNvSpPr/>
      </dsp:nvSpPr>
      <dsp:spPr>
        <a:xfrm>
          <a:off x="2003072" y="741"/>
          <a:ext cx="4854927" cy="173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543" tIns="183543" rIns="183543" bIns="183543" numCol="1" spcCol="1270" anchor="ctr" anchorCtr="0">
          <a:noAutofit/>
        </a:bodyPr>
        <a:lstStyle/>
        <a:p>
          <a:pPr marL="0" lvl="0" indent="0" algn="l" defTabSz="889000">
            <a:lnSpc>
              <a:spcPct val="90000"/>
            </a:lnSpc>
            <a:spcBef>
              <a:spcPct val="0"/>
            </a:spcBef>
            <a:spcAft>
              <a:spcPct val="35000"/>
            </a:spcAft>
            <a:buNone/>
          </a:pPr>
          <a:r>
            <a:rPr lang="en-US" sz="2000" kern="1200"/>
            <a:t>Our ancestors used our renewable resources as energy</a:t>
          </a:r>
        </a:p>
      </dsp:txBody>
      <dsp:txXfrm>
        <a:off x="2003072" y="741"/>
        <a:ext cx="4854927" cy="1734262"/>
      </dsp:txXfrm>
    </dsp:sp>
    <dsp:sp modelId="{7F4B96FE-2367-4A57-A722-A5C9D2D730B6}">
      <dsp:nvSpPr>
        <dsp:cNvPr id="0" name=""/>
        <dsp:cNvSpPr/>
      </dsp:nvSpPr>
      <dsp:spPr>
        <a:xfrm>
          <a:off x="0" y="2168568"/>
          <a:ext cx="6858000" cy="173426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2364B-9A21-43AF-AD0C-C6A7D9E925A7}">
      <dsp:nvSpPr>
        <dsp:cNvPr id="0" name=""/>
        <dsp:cNvSpPr/>
      </dsp:nvSpPr>
      <dsp:spPr>
        <a:xfrm>
          <a:off x="524614" y="2558777"/>
          <a:ext cx="953844" cy="9538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57A794-CC0A-4971-98E5-8E93E5CB0EF1}">
      <dsp:nvSpPr>
        <dsp:cNvPr id="0" name=""/>
        <dsp:cNvSpPr/>
      </dsp:nvSpPr>
      <dsp:spPr>
        <a:xfrm>
          <a:off x="2003072" y="2168568"/>
          <a:ext cx="3086100" cy="173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543" tIns="183543" rIns="183543" bIns="183543" numCol="1" spcCol="1270" anchor="ctr" anchorCtr="0">
          <a:noAutofit/>
        </a:bodyPr>
        <a:lstStyle/>
        <a:p>
          <a:pPr marL="0" lvl="0" indent="0" algn="l" defTabSz="889000">
            <a:lnSpc>
              <a:spcPct val="90000"/>
            </a:lnSpc>
            <a:spcBef>
              <a:spcPct val="0"/>
            </a:spcBef>
            <a:spcAft>
              <a:spcPct val="35000"/>
            </a:spcAft>
            <a:buNone/>
          </a:pPr>
          <a:r>
            <a:rPr lang="en-US" sz="2000" kern="1200"/>
            <a:t>Our energy demand has skyrocketed and we consume different energy forms</a:t>
          </a:r>
        </a:p>
      </dsp:txBody>
      <dsp:txXfrm>
        <a:off x="2003072" y="2168568"/>
        <a:ext cx="3086100" cy="1734262"/>
      </dsp:txXfrm>
    </dsp:sp>
    <dsp:sp modelId="{D2703EE8-258F-49C2-ABE5-23194358D1E4}">
      <dsp:nvSpPr>
        <dsp:cNvPr id="0" name=""/>
        <dsp:cNvSpPr/>
      </dsp:nvSpPr>
      <dsp:spPr>
        <a:xfrm>
          <a:off x="5089172" y="2168568"/>
          <a:ext cx="1768827" cy="173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543" tIns="183543" rIns="183543" bIns="183543" numCol="1" spcCol="1270" anchor="ctr" anchorCtr="0">
          <a:noAutofit/>
        </a:bodyPr>
        <a:lstStyle/>
        <a:p>
          <a:pPr marL="0" lvl="0" indent="0" algn="l" defTabSz="577850">
            <a:lnSpc>
              <a:spcPct val="90000"/>
            </a:lnSpc>
            <a:spcBef>
              <a:spcPct val="0"/>
            </a:spcBef>
            <a:spcAft>
              <a:spcPct val="35000"/>
            </a:spcAft>
            <a:buNone/>
          </a:pPr>
          <a:r>
            <a:rPr lang="en-US" sz="1300" kern="1200"/>
            <a:t>Conventional oil</a:t>
          </a:r>
        </a:p>
        <a:p>
          <a:pPr marL="0" lvl="0" indent="0" algn="l" defTabSz="577850">
            <a:lnSpc>
              <a:spcPct val="90000"/>
            </a:lnSpc>
            <a:spcBef>
              <a:spcPct val="0"/>
            </a:spcBef>
            <a:spcAft>
              <a:spcPct val="35000"/>
            </a:spcAft>
            <a:buNone/>
          </a:pPr>
          <a:r>
            <a:rPr lang="en-US" sz="1300" kern="1200"/>
            <a:t>Coal</a:t>
          </a:r>
        </a:p>
        <a:p>
          <a:pPr marL="0" lvl="0" indent="0" algn="l" defTabSz="577850">
            <a:lnSpc>
              <a:spcPct val="90000"/>
            </a:lnSpc>
            <a:spcBef>
              <a:spcPct val="0"/>
            </a:spcBef>
            <a:spcAft>
              <a:spcPct val="35000"/>
            </a:spcAft>
            <a:buNone/>
          </a:pPr>
          <a:r>
            <a:rPr lang="en-US" sz="1300" kern="1200"/>
            <a:t>Natural gas</a:t>
          </a:r>
        </a:p>
        <a:p>
          <a:pPr marL="0" lvl="0" indent="0" algn="l" defTabSz="577850">
            <a:lnSpc>
              <a:spcPct val="90000"/>
            </a:lnSpc>
            <a:spcBef>
              <a:spcPct val="0"/>
            </a:spcBef>
            <a:spcAft>
              <a:spcPct val="35000"/>
            </a:spcAft>
            <a:buNone/>
          </a:pPr>
          <a:r>
            <a:rPr lang="en-US" sz="1300" kern="1200"/>
            <a:t>Hydro</a:t>
          </a:r>
        </a:p>
        <a:p>
          <a:pPr marL="0" lvl="0" indent="0" algn="l" defTabSz="577850">
            <a:lnSpc>
              <a:spcPct val="90000"/>
            </a:lnSpc>
            <a:spcBef>
              <a:spcPct val="0"/>
            </a:spcBef>
            <a:spcAft>
              <a:spcPct val="35000"/>
            </a:spcAft>
            <a:buNone/>
          </a:pPr>
          <a:r>
            <a:rPr lang="en-US" sz="1300" kern="1200"/>
            <a:t>nuclear</a:t>
          </a:r>
        </a:p>
      </dsp:txBody>
      <dsp:txXfrm>
        <a:off x="5089172" y="2168568"/>
        <a:ext cx="1768827" cy="1734262"/>
      </dsp:txXfrm>
    </dsp:sp>
    <dsp:sp modelId="{E562C3C3-04CE-48BE-88C5-97C3EB97C86E}">
      <dsp:nvSpPr>
        <dsp:cNvPr id="0" name=""/>
        <dsp:cNvSpPr/>
      </dsp:nvSpPr>
      <dsp:spPr>
        <a:xfrm>
          <a:off x="0" y="4336396"/>
          <a:ext cx="6858000" cy="173426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462CB9-1920-4E68-8881-8A1F9647B07B}">
      <dsp:nvSpPr>
        <dsp:cNvPr id="0" name=""/>
        <dsp:cNvSpPr/>
      </dsp:nvSpPr>
      <dsp:spPr>
        <a:xfrm>
          <a:off x="524614" y="4726605"/>
          <a:ext cx="953844" cy="9538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B3BA63-404E-40CB-A090-47C407B44311}">
      <dsp:nvSpPr>
        <dsp:cNvPr id="0" name=""/>
        <dsp:cNvSpPr/>
      </dsp:nvSpPr>
      <dsp:spPr>
        <a:xfrm>
          <a:off x="2003072" y="4336396"/>
          <a:ext cx="4854927" cy="1734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543" tIns="183543" rIns="183543" bIns="183543" numCol="1" spcCol="1270" anchor="ctr" anchorCtr="0">
          <a:noAutofit/>
        </a:bodyPr>
        <a:lstStyle/>
        <a:p>
          <a:pPr marL="0" lvl="0" indent="0" algn="l" defTabSz="889000">
            <a:lnSpc>
              <a:spcPct val="90000"/>
            </a:lnSpc>
            <a:spcBef>
              <a:spcPct val="0"/>
            </a:spcBef>
            <a:spcAft>
              <a:spcPct val="35000"/>
            </a:spcAft>
            <a:buNone/>
          </a:pPr>
          <a:r>
            <a:rPr lang="en-US" sz="2000" kern="1200"/>
            <a:t>Our demand for resources has grown as well as our population! So energy is becoming an important topic!</a:t>
          </a:r>
        </a:p>
      </dsp:txBody>
      <dsp:txXfrm>
        <a:off x="2003072" y="4336396"/>
        <a:ext cx="4854927" cy="1734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8CC5E-EB80-495D-9500-11005CC62DC4}">
      <dsp:nvSpPr>
        <dsp:cNvPr id="0" name=""/>
        <dsp:cNvSpPr/>
      </dsp:nvSpPr>
      <dsp:spPr>
        <a:xfrm>
          <a:off x="0" y="510323"/>
          <a:ext cx="6389610" cy="62361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Everyone reduce their consumption</a:t>
          </a:r>
        </a:p>
      </dsp:txBody>
      <dsp:txXfrm>
        <a:off x="30442" y="540765"/>
        <a:ext cx="6328726" cy="562726"/>
      </dsp:txXfrm>
    </dsp:sp>
    <dsp:sp modelId="{B60DC881-CE1F-492A-9F27-E47363E8FC73}">
      <dsp:nvSpPr>
        <dsp:cNvPr id="0" name=""/>
        <dsp:cNvSpPr/>
      </dsp:nvSpPr>
      <dsp:spPr>
        <a:xfrm>
          <a:off x="0" y="1208813"/>
          <a:ext cx="6389610" cy="62361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Search for new fossil fuel reserves</a:t>
          </a:r>
        </a:p>
      </dsp:txBody>
      <dsp:txXfrm>
        <a:off x="30442" y="1239255"/>
        <a:ext cx="6328726" cy="562726"/>
      </dsp:txXfrm>
    </dsp:sp>
    <dsp:sp modelId="{2E16CB9C-652D-4F15-8C06-FEC9C2DD3D5A}">
      <dsp:nvSpPr>
        <dsp:cNvPr id="0" name=""/>
        <dsp:cNvSpPr/>
      </dsp:nvSpPr>
      <dsp:spPr>
        <a:xfrm>
          <a:off x="0" y="1907303"/>
          <a:ext cx="6389610" cy="62361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Search for alternative energy sources</a:t>
          </a:r>
        </a:p>
      </dsp:txBody>
      <dsp:txXfrm>
        <a:off x="30442" y="1937745"/>
        <a:ext cx="6328726" cy="562726"/>
      </dsp:txXfrm>
    </dsp:sp>
    <dsp:sp modelId="{5A807784-9637-4DFB-A31F-D500BA381EF9}">
      <dsp:nvSpPr>
        <dsp:cNvPr id="0" name=""/>
        <dsp:cNvSpPr/>
      </dsp:nvSpPr>
      <dsp:spPr>
        <a:xfrm>
          <a:off x="0" y="2605793"/>
          <a:ext cx="6389610" cy="62361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Get industries to use less energy</a:t>
          </a:r>
        </a:p>
      </dsp:txBody>
      <dsp:txXfrm>
        <a:off x="30442" y="2636235"/>
        <a:ext cx="6328726" cy="562726"/>
      </dsp:txXfrm>
    </dsp:sp>
    <dsp:sp modelId="{ACCEA678-1F41-48A3-9C3A-CE7A5CF4FCE2}">
      <dsp:nvSpPr>
        <dsp:cNvPr id="0" name=""/>
        <dsp:cNvSpPr/>
      </dsp:nvSpPr>
      <dsp:spPr>
        <a:xfrm>
          <a:off x="0" y="3229403"/>
          <a:ext cx="6389610"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a) Energy-efficient lighting, heating &amp; cooling equipment</a:t>
          </a:r>
        </a:p>
        <a:p>
          <a:pPr marL="228600" lvl="1" indent="-228600" algn="l" defTabSz="889000">
            <a:lnSpc>
              <a:spcPct val="90000"/>
            </a:lnSpc>
            <a:spcBef>
              <a:spcPct val="0"/>
            </a:spcBef>
            <a:spcAft>
              <a:spcPct val="20000"/>
            </a:spcAft>
            <a:buChar char="•"/>
          </a:pPr>
          <a:r>
            <a:rPr lang="en-US" sz="2000" kern="1200"/>
            <a:t>b) </a:t>
          </a:r>
          <a:r>
            <a:rPr lang="en-US" sz="2000" b="1" kern="1200"/>
            <a:t>Cogeneration</a:t>
          </a:r>
          <a:r>
            <a:rPr lang="en-US" sz="2000" kern="1200"/>
            <a:t> – using waste energy from one process to power a second process (ex: heating a building)</a:t>
          </a:r>
        </a:p>
      </dsp:txBody>
      <dsp:txXfrm>
        <a:off x="0" y="3229403"/>
        <a:ext cx="6389610" cy="15069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59.emf"/><Relationship Id="rId5" Type="http://schemas.openxmlformats.org/officeDocument/2006/relationships/image" Target="../media/image37.wmf"/><Relationship Id="rId4"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15.wmf"/><Relationship Id="rId1" Type="http://schemas.openxmlformats.org/officeDocument/2006/relationships/image" Target="../media/image5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5/25/2019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5/25/2019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88825"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654" y="2099733"/>
            <a:ext cx="8823360" cy="2677648"/>
          </a:xfrm>
        </p:spPr>
        <p:txBody>
          <a:bodyPr anchor="b"/>
          <a:lstStyle>
            <a:lvl1pPr>
              <a:defRPr sz="5398"/>
            </a:lvl1pPr>
          </a:lstStyle>
          <a:p>
            <a:r>
              <a:rPr lang="en-US"/>
              <a:t>Click to edit Master title style</a:t>
            </a:r>
            <a:endParaRPr lang="en-US" dirty="0"/>
          </a:p>
        </p:txBody>
      </p:sp>
      <p:sp>
        <p:nvSpPr>
          <p:cNvPr id="3" name="Subtitle 2"/>
          <p:cNvSpPr>
            <a:spLocks noGrp="1"/>
          </p:cNvSpPr>
          <p:nvPr>
            <p:ph type="subTitle" idx="1"/>
          </p:nvPr>
        </p:nvSpPr>
        <p:spPr bwMode="gray">
          <a:xfrm>
            <a:off x="1154654" y="4777380"/>
            <a:ext cx="8823360" cy="861420"/>
          </a:xfrm>
        </p:spPr>
        <p:txBody>
          <a:bodyPr anchor="t"/>
          <a:lstStyle>
            <a:lvl1pPr marL="0" indent="0" algn="l">
              <a:buNone/>
              <a:defRPr cap="all">
                <a:solidFill>
                  <a:schemeClr val="accent1">
                    <a:lumMod val="60000"/>
                    <a:lumOff val="4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6210" y="1792264"/>
            <a:ext cx="990599" cy="304720"/>
          </a:xfrm>
        </p:spPr>
        <p:txBody>
          <a:bodyPr anchor="t"/>
          <a:lstStyle>
            <a:lvl1pPr algn="l">
              <a:defRPr b="0" i="0">
                <a:solidFill>
                  <a:schemeClr val="bg1">
                    <a:alpha val="60000"/>
                  </a:schemeClr>
                </a:solidFill>
              </a:defRPr>
            </a:lvl1pPr>
          </a:lstStyle>
          <a:p>
            <a:fld id="{5923F103-BC34-4FE4-A40E-EDDEECFDA5D0}" type="datetimeFigureOut">
              <a:rPr lang="en-US" smtClean="0"/>
              <a:pPr/>
              <a:t>5/25/2019</a:t>
            </a:fld>
            <a:endParaRPr lang="en-US" dirty="0"/>
          </a:p>
        </p:txBody>
      </p:sp>
      <p:sp>
        <p:nvSpPr>
          <p:cNvPr id="5" name="Footer Placeholder 4"/>
          <p:cNvSpPr>
            <a:spLocks noGrp="1"/>
          </p:cNvSpPr>
          <p:nvPr>
            <p:ph type="ftr" sz="quarter" idx="11"/>
          </p:nvPr>
        </p:nvSpPr>
        <p:spPr bwMode="gray">
          <a:xfrm rot="5400000">
            <a:off x="8949143" y="3227872"/>
            <a:ext cx="3859795" cy="304722"/>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49844" y="295730"/>
            <a:ext cx="837981"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82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88825"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4" y="4969927"/>
            <a:ext cx="8823361"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1"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3" y="5536665"/>
            <a:ext cx="8823360" cy="493712"/>
          </a:xfrm>
        </p:spPr>
        <p:txBody>
          <a:bodyPr>
            <a:normAutofit/>
          </a:bodyPr>
          <a:lstStyle>
            <a:lvl1pPr marL="0" indent="0">
              <a:buNone/>
              <a:defRPr sz="1200">
                <a:solidFill>
                  <a:schemeClr val="accent1">
                    <a:lumMod val="60000"/>
                    <a:lumOff val="40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30601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88825"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499" y="1063417"/>
            <a:ext cx="8829516" cy="1372986"/>
          </a:xfrm>
        </p:spPr>
        <p:txBody>
          <a:bodyPr/>
          <a:lstStyle>
            <a:lvl1pPr>
              <a:defRPr sz="3999"/>
            </a:lvl1pPr>
          </a:lstStyle>
          <a:p>
            <a:r>
              <a:rPr lang="en-US"/>
              <a:t>Click to edit Master title style</a:t>
            </a:r>
            <a:endParaRPr lang="en-US" dirty="0"/>
          </a:p>
        </p:txBody>
      </p:sp>
      <p:sp>
        <p:nvSpPr>
          <p:cNvPr id="8" name="Text Placeholder 3"/>
          <p:cNvSpPr>
            <a:spLocks noGrp="1"/>
          </p:cNvSpPr>
          <p:nvPr>
            <p:ph type="body" sz="half" idx="2"/>
          </p:nvPr>
        </p:nvSpPr>
        <p:spPr>
          <a:xfrm>
            <a:off x="1154654" y="3543300"/>
            <a:ext cx="8823361" cy="24765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878265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88825"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337" y="607336"/>
            <a:ext cx="801703" cy="1569660"/>
          </a:xfrm>
          <a:prstGeom prst="rect">
            <a:avLst/>
          </a:prstGeom>
          <a:noFill/>
        </p:spPr>
        <p:txBody>
          <a:bodyPr wrap="square" rtlCol="0">
            <a:spAutoFit/>
          </a:bodyPr>
          <a:lstStyle/>
          <a:p>
            <a:pPr algn="r"/>
            <a:r>
              <a:rPr lang="en-US" sz="9597" b="0" i="0" dirty="0">
                <a:solidFill>
                  <a:schemeClr val="accent1">
                    <a:lumMod val="60000"/>
                    <a:lumOff val="40000"/>
                  </a:schemeClr>
                </a:solidFill>
                <a:latin typeface="Arial"/>
                <a:cs typeface="Arial"/>
              </a:rPr>
              <a:t>“</a:t>
            </a:r>
          </a:p>
        </p:txBody>
      </p:sp>
      <p:sp>
        <p:nvSpPr>
          <p:cNvPr id="13" name="TextBox 12"/>
          <p:cNvSpPr txBox="1"/>
          <p:nvPr/>
        </p:nvSpPr>
        <p:spPr bwMode="gray">
          <a:xfrm>
            <a:off x="9881884" y="2613787"/>
            <a:ext cx="652593" cy="1569660"/>
          </a:xfrm>
          <a:prstGeom prst="rect">
            <a:avLst/>
          </a:prstGeom>
          <a:noFill/>
        </p:spPr>
        <p:txBody>
          <a:bodyPr wrap="square" rtlCol="0">
            <a:spAutoFit/>
          </a:bodyPr>
          <a:lstStyle/>
          <a:p>
            <a:pPr algn="r"/>
            <a:r>
              <a:rPr lang="en-US" sz="9597"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466" y="982134"/>
            <a:ext cx="8451704" cy="2696632"/>
          </a:xfrm>
        </p:spPr>
        <p:txBody>
          <a:bodyPr/>
          <a:lstStyle>
            <a:lvl1pPr>
              <a:defRPr sz="3999"/>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439" y="3678766"/>
            <a:ext cx="7729206"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654" y="5029200"/>
            <a:ext cx="9242489" cy="997857"/>
          </a:xfrm>
        </p:spPr>
        <p:txBody>
          <a:bodyPr anchor="ct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77257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88825"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3" y="2370667"/>
            <a:ext cx="8823362" cy="1822514"/>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5024967"/>
            <a:ext cx="8823361" cy="860400"/>
          </a:xfrm>
        </p:spPr>
        <p:txBody>
          <a:bodyPr anchor="t"/>
          <a:lstStyle>
            <a:lvl1pPr marL="0" indent="0" algn="l">
              <a:buNone/>
              <a:defRPr sz="1999" cap="none">
                <a:solidFill>
                  <a:schemeClr val="accent1">
                    <a:lumMod val="60000"/>
                    <a:lumOff val="4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5/25/2019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18326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654" y="973668"/>
            <a:ext cx="8823361" cy="706964"/>
          </a:xfrm>
        </p:spPr>
        <p:txBody>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54653" y="2603502"/>
            <a:ext cx="3141060" cy="576262"/>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653" y="3179765"/>
            <a:ext cx="3141061" cy="284729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1547" y="2603500"/>
            <a:ext cx="3146189" cy="576262"/>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1547" y="3179764"/>
            <a:ext cx="3146189" cy="284729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081" y="2603501"/>
            <a:ext cx="3144911" cy="576262"/>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275" y="3179763"/>
            <a:ext cx="3144717" cy="284729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4402824"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0377"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3F41C87-7AD9-4845-A077-840E4A0F3F06}" type="datetimeFigureOut">
              <a:rPr lang="en-US" smtClean="0"/>
              <a:pPr/>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59926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654" y="973668"/>
            <a:ext cx="8823361" cy="706964"/>
          </a:xfrm>
        </p:spPr>
        <p:txBody>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54653" y="4532844"/>
            <a:ext cx="3049644" cy="576262"/>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206" y="2603500"/>
            <a:ext cx="26905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653" y="5109106"/>
            <a:ext cx="3049644" cy="91795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7675" y="4532845"/>
            <a:ext cx="3049644" cy="576263"/>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7226" y="2603500"/>
            <a:ext cx="26905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982" y="5109105"/>
            <a:ext cx="3049644" cy="91795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0697" y="4532845"/>
            <a:ext cx="3050300" cy="576262"/>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0905" y="2603500"/>
            <a:ext cx="26905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0696" y="5109104"/>
            <a:ext cx="3050301" cy="91795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43" name="Straight Connector 42"/>
          <p:cNvCxnSpPr/>
          <p:nvPr/>
        </p:nvCxnSpPr>
        <p:spPr>
          <a:xfrm>
            <a:off x="4404684"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577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3F41C87-7AD9-4845-A077-840E4A0F3F06}" type="datetimeFigureOut">
              <a:rPr lang="en-US" smtClean="0"/>
              <a:pPr/>
              <a:t>5/25/2019</a:t>
            </a:fld>
            <a:endParaRPr lang="en-US"/>
          </a:p>
        </p:txBody>
      </p:sp>
      <p:sp>
        <p:nvSpPr>
          <p:cNvPr id="8" name="Footer Placeholder 7"/>
          <p:cNvSpPr>
            <a:spLocks noGrp="1"/>
          </p:cNvSpPr>
          <p:nvPr>
            <p:ph type="ftr" sz="quarter" idx="11"/>
          </p:nvPr>
        </p:nvSpPr>
        <p:spPr>
          <a:xfrm>
            <a:off x="560965" y="6391839"/>
            <a:ext cx="3643333" cy="304801"/>
          </a:xfrm>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61126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654" y="973668"/>
            <a:ext cx="8823361"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654" y="2603500"/>
            <a:ext cx="8823361"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2654" y="6391839"/>
            <a:ext cx="990341" cy="304799"/>
          </a:xfrm>
        </p:spPr>
        <p:txBody>
          <a:bodyPr/>
          <a:lstStyle/>
          <a:p>
            <a:fld id="{03F41C87-7AD9-4845-A077-840E4A0F3F06}"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70699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88825"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3000" y="1278467"/>
            <a:ext cx="1409598"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654" y="1278467"/>
            <a:ext cx="625439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0330" y="6391839"/>
            <a:ext cx="991877" cy="304799"/>
          </a:xfrm>
        </p:spPr>
        <p:txBody>
          <a:bodyPr/>
          <a:lstStyle/>
          <a:p>
            <a:fld id="{03F41C87-7AD9-4845-A077-840E4A0F3F06}"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67768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654" y="2603500"/>
            <a:ext cx="8823361"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13204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88825"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4" y="2677645"/>
            <a:ext cx="4349892" cy="2283824"/>
          </a:xfrm>
        </p:spPr>
        <p:txBody>
          <a:bodyPr anchor="ctr"/>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893764" y="2677644"/>
            <a:ext cx="3756566" cy="2283824"/>
          </a:xfrm>
        </p:spPr>
        <p:txBody>
          <a:bodyPr anchor="ctr"/>
          <a:lstStyle>
            <a:lvl1pPr marL="0" indent="0" algn="l">
              <a:buNone/>
              <a:defRPr sz="1999" cap="all">
                <a:solidFill>
                  <a:schemeClr val="accent1">
                    <a:lumMod val="60000"/>
                    <a:lumOff val="4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45041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653" y="2603501"/>
            <a:ext cx="4823901"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7096" y="2603500"/>
            <a:ext cx="482390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6688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654" y="2603500"/>
            <a:ext cx="4823900"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653" y="3179763"/>
            <a:ext cx="4823901"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7096" y="2603500"/>
            <a:ext cx="4823902"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7096" y="3179763"/>
            <a:ext cx="4823902" cy="2840039"/>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64639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654" y="973668"/>
            <a:ext cx="8759131"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F41C87-7AD9-4845-A077-840E4A0F3F06}"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11545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01418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88825"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4" y="1295400"/>
            <a:ext cx="2792431" cy="16002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5779641" y="1447800"/>
            <a:ext cx="5188714"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653" y="3129281"/>
            <a:ext cx="2792431" cy="2895599"/>
          </a:xfrm>
        </p:spPr>
        <p:txBody>
          <a:bodyPr/>
          <a:lstStyle>
            <a:lvl1pPr marL="0" indent="0">
              <a:buNone/>
              <a:defRPr sz="1400">
                <a:solidFill>
                  <a:schemeClr val="accent1">
                    <a:lumMod val="60000"/>
                    <a:lumOff val="40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73029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88825"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4" y="1693334"/>
            <a:ext cx="3864127" cy="1735667"/>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6165" y="1143000"/>
            <a:ext cx="322635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653" y="3657600"/>
            <a:ext cx="3858207" cy="1371600"/>
          </a:xfrm>
        </p:spPr>
        <p:txBody>
          <a:bodyPr>
            <a:normAutofit/>
          </a:bodyPr>
          <a:lstStyle>
            <a:lvl1pPr marL="0" indent="0">
              <a:buNone/>
              <a:defRPr sz="1400">
                <a:solidFill>
                  <a:schemeClr val="accent1">
                    <a:lumMod val="60000"/>
                    <a:lumOff val="40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5/25/2019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77852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88825"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654" y="973668"/>
            <a:ext cx="8759131"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654" y="2603500"/>
            <a:ext cx="8759131"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330" y="6391839"/>
            <a:ext cx="990341" cy="304799"/>
          </a:xfrm>
          <a:prstGeom prst="rect">
            <a:avLst/>
          </a:prstGeom>
        </p:spPr>
        <p:txBody>
          <a:bodyPr vert="horz" lIns="91440" tIns="45720" rIns="91440" bIns="45720" rtlCol="0" anchor="ctr"/>
          <a:lstStyle>
            <a:lvl1pPr algn="r">
              <a:defRPr sz="1000" b="1" i="0">
                <a:solidFill>
                  <a:schemeClr val="accent1"/>
                </a:solidFill>
              </a:defRPr>
            </a:lvl1pPr>
          </a:lstStyle>
          <a:p>
            <a:fld id="{03F41C87-7AD9-4845-A077-840E4A0F3F06}" type="datetimeFigureOut">
              <a:rPr lang="en-US" smtClean="0"/>
              <a:pPr/>
              <a:t>5/25/2019</a:t>
            </a:fld>
            <a:endParaRPr lang="en-US"/>
          </a:p>
        </p:txBody>
      </p:sp>
      <p:sp>
        <p:nvSpPr>
          <p:cNvPr id="5" name="Footer Placeholder 4"/>
          <p:cNvSpPr>
            <a:spLocks noGrp="1"/>
          </p:cNvSpPr>
          <p:nvPr>
            <p:ph type="ftr" sz="quarter" idx="3"/>
          </p:nvPr>
        </p:nvSpPr>
        <p:spPr>
          <a:xfrm>
            <a:off x="560964" y="6391839"/>
            <a:ext cx="3858790"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bg1"/>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71587237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16.bin"/><Relationship Id="rId10" Type="http://schemas.openxmlformats.org/officeDocument/2006/relationships/image" Target="../media/image7.wmf"/><Relationship Id="rId4" Type="http://schemas.openxmlformats.org/officeDocument/2006/relationships/image" Target="../media/image28.wmf"/><Relationship Id="rId9" Type="http://schemas.openxmlformats.org/officeDocument/2006/relationships/image" Target="../media/image6.wmf"/></Relationships>
</file>

<file path=ppt/slides/_rels/slide22.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6.wmf"/><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18.bin"/><Relationship Id="rId10" Type="http://schemas.openxmlformats.org/officeDocument/2006/relationships/image" Target="../media/image33.wmf"/><Relationship Id="rId4" Type="http://schemas.openxmlformats.org/officeDocument/2006/relationships/image" Target="../media/image7.wmf"/><Relationship Id="rId9"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26.bin"/><Relationship Id="rId18" Type="http://schemas.openxmlformats.org/officeDocument/2006/relationships/image" Target="../media/image44.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41.wmf"/><Relationship Id="rId17" Type="http://schemas.openxmlformats.org/officeDocument/2006/relationships/oleObject" Target="../embeddings/oleObject28.bin"/><Relationship Id="rId2" Type="http://schemas.openxmlformats.org/officeDocument/2006/relationships/slideLayout" Target="../slideLayouts/slideLayout7.xml"/><Relationship Id="rId16" Type="http://schemas.openxmlformats.org/officeDocument/2006/relationships/image" Target="../media/image43.wmf"/><Relationship Id="rId1" Type="http://schemas.openxmlformats.org/officeDocument/2006/relationships/vmlDrawing" Target="../drawings/vmlDrawing11.vml"/><Relationship Id="rId6" Type="http://schemas.openxmlformats.org/officeDocument/2006/relationships/image" Target="../media/image38.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24.bin"/><Relationship Id="rId14" Type="http://schemas.openxmlformats.org/officeDocument/2006/relationships/image" Target="../media/image42.wmf"/></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50.wmf"/><Relationship Id="rId3" Type="http://schemas.openxmlformats.org/officeDocument/2006/relationships/image" Target="../media/image52.gif"/><Relationship Id="rId7" Type="http://schemas.openxmlformats.org/officeDocument/2006/relationships/image" Target="../media/image47.wmf"/><Relationship Id="rId12" Type="http://schemas.openxmlformats.org/officeDocument/2006/relationships/oleObject" Target="../embeddings/oleObject33.bin"/><Relationship Id="rId2" Type="http://schemas.openxmlformats.org/officeDocument/2006/relationships/slideLayout" Target="../slideLayouts/slideLayout7.xml"/><Relationship Id="rId16" Type="http://schemas.openxmlformats.org/officeDocument/2006/relationships/image" Target="../media/image53.gif"/><Relationship Id="rId1" Type="http://schemas.openxmlformats.org/officeDocument/2006/relationships/vmlDrawing" Target="../drawings/vmlDrawing12.vml"/><Relationship Id="rId6" Type="http://schemas.openxmlformats.org/officeDocument/2006/relationships/oleObject" Target="../embeddings/oleObject30.bin"/><Relationship Id="rId11" Type="http://schemas.openxmlformats.org/officeDocument/2006/relationships/image" Target="../media/image49.wmf"/><Relationship Id="rId5" Type="http://schemas.openxmlformats.org/officeDocument/2006/relationships/image" Target="../media/image46.wmf"/><Relationship Id="rId15" Type="http://schemas.openxmlformats.org/officeDocument/2006/relationships/image" Target="../media/image51.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8.wmf"/><Relationship Id="rId1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59.emf"/></Relationships>
</file>

<file path=ppt/slides/_rels/slide3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11.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60.wmf"/><Relationship Id="rId4" Type="http://schemas.openxmlformats.org/officeDocument/2006/relationships/image" Target="../media/image59.emf"/><Relationship Id="rId9" Type="http://schemas.openxmlformats.org/officeDocument/2006/relationships/oleObject" Target="../embeddings/oleObject39.bin"/></Relationships>
</file>

<file path=ppt/slides/_rels/slide35.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5.wmf"/><Relationship Id="rId5" Type="http://schemas.openxmlformats.org/officeDocument/2006/relationships/oleObject" Target="../embeddings/oleObject42.bin"/><Relationship Id="rId4" Type="http://schemas.openxmlformats.org/officeDocument/2006/relationships/image" Target="../media/image59.emf"/></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4.bin"/><Relationship Id="rId5" Type="http://schemas.openxmlformats.org/officeDocument/2006/relationships/image" Target="../media/image66.jpeg"/><Relationship Id="rId4" Type="http://schemas.openxmlformats.org/officeDocument/2006/relationships/image" Target="../media/image65.wmf"/></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75.wmf"/><Relationship Id="rId7"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72.wmf"/><Relationship Id="rId5" Type="http://schemas.openxmlformats.org/officeDocument/2006/relationships/oleObject" Target="../embeddings/oleObject45.bin"/><Relationship Id="rId10" Type="http://schemas.openxmlformats.org/officeDocument/2006/relationships/image" Target="../media/image74.wmf"/><Relationship Id="rId4" Type="http://schemas.openxmlformats.org/officeDocument/2006/relationships/image" Target="../media/image76.wmf"/><Relationship Id="rId9" Type="http://schemas.openxmlformats.org/officeDocument/2006/relationships/oleObject" Target="../embeddings/oleObject47.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83.jpeg"/><Relationship Id="rId3" Type="http://schemas.openxmlformats.org/officeDocument/2006/relationships/image" Target="../media/image81.wmf"/><Relationship Id="rId7" Type="http://schemas.openxmlformats.org/officeDocument/2006/relationships/image" Target="../media/image78.wmf"/><Relationship Id="rId12" Type="http://schemas.openxmlformats.org/officeDocument/2006/relationships/image" Target="../media/image82.gi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9.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79.wmf"/></Relationships>
</file>

<file path=ppt/slides/_rels/slide45.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jpeg"/><Relationship Id="rId1" Type="http://schemas.openxmlformats.org/officeDocument/2006/relationships/slideLayout" Target="../slideLayouts/slideLayout7.xml"/><Relationship Id="rId4" Type="http://schemas.openxmlformats.org/officeDocument/2006/relationships/image" Target="../media/image86.wmf"/></Relationships>
</file>

<file path=ppt/slides/_rels/slide46.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5.wmf"/><Relationship Id="rId1" Type="http://schemas.openxmlformats.org/officeDocument/2006/relationships/slideLayout" Target="../slideLayouts/slideLayout7.xml"/><Relationship Id="rId4" Type="http://schemas.openxmlformats.org/officeDocument/2006/relationships/image" Target="../media/image88.wmf"/></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jpeg"/><Relationship Id="rId1" Type="http://schemas.openxmlformats.org/officeDocument/2006/relationships/slideLayout" Target="../slideLayouts/slideLayout7.xml"/><Relationship Id="rId4" Type="http://schemas.openxmlformats.org/officeDocument/2006/relationships/image" Target="../media/image91.gif"/></Relationships>
</file>

<file path=ppt/slides/_rels/slide5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3.gif"/><Relationship Id="rId7" Type="http://schemas.openxmlformats.org/officeDocument/2006/relationships/image" Target="../media/image95.png"/><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92.wmf"/><Relationship Id="rId5" Type="http://schemas.openxmlformats.org/officeDocument/2006/relationships/oleObject" Target="../embeddings/oleObject52.bin"/><Relationship Id="rId4" Type="http://schemas.openxmlformats.org/officeDocument/2006/relationships/image" Target="../media/image94.gif"/></Relationships>
</file>

<file path=ppt/slides/_rels/slide53.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9.gif"/><Relationship Id="rId7" Type="http://schemas.openxmlformats.org/officeDocument/2006/relationships/oleObject" Target="../embeddings/oleObject53.bin"/><Relationship Id="rId12" Type="http://schemas.openxmlformats.org/officeDocument/2006/relationships/image" Target="../media/image104.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02.gif"/><Relationship Id="rId11" Type="http://schemas.openxmlformats.org/officeDocument/2006/relationships/image" Target="../media/image103.jpeg"/><Relationship Id="rId5" Type="http://schemas.openxmlformats.org/officeDocument/2006/relationships/image" Target="../media/image101.wmf"/><Relationship Id="rId10" Type="http://schemas.openxmlformats.org/officeDocument/2006/relationships/image" Target="../media/image98.wmf"/><Relationship Id="rId4" Type="http://schemas.openxmlformats.org/officeDocument/2006/relationships/image" Target="../media/image100.wmf"/><Relationship Id="rId9" Type="http://schemas.openxmlformats.org/officeDocument/2006/relationships/oleObject" Target="../embeddings/oleObject54.bin"/></Relationships>
</file>

<file path=ppt/slides/_rels/slide54.x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109.wmf"/><Relationship Id="rId3" Type="http://schemas.openxmlformats.org/officeDocument/2006/relationships/image" Target="../media/image111.gif"/><Relationship Id="rId7" Type="http://schemas.openxmlformats.org/officeDocument/2006/relationships/image" Target="../media/image106.wmf"/><Relationship Id="rId12"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56.bin"/><Relationship Id="rId11" Type="http://schemas.openxmlformats.org/officeDocument/2006/relationships/image" Target="../media/image108.wmf"/><Relationship Id="rId5" Type="http://schemas.openxmlformats.org/officeDocument/2006/relationships/image" Target="../media/image105.wmf"/><Relationship Id="rId15" Type="http://schemas.openxmlformats.org/officeDocument/2006/relationships/image" Target="../media/image110.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107.wmf"/><Relationship Id="rId14" Type="http://schemas.openxmlformats.org/officeDocument/2006/relationships/oleObject" Target="../embeddings/oleObject60.bin"/></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3.wmf"/><Relationship Id="rId4" Type="http://schemas.openxmlformats.org/officeDocument/2006/relationships/image" Target="../media/image10.emf"/><Relationship Id="rId9"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3" Type="http://schemas.openxmlformats.org/officeDocument/2006/relationships/image" Target="../media/image113.jpeg"/><Relationship Id="rId7" Type="http://schemas.openxmlformats.org/officeDocument/2006/relationships/image" Target="../media/image115.gi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14.gif"/><Relationship Id="rId5" Type="http://schemas.openxmlformats.org/officeDocument/2006/relationships/image" Target="../media/image112.wmf"/><Relationship Id="rId4" Type="http://schemas.openxmlformats.org/officeDocument/2006/relationships/oleObject" Target="../embeddings/oleObject61.bin"/></Relationships>
</file>

<file path=ppt/slides/_rels/slide61.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oleObject" Target="../embeddings/oleObject62.bin"/><Relationship Id="rId7"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117.wmf"/><Relationship Id="rId5" Type="http://schemas.openxmlformats.org/officeDocument/2006/relationships/oleObject" Target="../embeddings/oleObject63.bin"/><Relationship Id="rId4" Type="http://schemas.openxmlformats.org/officeDocument/2006/relationships/image" Target="../media/image116.wmf"/></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20.gif"/><Relationship Id="rId2" Type="http://schemas.openxmlformats.org/officeDocument/2006/relationships/image" Target="../media/image119.gif"/><Relationship Id="rId1" Type="http://schemas.openxmlformats.org/officeDocument/2006/relationships/slideLayout" Target="../slideLayouts/slideLayout7.xml"/><Relationship Id="rId4" Type="http://schemas.openxmlformats.org/officeDocument/2006/relationships/image" Target="../media/image121.gi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123.wmf"/><Relationship Id="rId5" Type="http://schemas.openxmlformats.org/officeDocument/2006/relationships/oleObject" Target="../embeddings/oleObject66.bin"/><Relationship Id="rId4" Type="http://schemas.openxmlformats.org/officeDocument/2006/relationships/image" Target="../media/image122.wmf"/></Relationships>
</file>

<file path=ppt/slides/_rels/slide68.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image" Target="../media/image10.emf"/></Relationships>
</file>

<file path=ppt/slides/_rels/slide7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Energy Flow in Technological Systems</a:t>
            </a:r>
          </a:p>
        </p:txBody>
      </p:sp>
      <p:sp>
        <p:nvSpPr>
          <p:cNvPr id="4" name="Subtitle 3"/>
          <p:cNvSpPr>
            <a:spLocks noGrp="1"/>
          </p:cNvSpPr>
          <p:nvPr>
            <p:ph type="subTitle" idx="1"/>
          </p:nvPr>
        </p:nvSpPr>
        <p:spPr/>
        <p:txBody>
          <a:bodyPr/>
          <a:lstStyle/>
          <a:p>
            <a:r>
              <a:rPr lang="it-IT" dirty="0"/>
              <a:t>Unit B – science 10</a:t>
            </a:r>
          </a:p>
          <a:p>
            <a:r>
              <a:rPr lang="it-IT" dirty="0"/>
              <a:t>redding</a:t>
            </a:r>
          </a:p>
        </p:txBody>
      </p:sp>
      <p:pic>
        <p:nvPicPr>
          <p:cNvPr id="25602" name="Picture 2" descr="http://s3-ec.buzzfed.com/static/enhanced/webdr06/2013/9/6/12/enhanced-buzz-5441-1378485794-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212" y="1064186"/>
            <a:ext cx="3805237" cy="2762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5604" name="Picture 4" descr="http://www.geek-jokes.com/sites/default/files/styles/image_detail/public/images-gallery/EMC.jpg?itok=GrqQ0cUH"/>
          <p:cNvPicPr>
            <a:picLocks noChangeAspect="1" noChangeArrowheads="1"/>
          </p:cNvPicPr>
          <p:nvPr/>
        </p:nvPicPr>
        <p:blipFill rotWithShape="1">
          <a:blip r:embed="rId3">
            <a:extLst>
              <a:ext uri="{28A0092B-C50C-407E-A947-70E740481C1C}">
                <a14:useLocalDpi xmlns:a14="http://schemas.microsoft.com/office/drawing/2010/main" val="0"/>
              </a:ext>
            </a:extLst>
          </a:blip>
          <a:srcRect l="13362" t="26413" r="18067" b="32515"/>
          <a:stretch/>
        </p:blipFill>
        <p:spPr bwMode="auto">
          <a:xfrm>
            <a:off x="1522412" y="1064186"/>
            <a:ext cx="3886200" cy="1752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4"/>
          <p:cNvSpPr>
            <a:spLocks noChangeArrowheads="1" noChangeShapeType="1" noTextEdit="1"/>
          </p:cNvSpPr>
          <p:nvPr/>
        </p:nvSpPr>
        <p:spPr bwMode="auto">
          <a:xfrm>
            <a:off x="3981451" y="241301"/>
            <a:ext cx="4225925" cy="371475"/>
          </a:xfrm>
          <a:prstGeom prst="rect">
            <a:avLst/>
          </a:prstGeom>
        </p:spPr>
        <p:txBody>
          <a:bodyPr wrap="none" fromWordArt="1">
            <a:prstTxWarp prst="textPlain">
              <a:avLst>
                <a:gd name="adj" fmla="val 50000"/>
              </a:avLst>
            </a:prstTxWarp>
          </a:bodyPr>
          <a:lstStyle/>
          <a:p>
            <a:pPr algn="ctr"/>
            <a:r>
              <a:rPr lang="en-US" sz="2400" kern="10">
                <a:ln w="12700">
                  <a:solidFill>
                    <a:srgbClr val="FFFF00"/>
                  </a:solidFill>
                  <a:round/>
                  <a:headEnd/>
                  <a:tailEnd/>
                </a:ln>
                <a:solidFill>
                  <a:srgbClr val="800080"/>
                </a:solidFill>
                <a:effectLst>
                  <a:outerShdw dist="45791" dir="2021404" algn="ctr" rotWithShape="0">
                    <a:srgbClr val="9999FF"/>
                  </a:outerShdw>
                </a:effectLst>
                <a:latin typeface="Arial Black" panose="020B0A04020102020204" pitchFamily="34" charset="0"/>
              </a:rPr>
              <a:t>Speed-Time Graphs</a:t>
            </a:r>
          </a:p>
        </p:txBody>
      </p:sp>
      <p:graphicFrame>
        <p:nvGraphicFramePr>
          <p:cNvPr id="13363" name="Group 51"/>
          <p:cNvGraphicFramePr>
            <a:graphicFrameLocks noGrp="1"/>
          </p:cNvGraphicFramePr>
          <p:nvPr/>
        </p:nvGraphicFramePr>
        <p:xfrm>
          <a:off x="1754187" y="855664"/>
          <a:ext cx="3187700" cy="3438526"/>
        </p:xfrm>
        <a:graphic>
          <a:graphicData uri="http://schemas.openxmlformats.org/drawingml/2006/table">
            <a:tbl>
              <a:tblPr/>
              <a:tblGrid>
                <a:gridCol w="1325563">
                  <a:extLst>
                    <a:ext uri="{9D8B030D-6E8A-4147-A177-3AD203B41FA5}">
                      <a16:colId xmlns:a16="http://schemas.microsoft.com/office/drawing/2014/main" val="20000"/>
                    </a:ext>
                  </a:extLst>
                </a:gridCol>
                <a:gridCol w="1862137">
                  <a:extLst>
                    <a:ext uri="{9D8B030D-6E8A-4147-A177-3AD203B41FA5}">
                      <a16:colId xmlns:a16="http://schemas.microsoft.com/office/drawing/2014/main" val="20001"/>
                    </a:ext>
                  </a:extLst>
                </a:gridCol>
              </a:tblGrid>
              <a:tr h="12437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anose="02020603050405020304" pitchFamily="18" charset="0"/>
                        </a:rPr>
                        <a:t>Time When Boat Passes Marker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a:ln>
                            <a:noFill/>
                          </a:ln>
                          <a:solidFill>
                            <a:schemeClr val="tx1"/>
                          </a:solidFill>
                          <a:effectLst/>
                          <a:latin typeface="Times New Roman" panose="02020603050405020304" pitchFamily="18" charset="0"/>
                        </a:rPr>
                        <a:t>t</a:t>
                      </a:r>
                      <a:r>
                        <a:rPr kumimoji="0" lang="en-US" sz="1800" b="1" i="0" u="none" strike="noStrike" cap="none" normalizeH="0" baseline="0">
                          <a:ln>
                            <a:noFill/>
                          </a:ln>
                          <a:solidFill>
                            <a:schemeClr val="tx1"/>
                          </a:solidFill>
                          <a:effectLst/>
                          <a:latin typeface="Times New Roman" panose="02020603050405020304" pitchFamily="18" charset="0"/>
                        </a:rPr>
                        <a:t> (s)</a:t>
                      </a:r>
                      <a:endParaRPr kumimoji="0" lang="en-US" sz="1800" b="1" i="1" u="none" strike="noStrike" cap="none" normalizeH="0" baseline="0">
                        <a:ln>
                          <a:noFill/>
                        </a:ln>
                        <a:solidFill>
                          <a:schemeClr val="tx1"/>
                        </a:solidFill>
                        <a:effectLst/>
                        <a:latin typeface="Times New Roman" panose="02020603050405020304" pitchFamily="18" charset="0"/>
                      </a:endParaRP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anose="02020603050405020304" pitchFamily="18" charset="0"/>
                        </a:rPr>
                        <a:t>Speed of the Boat as it Passes Each Marker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a:ln>
                            <a:noFill/>
                          </a:ln>
                          <a:solidFill>
                            <a:schemeClr val="tx1"/>
                          </a:solidFill>
                          <a:effectLst/>
                          <a:latin typeface="Times New Roman" panose="02020603050405020304" pitchFamily="18" charset="0"/>
                        </a:rPr>
                        <a:t>v</a:t>
                      </a:r>
                      <a:r>
                        <a:rPr kumimoji="0" lang="en-US" sz="1800" b="1" i="0" u="none" strike="noStrike" cap="none" normalizeH="0" baseline="0">
                          <a:ln>
                            <a:noFill/>
                          </a:ln>
                          <a:solidFill>
                            <a:schemeClr val="tx1"/>
                          </a:solidFill>
                          <a:effectLst/>
                          <a:latin typeface="Times New Roman" panose="02020603050405020304" pitchFamily="18" charset="0"/>
                        </a:rPr>
                        <a:t> (m/s)</a:t>
                      </a:r>
                      <a:endParaRPr kumimoji="0" lang="en-US" sz="1800" b="1" i="1" u="none" strike="noStrike" cap="none" normalizeH="0" baseline="0">
                        <a:ln>
                          <a:noFill/>
                        </a:ln>
                        <a:solidFill>
                          <a:schemeClr val="tx1"/>
                        </a:solidFill>
                        <a:effectLst/>
                        <a:latin typeface="Times New Roman" panose="02020603050405020304" pitchFamily="18" charset="0"/>
                      </a:endParaRP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0.0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5.00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2.0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5.00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4.0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5.00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6.0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5.00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8.0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5.00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10.0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5.00</a:t>
                      </a:r>
                    </a:p>
                  </a:txBody>
                  <a:tcPr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6413" name="Text Box 41"/>
          <p:cNvSpPr txBox="1">
            <a:spLocks noChangeArrowheads="1"/>
          </p:cNvSpPr>
          <p:nvPr/>
        </p:nvSpPr>
        <p:spPr bwMode="auto">
          <a:xfrm>
            <a:off x="2828926" y="4581525"/>
            <a:ext cx="1114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1400" i="1">
                <a:solidFill>
                  <a:schemeClr val="tx1"/>
                </a:solidFill>
                <a:latin typeface="Times New Roman" panose="02020603050405020304" pitchFamily="18" charset="0"/>
              </a:rPr>
              <a:t>text p.130</a:t>
            </a:r>
          </a:p>
        </p:txBody>
      </p:sp>
      <p:graphicFrame>
        <p:nvGraphicFramePr>
          <p:cNvPr id="16414" name="Object 45"/>
          <p:cNvGraphicFramePr>
            <a:graphicFrameLocks noChangeAspect="1"/>
          </p:cNvGraphicFramePr>
          <p:nvPr/>
        </p:nvGraphicFramePr>
        <p:xfrm>
          <a:off x="6554787" y="2546350"/>
          <a:ext cx="3646488" cy="3424238"/>
        </p:xfrm>
        <a:graphic>
          <a:graphicData uri="http://schemas.openxmlformats.org/presentationml/2006/ole">
            <mc:AlternateContent xmlns:mc="http://schemas.openxmlformats.org/markup-compatibility/2006">
              <mc:Choice xmlns:v="urn:schemas-microsoft-com:vml" Requires="v">
                <p:oleObj spid="_x0000_s5137" name="Chart" r:id="rId3" imgW="2647955" imgH="2485949" progId="Excel.Chart.8">
                  <p:embed/>
                </p:oleObj>
              </mc:Choice>
              <mc:Fallback>
                <p:oleObj name="Chart" r:id="rId3" imgW="2647955" imgH="24859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787" y="2546350"/>
                        <a:ext cx="3646488" cy="342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15" name="Text Box 46"/>
          <p:cNvSpPr txBox="1">
            <a:spLocks noChangeArrowheads="1"/>
          </p:cNvSpPr>
          <p:nvPr/>
        </p:nvSpPr>
        <p:spPr bwMode="auto">
          <a:xfrm>
            <a:off x="7669212" y="2486026"/>
            <a:ext cx="1728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Speed vs Time</a:t>
            </a:r>
          </a:p>
        </p:txBody>
      </p:sp>
      <p:sp>
        <p:nvSpPr>
          <p:cNvPr id="16416" name="Text Box 47"/>
          <p:cNvSpPr txBox="1">
            <a:spLocks noChangeArrowheads="1"/>
          </p:cNvSpPr>
          <p:nvPr/>
        </p:nvSpPr>
        <p:spPr bwMode="auto">
          <a:xfrm rot="-5400000">
            <a:off x="5645150" y="3895726"/>
            <a:ext cx="14970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Speed (m/s)</a:t>
            </a:r>
          </a:p>
        </p:txBody>
      </p:sp>
      <p:sp>
        <p:nvSpPr>
          <p:cNvPr id="16417" name="Text Box 48"/>
          <p:cNvSpPr txBox="1">
            <a:spLocks noChangeArrowheads="1"/>
          </p:cNvSpPr>
          <p:nvPr/>
        </p:nvSpPr>
        <p:spPr bwMode="auto">
          <a:xfrm>
            <a:off x="8053388" y="5749926"/>
            <a:ext cx="1230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Time (s)</a:t>
            </a:r>
          </a:p>
        </p:txBody>
      </p:sp>
      <p:sp>
        <p:nvSpPr>
          <p:cNvPr id="16418" name="Text Box 52"/>
          <p:cNvSpPr txBox="1">
            <a:spLocks noChangeArrowheads="1"/>
          </p:cNvSpPr>
          <p:nvPr/>
        </p:nvSpPr>
        <p:spPr bwMode="auto">
          <a:xfrm>
            <a:off x="5403850" y="1239839"/>
            <a:ext cx="4914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boat is exhibiting </a:t>
            </a:r>
            <a:r>
              <a:rPr lang="en-US" altLang="en-US" b="1">
                <a:solidFill>
                  <a:srgbClr val="660066"/>
                </a:solidFill>
                <a:latin typeface="Times New Roman" panose="02020603050405020304" pitchFamily="18" charset="0"/>
              </a:rPr>
              <a:t>uniform motion</a:t>
            </a:r>
            <a:r>
              <a:rPr lang="en-US" altLang="en-US">
                <a:solidFill>
                  <a:schemeClr val="tx1"/>
                </a:solidFill>
                <a:latin typeface="Times New Roman" panose="02020603050405020304" pitchFamily="18" charset="0"/>
              </a:rPr>
              <a:t>, so that means the speed does not change. </a:t>
            </a:r>
          </a:p>
        </p:txBody>
      </p:sp>
      <p:sp>
        <p:nvSpPr>
          <p:cNvPr id="16419" name="Text Box 53"/>
          <p:cNvSpPr txBox="1">
            <a:spLocks noChangeArrowheads="1"/>
          </p:cNvSpPr>
          <p:nvPr/>
        </p:nvSpPr>
        <p:spPr bwMode="auto">
          <a:xfrm>
            <a:off x="1946276" y="5272088"/>
            <a:ext cx="43402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 </a:t>
            </a:r>
            <a:r>
              <a:rPr lang="en-US" altLang="en-US" b="1">
                <a:solidFill>
                  <a:srgbClr val="660066"/>
                </a:solidFill>
                <a:latin typeface="Times New Roman" panose="02020603050405020304" pitchFamily="18" charset="0"/>
              </a:rPr>
              <a:t>horizontal</a:t>
            </a:r>
            <a:r>
              <a:rPr lang="en-US" altLang="en-US">
                <a:solidFill>
                  <a:schemeClr val="tx1"/>
                </a:solidFill>
                <a:latin typeface="Times New Roman" panose="02020603050405020304" pitchFamily="18" charset="0"/>
              </a:rPr>
              <a:t> line has a </a:t>
            </a:r>
            <a:r>
              <a:rPr lang="en-US" altLang="en-US" b="1">
                <a:solidFill>
                  <a:srgbClr val="660066"/>
                </a:solidFill>
                <a:latin typeface="Times New Roman" panose="02020603050405020304" pitchFamily="18" charset="0"/>
              </a:rPr>
              <a:t>slope of zero</a:t>
            </a:r>
            <a:r>
              <a:rPr lang="en-US" altLang="en-US">
                <a:solidFill>
                  <a:schemeClr val="tx1"/>
                </a:solidFill>
                <a:latin typeface="Times New Roman" panose="02020603050405020304" pitchFamily="18" charset="0"/>
              </a:rPr>
              <a:t>, and that means that the speed stays constant as time passes.</a:t>
            </a:r>
          </a:p>
        </p:txBody>
      </p:sp>
    </p:spTree>
    <p:extLst>
      <p:ext uri="{BB962C8B-B14F-4D97-AF65-F5344CB8AC3E}">
        <p14:creationId xmlns:p14="http://schemas.microsoft.com/office/powerpoint/2010/main" val="311628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108" y="643466"/>
            <a:ext cx="1970425"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75" name="Freeform: Shape 74">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8665" y="1702167"/>
            <a:ext cx="3209207" cy="61269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17410" name="Picture 4" descr="B03_TableB1_5_FigB1_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7974" y="1145204"/>
            <a:ext cx="8537552" cy="4567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91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222500" y="936707"/>
            <a:ext cx="67214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a:solidFill>
                  <a:schemeClr val="tx1"/>
                </a:solidFill>
                <a:latin typeface="Times New Roman" panose="02020603050405020304" pitchFamily="18" charset="0"/>
              </a:rPr>
              <a:t>The slope of a line on a speed-time graph indicates that an object is either speeding up or slowing down.</a:t>
            </a:r>
          </a:p>
        </p:txBody>
      </p:sp>
      <p:sp>
        <p:nvSpPr>
          <p:cNvPr id="18435" name="Line 5"/>
          <p:cNvSpPr>
            <a:spLocks noChangeShapeType="1"/>
          </p:cNvSpPr>
          <p:nvPr/>
        </p:nvSpPr>
        <p:spPr bwMode="auto">
          <a:xfrm flipV="1">
            <a:off x="2638425" y="2549525"/>
            <a:ext cx="0" cy="23812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 name="Line 6"/>
          <p:cNvSpPr>
            <a:spLocks noChangeShapeType="1"/>
          </p:cNvSpPr>
          <p:nvPr/>
        </p:nvSpPr>
        <p:spPr bwMode="auto">
          <a:xfrm rot="5400000" flipV="1">
            <a:off x="3829050" y="3740150"/>
            <a:ext cx="0" cy="23812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Text Box 7"/>
          <p:cNvSpPr txBox="1">
            <a:spLocks noChangeArrowheads="1"/>
          </p:cNvSpPr>
          <p:nvPr/>
        </p:nvSpPr>
        <p:spPr bwMode="auto">
          <a:xfrm>
            <a:off x="3062287" y="2149475"/>
            <a:ext cx="18049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Speed vs Time</a:t>
            </a:r>
          </a:p>
        </p:txBody>
      </p:sp>
      <p:sp>
        <p:nvSpPr>
          <p:cNvPr id="18438" name="Text Box 8"/>
          <p:cNvSpPr txBox="1">
            <a:spLocks noChangeArrowheads="1"/>
          </p:cNvSpPr>
          <p:nvPr/>
        </p:nvSpPr>
        <p:spPr bwMode="auto">
          <a:xfrm rot="-5400000">
            <a:off x="1358900" y="3574533"/>
            <a:ext cx="172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Speed (m/s)</a:t>
            </a:r>
          </a:p>
        </p:txBody>
      </p:sp>
      <p:sp>
        <p:nvSpPr>
          <p:cNvPr id="18439" name="Text Box 9"/>
          <p:cNvSpPr txBox="1">
            <a:spLocks noChangeArrowheads="1"/>
          </p:cNvSpPr>
          <p:nvPr/>
        </p:nvSpPr>
        <p:spPr bwMode="auto">
          <a:xfrm>
            <a:off x="3252787" y="5045075"/>
            <a:ext cx="11509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Time (s)</a:t>
            </a:r>
          </a:p>
        </p:txBody>
      </p:sp>
      <p:sp>
        <p:nvSpPr>
          <p:cNvPr id="18440" name="Line 10"/>
          <p:cNvSpPr>
            <a:spLocks noChangeShapeType="1"/>
          </p:cNvSpPr>
          <p:nvPr/>
        </p:nvSpPr>
        <p:spPr bwMode="auto">
          <a:xfrm flipV="1">
            <a:off x="2638425" y="3044825"/>
            <a:ext cx="2189162" cy="80645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11"/>
          <p:cNvSpPr>
            <a:spLocks noChangeShapeType="1"/>
          </p:cNvSpPr>
          <p:nvPr/>
        </p:nvSpPr>
        <p:spPr bwMode="auto">
          <a:xfrm>
            <a:off x="2638425" y="3851275"/>
            <a:ext cx="2112962" cy="80645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Text Box 12"/>
          <p:cNvSpPr txBox="1">
            <a:spLocks noChangeArrowheads="1"/>
          </p:cNvSpPr>
          <p:nvPr/>
        </p:nvSpPr>
        <p:spPr bwMode="auto">
          <a:xfrm>
            <a:off x="3829051" y="2805113"/>
            <a:ext cx="498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FF0000"/>
                </a:solidFill>
                <a:latin typeface="Times New Roman" panose="02020603050405020304" pitchFamily="18" charset="0"/>
              </a:rPr>
              <a:t>A</a:t>
            </a:r>
          </a:p>
        </p:txBody>
      </p:sp>
      <p:sp>
        <p:nvSpPr>
          <p:cNvPr id="18443" name="Text Box 13"/>
          <p:cNvSpPr txBox="1">
            <a:spLocks noChangeArrowheads="1"/>
          </p:cNvSpPr>
          <p:nvPr/>
        </p:nvSpPr>
        <p:spPr bwMode="auto">
          <a:xfrm>
            <a:off x="4329112" y="4043363"/>
            <a:ext cx="344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0000CC"/>
                </a:solidFill>
                <a:latin typeface="Times New Roman" panose="02020603050405020304" pitchFamily="18" charset="0"/>
              </a:rPr>
              <a:t>B</a:t>
            </a:r>
          </a:p>
        </p:txBody>
      </p:sp>
      <p:sp>
        <p:nvSpPr>
          <p:cNvPr id="18444" name="Text Box 14"/>
          <p:cNvSpPr txBox="1">
            <a:spLocks noChangeArrowheads="1"/>
          </p:cNvSpPr>
          <p:nvPr/>
        </p:nvSpPr>
        <p:spPr bwMode="auto">
          <a:xfrm>
            <a:off x="1639888" y="5237163"/>
            <a:ext cx="1114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1400" i="1">
                <a:solidFill>
                  <a:schemeClr val="tx1"/>
                </a:solidFill>
                <a:latin typeface="Times New Roman" panose="02020603050405020304" pitchFamily="18" charset="0"/>
              </a:rPr>
              <a:t>text p.131</a:t>
            </a:r>
          </a:p>
        </p:txBody>
      </p:sp>
      <p:sp>
        <p:nvSpPr>
          <p:cNvPr id="18445" name="Text Box 15"/>
          <p:cNvSpPr txBox="1">
            <a:spLocks noChangeArrowheads="1"/>
          </p:cNvSpPr>
          <p:nvPr/>
        </p:nvSpPr>
        <p:spPr bwMode="auto">
          <a:xfrm>
            <a:off x="5287962" y="3033713"/>
            <a:ext cx="5302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rPr>
              <a:t>Object A</a:t>
            </a:r>
            <a:r>
              <a:rPr lang="en-US" altLang="en-US">
                <a:solidFill>
                  <a:schemeClr val="tx1"/>
                </a:solidFill>
                <a:latin typeface="Times New Roman" panose="02020603050405020304" pitchFamily="18" charset="0"/>
              </a:rPr>
              <a:t> is increasing its speed (positive slope).</a:t>
            </a:r>
          </a:p>
        </p:txBody>
      </p:sp>
      <p:sp>
        <p:nvSpPr>
          <p:cNvPr id="18446" name="Text Box 16"/>
          <p:cNvSpPr txBox="1">
            <a:spLocks noChangeArrowheads="1"/>
          </p:cNvSpPr>
          <p:nvPr/>
        </p:nvSpPr>
        <p:spPr bwMode="auto">
          <a:xfrm>
            <a:off x="5324475" y="4133850"/>
            <a:ext cx="5340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0000CC"/>
                </a:solidFill>
                <a:latin typeface="Times New Roman" panose="02020603050405020304" pitchFamily="18" charset="0"/>
              </a:rPr>
              <a:t>Object B</a:t>
            </a:r>
            <a:r>
              <a:rPr lang="en-US" altLang="en-US">
                <a:solidFill>
                  <a:schemeClr val="tx1"/>
                </a:solidFill>
                <a:latin typeface="Times New Roman" panose="02020603050405020304" pitchFamily="18" charset="0"/>
              </a:rPr>
              <a:t> is decreasing its speed (negative slope).</a:t>
            </a:r>
          </a:p>
        </p:txBody>
      </p:sp>
      <p:sp>
        <p:nvSpPr>
          <p:cNvPr id="18447" name="Rectangle 17"/>
          <p:cNvSpPr>
            <a:spLocks noChangeArrowheads="1"/>
          </p:cNvSpPr>
          <p:nvPr/>
        </p:nvSpPr>
        <p:spPr bwMode="auto">
          <a:xfrm>
            <a:off x="2037834" y="705191"/>
            <a:ext cx="7027862" cy="1228725"/>
          </a:xfrm>
          <a:prstGeom prst="rect">
            <a:avLst/>
          </a:prstGeom>
          <a:noFill/>
          <a:ln w="3810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097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8" descr="Dark upward diagonal"/>
          <p:cNvSpPr>
            <a:spLocks noChangeArrowheads="1"/>
          </p:cNvSpPr>
          <p:nvPr/>
        </p:nvSpPr>
        <p:spPr bwMode="auto">
          <a:xfrm>
            <a:off x="2536042" y="3045523"/>
            <a:ext cx="2151063" cy="1190625"/>
          </a:xfrm>
          <a:prstGeom prst="rect">
            <a:avLst/>
          </a:prstGeom>
          <a:pattFill prst="dkUpDiag">
            <a:fgClr>
              <a:srgbClr val="660066"/>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9459" name="Text Box 4"/>
          <p:cNvSpPr txBox="1">
            <a:spLocks noChangeArrowheads="1"/>
          </p:cNvSpPr>
          <p:nvPr/>
        </p:nvSpPr>
        <p:spPr bwMode="auto">
          <a:xfrm>
            <a:off x="2752726" y="301626"/>
            <a:ext cx="65293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a:solidFill>
                  <a:schemeClr val="tx1"/>
                </a:solidFill>
                <a:latin typeface="Times New Roman" panose="02020603050405020304" pitchFamily="18" charset="0"/>
              </a:rPr>
              <a:t>The area under the line of a speed-time graph determines the distance the object travels. </a:t>
            </a:r>
          </a:p>
        </p:txBody>
      </p:sp>
      <p:sp>
        <p:nvSpPr>
          <p:cNvPr id="19460" name="Rectangle 5"/>
          <p:cNvSpPr>
            <a:spLocks noChangeArrowheads="1"/>
          </p:cNvSpPr>
          <p:nvPr/>
        </p:nvSpPr>
        <p:spPr bwMode="auto">
          <a:xfrm>
            <a:off x="2830512" y="203200"/>
            <a:ext cx="6413500" cy="1074738"/>
          </a:xfrm>
          <a:prstGeom prst="rect">
            <a:avLst/>
          </a:prstGeom>
          <a:noFill/>
          <a:ln w="3810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9461" name="Line 7"/>
          <p:cNvSpPr>
            <a:spLocks noChangeShapeType="1"/>
          </p:cNvSpPr>
          <p:nvPr/>
        </p:nvSpPr>
        <p:spPr bwMode="auto">
          <a:xfrm flipV="1">
            <a:off x="2522537" y="1870075"/>
            <a:ext cx="0" cy="23812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8"/>
          <p:cNvSpPr>
            <a:spLocks noChangeShapeType="1"/>
          </p:cNvSpPr>
          <p:nvPr/>
        </p:nvSpPr>
        <p:spPr bwMode="auto">
          <a:xfrm rot="5400000" flipV="1">
            <a:off x="3713162" y="3060700"/>
            <a:ext cx="0" cy="23812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Text Box 9"/>
          <p:cNvSpPr txBox="1">
            <a:spLocks noChangeArrowheads="1"/>
          </p:cNvSpPr>
          <p:nvPr/>
        </p:nvSpPr>
        <p:spPr bwMode="auto">
          <a:xfrm>
            <a:off x="2946401" y="1470025"/>
            <a:ext cx="18049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Speed vs Time</a:t>
            </a:r>
          </a:p>
        </p:txBody>
      </p:sp>
      <p:sp>
        <p:nvSpPr>
          <p:cNvPr id="19464" name="Text Box 10"/>
          <p:cNvSpPr txBox="1">
            <a:spLocks noChangeArrowheads="1"/>
          </p:cNvSpPr>
          <p:nvPr/>
        </p:nvSpPr>
        <p:spPr bwMode="auto">
          <a:xfrm rot="-5400000">
            <a:off x="896938" y="2895083"/>
            <a:ext cx="172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Speed (m/s)</a:t>
            </a:r>
          </a:p>
        </p:txBody>
      </p:sp>
      <p:sp>
        <p:nvSpPr>
          <p:cNvPr id="19465" name="Text Box 11"/>
          <p:cNvSpPr txBox="1">
            <a:spLocks noChangeArrowheads="1"/>
          </p:cNvSpPr>
          <p:nvPr/>
        </p:nvSpPr>
        <p:spPr bwMode="auto">
          <a:xfrm>
            <a:off x="3100387" y="4311650"/>
            <a:ext cx="11509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Time (s)</a:t>
            </a:r>
          </a:p>
        </p:txBody>
      </p:sp>
      <p:sp>
        <p:nvSpPr>
          <p:cNvPr id="19466" name="Line 12"/>
          <p:cNvSpPr>
            <a:spLocks noChangeShapeType="1"/>
          </p:cNvSpPr>
          <p:nvPr/>
        </p:nvSpPr>
        <p:spPr bwMode="auto">
          <a:xfrm>
            <a:off x="2522538" y="3033713"/>
            <a:ext cx="215106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Text Box 13"/>
          <p:cNvSpPr txBox="1">
            <a:spLocks noChangeArrowheads="1"/>
          </p:cNvSpPr>
          <p:nvPr/>
        </p:nvSpPr>
        <p:spPr bwMode="auto">
          <a:xfrm>
            <a:off x="4405313" y="4273550"/>
            <a:ext cx="614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5.0</a:t>
            </a:r>
          </a:p>
        </p:txBody>
      </p:sp>
      <p:sp>
        <p:nvSpPr>
          <p:cNvPr id="19468" name="Text Box 14"/>
          <p:cNvSpPr txBox="1">
            <a:spLocks noChangeArrowheads="1"/>
          </p:cNvSpPr>
          <p:nvPr/>
        </p:nvSpPr>
        <p:spPr bwMode="auto">
          <a:xfrm>
            <a:off x="2098675" y="2814638"/>
            <a:ext cx="4619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10</a:t>
            </a:r>
          </a:p>
        </p:txBody>
      </p:sp>
      <p:sp>
        <p:nvSpPr>
          <p:cNvPr id="19469" name="Text Box 16"/>
          <p:cNvSpPr txBox="1">
            <a:spLocks noChangeArrowheads="1"/>
          </p:cNvSpPr>
          <p:nvPr/>
        </p:nvSpPr>
        <p:spPr bwMode="auto">
          <a:xfrm>
            <a:off x="5326062" y="1662113"/>
            <a:ext cx="5068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 boat is travelling at a rate of 10 m/s for 5.0 s.  </a:t>
            </a:r>
          </a:p>
        </p:txBody>
      </p:sp>
      <p:sp>
        <p:nvSpPr>
          <p:cNvPr id="19470" name="Line 17"/>
          <p:cNvSpPr>
            <a:spLocks noChangeShapeType="1"/>
          </p:cNvSpPr>
          <p:nvPr/>
        </p:nvSpPr>
        <p:spPr bwMode="auto">
          <a:xfrm>
            <a:off x="4673600" y="3044826"/>
            <a:ext cx="0" cy="11906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Text Box 19"/>
          <p:cNvSpPr txBox="1">
            <a:spLocks noChangeArrowheads="1"/>
          </p:cNvSpPr>
          <p:nvPr/>
        </p:nvSpPr>
        <p:spPr bwMode="auto">
          <a:xfrm>
            <a:off x="5326062" y="2660650"/>
            <a:ext cx="4762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area under the line forms a rectangle.</a:t>
            </a:r>
          </a:p>
        </p:txBody>
      </p:sp>
      <p:sp>
        <p:nvSpPr>
          <p:cNvPr id="19472" name="Text Box 20"/>
          <p:cNvSpPr txBox="1">
            <a:spLocks noChangeArrowheads="1"/>
          </p:cNvSpPr>
          <p:nvPr/>
        </p:nvSpPr>
        <p:spPr bwMode="auto">
          <a:xfrm>
            <a:off x="5940426" y="3352800"/>
            <a:ext cx="2765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area  =  length x width</a:t>
            </a:r>
          </a:p>
        </p:txBody>
      </p:sp>
      <p:graphicFrame>
        <p:nvGraphicFramePr>
          <p:cNvPr id="19473" name="Object 22"/>
          <p:cNvGraphicFramePr>
            <a:graphicFrameLocks noChangeAspect="1"/>
          </p:cNvGraphicFramePr>
          <p:nvPr/>
        </p:nvGraphicFramePr>
        <p:xfrm>
          <a:off x="6815137" y="3946525"/>
          <a:ext cx="1968500" cy="685800"/>
        </p:xfrm>
        <a:graphic>
          <a:graphicData uri="http://schemas.openxmlformats.org/presentationml/2006/ole">
            <mc:AlternateContent xmlns:mc="http://schemas.openxmlformats.org/markup-compatibility/2006">
              <mc:Choice xmlns:v="urn:schemas-microsoft-com:vml" Requires="v">
                <p:oleObj spid="_x0000_s6161" name="Equation" r:id="rId3" imgW="1968500" imgH="685800" progId="Equation.DSMT4">
                  <p:embed/>
                </p:oleObj>
              </mc:Choice>
              <mc:Fallback>
                <p:oleObj name="Equation" r:id="rId3" imgW="1968500" imgH="685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37" y="3946525"/>
                        <a:ext cx="19685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74" name="Line 24"/>
          <p:cNvSpPr>
            <a:spLocks noChangeShapeType="1"/>
          </p:cNvSpPr>
          <p:nvPr/>
        </p:nvSpPr>
        <p:spPr bwMode="auto">
          <a:xfrm>
            <a:off x="7553326" y="4389439"/>
            <a:ext cx="269875" cy="192087"/>
          </a:xfrm>
          <a:prstGeom prst="line">
            <a:avLst/>
          </a:prstGeom>
          <a:noFill/>
          <a:ln w="25400">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5" name="Line 25"/>
          <p:cNvSpPr>
            <a:spLocks noChangeShapeType="1"/>
          </p:cNvSpPr>
          <p:nvPr/>
        </p:nvSpPr>
        <p:spPr bwMode="auto">
          <a:xfrm>
            <a:off x="8512176" y="4197350"/>
            <a:ext cx="269875" cy="192088"/>
          </a:xfrm>
          <a:prstGeom prst="line">
            <a:avLst/>
          </a:prstGeom>
          <a:noFill/>
          <a:ln w="25400">
            <a:solidFill>
              <a:srgbClr val="66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6" name="Text Box 26"/>
          <p:cNvSpPr txBox="1">
            <a:spLocks noChangeArrowheads="1"/>
          </p:cNvSpPr>
          <p:nvPr/>
        </p:nvSpPr>
        <p:spPr bwMode="auto">
          <a:xfrm>
            <a:off x="6594476" y="4965700"/>
            <a:ext cx="11128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50 m</a:t>
            </a:r>
          </a:p>
        </p:txBody>
      </p:sp>
      <p:sp>
        <p:nvSpPr>
          <p:cNvPr id="19477" name="Oval 27"/>
          <p:cNvSpPr>
            <a:spLocks noChangeArrowheads="1"/>
          </p:cNvSpPr>
          <p:nvPr/>
        </p:nvSpPr>
        <p:spPr bwMode="auto">
          <a:xfrm>
            <a:off x="6632576" y="4849813"/>
            <a:ext cx="998537" cy="614362"/>
          </a:xfrm>
          <a:prstGeom prst="ellipse">
            <a:avLst/>
          </a:prstGeom>
          <a:noFill/>
          <a:ln w="19050">
            <a:solidFill>
              <a:srgbClr val="66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9478" name="Text Box 28"/>
          <p:cNvSpPr txBox="1">
            <a:spLocks noChangeArrowheads="1"/>
          </p:cNvSpPr>
          <p:nvPr/>
        </p:nvSpPr>
        <p:spPr bwMode="auto">
          <a:xfrm>
            <a:off x="2560637" y="4992244"/>
            <a:ext cx="39163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boat travels a distance of 50 m. </a:t>
            </a:r>
          </a:p>
        </p:txBody>
      </p:sp>
    </p:spTree>
    <p:extLst>
      <p:ext uri="{BB962C8B-B14F-4D97-AF65-F5344CB8AC3E}">
        <p14:creationId xmlns:p14="http://schemas.microsoft.com/office/powerpoint/2010/main" val="366627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Grp="1" noChangeArrowheads="1" noChangeShapeType="1" noTextEdit="1"/>
          </p:cNvSpPr>
          <p:nvPr>
            <p:ph type="title"/>
          </p:nvPr>
        </p:nvSpPr>
        <p:spPr bwMode="auto">
          <a:xfrm>
            <a:off x="1154654" y="1828800"/>
            <a:ext cx="4634958" cy="3132669"/>
          </a:xfrm>
          <a:prstGeom prst="rect">
            <a:avLst/>
          </a:prstGeom>
        </p:spPr>
        <p:txBody>
          <a:bodyPr wrap="none" fromWordArt="1">
            <a:prstTxWarp prst="textSlantUp">
              <a:avLst>
                <a:gd name="adj" fmla="val 55556"/>
              </a:avLst>
            </a:prstTxWarp>
          </a:bodyPr>
          <a:lstStyle/>
          <a:p>
            <a:pPr algn="ctr"/>
            <a:r>
              <a:rPr lang="en-US" sz="3600" kern="10" dirty="0">
                <a:ln w="9525">
                  <a:solidFill>
                    <a:srgbClr val="000000"/>
                  </a:solidFill>
                  <a:round/>
                  <a:headEnd/>
                  <a:tailEnd/>
                </a:ln>
                <a:gradFill rotWithShape="1">
                  <a:gsLst>
                    <a:gs pos="0">
                      <a:srgbClr val="FF9900"/>
                    </a:gs>
                    <a:gs pos="50000">
                      <a:srgbClr val="FF3300"/>
                    </a:gs>
                    <a:gs pos="100000">
                      <a:srgbClr val="FF9900"/>
                    </a:gs>
                  </a:gsLst>
                  <a:lin ang="18900000" scaled="1"/>
                </a:gradFill>
                <a:latin typeface="Arial Black" panose="020B0A04020102020204" pitchFamily="34" charset="0"/>
              </a:rPr>
              <a:t>Homework:</a:t>
            </a:r>
          </a:p>
        </p:txBody>
      </p:sp>
      <p:sp>
        <p:nvSpPr>
          <p:cNvPr id="3" name="Text Placeholder 2"/>
          <p:cNvSpPr>
            <a:spLocks noGrp="1"/>
          </p:cNvSpPr>
          <p:nvPr>
            <p:ph type="body" idx="1"/>
          </p:nvPr>
        </p:nvSpPr>
        <p:spPr>
          <a:xfrm>
            <a:off x="6893764" y="1600200"/>
            <a:ext cx="3756566" cy="3361268"/>
          </a:xfrm>
        </p:spPr>
        <p:txBody>
          <a:bodyPr>
            <a:normAutofit/>
          </a:bodyPr>
          <a:lstStyle/>
          <a:p>
            <a:pPr>
              <a:buFont typeface="Wingdings" panose="05000000000000000000" pitchFamily="2" charset="2"/>
              <a:buChar char="ü"/>
            </a:pPr>
            <a:r>
              <a:rPr lang="en-US" altLang="en-US" sz="2000" dirty="0">
                <a:solidFill>
                  <a:srgbClr val="000000"/>
                </a:solidFill>
                <a:latin typeface="Times New Roman" panose="02020603050405020304" pitchFamily="18" charset="0"/>
              </a:rPr>
              <a:t>read pages 126 – 133</a:t>
            </a:r>
          </a:p>
          <a:p>
            <a:pPr>
              <a:buFont typeface="Wingdings" panose="05000000000000000000" pitchFamily="2" charset="2"/>
              <a:buChar char="ü"/>
            </a:pPr>
            <a:r>
              <a:rPr lang="en-US" altLang="en-US" sz="2000" dirty="0">
                <a:solidFill>
                  <a:srgbClr val="000000"/>
                </a:solidFill>
                <a:latin typeface="Times New Roman" panose="02020603050405020304" pitchFamily="18" charset="0"/>
              </a:rPr>
              <a:t>B1.1 Check and Reflect page 135  #’s 1 – 9</a:t>
            </a:r>
          </a:p>
          <a:p>
            <a:endParaRPr lang="en-US" dirty="0"/>
          </a:p>
        </p:txBody>
      </p:sp>
      <p:pic>
        <p:nvPicPr>
          <p:cNvPr id="5"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178" y="3984601"/>
            <a:ext cx="2729293" cy="237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86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908176" y="1970088"/>
            <a:ext cx="8301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A </a:t>
            </a:r>
            <a:r>
              <a:rPr lang="en-US" altLang="en-US" sz="2400">
                <a:solidFill>
                  <a:srgbClr val="007600"/>
                </a:solidFill>
                <a:latin typeface="Times New Roman" panose="02020603050405020304" pitchFamily="18" charset="0"/>
              </a:rPr>
              <a:t>scalar</a:t>
            </a:r>
            <a:r>
              <a:rPr lang="en-US" altLang="en-US" sz="2400">
                <a:solidFill>
                  <a:schemeClr val="tx1"/>
                </a:solidFill>
                <a:latin typeface="Times New Roman" panose="02020603050405020304" pitchFamily="18" charset="0"/>
              </a:rPr>
              <a:t> quantity has magnitude (size) only, but no direction.</a:t>
            </a:r>
          </a:p>
        </p:txBody>
      </p:sp>
      <p:sp>
        <p:nvSpPr>
          <p:cNvPr id="7171" name="Text Box 5"/>
          <p:cNvSpPr txBox="1">
            <a:spLocks noChangeArrowheads="1"/>
          </p:cNvSpPr>
          <p:nvPr/>
        </p:nvSpPr>
        <p:spPr bwMode="auto">
          <a:xfrm>
            <a:off x="1754187" y="108585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u="sng">
                <a:solidFill>
                  <a:srgbClr val="007600"/>
                </a:solidFill>
                <a:latin typeface="Times New Roman" panose="02020603050405020304" pitchFamily="18" charset="0"/>
              </a:rPr>
              <a:t>Scalar</a:t>
            </a:r>
            <a:r>
              <a:rPr lang="en-US" altLang="en-US" sz="3600">
                <a:solidFill>
                  <a:srgbClr val="007600"/>
                </a:solidFill>
                <a:latin typeface="Times New Roman" panose="02020603050405020304" pitchFamily="18" charset="0"/>
              </a:rPr>
              <a:t>:</a:t>
            </a:r>
          </a:p>
        </p:txBody>
      </p:sp>
      <p:sp>
        <p:nvSpPr>
          <p:cNvPr id="7172" name="Text Box 6"/>
          <p:cNvSpPr txBox="1">
            <a:spLocks noChangeArrowheads="1"/>
          </p:cNvSpPr>
          <p:nvPr/>
        </p:nvSpPr>
        <p:spPr bwMode="auto">
          <a:xfrm>
            <a:off x="2484437" y="2738438"/>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Examples include: time, mass, distance and speed.</a:t>
            </a:r>
          </a:p>
        </p:txBody>
      </p:sp>
      <p:sp>
        <p:nvSpPr>
          <p:cNvPr id="7173" name="Text Box 7"/>
          <p:cNvSpPr txBox="1">
            <a:spLocks noChangeArrowheads="1"/>
          </p:cNvSpPr>
          <p:nvPr/>
        </p:nvSpPr>
        <p:spPr bwMode="auto">
          <a:xfrm>
            <a:off x="1754187" y="3736975"/>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u="sng">
                <a:solidFill>
                  <a:srgbClr val="FF0101"/>
                </a:solidFill>
                <a:latin typeface="Times New Roman" panose="02020603050405020304" pitchFamily="18" charset="0"/>
              </a:rPr>
              <a:t>Vector</a:t>
            </a:r>
            <a:r>
              <a:rPr lang="en-US" altLang="en-US" sz="3600">
                <a:solidFill>
                  <a:srgbClr val="FF0101"/>
                </a:solidFill>
                <a:latin typeface="Times New Roman" panose="02020603050405020304" pitchFamily="18" charset="0"/>
              </a:rPr>
              <a:t>:</a:t>
            </a:r>
          </a:p>
        </p:txBody>
      </p:sp>
      <p:sp>
        <p:nvSpPr>
          <p:cNvPr id="7174" name="Text Box 8"/>
          <p:cNvSpPr txBox="1">
            <a:spLocks noChangeArrowheads="1"/>
          </p:cNvSpPr>
          <p:nvPr/>
        </p:nvSpPr>
        <p:spPr bwMode="auto">
          <a:xfrm>
            <a:off x="2176462" y="46228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A </a:t>
            </a:r>
            <a:r>
              <a:rPr lang="en-US" altLang="en-US" sz="2400">
                <a:solidFill>
                  <a:srgbClr val="FF0101"/>
                </a:solidFill>
                <a:latin typeface="Times New Roman" panose="02020603050405020304" pitchFamily="18" charset="0"/>
              </a:rPr>
              <a:t>vector</a:t>
            </a:r>
            <a:r>
              <a:rPr lang="en-US" altLang="en-US" sz="2400">
                <a:solidFill>
                  <a:schemeClr val="tx1"/>
                </a:solidFill>
                <a:latin typeface="Times New Roman" panose="02020603050405020304" pitchFamily="18" charset="0"/>
              </a:rPr>
              <a:t> quantity has both magnitude </a:t>
            </a:r>
            <a:r>
              <a:rPr lang="en-US" altLang="en-US" sz="2400" i="1">
                <a:solidFill>
                  <a:schemeClr val="tx1"/>
                </a:solidFill>
                <a:latin typeface="Times New Roman" panose="02020603050405020304" pitchFamily="18" charset="0"/>
              </a:rPr>
              <a:t>and</a:t>
            </a:r>
            <a:r>
              <a:rPr lang="en-US" altLang="en-US" sz="2400">
                <a:solidFill>
                  <a:schemeClr val="tx1"/>
                </a:solidFill>
                <a:latin typeface="Times New Roman" panose="02020603050405020304" pitchFamily="18" charset="0"/>
              </a:rPr>
              <a:t> direction.</a:t>
            </a:r>
          </a:p>
        </p:txBody>
      </p:sp>
      <p:sp>
        <p:nvSpPr>
          <p:cNvPr id="7175" name="Text Box 9"/>
          <p:cNvSpPr txBox="1">
            <a:spLocks noChangeArrowheads="1"/>
          </p:cNvSpPr>
          <p:nvPr/>
        </p:nvSpPr>
        <p:spPr bwMode="auto">
          <a:xfrm>
            <a:off x="2662237" y="5349875"/>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Examples include: displacement, velocity and force.</a:t>
            </a:r>
          </a:p>
        </p:txBody>
      </p:sp>
      <p:sp>
        <p:nvSpPr>
          <p:cNvPr id="7176" name="WordArt 10"/>
          <p:cNvSpPr>
            <a:spLocks noChangeArrowheads="1" noChangeShapeType="1" noTextEdit="1"/>
          </p:cNvSpPr>
          <p:nvPr/>
        </p:nvSpPr>
        <p:spPr bwMode="auto">
          <a:xfrm>
            <a:off x="3122612" y="241300"/>
            <a:ext cx="5429251" cy="844550"/>
          </a:xfrm>
          <a:prstGeom prst="rect">
            <a:avLst/>
          </a:prstGeom>
        </p:spPr>
        <p:txBody>
          <a:bodyPr wrap="none" fromWordArt="1">
            <a:prstTxWarp prst="textPlain">
              <a:avLst>
                <a:gd name="adj" fmla="val 50000"/>
              </a:avLst>
            </a:prstTxWarp>
          </a:bodyPr>
          <a:lstStyle/>
          <a:p>
            <a:pPr algn="ctr"/>
            <a:r>
              <a:rPr lang="en-US" sz="2800" kern="10" dirty="0">
                <a:ln w="12700">
                  <a:solidFill>
                    <a:srgbClr val="33CCCC"/>
                  </a:solidFill>
                  <a:round/>
                  <a:headEnd/>
                  <a:tailEnd/>
                </a:ln>
                <a:solidFill>
                  <a:srgbClr val="0066FF"/>
                </a:solidFill>
                <a:effectLst>
                  <a:outerShdw dist="45791" dir="2021404" algn="ctr" rotWithShape="0">
                    <a:srgbClr val="9999FF"/>
                  </a:outerShdw>
                </a:effectLst>
                <a:latin typeface="Arial Black" panose="020B0A04020102020204" pitchFamily="34" charset="0"/>
              </a:rPr>
              <a:t>Scalars and Vectors</a:t>
            </a:r>
          </a:p>
        </p:txBody>
      </p:sp>
    </p:spTree>
    <p:extLst>
      <p:ext uri="{BB962C8B-B14F-4D97-AF65-F5344CB8AC3E}">
        <p14:creationId xmlns:p14="http://schemas.microsoft.com/office/powerpoint/2010/main" val="324707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7212" y="1066801"/>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The </a:t>
            </a:r>
            <a:r>
              <a:rPr lang="en-US" altLang="en-US" sz="2400" b="1" i="1">
                <a:solidFill>
                  <a:srgbClr val="FF0101"/>
                </a:solidFill>
                <a:latin typeface="Times New Roman" panose="02020603050405020304" pitchFamily="18" charset="0"/>
              </a:rPr>
              <a:t>position </a:t>
            </a:r>
            <a:r>
              <a:rPr lang="en-US" altLang="en-US" sz="2400">
                <a:solidFill>
                  <a:schemeClr val="tx1"/>
                </a:solidFill>
                <a:latin typeface="Times New Roman" panose="02020603050405020304" pitchFamily="18" charset="0"/>
              </a:rPr>
              <a:t>of an object is the separation between that object and a </a:t>
            </a:r>
            <a:r>
              <a:rPr lang="en-US" altLang="en-US" sz="2400" b="1" i="1">
                <a:solidFill>
                  <a:srgbClr val="FF0101"/>
                </a:solidFill>
                <a:latin typeface="Times New Roman" panose="02020603050405020304" pitchFamily="18" charset="0"/>
              </a:rPr>
              <a:t>reference point</a:t>
            </a:r>
            <a:r>
              <a:rPr lang="en-US" altLang="en-US" sz="2400">
                <a:solidFill>
                  <a:schemeClr val="tx1"/>
                </a:solidFill>
                <a:latin typeface="Times New Roman" panose="02020603050405020304" pitchFamily="18" charset="0"/>
              </a:rPr>
              <a:t>.  (which is usually “zero” on the scale)</a:t>
            </a:r>
            <a:endParaRPr lang="en-US" altLang="en-US" sz="2400" b="1" i="1">
              <a:solidFill>
                <a:srgbClr val="FF0101"/>
              </a:solidFill>
              <a:latin typeface="Times New Roman" panose="02020603050405020304" pitchFamily="18" charset="0"/>
            </a:endParaRPr>
          </a:p>
        </p:txBody>
      </p:sp>
      <p:graphicFrame>
        <p:nvGraphicFramePr>
          <p:cNvPr id="8195" name="Object 3"/>
          <p:cNvGraphicFramePr>
            <a:graphicFrameLocks noChangeAspect="1"/>
          </p:cNvGraphicFramePr>
          <p:nvPr/>
        </p:nvGraphicFramePr>
        <p:xfrm>
          <a:off x="2138362" y="2430463"/>
          <a:ext cx="7543800" cy="1566862"/>
        </p:xfrm>
        <a:graphic>
          <a:graphicData uri="http://schemas.openxmlformats.org/presentationml/2006/ole">
            <mc:AlternateContent xmlns:mc="http://schemas.openxmlformats.org/markup-compatibility/2006">
              <mc:Choice xmlns:v="urn:schemas-microsoft-com:vml" Requires="v">
                <p:oleObj spid="_x0000_s7184" name="Photo Editor Photo" r:id="rId3" imgW="5180952" imgH="1076475" progId="MSPhotoEd.3">
                  <p:embed/>
                </p:oleObj>
              </mc:Choice>
              <mc:Fallback>
                <p:oleObj name="Photo Editor Photo" r:id="rId3" imgW="5180952" imgH="107647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2" y="2430463"/>
                        <a:ext cx="7543800"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AutoShape 4"/>
          <p:cNvSpPr>
            <a:spLocks noChangeArrowheads="1"/>
          </p:cNvSpPr>
          <p:nvPr/>
        </p:nvSpPr>
        <p:spPr bwMode="auto">
          <a:xfrm rot="873900">
            <a:off x="3736976" y="1847850"/>
            <a:ext cx="269875" cy="1562100"/>
          </a:xfrm>
          <a:prstGeom prst="downArrow">
            <a:avLst>
              <a:gd name="adj1" fmla="val 50000"/>
              <a:gd name="adj2" fmla="val 144706"/>
            </a:avLst>
          </a:prstGeom>
          <a:solidFill>
            <a:srgbClr val="FF010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8197" name="Text Box 5"/>
          <p:cNvSpPr txBox="1">
            <a:spLocks noChangeArrowheads="1"/>
          </p:cNvSpPr>
          <p:nvPr/>
        </p:nvSpPr>
        <p:spPr bwMode="auto">
          <a:xfrm>
            <a:off x="1751013" y="4038601"/>
            <a:ext cx="3959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The position of </a:t>
            </a:r>
            <a:r>
              <a:rPr lang="en-US" altLang="en-US" sz="2400">
                <a:solidFill>
                  <a:schemeClr val="accent2"/>
                </a:solidFill>
                <a:latin typeface="Times New Roman" panose="02020603050405020304" pitchFamily="18" charset="0"/>
              </a:rPr>
              <a:t>car B</a:t>
            </a:r>
            <a:r>
              <a:rPr lang="en-US" altLang="en-US" sz="2400">
                <a:solidFill>
                  <a:schemeClr val="tx1"/>
                </a:solidFill>
                <a:latin typeface="Times New Roman" panose="02020603050405020304" pitchFamily="18" charset="0"/>
              </a:rPr>
              <a:t> is 1.0 m to the left of the reference.</a:t>
            </a:r>
          </a:p>
        </p:txBody>
      </p:sp>
      <p:sp>
        <p:nvSpPr>
          <p:cNvPr id="8198" name="Text Box 6"/>
          <p:cNvSpPr txBox="1">
            <a:spLocks noChangeArrowheads="1"/>
          </p:cNvSpPr>
          <p:nvPr/>
        </p:nvSpPr>
        <p:spPr bwMode="auto">
          <a:xfrm>
            <a:off x="6440488" y="4065589"/>
            <a:ext cx="39211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The position of </a:t>
            </a:r>
            <a:r>
              <a:rPr lang="en-US" altLang="en-US" sz="2400">
                <a:solidFill>
                  <a:srgbClr val="FF0101"/>
                </a:solidFill>
                <a:latin typeface="Times New Roman" panose="02020603050405020304" pitchFamily="18" charset="0"/>
              </a:rPr>
              <a:t>car A</a:t>
            </a:r>
            <a:r>
              <a:rPr lang="en-US" altLang="en-US" sz="2400">
                <a:solidFill>
                  <a:schemeClr val="tx1"/>
                </a:solidFill>
                <a:latin typeface="Times New Roman" panose="02020603050405020304" pitchFamily="18" charset="0"/>
              </a:rPr>
              <a:t> is 8.0 m to the right of the reference.</a:t>
            </a:r>
          </a:p>
        </p:txBody>
      </p:sp>
      <p:sp>
        <p:nvSpPr>
          <p:cNvPr id="8199" name="Text Box 7"/>
          <p:cNvSpPr txBox="1">
            <a:spLocks noChangeArrowheads="1"/>
          </p:cNvSpPr>
          <p:nvPr/>
        </p:nvSpPr>
        <p:spPr bwMode="auto">
          <a:xfrm>
            <a:off x="3275012" y="5486401"/>
            <a:ext cx="548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a:solidFill>
                  <a:schemeClr val="tx1"/>
                </a:solidFill>
                <a:latin typeface="Times New Roman" panose="02020603050405020304" pitchFamily="18" charset="0"/>
              </a:rPr>
              <a:t>Since we stated the direction, </a:t>
            </a:r>
            <a:r>
              <a:rPr lang="en-US" altLang="en-US" sz="2400" b="1" i="1">
                <a:solidFill>
                  <a:srgbClr val="FF0101"/>
                </a:solidFill>
                <a:latin typeface="Times New Roman" panose="02020603050405020304" pitchFamily="18" charset="0"/>
              </a:rPr>
              <a:t>position</a:t>
            </a:r>
            <a:r>
              <a:rPr lang="en-US" altLang="en-US" sz="2400">
                <a:solidFill>
                  <a:schemeClr val="tx1"/>
                </a:solidFill>
                <a:latin typeface="Times New Roman" panose="02020603050405020304" pitchFamily="18" charset="0"/>
              </a:rPr>
              <a:t> is a </a:t>
            </a:r>
            <a:r>
              <a:rPr lang="en-US" altLang="en-US" sz="2400">
                <a:solidFill>
                  <a:srgbClr val="FF0101"/>
                </a:solidFill>
                <a:latin typeface="Times New Roman" panose="02020603050405020304" pitchFamily="18" charset="0"/>
              </a:rPr>
              <a:t>VECTOR</a:t>
            </a:r>
            <a:r>
              <a:rPr lang="en-US" altLang="en-US" sz="2400">
                <a:solidFill>
                  <a:schemeClr val="tx1"/>
                </a:solidFill>
                <a:latin typeface="Times New Roman" panose="02020603050405020304" pitchFamily="18" charset="0"/>
              </a:rPr>
              <a:t> quantity.</a:t>
            </a:r>
          </a:p>
        </p:txBody>
      </p:sp>
      <p:sp>
        <p:nvSpPr>
          <p:cNvPr id="8200" name="WordArt 9"/>
          <p:cNvSpPr>
            <a:spLocks noChangeArrowheads="1" noChangeShapeType="1" noTextEdit="1"/>
          </p:cNvSpPr>
          <p:nvPr/>
        </p:nvSpPr>
        <p:spPr bwMode="auto">
          <a:xfrm>
            <a:off x="4557712" y="246063"/>
            <a:ext cx="3149600" cy="495300"/>
          </a:xfrm>
          <a:prstGeom prst="rect">
            <a:avLst/>
          </a:prstGeom>
        </p:spPr>
        <p:txBody>
          <a:bodyPr wrap="none" fromWordArt="1">
            <a:prstTxWarp prst="textPlain">
              <a:avLst>
                <a:gd name="adj" fmla="val 50000"/>
              </a:avLst>
            </a:prstTxWarp>
          </a:bodyPr>
          <a:lstStyle/>
          <a:p>
            <a:pPr algn="ctr"/>
            <a:r>
              <a:rPr lang="en-US" sz="2800" kern="10">
                <a:ln w="12700">
                  <a:solidFill>
                    <a:srgbClr val="0000FF"/>
                  </a:solidFill>
                  <a:round/>
                  <a:headEnd/>
                  <a:tailEnd/>
                </a:ln>
                <a:solidFill>
                  <a:srgbClr val="FF0000"/>
                </a:solidFill>
                <a:effectLst>
                  <a:outerShdw dist="45791" dir="2021404" algn="ctr" rotWithShape="0">
                    <a:srgbClr val="9999FF"/>
                  </a:outerShdw>
                </a:effectLst>
                <a:latin typeface="Arial Black" panose="020B0A04020102020204" pitchFamily="34" charset="0"/>
              </a:rPr>
              <a:t>Position</a:t>
            </a:r>
          </a:p>
        </p:txBody>
      </p:sp>
    </p:spTree>
    <p:extLst>
      <p:ext uri="{BB962C8B-B14F-4D97-AF65-F5344CB8AC3E}">
        <p14:creationId xmlns:p14="http://schemas.microsoft.com/office/powerpoint/2010/main" val="302476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2208212" y="1143001"/>
          <a:ext cx="7543800" cy="1566863"/>
        </p:xfrm>
        <a:graphic>
          <a:graphicData uri="http://schemas.openxmlformats.org/presentationml/2006/ole">
            <mc:AlternateContent xmlns:mc="http://schemas.openxmlformats.org/markup-compatibility/2006">
              <mc:Choice xmlns:v="urn:schemas-microsoft-com:vml" Requires="v">
                <p:oleObj spid="_x0000_s8208" name="Photo Editor Photo" r:id="rId3" imgW="5180952" imgH="1076475" progId="MSPhotoEd.3">
                  <p:embed/>
                </p:oleObj>
              </mc:Choice>
              <mc:Fallback>
                <p:oleObj name="Photo Editor Photo" r:id="rId3" imgW="5180952" imgH="107647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2" y="1143001"/>
                        <a:ext cx="7543800"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Text Box 4"/>
          <p:cNvSpPr txBox="1">
            <a:spLocks noChangeArrowheads="1"/>
          </p:cNvSpPr>
          <p:nvPr/>
        </p:nvSpPr>
        <p:spPr bwMode="auto">
          <a:xfrm>
            <a:off x="1751012" y="28194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i="1">
                <a:solidFill>
                  <a:srgbClr val="007600"/>
                </a:solidFill>
                <a:latin typeface="Times New Roman" panose="02020603050405020304" pitchFamily="18" charset="0"/>
              </a:rPr>
              <a:t>Distance</a:t>
            </a:r>
            <a:r>
              <a:rPr lang="en-US" altLang="en-US" sz="2400">
                <a:solidFill>
                  <a:schemeClr val="tx1"/>
                </a:solidFill>
                <a:latin typeface="Times New Roman" panose="02020603050405020304" pitchFamily="18" charset="0"/>
              </a:rPr>
              <a:t>, on the other hand, needs no frame of reference.</a:t>
            </a:r>
          </a:p>
        </p:txBody>
      </p:sp>
      <p:sp>
        <p:nvSpPr>
          <p:cNvPr id="9220" name="Text Box 5"/>
          <p:cNvSpPr txBox="1">
            <a:spLocks noChangeArrowheads="1"/>
          </p:cNvSpPr>
          <p:nvPr/>
        </p:nvSpPr>
        <p:spPr bwMode="auto">
          <a:xfrm>
            <a:off x="1751012" y="3429001"/>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You measure the distance between two objects by measuring their separation.  </a:t>
            </a:r>
          </a:p>
        </p:txBody>
      </p:sp>
      <p:sp>
        <p:nvSpPr>
          <p:cNvPr id="9221" name="Text Box 6"/>
          <p:cNvSpPr txBox="1">
            <a:spLocks noChangeArrowheads="1"/>
          </p:cNvSpPr>
          <p:nvPr/>
        </p:nvSpPr>
        <p:spPr bwMode="auto">
          <a:xfrm>
            <a:off x="1751012" y="4419601"/>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accent2"/>
                </a:solidFill>
                <a:latin typeface="Times New Roman" panose="02020603050405020304" pitchFamily="18" charset="0"/>
              </a:rPr>
              <a:t>Car A</a:t>
            </a:r>
            <a:r>
              <a:rPr lang="en-US" altLang="en-US" sz="2400">
                <a:solidFill>
                  <a:schemeClr val="tx1"/>
                </a:solidFill>
                <a:latin typeface="Times New Roman" panose="02020603050405020304" pitchFamily="18" charset="0"/>
              </a:rPr>
              <a:t> is 9.0 m from </a:t>
            </a:r>
            <a:r>
              <a:rPr lang="en-US" altLang="en-US" sz="2400">
                <a:solidFill>
                  <a:srgbClr val="FF0101"/>
                </a:solidFill>
                <a:latin typeface="Times New Roman" panose="02020603050405020304" pitchFamily="18" charset="0"/>
              </a:rPr>
              <a:t>car B</a:t>
            </a:r>
            <a:r>
              <a:rPr lang="en-US" altLang="en-US" sz="2400">
                <a:solidFill>
                  <a:schemeClr val="tx1"/>
                </a:solidFill>
                <a:latin typeface="Times New Roman" panose="02020603050405020304" pitchFamily="18" charset="0"/>
              </a:rPr>
              <a:t> no matter where you put the reference point.</a:t>
            </a:r>
          </a:p>
        </p:txBody>
      </p:sp>
      <p:sp>
        <p:nvSpPr>
          <p:cNvPr id="9222" name="Text Box 7"/>
          <p:cNvSpPr txBox="1">
            <a:spLocks noChangeArrowheads="1"/>
          </p:cNvSpPr>
          <p:nvPr/>
        </p:nvSpPr>
        <p:spPr bwMode="auto">
          <a:xfrm>
            <a:off x="2894012" y="5410201"/>
            <a:ext cx="640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a:solidFill>
                  <a:schemeClr val="tx1"/>
                </a:solidFill>
                <a:latin typeface="Times New Roman" panose="02020603050405020304" pitchFamily="18" charset="0"/>
              </a:rPr>
              <a:t>Since we did </a:t>
            </a:r>
            <a:r>
              <a:rPr lang="en-US" altLang="en-US" sz="2400" u="sng">
                <a:solidFill>
                  <a:schemeClr val="tx1"/>
                </a:solidFill>
                <a:latin typeface="Times New Roman" panose="02020603050405020304" pitchFamily="18" charset="0"/>
              </a:rPr>
              <a:t>not</a:t>
            </a:r>
            <a:r>
              <a:rPr lang="en-US" altLang="en-US" sz="2400">
                <a:solidFill>
                  <a:schemeClr val="tx1"/>
                </a:solidFill>
                <a:latin typeface="Times New Roman" panose="02020603050405020304" pitchFamily="18" charset="0"/>
              </a:rPr>
              <a:t> state the direction, </a:t>
            </a:r>
            <a:r>
              <a:rPr lang="en-US" altLang="en-US" sz="2400" b="1" i="1">
                <a:solidFill>
                  <a:srgbClr val="007600"/>
                </a:solidFill>
                <a:latin typeface="Times New Roman" panose="02020603050405020304" pitchFamily="18" charset="0"/>
              </a:rPr>
              <a:t>distance</a:t>
            </a:r>
            <a:r>
              <a:rPr lang="en-US" altLang="en-US" sz="2400">
                <a:solidFill>
                  <a:schemeClr val="tx1"/>
                </a:solidFill>
                <a:latin typeface="Times New Roman" panose="02020603050405020304" pitchFamily="18" charset="0"/>
              </a:rPr>
              <a:t> is a </a:t>
            </a:r>
            <a:r>
              <a:rPr lang="en-US" altLang="en-US" sz="2400">
                <a:solidFill>
                  <a:srgbClr val="007600"/>
                </a:solidFill>
                <a:latin typeface="Times New Roman" panose="02020603050405020304" pitchFamily="18" charset="0"/>
              </a:rPr>
              <a:t>SCALAR</a:t>
            </a:r>
            <a:r>
              <a:rPr lang="en-US" altLang="en-US" sz="2400">
                <a:solidFill>
                  <a:schemeClr val="tx1"/>
                </a:solidFill>
                <a:latin typeface="Times New Roman" panose="02020603050405020304" pitchFamily="18" charset="0"/>
              </a:rPr>
              <a:t> quantity. </a:t>
            </a:r>
          </a:p>
        </p:txBody>
      </p:sp>
      <p:sp>
        <p:nvSpPr>
          <p:cNvPr id="9223" name="WordArt 8"/>
          <p:cNvSpPr>
            <a:spLocks noChangeArrowheads="1" noChangeShapeType="1" noTextEdit="1"/>
          </p:cNvSpPr>
          <p:nvPr/>
        </p:nvSpPr>
        <p:spPr bwMode="auto">
          <a:xfrm>
            <a:off x="4557712" y="246063"/>
            <a:ext cx="3149600" cy="495300"/>
          </a:xfrm>
          <a:prstGeom prst="rect">
            <a:avLst/>
          </a:prstGeom>
        </p:spPr>
        <p:txBody>
          <a:bodyPr wrap="none" fromWordArt="1">
            <a:prstTxWarp prst="textPlain">
              <a:avLst>
                <a:gd name="adj" fmla="val 50000"/>
              </a:avLst>
            </a:prstTxWarp>
          </a:bodyPr>
          <a:lstStyle/>
          <a:p>
            <a:pPr algn="ctr"/>
            <a:r>
              <a:rPr lang="en-US" sz="2800" kern="10">
                <a:ln w="12700">
                  <a:solidFill>
                    <a:srgbClr val="0000FF"/>
                  </a:solidFill>
                  <a:round/>
                  <a:headEnd/>
                  <a:tailEnd/>
                </a:ln>
                <a:solidFill>
                  <a:srgbClr val="008000"/>
                </a:solidFill>
                <a:effectLst>
                  <a:outerShdw dist="45791" dir="2021404" algn="ctr" rotWithShape="0">
                    <a:srgbClr val="9999FF"/>
                  </a:outerShdw>
                </a:effectLst>
                <a:latin typeface="Arial Black" panose="020B0A04020102020204" pitchFamily="34" charset="0"/>
              </a:rPr>
              <a:t>Distance</a:t>
            </a:r>
          </a:p>
        </p:txBody>
      </p:sp>
    </p:spTree>
    <p:extLst>
      <p:ext uri="{BB962C8B-B14F-4D97-AF65-F5344CB8AC3E}">
        <p14:creationId xmlns:p14="http://schemas.microsoft.com/office/powerpoint/2010/main" val="129992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02129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70076" y="1047751"/>
            <a:ext cx="14493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j02129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29651" y="1047751"/>
            <a:ext cx="14493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j02129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70076" y="1047751"/>
            <a:ext cx="14493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Line 6"/>
          <p:cNvSpPr>
            <a:spLocks noChangeShapeType="1"/>
          </p:cNvSpPr>
          <p:nvPr/>
        </p:nvSpPr>
        <p:spPr bwMode="auto">
          <a:xfrm>
            <a:off x="2560637" y="1892301"/>
            <a:ext cx="0" cy="4238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Line 7"/>
          <p:cNvSpPr>
            <a:spLocks noChangeShapeType="1"/>
          </p:cNvSpPr>
          <p:nvPr/>
        </p:nvSpPr>
        <p:spPr bwMode="auto">
          <a:xfrm>
            <a:off x="9320212" y="1930401"/>
            <a:ext cx="0" cy="4238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Line 8"/>
          <p:cNvSpPr>
            <a:spLocks noChangeShapeType="1"/>
          </p:cNvSpPr>
          <p:nvPr/>
        </p:nvSpPr>
        <p:spPr bwMode="auto">
          <a:xfrm flipH="1">
            <a:off x="2598738" y="2122488"/>
            <a:ext cx="2689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Text Box 9"/>
          <p:cNvSpPr txBox="1">
            <a:spLocks noChangeArrowheads="1"/>
          </p:cNvSpPr>
          <p:nvPr/>
        </p:nvSpPr>
        <p:spPr bwMode="auto">
          <a:xfrm>
            <a:off x="5326063" y="1739900"/>
            <a:ext cx="1266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chemeClr val="tx1"/>
                </a:solidFill>
                <a:latin typeface="Times New Roman" panose="02020603050405020304" pitchFamily="18" charset="0"/>
              </a:rPr>
              <a:t>5.0 m</a:t>
            </a:r>
          </a:p>
        </p:txBody>
      </p:sp>
      <p:sp>
        <p:nvSpPr>
          <p:cNvPr id="10249" name="Line 10"/>
          <p:cNvSpPr>
            <a:spLocks noChangeShapeType="1"/>
          </p:cNvSpPr>
          <p:nvPr/>
        </p:nvSpPr>
        <p:spPr bwMode="auto">
          <a:xfrm>
            <a:off x="6594476" y="2162175"/>
            <a:ext cx="2689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Text Box 11"/>
          <p:cNvSpPr txBox="1">
            <a:spLocks noChangeArrowheads="1"/>
          </p:cNvSpPr>
          <p:nvPr/>
        </p:nvSpPr>
        <p:spPr bwMode="auto">
          <a:xfrm>
            <a:off x="1792287" y="3702050"/>
            <a:ext cx="5799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The car has moved a distance of 5.0 m.</a:t>
            </a:r>
          </a:p>
        </p:txBody>
      </p:sp>
      <p:sp>
        <p:nvSpPr>
          <p:cNvPr id="10251" name="Text Box 12"/>
          <p:cNvSpPr txBox="1">
            <a:spLocks noChangeArrowheads="1"/>
          </p:cNvSpPr>
          <p:nvPr/>
        </p:nvSpPr>
        <p:spPr bwMode="auto">
          <a:xfrm>
            <a:off x="1831976" y="2546351"/>
            <a:ext cx="83343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The </a:t>
            </a:r>
            <a:r>
              <a:rPr lang="en-US" altLang="en-US" sz="2400" b="1" i="1">
                <a:solidFill>
                  <a:srgbClr val="FF0101"/>
                </a:solidFill>
                <a:latin typeface="Times New Roman" panose="02020603050405020304" pitchFamily="18" charset="0"/>
              </a:rPr>
              <a:t>displacement</a:t>
            </a:r>
            <a:r>
              <a:rPr lang="en-US" altLang="en-US" sz="2400">
                <a:solidFill>
                  <a:schemeClr val="tx1"/>
                </a:solidFill>
                <a:latin typeface="Times New Roman" panose="02020603050405020304" pitchFamily="18" charset="0"/>
              </a:rPr>
              <a:t> of an object is defined as its change in position, relative to where it started.</a:t>
            </a:r>
          </a:p>
        </p:txBody>
      </p:sp>
      <p:sp>
        <p:nvSpPr>
          <p:cNvPr id="10252" name="Text Box 13"/>
          <p:cNvSpPr txBox="1">
            <a:spLocks noChangeArrowheads="1"/>
          </p:cNvSpPr>
          <p:nvPr/>
        </p:nvSpPr>
        <p:spPr bwMode="auto">
          <a:xfrm>
            <a:off x="1792287" y="4581525"/>
            <a:ext cx="798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The </a:t>
            </a:r>
            <a:r>
              <a:rPr lang="en-US" altLang="en-US" sz="2400" b="1" i="1">
                <a:solidFill>
                  <a:srgbClr val="FF0101"/>
                </a:solidFill>
                <a:latin typeface="Times New Roman" panose="02020603050405020304" pitchFamily="18" charset="0"/>
              </a:rPr>
              <a:t>displacement</a:t>
            </a:r>
            <a:r>
              <a:rPr lang="en-US" altLang="en-US" sz="2400">
                <a:solidFill>
                  <a:schemeClr val="tx1"/>
                </a:solidFill>
                <a:latin typeface="Times New Roman" panose="02020603050405020304" pitchFamily="18" charset="0"/>
              </a:rPr>
              <a:t> of the car is 5.0 m </a:t>
            </a:r>
            <a:r>
              <a:rPr lang="en-US" altLang="en-US" sz="2400" u="sng">
                <a:solidFill>
                  <a:schemeClr val="tx1"/>
                </a:solidFill>
                <a:latin typeface="Times New Roman" panose="02020603050405020304" pitchFamily="18" charset="0"/>
              </a:rPr>
              <a:t>to the right</a:t>
            </a:r>
            <a:r>
              <a:rPr lang="en-US" altLang="en-US" sz="2400">
                <a:solidFill>
                  <a:schemeClr val="tx1"/>
                </a:solidFill>
                <a:latin typeface="Times New Roman" panose="02020603050405020304" pitchFamily="18" charset="0"/>
              </a:rPr>
              <a:t>.</a:t>
            </a:r>
          </a:p>
        </p:txBody>
      </p:sp>
      <p:sp>
        <p:nvSpPr>
          <p:cNvPr id="10253" name="Text Box 14"/>
          <p:cNvSpPr txBox="1">
            <a:spLocks noChangeArrowheads="1"/>
          </p:cNvSpPr>
          <p:nvPr/>
        </p:nvSpPr>
        <p:spPr bwMode="auto">
          <a:xfrm>
            <a:off x="2982913" y="5526089"/>
            <a:ext cx="62214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a:solidFill>
                  <a:schemeClr val="tx1"/>
                </a:solidFill>
                <a:latin typeface="Times New Roman" panose="02020603050405020304" pitchFamily="18" charset="0"/>
              </a:rPr>
              <a:t>Since we stated the direction, </a:t>
            </a:r>
            <a:r>
              <a:rPr lang="en-US" altLang="en-US" sz="2400" b="1" i="1">
                <a:solidFill>
                  <a:srgbClr val="FF0101"/>
                </a:solidFill>
                <a:latin typeface="Times New Roman" panose="02020603050405020304" pitchFamily="18" charset="0"/>
              </a:rPr>
              <a:t>displacement</a:t>
            </a:r>
            <a:r>
              <a:rPr lang="en-US" altLang="en-US" sz="2400">
                <a:solidFill>
                  <a:schemeClr val="tx1"/>
                </a:solidFill>
                <a:latin typeface="Times New Roman" panose="02020603050405020304" pitchFamily="18" charset="0"/>
              </a:rPr>
              <a:t> is a </a:t>
            </a:r>
            <a:r>
              <a:rPr lang="en-US" altLang="en-US" sz="2400">
                <a:solidFill>
                  <a:srgbClr val="FF0101"/>
                </a:solidFill>
                <a:latin typeface="Times New Roman" panose="02020603050405020304" pitchFamily="18" charset="0"/>
              </a:rPr>
              <a:t>VECTOR</a:t>
            </a:r>
            <a:r>
              <a:rPr lang="en-US" altLang="en-US" sz="2400">
                <a:solidFill>
                  <a:schemeClr val="tx1"/>
                </a:solidFill>
                <a:latin typeface="Times New Roman" panose="02020603050405020304" pitchFamily="18" charset="0"/>
              </a:rPr>
              <a:t> quantity.</a:t>
            </a:r>
          </a:p>
        </p:txBody>
      </p:sp>
      <p:sp>
        <p:nvSpPr>
          <p:cNvPr id="10254" name="WordArt 15"/>
          <p:cNvSpPr>
            <a:spLocks noChangeArrowheads="1" noChangeShapeType="1" noTextEdit="1"/>
          </p:cNvSpPr>
          <p:nvPr/>
        </p:nvSpPr>
        <p:spPr bwMode="auto">
          <a:xfrm>
            <a:off x="8015288" y="3160714"/>
            <a:ext cx="1838325" cy="1114425"/>
          </a:xfrm>
          <a:prstGeom prst="rect">
            <a:avLst/>
          </a:prstGeom>
        </p:spPr>
        <p:txBody>
          <a:bodyPr wrap="none" fromWordArt="1">
            <a:prstTxWarp prst="textSlantUp">
              <a:avLst>
                <a:gd name="adj" fmla="val 55556"/>
              </a:avLst>
            </a:prstTxWarp>
          </a:bodyPr>
          <a:lstStyle/>
          <a:p>
            <a:pPr algn="ctr"/>
            <a:r>
              <a:rPr lang="en-US" sz="2800" kern="10">
                <a:ln w="9525">
                  <a:solidFill>
                    <a:srgbClr val="000000"/>
                  </a:solidFill>
                  <a:round/>
                  <a:headEnd/>
                  <a:tailEnd/>
                </a:ln>
                <a:solidFill>
                  <a:srgbClr val="00FFFF"/>
                </a:solidFill>
                <a:latin typeface="Arial Black" panose="020B0A04020102020204" pitchFamily="34" charset="0"/>
              </a:rPr>
              <a:t>direction!</a:t>
            </a:r>
          </a:p>
        </p:txBody>
      </p:sp>
      <p:sp>
        <p:nvSpPr>
          <p:cNvPr id="10255" name="AutoShape 16"/>
          <p:cNvSpPr>
            <a:spLocks noChangeArrowheads="1"/>
          </p:cNvSpPr>
          <p:nvPr/>
        </p:nvSpPr>
        <p:spPr bwMode="auto">
          <a:xfrm flipH="1" flipV="1">
            <a:off x="7899400" y="4119564"/>
            <a:ext cx="1306512" cy="960437"/>
          </a:xfrm>
          <a:custGeom>
            <a:avLst/>
            <a:gdLst>
              <a:gd name="T0" fmla="*/ 2147483646 w 21600"/>
              <a:gd name="T1" fmla="*/ 0 h 21600"/>
              <a:gd name="T2" fmla="*/ 2147483646 w 21600"/>
              <a:gd name="T3" fmla="*/ 1068828229 h 21600"/>
              <a:gd name="T4" fmla="*/ 716342807 w 21600"/>
              <a:gd name="T5" fmla="*/ 1898887107 h 21600"/>
              <a:gd name="T6" fmla="*/ 2147483646 w 21600"/>
              <a:gd name="T7" fmla="*/ 53441409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WordArt 17"/>
          <p:cNvSpPr>
            <a:spLocks noChangeArrowheads="1" noChangeShapeType="1" noTextEdit="1"/>
          </p:cNvSpPr>
          <p:nvPr/>
        </p:nvSpPr>
        <p:spPr bwMode="auto">
          <a:xfrm>
            <a:off x="4251325" y="246063"/>
            <a:ext cx="3802062" cy="495300"/>
          </a:xfrm>
          <a:prstGeom prst="rect">
            <a:avLst/>
          </a:prstGeom>
        </p:spPr>
        <p:txBody>
          <a:bodyPr wrap="none" fromWordArt="1">
            <a:prstTxWarp prst="textPlain">
              <a:avLst>
                <a:gd name="adj" fmla="val 50000"/>
              </a:avLst>
            </a:prstTxWarp>
          </a:bodyPr>
          <a:lstStyle/>
          <a:p>
            <a:pPr algn="ctr"/>
            <a:r>
              <a:rPr lang="en-US" sz="2800" kern="10">
                <a:ln w="12700">
                  <a:solidFill>
                    <a:srgbClr val="0000FF"/>
                  </a:solidFill>
                  <a:round/>
                  <a:headEnd/>
                  <a:tailEnd/>
                </a:ln>
                <a:solidFill>
                  <a:srgbClr val="FF0000"/>
                </a:solidFill>
                <a:effectLst>
                  <a:outerShdw dist="45791" dir="2021404" algn="ctr" rotWithShape="0">
                    <a:srgbClr val="9999FF"/>
                  </a:outerShdw>
                </a:effectLst>
                <a:latin typeface="Arial Black" panose="020B0A04020102020204" pitchFamily="34" charset="0"/>
              </a:rPr>
              <a:t>Displacement</a:t>
            </a:r>
          </a:p>
        </p:txBody>
      </p:sp>
    </p:spTree>
    <p:extLst>
      <p:ext uri="{BB962C8B-B14F-4D97-AF65-F5344CB8AC3E}">
        <p14:creationId xmlns:p14="http://schemas.microsoft.com/office/powerpoint/2010/main" val="195505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73" name="Rectangle 72">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108" y="643466"/>
            <a:ext cx="1970425"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77" name="Freeform: Shape 76">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8665" y="1702167"/>
            <a:ext cx="3209207" cy="61269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11266" name="Picture 4" descr="B04_FigB1_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10278" y="643466"/>
            <a:ext cx="8132944"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a:t>
            </a:r>
          </a:p>
        </p:txBody>
      </p:sp>
      <p:sp>
        <p:nvSpPr>
          <p:cNvPr id="3" name="Content Placeholder 2"/>
          <p:cNvSpPr>
            <a:spLocks noGrp="1"/>
          </p:cNvSpPr>
          <p:nvPr>
            <p:ph idx="1"/>
          </p:nvPr>
        </p:nvSpPr>
        <p:spPr/>
        <p:txBody>
          <a:bodyPr/>
          <a:lstStyle/>
          <a:p>
            <a:r>
              <a:rPr lang="en-US" altLang="en-US" dirty="0">
                <a:latin typeface="Times New Roman" panose="02020603050405020304" pitchFamily="18" charset="0"/>
              </a:rPr>
              <a:t>The term </a:t>
            </a:r>
            <a:r>
              <a:rPr lang="en-US" altLang="en-US" b="1" dirty="0">
                <a:solidFill>
                  <a:srgbClr val="FF0000"/>
                </a:solidFill>
                <a:latin typeface="Times New Roman" panose="02020603050405020304" pitchFamily="18" charset="0"/>
              </a:rPr>
              <a:t>uniform motion</a:t>
            </a:r>
            <a:r>
              <a:rPr lang="en-US" altLang="en-US" dirty="0">
                <a:latin typeface="Times New Roman" panose="02020603050405020304" pitchFamily="18" charset="0"/>
              </a:rPr>
              <a:t> describes an object that moves at a constant rate in the same direction.</a:t>
            </a:r>
          </a:p>
          <a:p>
            <a:r>
              <a:rPr lang="en-US" altLang="en-US" dirty="0">
                <a:latin typeface="Times New Roman" panose="02020603050405020304" pitchFamily="18" charset="0"/>
              </a:rPr>
              <a:t>True uniform motion is nearly impossible to maintain in real life situations</a:t>
            </a:r>
          </a:p>
          <a:p>
            <a:endParaRPr lang="en-US" altLang="en-US" dirty="0">
              <a:latin typeface="Times New Roman" panose="02020603050405020304" pitchFamily="18" charset="0"/>
            </a:endParaRPr>
          </a:p>
          <a:p>
            <a:endParaRPr lang="en-US" dirty="0"/>
          </a:p>
        </p:txBody>
      </p:sp>
      <p:pic>
        <p:nvPicPr>
          <p:cNvPr id="4" name="Picture 7" descr="B01_FigB1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412" y="3581400"/>
            <a:ext cx="8229600" cy="284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36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1792287" y="203200"/>
            <a:ext cx="7297738" cy="685800"/>
          </a:xfrm>
          <a:prstGeom prst="rect">
            <a:avLst/>
          </a:prstGeom>
        </p:spPr>
        <p:txBody>
          <a:bodyPr wrap="none" fromWordArt="1">
            <a:prstTxWarp prst="textPlain">
              <a:avLst>
                <a:gd name="adj" fmla="val 50000"/>
              </a:avLst>
            </a:prstTxWarp>
          </a:bodyPr>
          <a:lstStyle/>
          <a:p>
            <a:pPr algn="ctr"/>
            <a:r>
              <a:rPr lang="en-US" sz="3600" kern="10">
                <a:ln w="3175">
                  <a:solidFill>
                    <a:schemeClr val="tx1"/>
                  </a:solidFill>
                  <a:round/>
                  <a:headEnd/>
                  <a:tailEnd/>
                </a:ln>
                <a:gradFill rotWithShape="1">
                  <a:gsLst>
                    <a:gs pos="0">
                      <a:srgbClr val="FF0101"/>
                    </a:gs>
                    <a:gs pos="100000">
                      <a:srgbClr val="CA0101"/>
                    </a:gs>
                  </a:gsLst>
                  <a:lin ang="5400000" scaled="1"/>
                </a:gradFill>
                <a:effectLst>
                  <a:outerShdw dist="35921" dir="2700000" algn="ctr" rotWithShape="0">
                    <a:srgbClr val="990000"/>
                  </a:outerShdw>
                </a:effectLst>
                <a:latin typeface="Impact" panose="020B0806030902050204" pitchFamily="34" charset="0"/>
              </a:rPr>
              <a:t>Vector Sign Conventions</a:t>
            </a:r>
          </a:p>
        </p:txBody>
      </p:sp>
      <p:sp>
        <p:nvSpPr>
          <p:cNvPr id="12291" name="Text Box 3"/>
          <p:cNvSpPr txBox="1">
            <a:spLocks noChangeArrowheads="1"/>
          </p:cNvSpPr>
          <p:nvPr/>
        </p:nvSpPr>
        <p:spPr bwMode="auto">
          <a:xfrm>
            <a:off x="3597276" y="1123950"/>
            <a:ext cx="6683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When using vector quantities in formulas, we do not write the directions using words.  </a:t>
            </a:r>
          </a:p>
        </p:txBody>
      </p:sp>
      <p:sp>
        <p:nvSpPr>
          <p:cNvPr id="12292" name="Text Box 4"/>
          <p:cNvSpPr txBox="1">
            <a:spLocks noChangeArrowheads="1"/>
          </p:cNvSpPr>
          <p:nvPr/>
        </p:nvSpPr>
        <p:spPr bwMode="auto">
          <a:xfrm>
            <a:off x="3100388" y="2200276"/>
            <a:ext cx="7566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Instead, we use positive (+) and negative (-) signs.</a:t>
            </a:r>
          </a:p>
        </p:txBody>
      </p:sp>
      <p:pic>
        <p:nvPicPr>
          <p:cNvPr id="12293" name="Picture 5" descr="j0288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98000" y="203200"/>
            <a:ext cx="952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j022375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086" y="1239838"/>
            <a:ext cx="17018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2638425" y="2968626"/>
            <a:ext cx="330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u="sng">
                <a:solidFill>
                  <a:schemeClr val="tx1"/>
                </a:solidFill>
                <a:latin typeface="Berlin Sans FB Demi" panose="020E0802020502020306" pitchFamily="34" charset="0"/>
              </a:rPr>
              <a:t>positive directions</a:t>
            </a:r>
          </a:p>
        </p:txBody>
      </p:sp>
      <p:sp>
        <p:nvSpPr>
          <p:cNvPr id="12296" name="Text Box 8"/>
          <p:cNvSpPr txBox="1">
            <a:spLocks noChangeArrowheads="1"/>
          </p:cNvSpPr>
          <p:nvPr/>
        </p:nvSpPr>
        <p:spPr bwMode="auto">
          <a:xfrm>
            <a:off x="5864226" y="2968626"/>
            <a:ext cx="3419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u="sng">
                <a:solidFill>
                  <a:schemeClr val="tx1"/>
                </a:solidFill>
                <a:latin typeface="Berlin Sans FB Demi" panose="020E0802020502020306" pitchFamily="34" charset="0"/>
              </a:rPr>
              <a:t>negative directions</a:t>
            </a:r>
          </a:p>
        </p:txBody>
      </p:sp>
      <p:sp>
        <p:nvSpPr>
          <p:cNvPr id="12297" name="Text Box 9"/>
          <p:cNvSpPr txBox="1">
            <a:spLocks noChangeArrowheads="1"/>
          </p:cNvSpPr>
          <p:nvPr/>
        </p:nvSpPr>
        <p:spPr bwMode="auto">
          <a:xfrm>
            <a:off x="3751262" y="3967163"/>
            <a:ext cx="615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up</a:t>
            </a:r>
          </a:p>
        </p:txBody>
      </p:sp>
      <p:sp>
        <p:nvSpPr>
          <p:cNvPr id="12298" name="Text Box 10"/>
          <p:cNvSpPr txBox="1">
            <a:spLocks noChangeArrowheads="1"/>
          </p:cNvSpPr>
          <p:nvPr/>
        </p:nvSpPr>
        <p:spPr bwMode="auto">
          <a:xfrm>
            <a:off x="6900863" y="3967163"/>
            <a:ext cx="11906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down</a:t>
            </a:r>
          </a:p>
        </p:txBody>
      </p:sp>
      <p:sp>
        <p:nvSpPr>
          <p:cNvPr id="12299" name="Text Box 11"/>
          <p:cNvSpPr txBox="1">
            <a:spLocks noChangeArrowheads="1"/>
          </p:cNvSpPr>
          <p:nvPr/>
        </p:nvSpPr>
        <p:spPr bwMode="auto">
          <a:xfrm>
            <a:off x="3597276" y="4465638"/>
            <a:ext cx="9985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right</a:t>
            </a:r>
          </a:p>
        </p:txBody>
      </p:sp>
      <p:sp>
        <p:nvSpPr>
          <p:cNvPr id="12300" name="Text Box 12"/>
          <p:cNvSpPr txBox="1">
            <a:spLocks noChangeArrowheads="1"/>
          </p:cNvSpPr>
          <p:nvPr/>
        </p:nvSpPr>
        <p:spPr bwMode="auto">
          <a:xfrm>
            <a:off x="7054851" y="4427538"/>
            <a:ext cx="9604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left</a:t>
            </a:r>
          </a:p>
        </p:txBody>
      </p:sp>
      <p:sp>
        <p:nvSpPr>
          <p:cNvPr id="12301" name="Text Box 13"/>
          <p:cNvSpPr txBox="1">
            <a:spLocks noChangeArrowheads="1"/>
          </p:cNvSpPr>
          <p:nvPr/>
        </p:nvSpPr>
        <p:spPr bwMode="auto">
          <a:xfrm>
            <a:off x="3597276" y="5387976"/>
            <a:ext cx="1228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north</a:t>
            </a:r>
          </a:p>
        </p:txBody>
      </p:sp>
      <p:sp>
        <p:nvSpPr>
          <p:cNvPr id="12302" name="Text Box 14"/>
          <p:cNvSpPr txBox="1">
            <a:spLocks noChangeArrowheads="1"/>
          </p:cNvSpPr>
          <p:nvPr/>
        </p:nvSpPr>
        <p:spPr bwMode="auto">
          <a:xfrm>
            <a:off x="6938962" y="5310188"/>
            <a:ext cx="1358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sz="2800">
                <a:solidFill>
                  <a:schemeClr val="tx1"/>
                </a:solidFill>
                <a:latin typeface="Times New Roman" panose="02020603050405020304" pitchFamily="18" charset="0"/>
              </a:rPr>
              <a:t>south</a:t>
            </a:r>
          </a:p>
        </p:txBody>
      </p:sp>
      <p:sp>
        <p:nvSpPr>
          <p:cNvPr id="12303" name="Text Box 15"/>
          <p:cNvSpPr txBox="1">
            <a:spLocks noChangeArrowheads="1"/>
          </p:cNvSpPr>
          <p:nvPr/>
        </p:nvSpPr>
        <p:spPr bwMode="auto">
          <a:xfrm>
            <a:off x="3675062" y="4927601"/>
            <a:ext cx="9604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east</a:t>
            </a:r>
          </a:p>
        </p:txBody>
      </p:sp>
      <p:sp>
        <p:nvSpPr>
          <p:cNvPr id="12304" name="Text Box 16"/>
          <p:cNvSpPr txBox="1">
            <a:spLocks noChangeArrowheads="1"/>
          </p:cNvSpPr>
          <p:nvPr/>
        </p:nvSpPr>
        <p:spPr bwMode="auto">
          <a:xfrm>
            <a:off x="6977063" y="4849813"/>
            <a:ext cx="1076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west</a:t>
            </a:r>
          </a:p>
        </p:txBody>
      </p:sp>
      <p:sp>
        <p:nvSpPr>
          <p:cNvPr id="12305" name="Line 17"/>
          <p:cNvSpPr>
            <a:spLocks noChangeShapeType="1"/>
          </p:cNvSpPr>
          <p:nvPr/>
        </p:nvSpPr>
        <p:spPr bwMode="auto">
          <a:xfrm>
            <a:off x="4979987" y="3775075"/>
            <a:ext cx="1536700" cy="0"/>
          </a:xfrm>
          <a:prstGeom prst="line">
            <a:avLst/>
          </a:prstGeom>
          <a:noFill/>
          <a:ln w="34925">
            <a:solidFill>
              <a:srgbClr val="993366"/>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Text Box 18"/>
          <p:cNvSpPr txBox="1">
            <a:spLocks noChangeArrowheads="1"/>
          </p:cNvSpPr>
          <p:nvPr/>
        </p:nvSpPr>
        <p:spPr bwMode="auto">
          <a:xfrm>
            <a:off x="3406775" y="3467101"/>
            <a:ext cx="14208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forward</a:t>
            </a:r>
          </a:p>
        </p:txBody>
      </p:sp>
      <p:sp>
        <p:nvSpPr>
          <p:cNvPr id="12307" name="Text Box 19"/>
          <p:cNvSpPr txBox="1">
            <a:spLocks noChangeArrowheads="1"/>
          </p:cNvSpPr>
          <p:nvPr/>
        </p:nvSpPr>
        <p:spPr bwMode="auto">
          <a:xfrm>
            <a:off x="6632576" y="3467101"/>
            <a:ext cx="1728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backward</a:t>
            </a:r>
          </a:p>
        </p:txBody>
      </p:sp>
      <p:sp>
        <p:nvSpPr>
          <p:cNvPr id="12308" name="Line 20"/>
          <p:cNvSpPr>
            <a:spLocks noChangeShapeType="1"/>
          </p:cNvSpPr>
          <p:nvPr/>
        </p:nvSpPr>
        <p:spPr bwMode="auto">
          <a:xfrm>
            <a:off x="4979987" y="4235450"/>
            <a:ext cx="1536700" cy="0"/>
          </a:xfrm>
          <a:prstGeom prst="line">
            <a:avLst/>
          </a:prstGeom>
          <a:noFill/>
          <a:ln w="34925">
            <a:solidFill>
              <a:srgbClr val="FF6600"/>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21"/>
          <p:cNvSpPr>
            <a:spLocks noChangeShapeType="1"/>
          </p:cNvSpPr>
          <p:nvPr/>
        </p:nvSpPr>
        <p:spPr bwMode="auto">
          <a:xfrm>
            <a:off x="4979987" y="4735513"/>
            <a:ext cx="1536700" cy="0"/>
          </a:xfrm>
          <a:prstGeom prst="line">
            <a:avLst/>
          </a:prstGeom>
          <a:noFill/>
          <a:ln w="34925">
            <a:solidFill>
              <a:srgbClr val="6600FF"/>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Line 22"/>
          <p:cNvSpPr>
            <a:spLocks noChangeShapeType="1"/>
          </p:cNvSpPr>
          <p:nvPr/>
        </p:nvSpPr>
        <p:spPr bwMode="auto">
          <a:xfrm>
            <a:off x="4979987" y="5157788"/>
            <a:ext cx="1536700" cy="0"/>
          </a:xfrm>
          <a:prstGeom prst="line">
            <a:avLst/>
          </a:prstGeom>
          <a:noFill/>
          <a:ln w="34925">
            <a:solidFill>
              <a:srgbClr val="339966"/>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1" name="Line 23"/>
          <p:cNvSpPr>
            <a:spLocks noChangeShapeType="1"/>
          </p:cNvSpPr>
          <p:nvPr/>
        </p:nvSpPr>
        <p:spPr bwMode="auto">
          <a:xfrm>
            <a:off x="4979987" y="5618163"/>
            <a:ext cx="1536700" cy="0"/>
          </a:xfrm>
          <a:prstGeom prst="line">
            <a:avLst/>
          </a:prstGeom>
          <a:noFill/>
          <a:ln w="34925">
            <a:solidFill>
              <a:srgbClr val="FF010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312" name="Picture 24" descr="cmgnxdnz[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957" y="4486275"/>
            <a:ext cx="1574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5" descr="ozmfguy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013949" y="4293393"/>
            <a:ext cx="13303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78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1600200" y="2603500"/>
            <a:ext cx="860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car has a </a:t>
            </a:r>
            <a:r>
              <a:rPr lang="en-US" altLang="en-US" b="1" i="1">
                <a:solidFill>
                  <a:srgbClr val="FF0101"/>
                </a:solidFill>
                <a:latin typeface="Times New Roman" panose="02020603050405020304" pitchFamily="18" charset="0"/>
              </a:rPr>
              <a:t>displacement</a:t>
            </a:r>
            <a:r>
              <a:rPr lang="en-US" altLang="en-US">
                <a:solidFill>
                  <a:schemeClr val="tx1"/>
                </a:solidFill>
                <a:latin typeface="Times New Roman" panose="02020603050405020304" pitchFamily="18" charset="0"/>
              </a:rPr>
              <a:t> of 5.0 m to the right in 1.2 s.</a:t>
            </a:r>
          </a:p>
        </p:txBody>
      </p:sp>
      <p:sp>
        <p:nvSpPr>
          <p:cNvPr id="13315" name="Text Box 13"/>
          <p:cNvSpPr txBox="1">
            <a:spLocks noChangeArrowheads="1"/>
          </p:cNvSpPr>
          <p:nvPr/>
        </p:nvSpPr>
        <p:spPr bwMode="auto">
          <a:xfrm>
            <a:off x="1600200" y="3190876"/>
            <a:ext cx="90662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a:t>
            </a:r>
            <a:r>
              <a:rPr lang="en-US" altLang="en-US" b="1" i="1">
                <a:solidFill>
                  <a:srgbClr val="FF0101"/>
                </a:solidFill>
                <a:latin typeface="Times New Roman" panose="02020603050405020304" pitchFamily="18" charset="0"/>
              </a:rPr>
              <a:t>average velocity</a:t>
            </a:r>
            <a:r>
              <a:rPr lang="en-US" altLang="en-US">
                <a:solidFill>
                  <a:schemeClr val="tx1"/>
                </a:solidFill>
                <a:latin typeface="Times New Roman" panose="02020603050405020304" pitchFamily="18" charset="0"/>
              </a:rPr>
              <a:t> of the car is defined as a change in position during a time interval.  It is called an </a:t>
            </a:r>
            <a:r>
              <a:rPr lang="en-US" altLang="en-US" u="sng">
                <a:solidFill>
                  <a:schemeClr val="tx1"/>
                </a:solidFill>
                <a:latin typeface="Times New Roman" panose="02020603050405020304" pitchFamily="18" charset="0"/>
              </a:rPr>
              <a:t>average</a:t>
            </a:r>
            <a:r>
              <a:rPr lang="en-US" altLang="en-US">
                <a:solidFill>
                  <a:schemeClr val="tx1"/>
                </a:solidFill>
                <a:latin typeface="Times New Roman" panose="02020603050405020304" pitchFamily="18" charset="0"/>
              </a:rPr>
              <a:t> velocity because it does not take into account speeding up and slowing down.</a:t>
            </a:r>
          </a:p>
        </p:txBody>
      </p:sp>
      <p:graphicFrame>
        <p:nvGraphicFramePr>
          <p:cNvPr id="13316" name="Object 14"/>
          <p:cNvGraphicFramePr>
            <a:graphicFrameLocks noChangeAspect="1"/>
          </p:cNvGraphicFramePr>
          <p:nvPr/>
        </p:nvGraphicFramePr>
        <p:xfrm>
          <a:off x="2609850" y="4752975"/>
          <a:ext cx="1193800" cy="800100"/>
        </p:xfrm>
        <a:graphic>
          <a:graphicData uri="http://schemas.openxmlformats.org/presentationml/2006/ole">
            <mc:AlternateContent xmlns:mc="http://schemas.openxmlformats.org/markup-compatibility/2006">
              <mc:Choice xmlns:v="urn:schemas-microsoft-com:vml" Requires="v">
                <p:oleObj spid="_x0000_s9260" name="Equation" r:id="rId3" imgW="1193800" imgH="800100" progId="Equation.DSMT4">
                  <p:embed/>
                </p:oleObj>
              </mc:Choice>
              <mc:Fallback>
                <p:oleObj name="Equation" r:id="rId3" imgW="1193800" imgH="800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850" y="4752975"/>
                        <a:ext cx="11938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Rectangle 15"/>
          <p:cNvSpPr>
            <a:spLocks noChangeArrowheads="1"/>
          </p:cNvSpPr>
          <p:nvPr/>
        </p:nvSpPr>
        <p:spPr bwMode="auto">
          <a:xfrm>
            <a:off x="2330451" y="4619626"/>
            <a:ext cx="1728787" cy="1114425"/>
          </a:xfrm>
          <a:prstGeom prst="rect">
            <a:avLst/>
          </a:prstGeom>
          <a:noFill/>
          <a:ln w="38100">
            <a:solidFill>
              <a:srgbClr val="FF01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3318" name="Text Box 16"/>
          <p:cNvSpPr txBox="1">
            <a:spLocks noChangeArrowheads="1"/>
          </p:cNvSpPr>
          <p:nvPr/>
        </p:nvSpPr>
        <p:spPr bwMode="auto">
          <a:xfrm>
            <a:off x="5308600" y="4362450"/>
            <a:ext cx="3917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average velocity (m/s)</a:t>
            </a:r>
          </a:p>
        </p:txBody>
      </p:sp>
      <p:graphicFrame>
        <p:nvGraphicFramePr>
          <p:cNvPr id="13319" name="Object 17"/>
          <p:cNvGraphicFramePr>
            <a:graphicFrameLocks noChangeAspect="1"/>
          </p:cNvGraphicFramePr>
          <p:nvPr/>
        </p:nvGraphicFramePr>
        <p:xfrm>
          <a:off x="4827587" y="4416425"/>
          <a:ext cx="444500" cy="419100"/>
        </p:xfrm>
        <a:graphic>
          <a:graphicData uri="http://schemas.openxmlformats.org/presentationml/2006/ole">
            <mc:AlternateContent xmlns:mc="http://schemas.openxmlformats.org/markup-compatibility/2006">
              <mc:Choice xmlns:v="urn:schemas-microsoft-com:vml" Requires="v">
                <p:oleObj spid="_x0000_s9261" name="Equation" r:id="rId5" imgW="444307" imgH="418918" progId="Equation.DSMT4">
                  <p:embed/>
                </p:oleObj>
              </mc:Choice>
              <mc:Fallback>
                <p:oleObj name="Equation" r:id="rId5" imgW="444307" imgH="41891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7587" y="4416425"/>
                        <a:ext cx="444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20" name="Object 18"/>
          <p:cNvGraphicFramePr>
            <a:graphicFrameLocks noChangeAspect="1"/>
          </p:cNvGraphicFramePr>
          <p:nvPr/>
        </p:nvGraphicFramePr>
        <p:xfrm>
          <a:off x="4835525" y="4970463"/>
          <a:ext cx="419100" cy="368300"/>
        </p:xfrm>
        <a:graphic>
          <a:graphicData uri="http://schemas.openxmlformats.org/presentationml/2006/ole">
            <mc:AlternateContent xmlns:mc="http://schemas.openxmlformats.org/markup-compatibility/2006">
              <mc:Choice xmlns:v="urn:schemas-microsoft-com:vml" Requires="v">
                <p:oleObj spid="_x0000_s9262" name="Equation" r:id="rId7" imgW="419100" imgH="368300" progId="Equation.DSMT4">
                  <p:embed/>
                </p:oleObj>
              </mc:Choice>
              <mc:Fallback>
                <p:oleObj name="Equation" r:id="rId7" imgW="419100" imgH="368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5525" y="4970463"/>
                        <a:ext cx="419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1" name="Text Box 19"/>
          <p:cNvSpPr txBox="1">
            <a:spLocks noChangeArrowheads="1"/>
          </p:cNvSpPr>
          <p:nvPr/>
        </p:nvSpPr>
        <p:spPr bwMode="auto">
          <a:xfrm>
            <a:off x="5308600" y="4976813"/>
            <a:ext cx="3917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displacement (m)</a:t>
            </a:r>
          </a:p>
        </p:txBody>
      </p:sp>
      <p:sp>
        <p:nvSpPr>
          <p:cNvPr id="13322" name="Text Box 20"/>
          <p:cNvSpPr txBox="1">
            <a:spLocks noChangeArrowheads="1"/>
          </p:cNvSpPr>
          <p:nvPr/>
        </p:nvSpPr>
        <p:spPr bwMode="auto">
          <a:xfrm>
            <a:off x="5000625" y="5489575"/>
            <a:ext cx="226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l-GR" altLang="en-US" i="1">
                <a:solidFill>
                  <a:schemeClr val="tx1"/>
                </a:solidFill>
                <a:latin typeface="Times New Roman" panose="02020603050405020304" pitchFamily="18" charset="0"/>
                <a:cs typeface="Times New Roman" panose="02020603050405020304" pitchFamily="18" charset="0"/>
              </a:rPr>
              <a:t>Δ</a:t>
            </a:r>
            <a:r>
              <a:rPr lang="en-US" altLang="en-US" i="1">
                <a:solidFill>
                  <a:schemeClr val="tx1"/>
                </a:solidFill>
                <a:latin typeface="Times New Roman" panose="02020603050405020304" pitchFamily="18" charset="0"/>
                <a:cs typeface="Times New Roman" panose="02020603050405020304" pitchFamily="18" charset="0"/>
              </a:rPr>
              <a:t>t</a:t>
            </a:r>
            <a:r>
              <a:rPr lang="en-US" altLang="en-US">
                <a:solidFill>
                  <a:schemeClr val="tx1"/>
                </a:solidFill>
                <a:latin typeface="Times New Roman" panose="02020603050405020304" pitchFamily="18" charset="0"/>
                <a:cs typeface="Times New Roman" panose="02020603050405020304" pitchFamily="18" charset="0"/>
              </a:rPr>
              <a:t>  =  time (s)</a:t>
            </a:r>
            <a:endParaRPr lang="el-GR" altLang="en-US" i="1">
              <a:solidFill>
                <a:schemeClr val="tx1"/>
              </a:solidFill>
              <a:latin typeface="Times New Roman" panose="02020603050405020304" pitchFamily="18" charset="0"/>
              <a:cs typeface="Times New Roman" panose="02020603050405020304" pitchFamily="18" charset="0"/>
            </a:endParaRPr>
          </a:p>
        </p:txBody>
      </p:sp>
      <p:sp>
        <p:nvSpPr>
          <p:cNvPr id="13323" name="Text Box 21"/>
          <p:cNvSpPr txBox="1">
            <a:spLocks noChangeArrowheads="1"/>
          </p:cNvSpPr>
          <p:nvPr/>
        </p:nvSpPr>
        <p:spPr bwMode="auto">
          <a:xfrm>
            <a:off x="3252787" y="6210300"/>
            <a:ext cx="5568950" cy="369332"/>
          </a:xfrm>
          <a:prstGeom prst="rect">
            <a:avLst/>
          </a:prstGeom>
          <a:noFill/>
          <a:ln w="9525">
            <a:solidFill>
              <a:srgbClr val="FF010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We use the arrows “</a:t>
            </a:r>
            <a:r>
              <a:rPr lang="en-US" altLang="en-US">
                <a:solidFill>
                  <a:schemeClr val="tx1"/>
                </a:solidFill>
                <a:latin typeface="Times New Roman" panose="02020603050405020304" pitchFamily="18" charset="0"/>
                <a:cs typeface="Times New Roman" panose="02020603050405020304" pitchFamily="18" charset="0"/>
              </a:rPr>
              <a:t>→” to indicate </a:t>
            </a:r>
            <a:r>
              <a:rPr lang="en-US" altLang="en-US" b="1" i="1">
                <a:solidFill>
                  <a:srgbClr val="FF0101"/>
                </a:solidFill>
                <a:latin typeface="Times New Roman" panose="02020603050405020304" pitchFamily="18" charset="0"/>
                <a:cs typeface="Times New Roman" panose="02020603050405020304" pitchFamily="18" charset="0"/>
              </a:rPr>
              <a:t>vector</a:t>
            </a:r>
            <a:r>
              <a:rPr lang="en-US" altLang="en-US" b="1" i="1">
                <a:solidFill>
                  <a:schemeClr val="tx1"/>
                </a:solidFill>
                <a:latin typeface="Times New Roman" panose="02020603050405020304" pitchFamily="18" charset="0"/>
                <a:cs typeface="Times New Roman" panose="02020603050405020304" pitchFamily="18" charset="0"/>
              </a:rPr>
              <a:t> </a:t>
            </a:r>
            <a:r>
              <a:rPr lang="en-US" altLang="en-US">
                <a:solidFill>
                  <a:schemeClr val="tx1"/>
                </a:solidFill>
                <a:latin typeface="Times New Roman" panose="02020603050405020304" pitchFamily="18" charset="0"/>
                <a:cs typeface="Times New Roman" panose="02020603050405020304" pitchFamily="18" charset="0"/>
              </a:rPr>
              <a:t>quantities.</a:t>
            </a:r>
          </a:p>
        </p:txBody>
      </p:sp>
      <p:sp>
        <p:nvSpPr>
          <p:cNvPr id="13324" name="WordArt 22"/>
          <p:cNvSpPr>
            <a:spLocks noChangeArrowheads="1" noChangeShapeType="1" noTextEdit="1"/>
          </p:cNvSpPr>
          <p:nvPr/>
        </p:nvSpPr>
        <p:spPr bwMode="auto">
          <a:xfrm>
            <a:off x="4251325" y="246063"/>
            <a:ext cx="3802062" cy="495300"/>
          </a:xfrm>
          <a:prstGeom prst="rect">
            <a:avLst/>
          </a:prstGeom>
        </p:spPr>
        <p:txBody>
          <a:bodyPr wrap="none" fromWordArt="1">
            <a:prstTxWarp prst="textPlain">
              <a:avLst>
                <a:gd name="adj" fmla="val 50000"/>
              </a:avLst>
            </a:prstTxWarp>
          </a:bodyPr>
          <a:lstStyle/>
          <a:p>
            <a:pPr algn="ctr"/>
            <a:r>
              <a:rPr lang="en-US" sz="2800" kern="10">
                <a:ln w="12700">
                  <a:solidFill>
                    <a:srgbClr val="0000FF"/>
                  </a:solidFill>
                  <a:round/>
                  <a:headEnd/>
                  <a:tailEnd/>
                </a:ln>
                <a:solidFill>
                  <a:srgbClr val="FF0000"/>
                </a:solidFill>
                <a:effectLst>
                  <a:outerShdw dist="45791" dir="2021404" algn="ctr" rotWithShape="0">
                    <a:srgbClr val="9999FF"/>
                  </a:outerShdw>
                </a:effectLst>
                <a:latin typeface="Arial Black" panose="020B0A04020102020204" pitchFamily="34" charset="0"/>
              </a:rPr>
              <a:t>Average Velocity</a:t>
            </a:r>
          </a:p>
        </p:txBody>
      </p:sp>
      <p:pic>
        <p:nvPicPr>
          <p:cNvPr id="13325" name="Picture 23" descr="j021295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1870076" y="1047751"/>
            <a:ext cx="14493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4" descr="j021295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629651" y="1047751"/>
            <a:ext cx="14493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5" descr="j021295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1870076" y="1047751"/>
            <a:ext cx="14493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Line 26"/>
          <p:cNvSpPr>
            <a:spLocks noChangeShapeType="1"/>
          </p:cNvSpPr>
          <p:nvPr/>
        </p:nvSpPr>
        <p:spPr bwMode="auto">
          <a:xfrm>
            <a:off x="2560637" y="1892301"/>
            <a:ext cx="0" cy="4238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Line 27"/>
          <p:cNvSpPr>
            <a:spLocks noChangeShapeType="1"/>
          </p:cNvSpPr>
          <p:nvPr/>
        </p:nvSpPr>
        <p:spPr bwMode="auto">
          <a:xfrm>
            <a:off x="9320212" y="1930401"/>
            <a:ext cx="0" cy="4238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Line 28"/>
          <p:cNvSpPr>
            <a:spLocks noChangeShapeType="1"/>
          </p:cNvSpPr>
          <p:nvPr/>
        </p:nvSpPr>
        <p:spPr bwMode="auto">
          <a:xfrm flipH="1">
            <a:off x="2598738" y="2122488"/>
            <a:ext cx="2689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Text Box 29"/>
          <p:cNvSpPr txBox="1">
            <a:spLocks noChangeArrowheads="1"/>
          </p:cNvSpPr>
          <p:nvPr/>
        </p:nvSpPr>
        <p:spPr bwMode="auto">
          <a:xfrm>
            <a:off x="5326063" y="1739900"/>
            <a:ext cx="1266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chemeClr val="tx1"/>
                </a:solidFill>
                <a:latin typeface="Times New Roman" panose="02020603050405020304" pitchFamily="18" charset="0"/>
              </a:rPr>
              <a:t>5.0 m</a:t>
            </a:r>
          </a:p>
        </p:txBody>
      </p:sp>
      <p:sp>
        <p:nvSpPr>
          <p:cNvPr id="13332" name="Line 30"/>
          <p:cNvSpPr>
            <a:spLocks noChangeShapeType="1"/>
          </p:cNvSpPr>
          <p:nvPr/>
        </p:nvSpPr>
        <p:spPr bwMode="auto">
          <a:xfrm>
            <a:off x="6594476" y="2162175"/>
            <a:ext cx="2689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33" name="Picture 31" descr="v0fybjec[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21137" y="1009650"/>
            <a:ext cx="60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Text Box 32"/>
          <p:cNvSpPr txBox="1">
            <a:spLocks noChangeArrowheads="1"/>
          </p:cNvSpPr>
          <p:nvPr/>
        </p:nvSpPr>
        <p:spPr bwMode="auto">
          <a:xfrm>
            <a:off x="4673600" y="1201738"/>
            <a:ext cx="1382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i="1">
                <a:solidFill>
                  <a:schemeClr val="tx1"/>
                </a:solidFill>
                <a:latin typeface="Times New Roman" panose="02020603050405020304" pitchFamily="18" charset="0"/>
              </a:rPr>
              <a:t>t = </a:t>
            </a:r>
            <a:r>
              <a:rPr lang="en-US" altLang="en-US" sz="2800">
                <a:solidFill>
                  <a:schemeClr val="tx1"/>
                </a:solidFill>
                <a:latin typeface="Times New Roman" panose="02020603050405020304" pitchFamily="18" charset="0"/>
              </a:rPr>
              <a:t>1.2 s</a:t>
            </a:r>
            <a:endParaRPr lang="en-US" altLang="en-US" sz="2800" i="1">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424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j02129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0076" y="317501"/>
            <a:ext cx="14493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j02129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551862" y="317501"/>
            <a:ext cx="144938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j02129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0076" y="317501"/>
            <a:ext cx="14493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Line 6"/>
          <p:cNvSpPr>
            <a:spLocks noChangeShapeType="1"/>
          </p:cNvSpPr>
          <p:nvPr/>
        </p:nvSpPr>
        <p:spPr bwMode="auto">
          <a:xfrm>
            <a:off x="2560637" y="1123951"/>
            <a:ext cx="0" cy="4238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7"/>
          <p:cNvSpPr>
            <a:spLocks noChangeShapeType="1"/>
          </p:cNvSpPr>
          <p:nvPr/>
        </p:nvSpPr>
        <p:spPr bwMode="auto">
          <a:xfrm>
            <a:off x="9282112" y="1163638"/>
            <a:ext cx="0" cy="423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8"/>
          <p:cNvSpPr>
            <a:spLocks noChangeShapeType="1"/>
          </p:cNvSpPr>
          <p:nvPr/>
        </p:nvSpPr>
        <p:spPr bwMode="auto">
          <a:xfrm flipH="1">
            <a:off x="2598738" y="1355725"/>
            <a:ext cx="2689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Text Box 9"/>
          <p:cNvSpPr txBox="1">
            <a:spLocks noChangeArrowheads="1"/>
          </p:cNvSpPr>
          <p:nvPr/>
        </p:nvSpPr>
        <p:spPr bwMode="auto">
          <a:xfrm>
            <a:off x="5326063" y="971550"/>
            <a:ext cx="1266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600">
                <a:solidFill>
                  <a:schemeClr val="tx1"/>
                </a:solidFill>
                <a:latin typeface="Times New Roman" panose="02020603050405020304" pitchFamily="18" charset="0"/>
              </a:rPr>
              <a:t>5.0 m</a:t>
            </a:r>
          </a:p>
        </p:txBody>
      </p:sp>
      <p:sp>
        <p:nvSpPr>
          <p:cNvPr id="14345" name="Line 10"/>
          <p:cNvSpPr>
            <a:spLocks noChangeShapeType="1"/>
          </p:cNvSpPr>
          <p:nvPr/>
        </p:nvSpPr>
        <p:spPr bwMode="auto">
          <a:xfrm>
            <a:off x="6554788" y="1355725"/>
            <a:ext cx="2689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346" name="Picture 11" descr="v0fybje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139" y="511175"/>
            <a:ext cx="60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 Box 12"/>
          <p:cNvSpPr txBox="1">
            <a:spLocks noChangeArrowheads="1"/>
          </p:cNvSpPr>
          <p:nvPr/>
        </p:nvSpPr>
        <p:spPr bwMode="auto">
          <a:xfrm>
            <a:off x="419099" y="1544393"/>
            <a:ext cx="13827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i="1" dirty="0">
                <a:solidFill>
                  <a:schemeClr val="tx1"/>
                </a:solidFill>
                <a:latin typeface="Times New Roman" panose="02020603050405020304" pitchFamily="18" charset="0"/>
              </a:rPr>
              <a:t>t = </a:t>
            </a:r>
            <a:r>
              <a:rPr lang="en-US" altLang="en-US" sz="2800" dirty="0">
                <a:solidFill>
                  <a:schemeClr val="tx1"/>
                </a:solidFill>
                <a:latin typeface="Times New Roman" panose="02020603050405020304" pitchFamily="18" charset="0"/>
              </a:rPr>
              <a:t>1.2 s</a:t>
            </a:r>
            <a:endParaRPr lang="en-US" altLang="en-US" sz="2800" i="1" dirty="0">
              <a:solidFill>
                <a:schemeClr val="tx1"/>
              </a:solidFill>
              <a:latin typeface="Times New Roman" panose="02020603050405020304" pitchFamily="18" charset="0"/>
            </a:endParaRPr>
          </a:p>
        </p:txBody>
      </p:sp>
      <p:sp>
        <p:nvSpPr>
          <p:cNvPr id="14348" name="Text Box 13"/>
          <p:cNvSpPr txBox="1">
            <a:spLocks noChangeArrowheads="1"/>
          </p:cNvSpPr>
          <p:nvPr/>
        </p:nvSpPr>
        <p:spPr bwMode="auto">
          <a:xfrm>
            <a:off x="5065713" y="4022725"/>
            <a:ext cx="62992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800">
                <a:solidFill>
                  <a:schemeClr val="tx1"/>
                </a:solidFill>
                <a:latin typeface="Times New Roman" panose="02020603050405020304" pitchFamily="18" charset="0"/>
              </a:rPr>
              <a:t>Since we stated the direction, </a:t>
            </a:r>
            <a:r>
              <a:rPr lang="en-US" altLang="en-US" sz="2800" b="1" i="1">
                <a:solidFill>
                  <a:srgbClr val="FF0101"/>
                </a:solidFill>
                <a:latin typeface="Times New Roman" panose="02020603050405020304" pitchFamily="18" charset="0"/>
              </a:rPr>
              <a:t>average velocity</a:t>
            </a:r>
            <a:r>
              <a:rPr lang="en-US" altLang="en-US" sz="2800">
                <a:solidFill>
                  <a:schemeClr val="tx1"/>
                </a:solidFill>
                <a:latin typeface="Times New Roman" panose="02020603050405020304" pitchFamily="18" charset="0"/>
              </a:rPr>
              <a:t> is a </a:t>
            </a:r>
            <a:r>
              <a:rPr lang="en-US" altLang="en-US" sz="3600">
                <a:solidFill>
                  <a:srgbClr val="FF0101"/>
                </a:solidFill>
                <a:latin typeface="Times New Roman" panose="02020603050405020304" pitchFamily="18" charset="0"/>
              </a:rPr>
              <a:t>VECTOR</a:t>
            </a:r>
            <a:r>
              <a:rPr lang="en-US" altLang="en-US" sz="2800">
                <a:solidFill>
                  <a:schemeClr val="tx1"/>
                </a:solidFill>
                <a:latin typeface="Times New Roman" panose="02020603050405020304" pitchFamily="18" charset="0"/>
              </a:rPr>
              <a:t> quantity. </a:t>
            </a:r>
          </a:p>
        </p:txBody>
      </p:sp>
      <p:graphicFrame>
        <p:nvGraphicFramePr>
          <p:cNvPr id="14349" name="Object 14"/>
          <p:cNvGraphicFramePr>
            <a:graphicFrameLocks noChangeAspect="1"/>
          </p:cNvGraphicFramePr>
          <p:nvPr/>
        </p:nvGraphicFramePr>
        <p:xfrm>
          <a:off x="1908175" y="2008188"/>
          <a:ext cx="1384300" cy="914400"/>
        </p:xfrm>
        <a:graphic>
          <a:graphicData uri="http://schemas.openxmlformats.org/presentationml/2006/ole">
            <mc:AlternateContent xmlns:mc="http://schemas.openxmlformats.org/markup-compatibility/2006">
              <mc:Choice xmlns:v="urn:schemas-microsoft-com:vml" Requires="v">
                <p:oleObj spid="_x0000_s10287" name="Equation" r:id="rId5" imgW="1384300" imgH="914400" progId="Equation.DSMT4">
                  <p:embed/>
                </p:oleObj>
              </mc:Choice>
              <mc:Fallback>
                <p:oleObj name="Equation" r:id="rId5" imgW="1384300" imgH="914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175" y="2008188"/>
                        <a:ext cx="13843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0" name="Object 15"/>
          <p:cNvGraphicFramePr>
            <a:graphicFrameLocks noChangeAspect="1"/>
          </p:cNvGraphicFramePr>
          <p:nvPr/>
        </p:nvGraphicFramePr>
        <p:xfrm>
          <a:off x="2484437" y="3121025"/>
          <a:ext cx="1409700" cy="901700"/>
        </p:xfrm>
        <a:graphic>
          <a:graphicData uri="http://schemas.openxmlformats.org/presentationml/2006/ole">
            <mc:AlternateContent xmlns:mc="http://schemas.openxmlformats.org/markup-compatibility/2006">
              <mc:Choice xmlns:v="urn:schemas-microsoft-com:vml" Requires="v">
                <p:oleObj spid="_x0000_s10288" name="Equation" r:id="rId7" imgW="1409088" imgH="901309" progId="Equation.DSMT4">
                  <p:embed/>
                </p:oleObj>
              </mc:Choice>
              <mc:Fallback>
                <p:oleObj name="Equation" r:id="rId7" imgW="1409088" imgH="90130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437" y="3121025"/>
                        <a:ext cx="1409700"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1" name="Text Box 16"/>
          <p:cNvSpPr txBox="1">
            <a:spLocks noChangeArrowheads="1"/>
          </p:cNvSpPr>
          <p:nvPr/>
        </p:nvSpPr>
        <p:spPr bwMode="auto">
          <a:xfrm>
            <a:off x="5103812" y="2663031"/>
            <a:ext cx="32654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 4.2 m/s to the right</a:t>
            </a:r>
          </a:p>
        </p:txBody>
      </p:sp>
      <p:sp>
        <p:nvSpPr>
          <p:cNvPr id="14352" name="Oval 17"/>
          <p:cNvSpPr>
            <a:spLocks noChangeArrowheads="1"/>
          </p:cNvSpPr>
          <p:nvPr/>
        </p:nvSpPr>
        <p:spPr bwMode="auto">
          <a:xfrm>
            <a:off x="4739481" y="2465388"/>
            <a:ext cx="3994150" cy="996950"/>
          </a:xfrm>
          <a:prstGeom prst="ellipse">
            <a:avLst/>
          </a:prstGeom>
          <a:noFill/>
          <a:ln w="25400">
            <a:solidFill>
              <a:srgbClr val="FF010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graphicFrame>
        <p:nvGraphicFramePr>
          <p:cNvPr id="14353" name="Object 19"/>
          <p:cNvGraphicFramePr>
            <a:graphicFrameLocks noChangeAspect="1"/>
          </p:cNvGraphicFramePr>
          <p:nvPr>
            <p:extLst>
              <p:ext uri="{D42A27DB-BD31-4B8C-83A1-F6EECF244321}">
                <p14:modId xmlns:p14="http://schemas.microsoft.com/office/powerpoint/2010/main" val="1255005138"/>
              </p:ext>
            </p:extLst>
          </p:nvPr>
        </p:nvGraphicFramePr>
        <p:xfrm>
          <a:off x="4557713" y="2700438"/>
          <a:ext cx="508000" cy="469900"/>
        </p:xfrm>
        <a:graphic>
          <a:graphicData uri="http://schemas.openxmlformats.org/presentationml/2006/ole">
            <mc:AlternateContent xmlns:mc="http://schemas.openxmlformats.org/markup-compatibility/2006">
              <mc:Choice xmlns:v="urn:schemas-microsoft-com:vml" Requires="v">
                <p:oleObj spid="_x0000_s10289" name="Equation" r:id="rId9" imgW="508000" imgH="469900" progId="Equation.DSMT4">
                  <p:embed/>
                </p:oleObj>
              </mc:Choice>
              <mc:Fallback>
                <p:oleObj name="Equation" r:id="rId9" imgW="508000" imgH="4699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7713" y="2700438"/>
                        <a:ext cx="50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2046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362" name="WordArt 2" descr="Narrow vertical"/>
          <p:cNvSpPr>
            <a:spLocks noChangeArrowheads="1" noChangeShapeType="1" noTextEdit="1"/>
          </p:cNvSpPr>
          <p:nvPr/>
        </p:nvSpPr>
        <p:spPr bwMode="auto">
          <a:xfrm>
            <a:off x="1716087" y="49214"/>
            <a:ext cx="2171700" cy="884237"/>
          </a:xfrm>
          <a:prstGeom prst="rect">
            <a:avLst/>
          </a:prstGeom>
        </p:spPr>
        <p:txBody>
          <a:bodyPr wrap="none" fromWordArt="1">
            <a:prstTxWarp prst="textCurveUp">
              <a:avLst>
                <a:gd name="adj" fmla="val 40356"/>
              </a:avLst>
            </a:prstTxWarp>
          </a:bodyPr>
          <a:lstStyle/>
          <a:p>
            <a:pPr algn="ctr"/>
            <a:r>
              <a:rPr lang="en-US" sz="3200" kern="10">
                <a:ln w="12700">
                  <a:solidFill>
                    <a:srgbClr val="000000"/>
                  </a:solidFill>
                  <a:round/>
                  <a:headEnd/>
                  <a:tailEnd/>
                </a:ln>
                <a:pattFill prst="dashHorz">
                  <a:fgClr>
                    <a:srgbClr val="0066FF"/>
                  </a:fgClr>
                  <a:bgClr>
                    <a:srgbClr val="FF0000"/>
                  </a:bgClr>
                </a:pattFill>
                <a:effectLst>
                  <a:outerShdw dist="45791" dir="2021404" algn="ctr" rotWithShape="0">
                    <a:srgbClr val="808080">
                      <a:alpha val="79999"/>
                    </a:srgbClr>
                  </a:outerShdw>
                </a:effectLst>
                <a:latin typeface="Arial Black" panose="020B0A04020102020204" pitchFamily="34" charset="0"/>
              </a:rPr>
              <a:t>examples:</a:t>
            </a:r>
          </a:p>
        </p:txBody>
      </p:sp>
      <p:sp>
        <p:nvSpPr>
          <p:cNvPr id="15363" name="Text Box 3"/>
          <p:cNvSpPr txBox="1">
            <a:spLocks noChangeArrowheads="1"/>
          </p:cNvSpPr>
          <p:nvPr/>
        </p:nvSpPr>
        <p:spPr bwMode="auto">
          <a:xfrm>
            <a:off x="4595813" y="395288"/>
            <a:ext cx="2841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Practice Problems p. 141</a:t>
            </a:r>
          </a:p>
        </p:txBody>
      </p:sp>
      <p:sp>
        <p:nvSpPr>
          <p:cNvPr id="25604" name="Text Box 4"/>
          <p:cNvSpPr txBox="1">
            <a:spLocks noChangeArrowheads="1"/>
          </p:cNvSpPr>
          <p:nvPr/>
        </p:nvSpPr>
        <p:spPr bwMode="auto">
          <a:xfrm>
            <a:off x="1600200" y="1201739"/>
            <a:ext cx="85645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8)  A student walks 10.0 m [E] in 7.00 s.  Then he walks another 12.0 m [E] in 8.00 s.  Determine: </a:t>
            </a:r>
          </a:p>
        </p:txBody>
      </p:sp>
      <p:sp>
        <p:nvSpPr>
          <p:cNvPr id="25605" name="Text Box 5"/>
          <p:cNvSpPr txBox="1">
            <a:spLocks noChangeArrowheads="1"/>
          </p:cNvSpPr>
          <p:nvPr/>
        </p:nvSpPr>
        <p:spPr bwMode="auto">
          <a:xfrm>
            <a:off x="8782050" y="1995488"/>
            <a:ext cx="161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22.0 m [E]</a:t>
            </a:r>
          </a:p>
        </p:txBody>
      </p:sp>
      <p:sp>
        <p:nvSpPr>
          <p:cNvPr id="25606" name="Oval 6"/>
          <p:cNvSpPr>
            <a:spLocks noChangeArrowheads="1"/>
          </p:cNvSpPr>
          <p:nvPr/>
        </p:nvSpPr>
        <p:spPr bwMode="auto">
          <a:xfrm>
            <a:off x="9013825" y="1930401"/>
            <a:ext cx="1458912" cy="538163"/>
          </a:xfrm>
          <a:prstGeom prst="ellipse">
            <a:avLst/>
          </a:prstGeom>
          <a:noFill/>
          <a:ln w="1905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25607" name="Text Box 7"/>
          <p:cNvSpPr txBox="1">
            <a:spLocks noChangeArrowheads="1"/>
          </p:cNvSpPr>
          <p:nvPr/>
        </p:nvSpPr>
        <p:spPr bwMode="auto">
          <a:xfrm>
            <a:off x="2292351" y="2647951"/>
            <a:ext cx="414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b)  the average velocity of the student.</a:t>
            </a:r>
          </a:p>
        </p:txBody>
      </p:sp>
      <p:sp>
        <p:nvSpPr>
          <p:cNvPr id="25608" name="Text Box 8"/>
          <p:cNvSpPr txBox="1">
            <a:spLocks noChangeArrowheads="1"/>
          </p:cNvSpPr>
          <p:nvPr/>
        </p:nvSpPr>
        <p:spPr bwMode="auto">
          <a:xfrm>
            <a:off x="8782050" y="2725738"/>
            <a:ext cx="161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1.47 m/s [E] </a:t>
            </a:r>
          </a:p>
        </p:txBody>
      </p:sp>
      <p:sp>
        <p:nvSpPr>
          <p:cNvPr id="25609" name="Oval 9"/>
          <p:cNvSpPr>
            <a:spLocks noChangeArrowheads="1"/>
          </p:cNvSpPr>
          <p:nvPr/>
        </p:nvSpPr>
        <p:spPr bwMode="auto">
          <a:xfrm>
            <a:off x="8897937" y="2660651"/>
            <a:ext cx="1574800" cy="538163"/>
          </a:xfrm>
          <a:prstGeom prst="ellipse">
            <a:avLst/>
          </a:prstGeom>
          <a:noFill/>
          <a:ln w="1905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25610" name="Text Box 10"/>
          <p:cNvSpPr txBox="1">
            <a:spLocks noChangeArrowheads="1"/>
          </p:cNvSpPr>
          <p:nvPr/>
        </p:nvSpPr>
        <p:spPr bwMode="auto">
          <a:xfrm>
            <a:off x="1600200" y="3582989"/>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9)  A boat travels at a velocity of 8.00 m/s [N] for 14.0 s.  What is the displacement of the boat?</a:t>
            </a:r>
          </a:p>
        </p:txBody>
      </p:sp>
      <p:sp>
        <p:nvSpPr>
          <p:cNvPr id="25611" name="Text Box 11"/>
          <p:cNvSpPr txBox="1">
            <a:spLocks noChangeArrowheads="1"/>
          </p:cNvSpPr>
          <p:nvPr/>
        </p:nvSpPr>
        <p:spPr bwMode="auto">
          <a:xfrm>
            <a:off x="8782050" y="4186238"/>
            <a:ext cx="161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112 m [N]</a:t>
            </a:r>
          </a:p>
        </p:txBody>
      </p:sp>
      <p:sp>
        <p:nvSpPr>
          <p:cNvPr id="25612" name="Oval 12"/>
          <p:cNvSpPr>
            <a:spLocks noChangeArrowheads="1"/>
          </p:cNvSpPr>
          <p:nvPr/>
        </p:nvSpPr>
        <p:spPr bwMode="auto">
          <a:xfrm>
            <a:off x="9128125" y="4083051"/>
            <a:ext cx="1344612" cy="614363"/>
          </a:xfrm>
          <a:prstGeom prst="ellipse">
            <a:avLst/>
          </a:prstGeom>
          <a:noFill/>
          <a:ln w="1905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25613" name="Text Box 13"/>
          <p:cNvSpPr txBox="1">
            <a:spLocks noChangeArrowheads="1"/>
          </p:cNvSpPr>
          <p:nvPr/>
        </p:nvSpPr>
        <p:spPr bwMode="auto">
          <a:xfrm>
            <a:off x="2292351" y="2033588"/>
            <a:ext cx="52609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 the displacement of the student in 15.00 s</a:t>
            </a:r>
          </a:p>
        </p:txBody>
      </p:sp>
      <p:sp>
        <p:nvSpPr>
          <p:cNvPr id="25615" name="Text Box 15"/>
          <p:cNvSpPr txBox="1">
            <a:spLocks noChangeArrowheads="1"/>
          </p:cNvSpPr>
          <p:nvPr/>
        </p:nvSpPr>
        <p:spPr bwMode="auto">
          <a:xfrm>
            <a:off x="1600200" y="4965701"/>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10)  An airplane flying at a velocity of 900 km/h [W] travels 400 km west.  How long will the plane be in flight?</a:t>
            </a:r>
          </a:p>
        </p:txBody>
      </p:sp>
      <p:sp>
        <p:nvSpPr>
          <p:cNvPr id="25616" name="Text Box 16"/>
          <p:cNvSpPr txBox="1">
            <a:spLocks noChangeArrowheads="1"/>
          </p:cNvSpPr>
          <p:nvPr/>
        </p:nvSpPr>
        <p:spPr bwMode="auto">
          <a:xfrm>
            <a:off x="8782050" y="5529263"/>
            <a:ext cx="161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0.444 h</a:t>
            </a:r>
          </a:p>
        </p:txBody>
      </p:sp>
      <p:sp>
        <p:nvSpPr>
          <p:cNvPr id="25617" name="Oval 17"/>
          <p:cNvSpPr>
            <a:spLocks noChangeArrowheads="1"/>
          </p:cNvSpPr>
          <p:nvPr/>
        </p:nvSpPr>
        <p:spPr bwMode="auto">
          <a:xfrm>
            <a:off x="9398001" y="5426076"/>
            <a:ext cx="1074737" cy="614363"/>
          </a:xfrm>
          <a:prstGeom prst="ellipse">
            <a:avLst/>
          </a:prstGeom>
          <a:noFill/>
          <a:ln w="1905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pic>
        <p:nvPicPr>
          <p:cNvPr id="17" name="Picture 2" descr="http://images.clipartpanda.com/wise-owl-clipart-black-and-white-owl-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26014"/>
            <a:ext cx="1617024" cy="193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5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25606"/>
                                        </p:tgtEl>
                                        <p:attrNameLst>
                                          <p:attrName>style.visibility</p:attrName>
                                        </p:attrNameLst>
                                      </p:cBhvr>
                                      <p:to>
                                        <p:strVal val="visible"/>
                                      </p:to>
                                    </p:set>
                                    <p:animEffect transition="in" filter="wipe(down)">
                                      <p:cBhvr>
                                        <p:cTn id="18" dur="1000"/>
                                        <p:tgtEl>
                                          <p:spTgt spid="256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8"/>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25609"/>
                                        </p:tgtEl>
                                        <p:attrNameLst>
                                          <p:attrName>style.visibility</p:attrName>
                                        </p:attrNameLst>
                                      </p:cBhvr>
                                      <p:to>
                                        <p:strVal val="visible"/>
                                      </p:to>
                                    </p:set>
                                    <p:animEffect transition="in" filter="wipe(down)">
                                      <p:cBhvr>
                                        <p:cTn id="26" dur="1000"/>
                                        <p:tgtEl>
                                          <p:spTgt spid="256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11"/>
                                        </p:tgtEl>
                                        <p:attrNameLst>
                                          <p:attrName>style.visibility</p:attrName>
                                        </p:attrNameLst>
                                      </p:cBhvr>
                                      <p:to>
                                        <p:strVal val="visible"/>
                                      </p:to>
                                    </p:set>
                                  </p:childTnLst>
                                </p:cTn>
                              </p:par>
                            </p:childTnLst>
                          </p:cTn>
                        </p:par>
                        <p:par>
                          <p:cTn id="35" fill="hold" nodeType="afterGroup">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25612"/>
                                        </p:tgtEl>
                                        <p:attrNameLst>
                                          <p:attrName>style.visibility</p:attrName>
                                        </p:attrNameLst>
                                      </p:cBhvr>
                                      <p:to>
                                        <p:strVal val="visible"/>
                                      </p:to>
                                    </p:set>
                                    <p:animEffect transition="in" filter="wipe(down)">
                                      <p:cBhvr>
                                        <p:cTn id="38" dur="1000"/>
                                        <p:tgtEl>
                                          <p:spTgt spid="256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6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616"/>
                                        </p:tgtEl>
                                        <p:attrNameLst>
                                          <p:attrName>style.visibility</p:attrName>
                                        </p:attrNameLst>
                                      </p:cBhvr>
                                      <p:to>
                                        <p:strVal val="visible"/>
                                      </p:to>
                                    </p:set>
                                  </p:childTnLst>
                                </p:cTn>
                              </p:par>
                            </p:childTnLst>
                          </p:cTn>
                        </p:par>
                        <p:par>
                          <p:cTn id="47" fill="hold" nodeType="afterGroup">
                            <p:stCondLst>
                              <p:cond delay="0"/>
                            </p:stCondLst>
                            <p:childTnLst>
                              <p:par>
                                <p:cTn id="48" presetID="22" presetClass="entr" presetSubtype="4" fill="hold" grpId="0" nodeType="afterEffect">
                                  <p:stCondLst>
                                    <p:cond delay="0"/>
                                  </p:stCondLst>
                                  <p:childTnLst>
                                    <p:set>
                                      <p:cBhvr>
                                        <p:cTn id="49" dur="1" fill="hold">
                                          <p:stCondLst>
                                            <p:cond delay="0"/>
                                          </p:stCondLst>
                                        </p:cTn>
                                        <p:tgtEl>
                                          <p:spTgt spid="25617"/>
                                        </p:tgtEl>
                                        <p:attrNameLst>
                                          <p:attrName>style.visibility</p:attrName>
                                        </p:attrNameLst>
                                      </p:cBhvr>
                                      <p:to>
                                        <p:strVal val="visible"/>
                                      </p:to>
                                    </p:set>
                                    <p:animEffect transition="in" filter="wipe(down)">
                                      <p:cBhvr>
                                        <p:cTn id="50" dur="100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animBg="1"/>
      <p:bldP spid="25607" grpId="0"/>
      <p:bldP spid="25608" grpId="0"/>
      <p:bldP spid="25609" grpId="0" animBg="1"/>
      <p:bldP spid="25610" grpId="0"/>
      <p:bldP spid="25611" grpId="0"/>
      <p:bldP spid="25612" grpId="0" animBg="1"/>
      <p:bldP spid="25613" grpId="0"/>
      <p:bldP spid="25615" grpId="0"/>
      <p:bldP spid="25616" grpId="0"/>
      <p:bldP spid="256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07_TableB1_8_FigB1_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26988"/>
            <a:ext cx="9144000"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1870075" y="5656264"/>
            <a:ext cx="86026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only difference between distance-time graphs and </a:t>
            </a:r>
            <a:r>
              <a:rPr lang="en-US" altLang="en-US" b="1">
                <a:solidFill>
                  <a:srgbClr val="FF3300"/>
                </a:solidFill>
                <a:latin typeface="Times New Roman" panose="02020603050405020304" pitchFamily="18" charset="0"/>
              </a:rPr>
              <a:t>position-time</a:t>
            </a:r>
            <a:r>
              <a:rPr lang="en-US" altLang="en-US">
                <a:solidFill>
                  <a:schemeClr val="tx1"/>
                </a:solidFill>
                <a:latin typeface="Times New Roman" panose="02020603050405020304" pitchFamily="18" charset="0"/>
              </a:rPr>
              <a:t> graphs is that direction is included.  This means that the slope is equal to the </a:t>
            </a:r>
            <a:r>
              <a:rPr lang="en-US" altLang="en-US" b="1">
                <a:solidFill>
                  <a:srgbClr val="FF3300"/>
                </a:solidFill>
                <a:latin typeface="Times New Roman" panose="02020603050405020304" pitchFamily="18" charset="0"/>
              </a:rPr>
              <a:t>velocity</a:t>
            </a:r>
            <a:r>
              <a:rPr lang="en-US" altLang="en-US">
                <a:solidFill>
                  <a:schemeClr val="tx1"/>
                </a:solidFill>
                <a:latin typeface="Times New Roman" panose="02020603050405020304" pitchFamily="18" charset="0"/>
              </a:rPr>
              <a:t>.</a:t>
            </a:r>
          </a:p>
        </p:txBody>
      </p:sp>
    </p:spTree>
    <p:extLst>
      <p:ext uri="{BB962C8B-B14F-4D97-AF65-F5344CB8AC3E}">
        <p14:creationId xmlns:p14="http://schemas.microsoft.com/office/powerpoint/2010/main" val="25694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6D75838-7FA2-4AAF-9C77-E34C3B4AD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dirty="0"/>
          </a:p>
        </p:txBody>
      </p:sp>
      <p:sp useBgFill="1">
        <p:nvSpPr>
          <p:cNvPr id="74" name="Rectangle 73">
            <a:extLst>
              <a:ext uri="{FF2B5EF4-FFF2-40B4-BE49-F238E27FC236}">
                <a16:creationId xmlns:a16="http://schemas.microsoft.com/office/drawing/2014/main" id="{206B0C47-1CFB-42F6-B66C-063C5B601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98" y="801794"/>
            <a:ext cx="10997372" cy="5248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F85B938-6BC7-4B98-9953-B70B36465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741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5773" y="1748143"/>
            <a:ext cx="4727403" cy="335556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5650" y="1839023"/>
            <a:ext cx="4727403" cy="31738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39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Grp="1" noChangeArrowheads="1" noChangeShapeType="1" noTextEdit="1"/>
          </p:cNvSpPr>
          <p:nvPr>
            <p:ph type="title"/>
          </p:nvPr>
        </p:nvSpPr>
        <p:spPr bwMode="auto">
          <a:xfrm>
            <a:off x="1154654" y="1828800"/>
            <a:ext cx="4634958" cy="3132669"/>
          </a:xfrm>
          <a:prstGeom prst="rect">
            <a:avLst/>
          </a:prstGeom>
        </p:spPr>
        <p:txBody>
          <a:bodyPr wrap="none" fromWordArt="1">
            <a:prstTxWarp prst="textSlantUp">
              <a:avLst>
                <a:gd name="adj" fmla="val 55556"/>
              </a:avLst>
            </a:prstTxWarp>
          </a:bodyPr>
          <a:lstStyle/>
          <a:p>
            <a:pPr algn="ctr"/>
            <a:r>
              <a:rPr lang="en-US" sz="3600" kern="10" dirty="0">
                <a:ln w="9525">
                  <a:solidFill>
                    <a:srgbClr val="000000"/>
                  </a:solidFill>
                  <a:round/>
                  <a:headEnd/>
                  <a:tailEnd/>
                </a:ln>
                <a:gradFill rotWithShape="1">
                  <a:gsLst>
                    <a:gs pos="0">
                      <a:srgbClr val="FF9900"/>
                    </a:gs>
                    <a:gs pos="50000">
                      <a:srgbClr val="FF3300"/>
                    </a:gs>
                    <a:gs pos="100000">
                      <a:srgbClr val="FF9900"/>
                    </a:gs>
                  </a:gsLst>
                  <a:lin ang="18900000" scaled="1"/>
                </a:gradFill>
                <a:latin typeface="Arial Black" panose="020B0A04020102020204" pitchFamily="34" charset="0"/>
              </a:rPr>
              <a:t>Homework:</a:t>
            </a:r>
          </a:p>
        </p:txBody>
      </p:sp>
      <p:sp>
        <p:nvSpPr>
          <p:cNvPr id="3" name="Text Placeholder 2"/>
          <p:cNvSpPr>
            <a:spLocks noGrp="1"/>
          </p:cNvSpPr>
          <p:nvPr>
            <p:ph type="body" idx="1"/>
          </p:nvPr>
        </p:nvSpPr>
        <p:spPr>
          <a:xfrm>
            <a:off x="6893764" y="1600200"/>
            <a:ext cx="3756566" cy="3361268"/>
          </a:xfrm>
        </p:spPr>
        <p:txBody>
          <a:bodyPr>
            <a:normAutofit/>
          </a:bodyPr>
          <a:lstStyle/>
          <a:p>
            <a:pPr>
              <a:buFont typeface="Wingdings" panose="05000000000000000000" pitchFamily="2" charset="2"/>
              <a:buChar char="ü"/>
            </a:pPr>
            <a:r>
              <a:rPr lang="en-US" altLang="en-US" sz="1800" dirty="0">
                <a:solidFill>
                  <a:srgbClr val="000000"/>
                </a:solidFill>
                <a:latin typeface="Times New Roman" panose="02020603050405020304" pitchFamily="18" charset="0"/>
              </a:rPr>
              <a:t>read pages 137 – 144</a:t>
            </a:r>
          </a:p>
          <a:p>
            <a:pPr>
              <a:buFont typeface="Wingdings" panose="05000000000000000000" pitchFamily="2" charset="2"/>
              <a:buChar char="ü"/>
            </a:pPr>
            <a:r>
              <a:rPr lang="en-US" altLang="en-US" sz="1800">
                <a:solidFill>
                  <a:srgbClr val="000000"/>
                </a:solidFill>
                <a:latin typeface="Times New Roman" panose="02020603050405020304" pitchFamily="18" charset="0"/>
              </a:rPr>
              <a:t>B1.2  </a:t>
            </a:r>
            <a:r>
              <a:rPr lang="en-US" altLang="en-US" sz="1800" dirty="0">
                <a:solidFill>
                  <a:srgbClr val="000000"/>
                </a:solidFill>
                <a:latin typeface="Times New Roman" panose="02020603050405020304" pitchFamily="18" charset="0"/>
              </a:rPr>
              <a:t>Check and Reflect Page 145  #’s 1, 2, 5, 6, 7</a:t>
            </a:r>
          </a:p>
          <a:p>
            <a:endParaRPr lang="en-US" dirty="0"/>
          </a:p>
        </p:txBody>
      </p:sp>
      <p:pic>
        <p:nvPicPr>
          <p:cNvPr id="5"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178" y="3984601"/>
            <a:ext cx="2729293" cy="237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93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4"/>
          <p:cNvSpPr txBox="1">
            <a:spLocks noChangeArrowheads="1"/>
          </p:cNvSpPr>
          <p:nvPr/>
        </p:nvSpPr>
        <p:spPr bwMode="auto">
          <a:xfrm>
            <a:off x="1600200" y="279400"/>
            <a:ext cx="8642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rPr>
              <a:t>Acceleration</a:t>
            </a:r>
            <a:r>
              <a:rPr lang="en-US" altLang="en-US">
                <a:solidFill>
                  <a:schemeClr val="tx1"/>
                </a:solidFill>
                <a:latin typeface="Times New Roman" panose="02020603050405020304" pitchFamily="18" charset="0"/>
              </a:rPr>
              <a:t> is defined as a change in velocity during a specific time interval.</a:t>
            </a:r>
          </a:p>
        </p:txBody>
      </p:sp>
      <p:sp>
        <p:nvSpPr>
          <p:cNvPr id="8195" name="Text Box 25"/>
          <p:cNvSpPr txBox="1">
            <a:spLocks noChangeArrowheads="1"/>
          </p:cNvSpPr>
          <p:nvPr/>
        </p:nvSpPr>
        <p:spPr bwMode="auto">
          <a:xfrm>
            <a:off x="1598612" y="4760913"/>
            <a:ext cx="87582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Since velocity is a vector quantity, it has both magnitude and direction.</a:t>
            </a:r>
          </a:p>
        </p:txBody>
      </p:sp>
      <p:graphicFrame>
        <p:nvGraphicFramePr>
          <p:cNvPr id="8196" name="Object 30"/>
          <p:cNvGraphicFramePr>
            <a:graphicFrameLocks noChangeAspect="1"/>
          </p:cNvGraphicFramePr>
          <p:nvPr/>
        </p:nvGraphicFramePr>
        <p:xfrm>
          <a:off x="2062162" y="1308100"/>
          <a:ext cx="889000" cy="787400"/>
        </p:xfrm>
        <a:graphic>
          <a:graphicData uri="http://schemas.openxmlformats.org/presentationml/2006/ole">
            <mc:AlternateContent xmlns:mc="http://schemas.openxmlformats.org/markup-compatibility/2006">
              <mc:Choice xmlns:v="urn:schemas-microsoft-com:vml" Requires="v">
                <p:oleObj spid="_x0000_s11378" name="Equation" r:id="rId3" imgW="889000" imgH="787400" progId="Equation.DSMT4">
                  <p:embed/>
                </p:oleObj>
              </mc:Choice>
              <mc:Fallback>
                <p:oleObj name="Equation" r:id="rId3" imgW="889000" imgH="787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2" y="1308100"/>
                        <a:ext cx="8890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Text Box 31"/>
          <p:cNvSpPr txBox="1">
            <a:spLocks noChangeArrowheads="1"/>
          </p:cNvSpPr>
          <p:nvPr/>
        </p:nvSpPr>
        <p:spPr bwMode="auto">
          <a:xfrm>
            <a:off x="4059238" y="1047750"/>
            <a:ext cx="30337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acceleration  (m/s</a:t>
            </a:r>
            <a:r>
              <a:rPr lang="en-US" altLang="en-US" baseline="30000">
                <a:solidFill>
                  <a:schemeClr val="tx1"/>
                </a:solidFill>
                <a:latin typeface="Times New Roman" panose="02020603050405020304" pitchFamily="18" charset="0"/>
              </a:rPr>
              <a:t>2</a:t>
            </a:r>
            <a:r>
              <a:rPr lang="en-US" altLang="en-US">
                <a:solidFill>
                  <a:schemeClr val="tx1"/>
                </a:solidFill>
                <a:latin typeface="Times New Roman" panose="02020603050405020304" pitchFamily="18" charset="0"/>
              </a:rPr>
              <a:t>)</a:t>
            </a:r>
          </a:p>
        </p:txBody>
      </p:sp>
      <p:sp>
        <p:nvSpPr>
          <p:cNvPr id="8198" name="Text Box 32"/>
          <p:cNvSpPr txBox="1">
            <a:spLocks noChangeArrowheads="1"/>
          </p:cNvSpPr>
          <p:nvPr/>
        </p:nvSpPr>
        <p:spPr bwMode="auto">
          <a:xfrm>
            <a:off x="4060825" y="1547813"/>
            <a:ext cx="30718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change in velocity  (m/s)</a:t>
            </a:r>
          </a:p>
        </p:txBody>
      </p:sp>
      <p:sp>
        <p:nvSpPr>
          <p:cNvPr id="8199" name="Text Box 33"/>
          <p:cNvSpPr txBox="1">
            <a:spLocks noChangeArrowheads="1"/>
          </p:cNvSpPr>
          <p:nvPr/>
        </p:nvSpPr>
        <p:spPr bwMode="auto">
          <a:xfrm>
            <a:off x="4098925" y="2071688"/>
            <a:ext cx="2189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time interval  (s)</a:t>
            </a:r>
          </a:p>
        </p:txBody>
      </p:sp>
      <p:graphicFrame>
        <p:nvGraphicFramePr>
          <p:cNvPr id="8200" name="Object 34"/>
          <p:cNvGraphicFramePr>
            <a:graphicFrameLocks noChangeAspect="1"/>
          </p:cNvGraphicFramePr>
          <p:nvPr/>
        </p:nvGraphicFramePr>
        <p:xfrm>
          <a:off x="3817937" y="1038225"/>
          <a:ext cx="203200" cy="355600"/>
        </p:xfrm>
        <a:graphic>
          <a:graphicData uri="http://schemas.openxmlformats.org/presentationml/2006/ole">
            <mc:AlternateContent xmlns:mc="http://schemas.openxmlformats.org/markup-compatibility/2006">
              <mc:Choice xmlns:v="urn:schemas-microsoft-com:vml" Requires="v">
                <p:oleObj spid="_x0000_s11379" name="Equation" r:id="rId5" imgW="203024" imgH="355292" progId="Equation.DSMT4">
                  <p:embed/>
                </p:oleObj>
              </mc:Choice>
              <mc:Fallback>
                <p:oleObj name="Equation" r:id="rId5" imgW="203024" imgH="35529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7937" y="1038225"/>
                        <a:ext cx="203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1" name="Object 35"/>
          <p:cNvGraphicFramePr>
            <a:graphicFrameLocks noChangeAspect="1"/>
          </p:cNvGraphicFramePr>
          <p:nvPr/>
        </p:nvGraphicFramePr>
        <p:xfrm>
          <a:off x="3636962" y="1536700"/>
          <a:ext cx="381000" cy="355600"/>
        </p:xfrm>
        <a:graphic>
          <a:graphicData uri="http://schemas.openxmlformats.org/presentationml/2006/ole">
            <mc:AlternateContent xmlns:mc="http://schemas.openxmlformats.org/markup-compatibility/2006">
              <mc:Choice xmlns:v="urn:schemas-microsoft-com:vml" Requires="v">
                <p:oleObj spid="_x0000_s11380" name="Equation" r:id="rId7" imgW="380835" imgH="355446" progId="Equation.DSMT4">
                  <p:embed/>
                </p:oleObj>
              </mc:Choice>
              <mc:Fallback>
                <p:oleObj name="Equation" r:id="rId7" imgW="380835" imgH="355446"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962" y="1536700"/>
                        <a:ext cx="381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2" name="Object 36"/>
          <p:cNvGraphicFramePr>
            <a:graphicFrameLocks noChangeAspect="1"/>
          </p:cNvGraphicFramePr>
          <p:nvPr/>
        </p:nvGraphicFramePr>
        <p:xfrm>
          <a:off x="3727450" y="2112963"/>
          <a:ext cx="330200" cy="279400"/>
        </p:xfrm>
        <a:graphic>
          <a:graphicData uri="http://schemas.openxmlformats.org/presentationml/2006/ole">
            <mc:AlternateContent xmlns:mc="http://schemas.openxmlformats.org/markup-compatibility/2006">
              <mc:Choice xmlns:v="urn:schemas-microsoft-com:vml" Requires="v">
                <p:oleObj spid="_x0000_s11381" name="Equation" r:id="rId9" imgW="330200" imgH="279400" progId="Equation.DSMT4">
                  <p:embed/>
                </p:oleObj>
              </mc:Choice>
              <mc:Fallback>
                <p:oleObj name="Equation" r:id="rId9" imgW="330200" imgH="279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7450" y="2112963"/>
                        <a:ext cx="330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3" name="Rectangle 37"/>
          <p:cNvSpPr>
            <a:spLocks noChangeArrowheads="1"/>
          </p:cNvSpPr>
          <p:nvPr/>
        </p:nvSpPr>
        <p:spPr bwMode="auto">
          <a:xfrm>
            <a:off x="1870075" y="1154114"/>
            <a:ext cx="1344612" cy="11144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graphicFrame>
        <p:nvGraphicFramePr>
          <p:cNvPr id="8204" name="Object 39"/>
          <p:cNvGraphicFramePr>
            <a:graphicFrameLocks noChangeAspect="1"/>
          </p:cNvGraphicFramePr>
          <p:nvPr/>
        </p:nvGraphicFramePr>
        <p:xfrm>
          <a:off x="2709862" y="3317875"/>
          <a:ext cx="1689100" cy="457200"/>
        </p:xfrm>
        <a:graphic>
          <a:graphicData uri="http://schemas.openxmlformats.org/presentationml/2006/ole">
            <mc:AlternateContent xmlns:mc="http://schemas.openxmlformats.org/markup-compatibility/2006">
              <mc:Choice xmlns:v="urn:schemas-microsoft-com:vml" Requires="v">
                <p:oleObj spid="_x0000_s11382" name="Equation" r:id="rId11" imgW="1689100" imgH="457200" progId="Equation.DSMT4">
                  <p:embed/>
                </p:oleObj>
              </mc:Choice>
              <mc:Fallback>
                <p:oleObj name="Equation" r:id="rId11" imgW="16891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09862" y="3317875"/>
                        <a:ext cx="1689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5" name="Text Box 40"/>
          <p:cNvSpPr txBox="1">
            <a:spLocks noChangeArrowheads="1"/>
          </p:cNvSpPr>
          <p:nvPr/>
        </p:nvSpPr>
        <p:spPr bwMode="auto">
          <a:xfrm>
            <a:off x="1754187" y="3343275"/>
            <a:ext cx="844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where </a:t>
            </a:r>
          </a:p>
        </p:txBody>
      </p:sp>
      <p:graphicFrame>
        <p:nvGraphicFramePr>
          <p:cNvPr id="8206" name="Object 41"/>
          <p:cNvGraphicFramePr>
            <a:graphicFrameLocks noChangeAspect="1"/>
          </p:cNvGraphicFramePr>
          <p:nvPr/>
        </p:nvGraphicFramePr>
        <p:xfrm>
          <a:off x="4981575" y="3160713"/>
          <a:ext cx="355600" cy="457200"/>
        </p:xfrm>
        <a:graphic>
          <a:graphicData uri="http://schemas.openxmlformats.org/presentationml/2006/ole">
            <mc:AlternateContent xmlns:mc="http://schemas.openxmlformats.org/markup-compatibility/2006">
              <mc:Choice xmlns:v="urn:schemas-microsoft-com:vml" Requires="v">
                <p:oleObj spid="_x0000_s11383" name="Equation" r:id="rId13" imgW="355446" imgH="457002" progId="Equation.DSMT4">
                  <p:embed/>
                </p:oleObj>
              </mc:Choice>
              <mc:Fallback>
                <p:oleObj name="Equation" r:id="rId13" imgW="355446" imgH="45700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1575" y="3160713"/>
                        <a:ext cx="35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7" name="Object 42"/>
          <p:cNvGraphicFramePr>
            <a:graphicFrameLocks noChangeAspect="1"/>
          </p:cNvGraphicFramePr>
          <p:nvPr/>
        </p:nvGraphicFramePr>
        <p:xfrm>
          <a:off x="5057775" y="3736975"/>
          <a:ext cx="266700" cy="406400"/>
        </p:xfrm>
        <a:graphic>
          <a:graphicData uri="http://schemas.openxmlformats.org/presentationml/2006/ole">
            <mc:AlternateContent xmlns:mc="http://schemas.openxmlformats.org/markup-compatibility/2006">
              <mc:Choice xmlns:v="urn:schemas-microsoft-com:vml" Requires="v">
                <p:oleObj spid="_x0000_s11384" name="Equation" r:id="rId15" imgW="266469" imgH="406048" progId="Equation.DSMT4">
                  <p:embed/>
                </p:oleObj>
              </mc:Choice>
              <mc:Fallback>
                <p:oleObj name="Equation" r:id="rId15" imgW="266469" imgH="406048"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57775" y="3736975"/>
                        <a:ext cx="2667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8" name="Text Box 43"/>
          <p:cNvSpPr txBox="1">
            <a:spLocks noChangeArrowheads="1"/>
          </p:cNvSpPr>
          <p:nvPr/>
        </p:nvSpPr>
        <p:spPr bwMode="auto">
          <a:xfrm>
            <a:off x="5365751" y="3198813"/>
            <a:ext cx="2611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final velocity  (m/s)</a:t>
            </a:r>
          </a:p>
        </p:txBody>
      </p:sp>
      <p:sp>
        <p:nvSpPr>
          <p:cNvPr id="8209" name="Text Box 44"/>
          <p:cNvSpPr txBox="1">
            <a:spLocks noChangeArrowheads="1"/>
          </p:cNvSpPr>
          <p:nvPr/>
        </p:nvSpPr>
        <p:spPr bwMode="auto">
          <a:xfrm>
            <a:off x="5403851" y="3736975"/>
            <a:ext cx="2611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initial velocity  (m/s)</a:t>
            </a:r>
          </a:p>
        </p:txBody>
      </p:sp>
      <p:graphicFrame>
        <p:nvGraphicFramePr>
          <p:cNvPr id="8210" name="Object 45"/>
          <p:cNvGraphicFramePr>
            <a:graphicFrameLocks noChangeAspect="1"/>
          </p:cNvGraphicFramePr>
          <p:nvPr/>
        </p:nvGraphicFramePr>
        <p:xfrm>
          <a:off x="8202612" y="1346200"/>
          <a:ext cx="1358900" cy="787400"/>
        </p:xfrm>
        <a:graphic>
          <a:graphicData uri="http://schemas.openxmlformats.org/presentationml/2006/ole">
            <mc:AlternateContent xmlns:mc="http://schemas.openxmlformats.org/markup-compatibility/2006">
              <mc:Choice xmlns:v="urn:schemas-microsoft-com:vml" Requires="v">
                <p:oleObj spid="_x0000_s11385" name="Equation" r:id="rId17" imgW="1358900" imgH="787400" progId="Equation.DSMT4">
                  <p:embed/>
                </p:oleObj>
              </mc:Choice>
              <mc:Fallback>
                <p:oleObj name="Equation" r:id="rId17" imgW="1358900" imgH="787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02612" y="1346200"/>
                        <a:ext cx="13589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1" name="Rectangle 46"/>
          <p:cNvSpPr>
            <a:spLocks noChangeArrowheads="1"/>
          </p:cNvSpPr>
          <p:nvPr/>
        </p:nvSpPr>
        <p:spPr bwMode="auto">
          <a:xfrm>
            <a:off x="8015287" y="1192214"/>
            <a:ext cx="1727200" cy="1114425"/>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8212" name="AutoShape 47"/>
          <p:cNvSpPr>
            <a:spLocks/>
          </p:cNvSpPr>
          <p:nvPr/>
        </p:nvSpPr>
        <p:spPr bwMode="auto">
          <a:xfrm>
            <a:off x="7937501" y="3160714"/>
            <a:ext cx="307975" cy="1036637"/>
          </a:xfrm>
          <a:prstGeom prst="rightBrace">
            <a:avLst>
              <a:gd name="adj1" fmla="val 2805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8213" name="Freeform 49"/>
          <p:cNvSpPr>
            <a:spLocks/>
          </p:cNvSpPr>
          <p:nvPr/>
        </p:nvSpPr>
        <p:spPr bwMode="auto">
          <a:xfrm>
            <a:off x="8359775" y="2430463"/>
            <a:ext cx="692150" cy="1498600"/>
          </a:xfrm>
          <a:custGeom>
            <a:avLst/>
            <a:gdLst>
              <a:gd name="T0" fmla="*/ 0 w 436"/>
              <a:gd name="T1" fmla="*/ 2147483646 h 650"/>
              <a:gd name="T2" fmla="*/ 2147483646 w 436"/>
              <a:gd name="T3" fmla="*/ 2147483646 h 650"/>
              <a:gd name="T4" fmla="*/ 2147483646 w 436"/>
              <a:gd name="T5" fmla="*/ 0 h 650"/>
              <a:gd name="T6" fmla="*/ 0 60000 65536"/>
              <a:gd name="T7" fmla="*/ 0 60000 65536"/>
              <a:gd name="T8" fmla="*/ 0 60000 65536"/>
            </a:gdLst>
            <a:ahLst/>
            <a:cxnLst>
              <a:cxn ang="T6">
                <a:pos x="T0" y="T1"/>
              </a:cxn>
              <a:cxn ang="T7">
                <a:pos x="T2" y="T3"/>
              </a:cxn>
              <a:cxn ang="T8">
                <a:pos x="T4" y="T5"/>
              </a:cxn>
            </a:cxnLst>
            <a:rect l="0" t="0" r="r" b="b"/>
            <a:pathLst>
              <a:path w="436" h="650">
                <a:moveTo>
                  <a:pt x="0" y="557"/>
                </a:moveTo>
                <a:cubicBezTo>
                  <a:pt x="133" y="603"/>
                  <a:pt x="266" y="650"/>
                  <a:pt x="339" y="557"/>
                </a:cubicBezTo>
                <a:cubicBezTo>
                  <a:pt x="412" y="464"/>
                  <a:pt x="420" y="93"/>
                  <a:pt x="436" y="0"/>
                </a:cubicBezTo>
              </a:path>
            </a:pathLst>
          </a:custGeom>
          <a:noFill/>
          <a:ln w="25400">
            <a:solidFill>
              <a:srgbClr val="FF00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Text Box 50"/>
          <p:cNvSpPr txBox="1">
            <a:spLocks noChangeArrowheads="1"/>
          </p:cNvSpPr>
          <p:nvPr/>
        </p:nvSpPr>
        <p:spPr bwMode="auto">
          <a:xfrm>
            <a:off x="1600201" y="5464176"/>
            <a:ext cx="89487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So, an accelerating object can be changing speed and/or direction.  In this course, we will focus on objects that are changing speed.</a:t>
            </a:r>
          </a:p>
        </p:txBody>
      </p:sp>
    </p:spTree>
    <p:extLst>
      <p:ext uri="{BB962C8B-B14F-4D97-AF65-F5344CB8AC3E}">
        <p14:creationId xmlns:p14="http://schemas.microsoft.com/office/powerpoint/2010/main" val="308998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73" name="Rectangle 7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98" y="801794"/>
            <a:ext cx="10997372"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218" name="Picture 11" descr="B09_FigB1_2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01770" y="1284394"/>
            <a:ext cx="6880427" cy="4283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92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3122613" y="304801"/>
            <a:ext cx="5629275"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FF00"/>
                  </a:solidFill>
                  <a:round/>
                  <a:headEnd/>
                  <a:tailEnd/>
                </a:ln>
                <a:gradFill rotWithShape="1">
                  <a:gsLst>
                    <a:gs pos="0">
                      <a:srgbClr val="B20000"/>
                    </a:gs>
                    <a:gs pos="100000">
                      <a:srgbClr val="FF0000"/>
                    </a:gs>
                  </a:gsLst>
                  <a:lin ang="2700000" scaled="1"/>
                </a:gradFill>
                <a:latin typeface="Impact" panose="020B0806030902050204" pitchFamily="34" charset="0"/>
              </a:rPr>
              <a:t>Metres per second squared??</a:t>
            </a:r>
          </a:p>
        </p:txBody>
      </p:sp>
      <p:pic>
        <p:nvPicPr>
          <p:cNvPr id="10243" name="Picture 3" descr="j030336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1012" y="228600"/>
            <a:ext cx="11620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1827212" y="1447801"/>
            <a:ext cx="426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Let’s look at the formula to better understand what this really means . . . </a:t>
            </a:r>
          </a:p>
        </p:txBody>
      </p:sp>
      <p:graphicFrame>
        <p:nvGraphicFramePr>
          <p:cNvPr id="10245" name="Object 5"/>
          <p:cNvGraphicFramePr>
            <a:graphicFrameLocks noChangeAspect="1"/>
          </p:cNvGraphicFramePr>
          <p:nvPr/>
        </p:nvGraphicFramePr>
        <p:xfrm>
          <a:off x="6323012" y="1828800"/>
          <a:ext cx="1149350" cy="725488"/>
        </p:xfrm>
        <a:graphic>
          <a:graphicData uri="http://schemas.openxmlformats.org/presentationml/2006/ole">
            <mc:AlternateContent xmlns:mc="http://schemas.openxmlformats.org/markup-compatibility/2006">
              <mc:Choice xmlns:v="urn:schemas-microsoft-com:vml" Requires="v">
                <p:oleObj spid="_x0000_s12374" name="Equation" r:id="rId4" imgW="965200" imgH="609600" progId="Equation.DSMT4">
                  <p:embed/>
                </p:oleObj>
              </mc:Choice>
              <mc:Fallback>
                <p:oleObj name="Equation" r:id="rId4" imgW="965200" imgH="609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012" y="1828800"/>
                        <a:ext cx="1149350"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6" name="Text Box 6"/>
          <p:cNvSpPr txBox="1">
            <a:spLocks noChangeArrowheads="1"/>
          </p:cNvSpPr>
          <p:nvPr/>
        </p:nvSpPr>
        <p:spPr bwMode="auto">
          <a:xfrm>
            <a:off x="7923212" y="13716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units:  (m/s)</a:t>
            </a:r>
          </a:p>
        </p:txBody>
      </p:sp>
      <p:sp>
        <p:nvSpPr>
          <p:cNvPr id="10247" name="Text Box 7"/>
          <p:cNvSpPr txBox="1">
            <a:spLocks noChangeArrowheads="1"/>
          </p:cNvSpPr>
          <p:nvPr/>
        </p:nvSpPr>
        <p:spPr bwMode="auto">
          <a:xfrm>
            <a:off x="8380412" y="27432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units:  (s)</a:t>
            </a:r>
          </a:p>
        </p:txBody>
      </p:sp>
      <p:sp>
        <p:nvSpPr>
          <p:cNvPr id="10248" name="Text Box 8"/>
          <p:cNvSpPr txBox="1">
            <a:spLocks noChangeArrowheads="1"/>
          </p:cNvSpPr>
          <p:nvPr/>
        </p:nvSpPr>
        <p:spPr bwMode="auto">
          <a:xfrm>
            <a:off x="7694612" y="106680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change in velocity</a:t>
            </a:r>
          </a:p>
        </p:txBody>
      </p:sp>
      <p:sp>
        <p:nvSpPr>
          <p:cNvPr id="10249" name="Text Box 9"/>
          <p:cNvSpPr txBox="1">
            <a:spLocks noChangeArrowheads="1"/>
          </p:cNvSpPr>
          <p:nvPr/>
        </p:nvSpPr>
        <p:spPr bwMode="auto">
          <a:xfrm>
            <a:off x="8228012" y="2362200"/>
            <a:ext cx="198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change in time</a:t>
            </a:r>
          </a:p>
        </p:txBody>
      </p:sp>
      <p:sp>
        <p:nvSpPr>
          <p:cNvPr id="10250" name="Freeform 10"/>
          <p:cNvSpPr>
            <a:spLocks/>
          </p:cNvSpPr>
          <p:nvPr/>
        </p:nvSpPr>
        <p:spPr bwMode="auto">
          <a:xfrm>
            <a:off x="7161212" y="1219200"/>
            <a:ext cx="533400" cy="609600"/>
          </a:xfrm>
          <a:custGeom>
            <a:avLst/>
            <a:gdLst>
              <a:gd name="T0" fmla="*/ 2147483646 w 400"/>
              <a:gd name="T1" fmla="*/ 2147483646 h 336"/>
              <a:gd name="T2" fmla="*/ 2147483646 w 400"/>
              <a:gd name="T3" fmla="*/ 2147483646 h 336"/>
              <a:gd name="T4" fmla="*/ 2147483646 w 400"/>
              <a:gd name="T5" fmla="*/ 2147483646 h 336"/>
              <a:gd name="T6" fmla="*/ 0 60000 65536"/>
              <a:gd name="T7" fmla="*/ 0 60000 65536"/>
              <a:gd name="T8" fmla="*/ 0 60000 65536"/>
            </a:gdLst>
            <a:ahLst/>
            <a:cxnLst>
              <a:cxn ang="T6">
                <a:pos x="T0" y="T1"/>
              </a:cxn>
              <a:cxn ang="T7">
                <a:pos x="T2" y="T3"/>
              </a:cxn>
              <a:cxn ang="T8">
                <a:pos x="T4" y="T5"/>
              </a:cxn>
            </a:cxnLst>
            <a:rect l="0" t="0" r="r" b="b"/>
            <a:pathLst>
              <a:path w="400" h="336">
                <a:moveTo>
                  <a:pt x="400" y="48"/>
                </a:moveTo>
                <a:cubicBezTo>
                  <a:pt x="264" y="24"/>
                  <a:pt x="128" y="0"/>
                  <a:pt x="64" y="48"/>
                </a:cubicBezTo>
                <a:cubicBezTo>
                  <a:pt x="0" y="96"/>
                  <a:pt x="8" y="216"/>
                  <a:pt x="16" y="336"/>
                </a:cubicBezTo>
              </a:path>
            </a:pathLst>
          </a:custGeom>
          <a:noFill/>
          <a:ln w="508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Freeform 11"/>
          <p:cNvSpPr>
            <a:spLocks/>
          </p:cNvSpPr>
          <p:nvPr/>
        </p:nvSpPr>
        <p:spPr bwMode="auto">
          <a:xfrm>
            <a:off x="7389812" y="2590800"/>
            <a:ext cx="838200" cy="228600"/>
          </a:xfrm>
          <a:custGeom>
            <a:avLst/>
            <a:gdLst>
              <a:gd name="T0" fmla="*/ 2147483646 w 528"/>
              <a:gd name="T1" fmla="*/ 0 h 144"/>
              <a:gd name="T2" fmla="*/ 2147483646 w 528"/>
              <a:gd name="T3" fmla="*/ 2147483646 h 144"/>
              <a:gd name="T4" fmla="*/ 0 w 528"/>
              <a:gd name="T5" fmla="*/ 0 h 144"/>
              <a:gd name="T6" fmla="*/ 0 60000 65536"/>
              <a:gd name="T7" fmla="*/ 0 60000 65536"/>
              <a:gd name="T8" fmla="*/ 0 60000 65536"/>
            </a:gdLst>
            <a:ahLst/>
            <a:cxnLst>
              <a:cxn ang="T6">
                <a:pos x="T0" y="T1"/>
              </a:cxn>
              <a:cxn ang="T7">
                <a:pos x="T2" y="T3"/>
              </a:cxn>
              <a:cxn ang="T8">
                <a:pos x="T4" y="T5"/>
              </a:cxn>
            </a:cxnLst>
            <a:rect l="0" t="0" r="r" b="b"/>
            <a:pathLst>
              <a:path w="528" h="144">
                <a:moveTo>
                  <a:pt x="528" y="0"/>
                </a:moveTo>
                <a:cubicBezTo>
                  <a:pt x="380" y="72"/>
                  <a:pt x="232" y="144"/>
                  <a:pt x="144" y="144"/>
                </a:cubicBezTo>
                <a:cubicBezTo>
                  <a:pt x="56" y="144"/>
                  <a:pt x="28" y="72"/>
                  <a:pt x="0" y="0"/>
                </a:cubicBezTo>
              </a:path>
            </a:pathLst>
          </a:custGeom>
          <a:noFill/>
          <a:ln w="508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252" name="Object 12"/>
          <p:cNvGraphicFramePr>
            <a:graphicFrameLocks noChangeAspect="1"/>
          </p:cNvGraphicFramePr>
          <p:nvPr/>
        </p:nvGraphicFramePr>
        <p:xfrm>
          <a:off x="1903412" y="2438400"/>
          <a:ext cx="889000" cy="1206500"/>
        </p:xfrm>
        <a:graphic>
          <a:graphicData uri="http://schemas.openxmlformats.org/presentationml/2006/ole">
            <mc:AlternateContent xmlns:mc="http://schemas.openxmlformats.org/markup-compatibility/2006">
              <mc:Choice xmlns:v="urn:schemas-microsoft-com:vml" Requires="v">
                <p:oleObj spid="_x0000_s12375" name="Equation" r:id="rId6" imgW="889000" imgH="1206500" progId="Equation.DSMT4">
                  <p:embed/>
                </p:oleObj>
              </mc:Choice>
              <mc:Fallback>
                <p:oleObj name="Equation" r:id="rId6" imgW="889000" imgH="1206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3412" y="2438400"/>
                        <a:ext cx="8890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Text Box 13"/>
          <p:cNvSpPr txBox="1">
            <a:spLocks noChangeArrowheads="1"/>
          </p:cNvSpPr>
          <p:nvPr/>
        </p:nvSpPr>
        <p:spPr bwMode="auto">
          <a:xfrm>
            <a:off x="3122612" y="2743200"/>
            <a:ext cx="396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“metres per second per second”</a:t>
            </a:r>
          </a:p>
        </p:txBody>
      </p:sp>
      <p:sp>
        <p:nvSpPr>
          <p:cNvPr id="10254" name="Text Box 14"/>
          <p:cNvSpPr txBox="1">
            <a:spLocks noChangeArrowheads="1"/>
          </p:cNvSpPr>
          <p:nvPr/>
        </p:nvSpPr>
        <p:spPr bwMode="auto">
          <a:xfrm>
            <a:off x="1827212" y="3733801"/>
            <a:ext cx="7924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So, for example, an object with an acceleration of 2.0 m/s</a:t>
            </a:r>
            <a:r>
              <a:rPr lang="en-US" altLang="en-US" baseline="30000">
                <a:solidFill>
                  <a:schemeClr val="tx1"/>
                </a:solidFill>
                <a:latin typeface="Times New Roman" panose="02020603050405020304" pitchFamily="18" charset="0"/>
              </a:rPr>
              <a:t>2</a:t>
            </a:r>
            <a:r>
              <a:rPr lang="en-US" altLang="en-US">
                <a:solidFill>
                  <a:schemeClr val="tx1"/>
                </a:solidFill>
                <a:latin typeface="Times New Roman" panose="02020603050405020304" pitchFamily="18" charset="0"/>
              </a:rPr>
              <a:t> changes its velocity by 2.0 m/s each second.</a:t>
            </a:r>
          </a:p>
        </p:txBody>
      </p:sp>
      <p:sp>
        <p:nvSpPr>
          <p:cNvPr id="10255" name="Text Box 15"/>
          <p:cNvSpPr txBox="1">
            <a:spLocks noChangeArrowheads="1"/>
          </p:cNvSpPr>
          <p:nvPr/>
        </p:nvSpPr>
        <p:spPr bwMode="auto">
          <a:xfrm>
            <a:off x="1827212" y="4495800"/>
            <a:ext cx="845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rPr>
              <a:t>Acceleration</a:t>
            </a:r>
            <a:r>
              <a:rPr lang="en-US" altLang="en-US">
                <a:solidFill>
                  <a:schemeClr val="tx1"/>
                </a:solidFill>
                <a:latin typeface="Times New Roman" panose="02020603050405020304" pitchFamily="18" charset="0"/>
              </a:rPr>
              <a:t> can be described as a </a:t>
            </a:r>
            <a:r>
              <a:rPr lang="en-US" altLang="en-US" i="1">
                <a:solidFill>
                  <a:srgbClr val="FF0000"/>
                </a:solidFill>
                <a:latin typeface="Times New Roman" panose="02020603050405020304" pitchFamily="18" charset="0"/>
              </a:rPr>
              <a:t>rate of change of velocity</a:t>
            </a:r>
            <a:r>
              <a:rPr lang="en-US" altLang="en-US">
                <a:solidFill>
                  <a:schemeClr val="tx1"/>
                </a:solidFill>
                <a:latin typeface="Times New Roman" panose="02020603050405020304" pitchFamily="18" charset="0"/>
              </a:rPr>
              <a:t>.</a:t>
            </a:r>
          </a:p>
        </p:txBody>
      </p:sp>
      <p:graphicFrame>
        <p:nvGraphicFramePr>
          <p:cNvPr id="10256" name="Object 16"/>
          <p:cNvGraphicFramePr>
            <a:graphicFrameLocks noChangeAspect="1"/>
          </p:cNvGraphicFramePr>
          <p:nvPr/>
        </p:nvGraphicFramePr>
        <p:xfrm>
          <a:off x="1751012" y="5029200"/>
          <a:ext cx="1219200" cy="1447800"/>
        </p:xfrm>
        <a:graphic>
          <a:graphicData uri="http://schemas.openxmlformats.org/presentationml/2006/ole">
            <mc:AlternateContent xmlns:mc="http://schemas.openxmlformats.org/markup-compatibility/2006">
              <mc:Choice xmlns:v="urn:schemas-microsoft-com:vml" Requires="v">
                <p:oleObj spid="_x0000_s12376" name="Equation" r:id="rId8" imgW="1219200" imgH="1447800" progId="Equation.DSMT4">
                  <p:embed/>
                </p:oleObj>
              </mc:Choice>
              <mc:Fallback>
                <p:oleObj name="Equation" r:id="rId8" imgW="1219200" imgH="1447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1012" y="5029200"/>
                        <a:ext cx="12192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7" name="Object 17"/>
          <p:cNvGraphicFramePr>
            <a:graphicFrameLocks noChangeAspect="1"/>
          </p:cNvGraphicFramePr>
          <p:nvPr/>
        </p:nvGraphicFramePr>
        <p:xfrm>
          <a:off x="3198812" y="5486400"/>
          <a:ext cx="1930400" cy="939800"/>
        </p:xfrm>
        <a:graphic>
          <a:graphicData uri="http://schemas.openxmlformats.org/presentationml/2006/ole">
            <mc:AlternateContent xmlns:mc="http://schemas.openxmlformats.org/markup-compatibility/2006">
              <mc:Choice xmlns:v="urn:schemas-microsoft-com:vml" Requires="v">
                <p:oleObj spid="_x0000_s12377" name="Equation" r:id="rId10" imgW="1930400" imgH="939800" progId="Equation.DSMT4">
                  <p:embed/>
                </p:oleObj>
              </mc:Choice>
              <mc:Fallback>
                <p:oleObj name="Equation" r:id="rId10" imgW="1930400" imgH="939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8812" y="5486400"/>
                        <a:ext cx="193040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8" name="Object 18"/>
          <p:cNvGraphicFramePr>
            <a:graphicFrameLocks noChangeAspect="1"/>
          </p:cNvGraphicFramePr>
          <p:nvPr/>
        </p:nvGraphicFramePr>
        <p:xfrm>
          <a:off x="5173662" y="5562600"/>
          <a:ext cx="1270000" cy="838200"/>
        </p:xfrm>
        <a:graphic>
          <a:graphicData uri="http://schemas.openxmlformats.org/presentationml/2006/ole">
            <mc:AlternateContent xmlns:mc="http://schemas.openxmlformats.org/markup-compatibility/2006">
              <mc:Choice xmlns:v="urn:schemas-microsoft-com:vml" Requires="v">
                <p:oleObj spid="_x0000_s12378" name="Equation" r:id="rId12" imgW="1270000" imgH="838200" progId="Equation.DSMT4">
                  <p:embed/>
                </p:oleObj>
              </mc:Choice>
              <mc:Fallback>
                <p:oleObj name="Equation" r:id="rId12" imgW="1270000" imgH="838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73662" y="5562600"/>
                        <a:ext cx="12700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59" name="Object 19"/>
          <p:cNvGraphicFramePr>
            <a:graphicFrameLocks noChangeAspect="1"/>
          </p:cNvGraphicFramePr>
          <p:nvPr/>
        </p:nvGraphicFramePr>
        <p:xfrm>
          <a:off x="6627812" y="5562600"/>
          <a:ext cx="393700" cy="838200"/>
        </p:xfrm>
        <a:graphic>
          <a:graphicData uri="http://schemas.openxmlformats.org/presentationml/2006/ole">
            <mc:AlternateContent xmlns:mc="http://schemas.openxmlformats.org/markup-compatibility/2006">
              <mc:Choice xmlns:v="urn:schemas-microsoft-com:vml" Requires="v">
                <p:oleObj spid="_x0000_s12379" name="Equation" r:id="rId14" imgW="393529" imgH="837836" progId="Equation.DSMT4">
                  <p:embed/>
                </p:oleObj>
              </mc:Choice>
              <mc:Fallback>
                <p:oleObj name="Equation" r:id="rId14" imgW="393529" imgH="837836"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27812" y="5562600"/>
                        <a:ext cx="3937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0" name="Text Box 20"/>
          <p:cNvSpPr txBox="1">
            <a:spLocks noChangeArrowheads="1"/>
          </p:cNvSpPr>
          <p:nvPr/>
        </p:nvSpPr>
        <p:spPr bwMode="auto">
          <a:xfrm>
            <a:off x="7466012" y="5181601"/>
            <a:ext cx="2819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So, “metres per second squared” is the same as “metres per second per second.”</a:t>
            </a:r>
          </a:p>
        </p:txBody>
      </p:sp>
      <p:pic>
        <p:nvPicPr>
          <p:cNvPr id="10261" name="Picture 21" descr="j0303436"/>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8685212" y="3352801"/>
            <a:ext cx="16891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50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5"/>
          <p:cNvSpPr>
            <a:spLocks noChangeArrowheads="1" noChangeShapeType="1" noTextEdit="1"/>
          </p:cNvSpPr>
          <p:nvPr/>
        </p:nvSpPr>
        <p:spPr bwMode="auto">
          <a:xfrm>
            <a:off x="4251326" y="241301"/>
            <a:ext cx="3417887" cy="371475"/>
          </a:xfrm>
          <a:prstGeom prst="rect">
            <a:avLst/>
          </a:prstGeom>
        </p:spPr>
        <p:txBody>
          <a:bodyPr wrap="none" fromWordArt="1">
            <a:prstTxWarp prst="textPlain">
              <a:avLst>
                <a:gd name="adj" fmla="val 50000"/>
              </a:avLst>
            </a:prstTxWarp>
          </a:bodyPr>
          <a:lstStyle/>
          <a:p>
            <a:pPr algn="ctr"/>
            <a:r>
              <a:rPr lang="en-US" sz="2400" kern="10">
                <a:ln w="12700">
                  <a:solidFill>
                    <a:srgbClr val="FFFF00"/>
                  </a:solidFill>
                  <a:round/>
                  <a:headEnd/>
                  <a:tailEnd/>
                </a:ln>
                <a:solidFill>
                  <a:srgbClr val="008000"/>
                </a:solidFill>
                <a:effectLst>
                  <a:outerShdw dist="45791" dir="2021404" algn="ctr" rotWithShape="0">
                    <a:srgbClr val="9999FF"/>
                  </a:outerShdw>
                </a:effectLst>
                <a:latin typeface="Arial Black" panose="020B0A04020102020204" pitchFamily="34" charset="0"/>
              </a:rPr>
              <a:t>Average Speed</a:t>
            </a:r>
          </a:p>
        </p:txBody>
      </p:sp>
      <p:pic>
        <p:nvPicPr>
          <p:cNvPr id="9219" name="Picture 6" descr="j02129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0076" y="931864"/>
            <a:ext cx="14493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j02129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629651" y="931864"/>
            <a:ext cx="14493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j02129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70076" y="931864"/>
            <a:ext cx="14493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Line 9"/>
          <p:cNvSpPr>
            <a:spLocks noChangeShapeType="1"/>
          </p:cNvSpPr>
          <p:nvPr/>
        </p:nvSpPr>
        <p:spPr bwMode="auto">
          <a:xfrm>
            <a:off x="2560637" y="1776413"/>
            <a:ext cx="0" cy="423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Line 10"/>
          <p:cNvSpPr>
            <a:spLocks noChangeShapeType="1"/>
          </p:cNvSpPr>
          <p:nvPr/>
        </p:nvSpPr>
        <p:spPr bwMode="auto">
          <a:xfrm>
            <a:off x="9320212" y="1814513"/>
            <a:ext cx="0" cy="4238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Line 11"/>
          <p:cNvSpPr>
            <a:spLocks noChangeShapeType="1"/>
          </p:cNvSpPr>
          <p:nvPr/>
        </p:nvSpPr>
        <p:spPr bwMode="auto">
          <a:xfrm flipH="1">
            <a:off x="2598738" y="2006600"/>
            <a:ext cx="2689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Text Box 12"/>
          <p:cNvSpPr txBox="1">
            <a:spLocks noChangeArrowheads="1"/>
          </p:cNvSpPr>
          <p:nvPr/>
        </p:nvSpPr>
        <p:spPr bwMode="auto">
          <a:xfrm>
            <a:off x="5403851" y="1739901"/>
            <a:ext cx="1266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chemeClr val="tx1"/>
                </a:solidFill>
                <a:latin typeface="Times New Roman" panose="02020603050405020304" pitchFamily="18" charset="0"/>
              </a:rPr>
              <a:t>5.0 m</a:t>
            </a:r>
          </a:p>
        </p:txBody>
      </p:sp>
      <p:sp>
        <p:nvSpPr>
          <p:cNvPr id="9226" name="Line 13"/>
          <p:cNvSpPr>
            <a:spLocks noChangeShapeType="1"/>
          </p:cNvSpPr>
          <p:nvPr/>
        </p:nvSpPr>
        <p:spPr bwMode="auto">
          <a:xfrm>
            <a:off x="6594476" y="2046288"/>
            <a:ext cx="2689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7" name="Picture 14" descr="v0fybje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1137" y="893763"/>
            <a:ext cx="609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15"/>
          <p:cNvSpPr txBox="1">
            <a:spLocks noChangeArrowheads="1"/>
          </p:cNvSpPr>
          <p:nvPr/>
        </p:nvSpPr>
        <p:spPr bwMode="auto">
          <a:xfrm>
            <a:off x="4673600" y="1085851"/>
            <a:ext cx="1382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i="1" dirty="0">
                <a:solidFill>
                  <a:schemeClr val="tx1"/>
                </a:solidFill>
                <a:latin typeface="Times New Roman" panose="02020603050405020304" pitchFamily="18" charset="0"/>
              </a:rPr>
              <a:t>t = </a:t>
            </a:r>
            <a:r>
              <a:rPr lang="en-US" altLang="en-US" sz="2800" dirty="0">
                <a:solidFill>
                  <a:schemeClr val="tx1"/>
                </a:solidFill>
                <a:latin typeface="Times New Roman" panose="02020603050405020304" pitchFamily="18" charset="0"/>
              </a:rPr>
              <a:t>1.2 s</a:t>
            </a:r>
            <a:endParaRPr lang="en-US" altLang="en-US" sz="2800" i="1" dirty="0">
              <a:solidFill>
                <a:schemeClr val="tx1"/>
              </a:solidFill>
              <a:latin typeface="Times New Roman" panose="02020603050405020304" pitchFamily="18" charset="0"/>
            </a:endParaRPr>
          </a:p>
        </p:txBody>
      </p:sp>
      <p:sp>
        <p:nvSpPr>
          <p:cNvPr id="9229" name="Text Box 16"/>
          <p:cNvSpPr txBox="1">
            <a:spLocks noChangeArrowheads="1"/>
          </p:cNvSpPr>
          <p:nvPr/>
        </p:nvSpPr>
        <p:spPr bwMode="auto">
          <a:xfrm>
            <a:off x="1600201" y="2584451"/>
            <a:ext cx="88725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car moved a distance of 5.0 m in a time of 1.2 s.  It did not exhibit uniform motion because it sped up and slowed down.</a:t>
            </a:r>
          </a:p>
        </p:txBody>
      </p:sp>
      <p:sp>
        <p:nvSpPr>
          <p:cNvPr id="9230" name="Text Box 17"/>
          <p:cNvSpPr txBox="1">
            <a:spLocks noChangeArrowheads="1"/>
          </p:cNvSpPr>
          <p:nvPr/>
        </p:nvSpPr>
        <p:spPr bwMode="auto">
          <a:xfrm>
            <a:off x="1597025" y="350520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a:t>
            </a:r>
            <a:r>
              <a:rPr lang="en-US" altLang="en-US" b="1">
                <a:solidFill>
                  <a:srgbClr val="006600"/>
                </a:solidFill>
                <a:latin typeface="Times New Roman" panose="02020603050405020304" pitchFamily="18" charset="0"/>
              </a:rPr>
              <a:t>average speed</a:t>
            </a:r>
            <a:r>
              <a:rPr lang="en-US" altLang="en-US">
                <a:solidFill>
                  <a:schemeClr val="tx1"/>
                </a:solidFill>
                <a:latin typeface="Times New Roman" panose="02020603050405020304" pitchFamily="18" charset="0"/>
              </a:rPr>
              <a:t> of the car is defined as a change in distance during a time interval.</a:t>
            </a:r>
          </a:p>
        </p:txBody>
      </p:sp>
      <p:graphicFrame>
        <p:nvGraphicFramePr>
          <p:cNvPr id="9231" name="Object 18"/>
          <p:cNvGraphicFramePr>
            <a:graphicFrameLocks noChangeAspect="1"/>
          </p:cNvGraphicFramePr>
          <p:nvPr>
            <p:extLst>
              <p:ext uri="{D42A27DB-BD31-4B8C-83A1-F6EECF244321}">
                <p14:modId xmlns:p14="http://schemas.microsoft.com/office/powerpoint/2010/main" val="3160948374"/>
              </p:ext>
            </p:extLst>
          </p:nvPr>
        </p:nvGraphicFramePr>
        <p:xfrm>
          <a:off x="2111375" y="4592638"/>
          <a:ext cx="1193800" cy="736600"/>
        </p:xfrm>
        <a:graphic>
          <a:graphicData uri="http://schemas.openxmlformats.org/presentationml/2006/ole">
            <mc:AlternateContent xmlns:mc="http://schemas.openxmlformats.org/markup-compatibility/2006">
              <mc:Choice xmlns:v="urn:schemas-microsoft-com:vml" Requires="v">
                <p:oleObj spid="_x0000_s1041" name="Equation" r:id="rId5" imgW="1193800" imgH="736600" progId="Equation.DSMT4">
                  <p:embed/>
                </p:oleObj>
              </mc:Choice>
              <mc:Fallback>
                <p:oleObj name="Equation" r:id="rId5" imgW="1193800" imgH="736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375" y="4592638"/>
                        <a:ext cx="1193800" cy="736600"/>
                      </a:xfrm>
                      <a:prstGeom prst="rect">
                        <a:avLst/>
                      </a:prstGeom>
                      <a:solidFill>
                        <a:schemeClr val="bg1"/>
                      </a:solidFill>
                      <a:ln>
                        <a:noFill/>
                      </a:ln>
                      <a:effectLst/>
                    </p:spPr>
                  </p:pic>
                </p:oleObj>
              </mc:Fallback>
            </mc:AlternateContent>
          </a:graphicData>
        </a:graphic>
      </p:graphicFrame>
      <p:sp>
        <p:nvSpPr>
          <p:cNvPr id="9232" name="Rectangle 19"/>
          <p:cNvSpPr>
            <a:spLocks noChangeArrowheads="1"/>
          </p:cNvSpPr>
          <p:nvPr/>
        </p:nvSpPr>
        <p:spPr bwMode="auto">
          <a:xfrm>
            <a:off x="1946275" y="4425951"/>
            <a:ext cx="1612900" cy="1152525"/>
          </a:xfrm>
          <a:prstGeom prst="rect">
            <a:avLst/>
          </a:prstGeom>
          <a:noFill/>
          <a:ln w="28575">
            <a:solidFill>
              <a:srgbClr val="00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9233" name="Text Box 20"/>
          <p:cNvSpPr txBox="1">
            <a:spLocks noChangeArrowheads="1"/>
          </p:cNvSpPr>
          <p:nvPr/>
        </p:nvSpPr>
        <p:spPr bwMode="auto">
          <a:xfrm>
            <a:off x="4021137" y="4248150"/>
            <a:ext cx="33797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v</a:t>
            </a:r>
            <a:r>
              <a:rPr lang="en-US" altLang="en-US" baseline="-25000">
                <a:solidFill>
                  <a:schemeClr val="tx1"/>
                </a:solidFill>
                <a:latin typeface="Times New Roman" panose="02020603050405020304" pitchFamily="18" charset="0"/>
              </a:rPr>
              <a:t>avg</a:t>
            </a:r>
            <a:r>
              <a:rPr lang="en-US" altLang="en-US">
                <a:solidFill>
                  <a:schemeClr val="tx1"/>
                </a:solidFill>
                <a:latin typeface="Times New Roman" panose="02020603050405020304" pitchFamily="18" charset="0"/>
              </a:rPr>
              <a:t>  =  average speed  (m/s)</a:t>
            </a:r>
          </a:p>
        </p:txBody>
      </p:sp>
      <p:sp>
        <p:nvSpPr>
          <p:cNvPr id="9234" name="Text Box 21"/>
          <p:cNvSpPr txBox="1">
            <a:spLocks noChangeArrowheads="1"/>
          </p:cNvSpPr>
          <p:nvPr/>
        </p:nvSpPr>
        <p:spPr bwMode="auto">
          <a:xfrm>
            <a:off x="4097338" y="4799013"/>
            <a:ext cx="36099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l-GR" altLang="en-US">
                <a:solidFill>
                  <a:schemeClr val="tx1"/>
                </a:solidFill>
                <a:latin typeface="Times New Roman" panose="02020603050405020304" pitchFamily="18" charset="0"/>
                <a:cs typeface="Times New Roman" panose="02020603050405020304" pitchFamily="18" charset="0"/>
              </a:rPr>
              <a:t>Δ</a:t>
            </a:r>
            <a:r>
              <a:rPr lang="en-US" altLang="en-US">
                <a:solidFill>
                  <a:schemeClr val="tx1"/>
                </a:solidFill>
                <a:latin typeface="Times New Roman" panose="02020603050405020304" pitchFamily="18" charset="0"/>
                <a:cs typeface="Times New Roman" panose="02020603050405020304" pitchFamily="18" charset="0"/>
              </a:rPr>
              <a:t>d  =  distance travelled  (m)</a:t>
            </a:r>
            <a:endParaRPr lang="el-GR" altLang="en-US">
              <a:solidFill>
                <a:schemeClr val="tx1"/>
              </a:solidFill>
              <a:latin typeface="Times New Roman" panose="02020603050405020304" pitchFamily="18" charset="0"/>
              <a:cs typeface="Times New Roman" panose="02020603050405020304" pitchFamily="18" charset="0"/>
            </a:endParaRPr>
          </a:p>
        </p:txBody>
      </p:sp>
      <p:sp>
        <p:nvSpPr>
          <p:cNvPr id="9235" name="Text Box 22"/>
          <p:cNvSpPr txBox="1">
            <a:spLocks noChangeArrowheads="1"/>
          </p:cNvSpPr>
          <p:nvPr/>
        </p:nvSpPr>
        <p:spPr bwMode="auto">
          <a:xfrm>
            <a:off x="4135438" y="5375275"/>
            <a:ext cx="36099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l-GR" altLang="en-US">
                <a:solidFill>
                  <a:schemeClr val="tx1"/>
                </a:solidFill>
                <a:latin typeface="Times New Roman" panose="02020603050405020304" pitchFamily="18" charset="0"/>
                <a:cs typeface="Times New Roman" panose="02020603050405020304" pitchFamily="18" charset="0"/>
              </a:rPr>
              <a:t>Δ</a:t>
            </a:r>
            <a:r>
              <a:rPr lang="en-US" altLang="en-US">
                <a:solidFill>
                  <a:schemeClr val="tx1"/>
                </a:solidFill>
                <a:latin typeface="Times New Roman" panose="02020603050405020304" pitchFamily="18" charset="0"/>
                <a:cs typeface="Times New Roman" panose="02020603050405020304" pitchFamily="18" charset="0"/>
              </a:rPr>
              <a:t>t  =  time elapsed  (s)</a:t>
            </a:r>
            <a:endParaRPr lang="el-GR" altLang="en-US">
              <a:solidFill>
                <a:schemeClr val="tx1"/>
              </a:solidFill>
              <a:latin typeface="Times New Roman" panose="02020603050405020304" pitchFamily="18" charset="0"/>
              <a:cs typeface="Times New Roman" panose="02020603050405020304" pitchFamily="18" charset="0"/>
            </a:endParaRPr>
          </a:p>
        </p:txBody>
      </p:sp>
      <p:sp>
        <p:nvSpPr>
          <p:cNvPr id="9236" name="Text Box 23"/>
          <p:cNvSpPr txBox="1">
            <a:spLocks noChangeArrowheads="1"/>
          </p:cNvSpPr>
          <p:nvPr/>
        </p:nvSpPr>
        <p:spPr bwMode="auto">
          <a:xfrm>
            <a:off x="1754187" y="6232525"/>
            <a:ext cx="8680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a:solidFill>
                  <a:schemeClr val="tx1"/>
                </a:solidFill>
                <a:latin typeface="Times New Roman" panose="02020603050405020304" pitchFamily="18" charset="0"/>
              </a:rPr>
              <a:t>The </a:t>
            </a:r>
            <a:r>
              <a:rPr lang="el-GR" altLang="en-US">
                <a:solidFill>
                  <a:schemeClr val="tx1"/>
                </a:solidFill>
                <a:latin typeface="Times New Roman" panose="02020603050405020304" pitchFamily="18" charset="0"/>
                <a:cs typeface="Times New Roman" panose="02020603050405020304" pitchFamily="18" charset="0"/>
              </a:rPr>
              <a:t>Δ</a:t>
            </a:r>
            <a:r>
              <a:rPr lang="en-US" altLang="en-US">
                <a:solidFill>
                  <a:schemeClr val="tx1"/>
                </a:solidFill>
                <a:latin typeface="Times New Roman" panose="02020603050405020304" pitchFamily="18" charset="0"/>
                <a:cs typeface="Times New Roman" panose="02020603050405020304" pitchFamily="18" charset="0"/>
              </a:rPr>
              <a:t> is the greek letter </a:t>
            </a:r>
            <a:r>
              <a:rPr lang="en-US" altLang="en-US" i="1">
                <a:solidFill>
                  <a:schemeClr val="tx1"/>
                </a:solidFill>
                <a:latin typeface="Times New Roman" panose="02020603050405020304" pitchFamily="18" charset="0"/>
                <a:cs typeface="Times New Roman" panose="02020603050405020304" pitchFamily="18" charset="0"/>
              </a:rPr>
              <a:t>delta</a:t>
            </a:r>
            <a:r>
              <a:rPr lang="en-US" altLang="en-US">
                <a:solidFill>
                  <a:schemeClr val="tx1"/>
                </a:solidFill>
                <a:latin typeface="Times New Roman" panose="02020603050405020304" pitchFamily="18" charset="0"/>
                <a:cs typeface="Times New Roman" panose="02020603050405020304" pitchFamily="18" charset="0"/>
              </a:rPr>
              <a:t> and means “change in.”</a:t>
            </a:r>
            <a:endParaRPr lang="el-GR" altLang="en-US">
              <a:solidFill>
                <a:schemeClr val="tx1"/>
              </a:solidFill>
              <a:latin typeface="Times New Roman" panose="02020603050405020304" pitchFamily="18" charset="0"/>
              <a:cs typeface="Times New Roman" panose="02020603050405020304" pitchFamily="18" charset="0"/>
            </a:endParaRPr>
          </a:p>
        </p:txBody>
      </p:sp>
      <p:sp>
        <p:nvSpPr>
          <p:cNvPr id="9237" name="Freeform 24"/>
          <p:cNvSpPr>
            <a:spLocks/>
          </p:cNvSpPr>
          <p:nvPr/>
        </p:nvSpPr>
        <p:spPr bwMode="auto">
          <a:xfrm>
            <a:off x="2830513" y="5387976"/>
            <a:ext cx="473075" cy="1216025"/>
          </a:xfrm>
          <a:custGeom>
            <a:avLst/>
            <a:gdLst>
              <a:gd name="T0" fmla="*/ 2147483646 w 298"/>
              <a:gd name="T1" fmla="*/ 2147483646 h 766"/>
              <a:gd name="T2" fmla="*/ 2147483646 w 298"/>
              <a:gd name="T3" fmla="*/ 2147483646 h 766"/>
              <a:gd name="T4" fmla="*/ 2147483646 w 298"/>
              <a:gd name="T5" fmla="*/ 0 h 766"/>
              <a:gd name="T6" fmla="*/ 0 60000 65536"/>
              <a:gd name="T7" fmla="*/ 0 60000 65536"/>
              <a:gd name="T8" fmla="*/ 0 60000 65536"/>
            </a:gdLst>
            <a:ahLst/>
            <a:cxnLst>
              <a:cxn ang="T6">
                <a:pos x="T0" y="T1"/>
              </a:cxn>
              <a:cxn ang="T7">
                <a:pos x="T2" y="T3"/>
              </a:cxn>
              <a:cxn ang="T8">
                <a:pos x="T4" y="T5"/>
              </a:cxn>
            </a:cxnLst>
            <a:rect l="0" t="0" r="r" b="b"/>
            <a:pathLst>
              <a:path w="298" h="766">
                <a:moveTo>
                  <a:pt x="298" y="677"/>
                </a:moveTo>
                <a:cubicBezTo>
                  <a:pt x="181" y="721"/>
                  <a:pt x="64" y="766"/>
                  <a:pt x="32" y="653"/>
                </a:cubicBezTo>
                <a:cubicBezTo>
                  <a:pt x="0" y="540"/>
                  <a:pt x="52" y="270"/>
                  <a:pt x="104" y="0"/>
                </a:cubicBezTo>
              </a:path>
            </a:pathLst>
          </a:custGeom>
          <a:noFill/>
          <a:ln w="28575">
            <a:solidFill>
              <a:srgbClr val="006600"/>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9726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266" name="WordArt 2" descr="Narrow vertical"/>
          <p:cNvSpPr>
            <a:spLocks noChangeArrowheads="1" noChangeShapeType="1" noTextEdit="1"/>
          </p:cNvSpPr>
          <p:nvPr/>
        </p:nvSpPr>
        <p:spPr bwMode="auto">
          <a:xfrm>
            <a:off x="1754187" y="49214"/>
            <a:ext cx="2171700" cy="884237"/>
          </a:xfrm>
          <a:prstGeom prst="rect">
            <a:avLst/>
          </a:prstGeom>
        </p:spPr>
        <p:txBody>
          <a:bodyPr wrap="none" fromWordArt="1">
            <a:prstTxWarp prst="textCurveUp">
              <a:avLst>
                <a:gd name="adj" fmla="val 40356"/>
              </a:avLst>
            </a:prstTxWarp>
          </a:bodyPr>
          <a:lstStyle/>
          <a:p>
            <a:pPr algn="ctr"/>
            <a:r>
              <a:rPr lang="en-US" sz="3200" kern="10">
                <a:ln w="12700">
                  <a:solidFill>
                    <a:srgbClr val="000000"/>
                  </a:solidFill>
                  <a:round/>
                  <a:headEnd/>
                  <a:tailEnd/>
                </a:ln>
                <a:pattFill prst="dashHorz">
                  <a:fgClr>
                    <a:srgbClr val="FF0000"/>
                  </a:fgClr>
                  <a:bgClr>
                    <a:srgbClr val="FFFF00"/>
                  </a:bgClr>
                </a:pattFill>
                <a:effectLst>
                  <a:outerShdw dist="45791" dir="2021404" algn="ctr" rotWithShape="0">
                    <a:srgbClr val="808080">
                      <a:alpha val="79999"/>
                    </a:srgbClr>
                  </a:outerShdw>
                </a:effectLst>
                <a:latin typeface="Arial Black" panose="020B0A04020102020204" pitchFamily="34" charset="0"/>
              </a:rPr>
              <a:t>examples:</a:t>
            </a:r>
          </a:p>
        </p:txBody>
      </p:sp>
      <p:sp>
        <p:nvSpPr>
          <p:cNvPr id="11267" name="Text Box 3"/>
          <p:cNvSpPr txBox="1">
            <a:spLocks noChangeArrowheads="1"/>
          </p:cNvSpPr>
          <p:nvPr/>
        </p:nvSpPr>
        <p:spPr bwMode="auto">
          <a:xfrm>
            <a:off x="4595813" y="395288"/>
            <a:ext cx="2841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Practice Problems p. 147</a:t>
            </a:r>
          </a:p>
        </p:txBody>
      </p:sp>
      <p:sp>
        <p:nvSpPr>
          <p:cNvPr id="4100" name="Text Box 4"/>
          <p:cNvSpPr txBox="1">
            <a:spLocks noChangeArrowheads="1"/>
          </p:cNvSpPr>
          <p:nvPr/>
        </p:nvSpPr>
        <p:spPr bwMode="auto">
          <a:xfrm>
            <a:off x="1600200" y="1201739"/>
            <a:ext cx="87185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12)  A shuttle craft accelerates from rest to a velocity of 50 m/s [upward] in 4.00 s.  What is the acceleration? </a:t>
            </a:r>
          </a:p>
        </p:txBody>
      </p:sp>
      <p:sp>
        <p:nvSpPr>
          <p:cNvPr id="4101" name="Text Box 5"/>
          <p:cNvSpPr txBox="1">
            <a:spLocks noChangeArrowheads="1"/>
          </p:cNvSpPr>
          <p:nvPr/>
        </p:nvSpPr>
        <p:spPr bwMode="auto">
          <a:xfrm>
            <a:off x="8207376" y="1804988"/>
            <a:ext cx="21875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13 m/s</a:t>
            </a:r>
            <a:r>
              <a:rPr lang="en-US" altLang="en-US" baseline="30000">
                <a:solidFill>
                  <a:schemeClr val="tx1"/>
                </a:solidFill>
                <a:latin typeface="Times New Roman" panose="02020603050405020304" pitchFamily="18" charset="0"/>
              </a:rPr>
              <a:t>2</a:t>
            </a:r>
            <a:r>
              <a:rPr lang="en-US" altLang="en-US">
                <a:solidFill>
                  <a:schemeClr val="tx1"/>
                </a:solidFill>
                <a:latin typeface="Times New Roman" panose="02020603050405020304" pitchFamily="18" charset="0"/>
              </a:rPr>
              <a:t> [upward]</a:t>
            </a:r>
          </a:p>
        </p:txBody>
      </p:sp>
      <p:sp>
        <p:nvSpPr>
          <p:cNvPr id="4102" name="Oval 6"/>
          <p:cNvSpPr>
            <a:spLocks noChangeArrowheads="1"/>
          </p:cNvSpPr>
          <p:nvPr/>
        </p:nvSpPr>
        <p:spPr bwMode="auto">
          <a:xfrm>
            <a:off x="8283575" y="1739901"/>
            <a:ext cx="2189162" cy="5381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106" name="Text Box 10"/>
          <p:cNvSpPr txBox="1">
            <a:spLocks noChangeArrowheads="1"/>
          </p:cNvSpPr>
          <p:nvPr/>
        </p:nvSpPr>
        <p:spPr bwMode="auto">
          <a:xfrm>
            <a:off x="1600200" y="2546351"/>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13)  A baseball thrown at 25.0 m/s strikes a catcher’s mitt and slows down to rest in 0.500 s.  What is the magnitude of the ball’s acceleration?</a:t>
            </a:r>
          </a:p>
        </p:txBody>
      </p:sp>
      <p:sp>
        <p:nvSpPr>
          <p:cNvPr id="4107" name="Text Box 11"/>
          <p:cNvSpPr txBox="1">
            <a:spLocks noChangeArrowheads="1"/>
          </p:cNvSpPr>
          <p:nvPr/>
        </p:nvSpPr>
        <p:spPr bwMode="auto">
          <a:xfrm>
            <a:off x="8782050" y="3149600"/>
            <a:ext cx="161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50.0 m/s</a:t>
            </a:r>
            <a:r>
              <a:rPr lang="en-US" altLang="en-US" baseline="30000">
                <a:solidFill>
                  <a:schemeClr val="tx1"/>
                </a:solidFill>
                <a:latin typeface="Times New Roman" panose="02020603050405020304" pitchFamily="18" charset="0"/>
              </a:rPr>
              <a:t>2</a:t>
            </a:r>
            <a:endParaRPr lang="en-US" altLang="en-US">
              <a:solidFill>
                <a:schemeClr val="tx1"/>
              </a:solidFill>
              <a:latin typeface="Times New Roman" panose="02020603050405020304" pitchFamily="18" charset="0"/>
            </a:endParaRPr>
          </a:p>
        </p:txBody>
      </p:sp>
      <p:sp>
        <p:nvSpPr>
          <p:cNvPr id="4108" name="Oval 12"/>
          <p:cNvSpPr>
            <a:spLocks noChangeArrowheads="1"/>
          </p:cNvSpPr>
          <p:nvPr/>
        </p:nvSpPr>
        <p:spPr bwMode="auto">
          <a:xfrm>
            <a:off x="9205913" y="3046413"/>
            <a:ext cx="1266825" cy="61436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110" name="Text Box 14"/>
          <p:cNvSpPr txBox="1">
            <a:spLocks noChangeArrowheads="1"/>
          </p:cNvSpPr>
          <p:nvPr/>
        </p:nvSpPr>
        <p:spPr bwMode="auto">
          <a:xfrm>
            <a:off x="1600200" y="3967164"/>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14)  A hockey puck travelling at 10.0 m/s strikes the boards, coming to rest in 0.0300 s.  What is the magnitude of the puck’s acceleration?</a:t>
            </a:r>
          </a:p>
        </p:txBody>
      </p:sp>
      <p:sp>
        <p:nvSpPr>
          <p:cNvPr id="4111" name="Text Box 15"/>
          <p:cNvSpPr txBox="1">
            <a:spLocks noChangeArrowheads="1"/>
          </p:cNvSpPr>
          <p:nvPr/>
        </p:nvSpPr>
        <p:spPr bwMode="auto">
          <a:xfrm>
            <a:off x="8782050" y="4530725"/>
            <a:ext cx="161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333 m/s</a:t>
            </a:r>
            <a:r>
              <a:rPr lang="en-US" altLang="en-US" baseline="30000">
                <a:solidFill>
                  <a:schemeClr val="tx1"/>
                </a:solidFill>
                <a:latin typeface="Times New Roman" panose="02020603050405020304" pitchFamily="18" charset="0"/>
              </a:rPr>
              <a:t>2</a:t>
            </a:r>
            <a:endParaRPr lang="en-US" altLang="en-US">
              <a:solidFill>
                <a:schemeClr val="tx1"/>
              </a:solidFill>
              <a:latin typeface="Times New Roman" panose="02020603050405020304" pitchFamily="18" charset="0"/>
            </a:endParaRPr>
          </a:p>
        </p:txBody>
      </p:sp>
      <p:sp>
        <p:nvSpPr>
          <p:cNvPr id="4112" name="Oval 16"/>
          <p:cNvSpPr>
            <a:spLocks noChangeArrowheads="1"/>
          </p:cNvSpPr>
          <p:nvPr/>
        </p:nvSpPr>
        <p:spPr bwMode="auto">
          <a:xfrm>
            <a:off x="9166225" y="4427538"/>
            <a:ext cx="1306512" cy="61436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4113" name="Text Box 17"/>
          <p:cNvSpPr txBox="1">
            <a:spLocks noChangeArrowheads="1"/>
          </p:cNvSpPr>
          <p:nvPr/>
        </p:nvSpPr>
        <p:spPr bwMode="auto">
          <a:xfrm>
            <a:off x="1600200" y="5349876"/>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15)  A car driver applies the brakes and slows down from 15.0 m/s [E] to 5.00 m/s [E] in 4.00 s.  Determine the car’s acceleration.</a:t>
            </a:r>
          </a:p>
        </p:txBody>
      </p:sp>
      <p:sp>
        <p:nvSpPr>
          <p:cNvPr id="4114" name="Text Box 18"/>
          <p:cNvSpPr txBox="1">
            <a:spLocks noChangeArrowheads="1"/>
          </p:cNvSpPr>
          <p:nvPr/>
        </p:nvSpPr>
        <p:spPr bwMode="auto">
          <a:xfrm>
            <a:off x="8782050" y="5913438"/>
            <a:ext cx="161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2.50 m/s</a:t>
            </a:r>
            <a:r>
              <a:rPr lang="en-US" altLang="en-US" baseline="30000">
                <a:solidFill>
                  <a:schemeClr val="tx1"/>
                </a:solidFill>
                <a:latin typeface="Times New Roman" panose="02020603050405020304" pitchFamily="18" charset="0"/>
              </a:rPr>
              <a:t>2</a:t>
            </a:r>
            <a:r>
              <a:rPr lang="en-US" altLang="en-US">
                <a:solidFill>
                  <a:schemeClr val="tx1"/>
                </a:solidFill>
                <a:latin typeface="Times New Roman" panose="02020603050405020304" pitchFamily="18" charset="0"/>
              </a:rPr>
              <a:t> [W]</a:t>
            </a:r>
          </a:p>
        </p:txBody>
      </p:sp>
      <p:sp>
        <p:nvSpPr>
          <p:cNvPr id="4115" name="Oval 19"/>
          <p:cNvSpPr>
            <a:spLocks noChangeArrowheads="1"/>
          </p:cNvSpPr>
          <p:nvPr/>
        </p:nvSpPr>
        <p:spPr bwMode="auto">
          <a:xfrm>
            <a:off x="8705851" y="5810251"/>
            <a:ext cx="1766887" cy="6143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pic>
        <p:nvPicPr>
          <p:cNvPr id="16" name="Picture 2" descr="http://images.clipartpanda.com/wise-owl-clipart-black-and-white-owl-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26014"/>
            <a:ext cx="1617024" cy="193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2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wipe(down)">
                                      <p:cBhvr>
                                        <p:cTn id="14" dur="1000"/>
                                        <p:tgtEl>
                                          <p:spTgt spid="410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7"/>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4108"/>
                                        </p:tgtEl>
                                        <p:attrNameLst>
                                          <p:attrName>style.visibility</p:attrName>
                                        </p:attrNameLst>
                                      </p:cBhvr>
                                      <p:to>
                                        <p:strVal val="visible"/>
                                      </p:to>
                                    </p:set>
                                    <p:animEffect transition="in" filter="wipe(down)">
                                      <p:cBhvr>
                                        <p:cTn id="26" dur="1000"/>
                                        <p:tgtEl>
                                          <p:spTgt spid="410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11"/>
                                        </p:tgtEl>
                                        <p:attrNameLst>
                                          <p:attrName>style.visibility</p:attrName>
                                        </p:attrNameLst>
                                      </p:cBhvr>
                                      <p:to>
                                        <p:strVal val="visible"/>
                                      </p:to>
                                    </p:set>
                                  </p:childTnLst>
                                </p:cTn>
                              </p:par>
                            </p:childTnLst>
                          </p:cTn>
                        </p:par>
                        <p:par>
                          <p:cTn id="35" fill="hold" nodeType="afterGroup">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4112"/>
                                        </p:tgtEl>
                                        <p:attrNameLst>
                                          <p:attrName>style.visibility</p:attrName>
                                        </p:attrNameLst>
                                      </p:cBhvr>
                                      <p:to>
                                        <p:strVal val="visible"/>
                                      </p:to>
                                    </p:set>
                                    <p:animEffect transition="in" filter="wipe(down)">
                                      <p:cBhvr>
                                        <p:cTn id="38" dur="1000"/>
                                        <p:tgtEl>
                                          <p:spTgt spid="411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14"/>
                                        </p:tgtEl>
                                        <p:attrNameLst>
                                          <p:attrName>style.visibility</p:attrName>
                                        </p:attrNameLst>
                                      </p:cBhvr>
                                      <p:to>
                                        <p:strVal val="visible"/>
                                      </p:to>
                                    </p:set>
                                  </p:childTnLst>
                                </p:cTn>
                              </p:par>
                            </p:childTnLst>
                          </p:cTn>
                        </p:par>
                        <p:par>
                          <p:cTn id="47" fill="hold" nodeType="afterGroup">
                            <p:stCondLst>
                              <p:cond delay="0"/>
                            </p:stCondLst>
                            <p:childTnLst>
                              <p:par>
                                <p:cTn id="48" presetID="22" presetClass="entr" presetSubtype="4" fill="hold" grpId="0" nodeType="afterEffect">
                                  <p:stCondLst>
                                    <p:cond delay="0"/>
                                  </p:stCondLst>
                                  <p:childTnLst>
                                    <p:set>
                                      <p:cBhvr>
                                        <p:cTn id="49" dur="1" fill="hold">
                                          <p:stCondLst>
                                            <p:cond delay="0"/>
                                          </p:stCondLst>
                                        </p:cTn>
                                        <p:tgtEl>
                                          <p:spTgt spid="4115"/>
                                        </p:tgtEl>
                                        <p:attrNameLst>
                                          <p:attrName>style.visibility</p:attrName>
                                        </p:attrNameLst>
                                      </p:cBhvr>
                                      <p:to>
                                        <p:strVal val="visible"/>
                                      </p:to>
                                    </p:set>
                                    <p:animEffect transition="in" filter="wipe(down)">
                                      <p:cBhvr>
                                        <p:cTn id="50" dur="10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animBg="1"/>
      <p:bldP spid="4106" grpId="0"/>
      <p:bldP spid="4107" grpId="0"/>
      <p:bldP spid="4108" grpId="0" animBg="1"/>
      <p:bldP spid="4110" grpId="0"/>
      <p:bldP spid="4111" grpId="0"/>
      <p:bldP spid="4112" grpId="0" animBg="1"/>
      <p:bldP spid="4113" grpId="0"/>
      <p:bldP spid="4114" grpId="0"/>
      <p:bldP spid="41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29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312" y="4465638"/>
            <a:ext cx="2209800" cy="21971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WordArt 4"/>
          <p:cNvSpPr>
            <a:spLocks noChangeArrowheads="1" noChangeShapeType="1" noTextEdit="1"/>
          </p:cNvSpPr>
          <p:nvPr/>
        </p:nvSpPr>
        <p:spPr bwMode="auto">
          <a:xfrm>
            <a:off x="3829051" y="203200"/>
            <a:ext cx="4454525" cy="419100"/>
          </a:xfrm>
          <a:prstGeom prst="rect">
            <a:avLst/>
          </a:prstGeom>
        </p:spPr>
        <p:txBody>
          <a:bodyPr wrap="none" fromWordArt="1">
            <a:prstTxWarp prst="textPlain">
              <a:avLst>
                <a:gd name="adj" fmla="val 50000"/>
              </a:avLst>
            </a:prstTxWarp>
          </a:bodyPr>
          <a:lstStyle/>
          <a:p>
            <a:pPr algn="ctr"/>
            <a:r>
              <a:rPr lang="en-US" sz="2400" kern="10">
                <a:ln w="19050">
                  <a:solidFill>
                    <a:srgbClr val="000080"/>
                  </a:solidFill>
                  <a:round/>
                  <a:headEnd/>
                  <a:tailEnd/>
                </a:ln>
                <a:solidFill>
                  <a:srgbClr val="00CCFF"/>
                </a:solidFill>
                <a:effectLst>
                  <a:outerShdw dist="35921" dir="2700000" algn="ctr" rotWithShape="0">
                    <a:srgbClr val="990000"/>
                  </a:outerShdw>
                </a:effectLst>
                <a:latin typeface="Gill Sans Ultra Bold" panose="020B0A02020104020203" pitchFamily="34" charset="0"/>
              </a:rPr>
              <a:t>Position-Time Graphs</a:t>
            </a:r>
          </a:p>
        </p:txBody>
      </p:sp>
      <p:sp>
        <p:nvSpPr>
          <p:cNvPr id="12292" name="Text Box 5"/>
          <p:cNvSpPr txBox="1">
            <a:spLocks noChangeArrowheads="1"/>
          </p:cNvSpPr>
          <p:nvPr/>
        </p:nvSpPr>
        <p:spPr bwMode="auto">
          <a:xfrm>
            <a:off x="1600200" y="779464"/>
            <a:ext cx="88709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Recall that the slope of the line on a position-time graph is the velocity of the object, and that an accelerating object is changing its velocity.</a:t>
            </a:r>
          </a:p>
        </p:txBody>
      </p:sp>
      <p:sp>
        <p:nvSpPr>
          <p:cNvPr id="12293" name="Text Box 6"/>
          <p:cNvSpPr txBox="1">
            <a:spLocks noChangeArrowheads="1"/>
          </p:cNvSpPr>
          <p:nvPr/>
        </p:nvSpPr>
        <p:spPr bwMode="auto">
          <a:xfrm>
            <a:off x="1600200" y="1547813"/>
            <a:ext cx="8604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So, that would give us a position-time graph where the line has a changing slope.</a:t>
            </a:r>
          </a:p>
        </p:txBody>
      </p:sp>
      <p:sp>
        <p:nvSpPr>
          <p:cNvPr id="12294" name="Text Box 7"/>
          <p:cNvSpPr txBox="1">
            <a:spLocks noChangeArrowheads="1"/>
          </p:cNvSpPr>
          <p:nvPr/>
        </p:nvSpPr>
        <p:spPr bwMode="auto">
          <a:xfrm>
            <a:off x="3751263" y="2276476"/>
            <a:ext cx="4378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a:solidFill>
                  <a:schemeClr val="tx1"/>
                </a:solidFill>
                <a:latin typeface="Times New Roman" panose="02020603050405020304" pitchFamily="18" charset="0"/>
              </a:rPr>
              <a:t>A curved line on a position-time graph means the object is accelerating.</a:t>
            </a:r>
          </a:p>
        </p:txBody>
      </p:sp>
      <p:sp>
        <p:nvSpPr>
          <p:cNvPr id="12295" name="Rectangle 8"/>
          <p:cNvSpPr>
            <a:spLocks noChangeArrowheads="1"/>
          </p:cNvSpPr>
          <p:nvPr/>
        </p:nvSpPr>
        <p:spPr bwMode="auto">
          <a:xfrm>
            <a:off x="3751263" y="2160589"/>
            <a:ext cx="4492625" cy="960437"/>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2296" name="Text Box 10"/>
          <p:cNvSpPr txBox="1">
            <a:spLocks noChangeArrowheads="1"/>
          </p:cNvSpPr>
          <p:nvPr/>
        </p:nvSpPr>
        <p:spPr bwMode="auto">
          <a:xfrm>
            <a:off x="6362701" y="3352800"/>
            <a:ext cx="2700337" cy="92333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FF0000"/>
                </a:solidFill>
                <a:latin typeface="Times New Roman" panose="02020603050405020304" pitchFamily="18" charset="0"/>
              </a:rPr>
              <a:t>If you see either one of these curves, then it is negative acceleration.</a:t>
            </a:r>
          </a:p>
        </p:txBody>
      </p:sp>
      <p:pic>
        <p:nvPicPr>
          <p:cNvPr id="1229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712" y="4351339"/>
            <a:ext cx="2133600" cy="20859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8" name="Text Box 9"/>
          <p:cNvSpPr txBox="1">
            <a:spLocks noChangeArrowheads="1"/>
          </p:cNvSpPr>
          <p:nvPr/>
        </p:nvSpPr>
        <p:spPr bwMode="auto">
          <a:xfrm>
            <a:off x="1809750" y="3249613"/>
            <a:ext cx="2774950" cy="92333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008000"/>
                </a:solidFill>
                <a:latin typeface="Times New Roman" panose="02020603050405020304" pitchFamily="18" charset="0"/>
              </a:rPr>
              <a:t>If you see either one of these curves, then it is positive acceleration.</a:t>
            </a:r>
          </a:p>
        </p:txBody>
      </p:sp>
      <p:pic>
        <p:nvPicPr>
          <p:cNvPr id="12299" name="Picture 16" descr="303567_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088" y="5541964"/>
            <a:ext cx="10763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8" descr="fr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8001" y="3313114"/>
            <a:ext cx="106838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3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B10_TableB1_12_FigB1_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87375"/>
            <a:ext cx="9066212"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2062162" y="125413"/>
            <a:ext cx="8180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Use the graph to describe the motion of the object in each time interval:</a:t>
            </a:r>
          </a:p>
        </p:txBody>
      </p:sp>
      <p:sp>
        <p:nvSpPr>
          <p:cNvPr id="13316" name="Text Box 6"/>
          <p:cNvSpPr txBox="1">
            <a:spLocks noChangeArrowheads="1"/>
          </p:cNvSpPr>
          <p:nvPr/>
        </p:nvSpPr>
        <p:spPr bwMode="auto">
          <a:xfrm>
            <a:off x="1601787" y="5759450"/>
            <a:ext cx="26114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0.0 s to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3.0 s</a:t>
            </a:r>
          </a:p>
        </p:txBody>
      </p:sp>
      <p:sp>
        <p:nvSpPr>
          <p:cNvPr id="13317" name="Text Box 8"/>
          <p:cNvSpPr txBox="1">
            <a:spLocks noChangeArrowheads="1"/>
          </p:cNvSpPr>
          <p:nvPr/>
        </p:nvSpPr>
        <p:spPr bwMode="auto">
          <a:xfrm>
            <a:off x="4711701" y="5759450"/>
            <a:ext cx="2611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b)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3.0 s to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6.0 s</a:t>
            </a:r>
          </a:p>
        </p:txBody>
      </p:sp>
      <p:sp>
        <p:nvSpPr>
          <p:cNvPr id="13318" name="Text Box 9"/>
          <p:cNvSpPr txBox="1">
            <a:spLocks noChangeArrowheads="1"/>
          </p:cNvSpPr>
          <p:nvPr/>
        </p:nvSpPr>
        <p:spPr bwMode="auto">
          <a:xfrm>
            <a:off x="7823201" y="5759450"/>
            <a:ext cx="2649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c)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6.0 s to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8.0 s</a:t>
            </a:r>
          </a:p>
        </p:txBody>
      </p:sp>
      <p:sp>
        <p:nvSpPr>
          <p:cNvPr id="6154" name="Text Box 10"/>
          <p:cNvSpPr txBox="1">
            <a:spLocks noChangeArrowheads="1"/>
          </p:cNvSpPr>
          <p:nvPr/>
        </p:nvSpPr>
        <p:spPr bwMode="auto">
          <a:xfrm>
            <a:off x="1947863" y="6143625"/>
            <a:ext cx="2111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increasing velocity</a:t>
            </a:r>
          </a:p>
        </p:txBody>
      </p:sp>
      <p:sp>
        <p:nvSpPr>
          <p:cNvPr id="6155" name="Text Box 11"/>
          <p:cNvSpPr txBox="1">
            <a:spLocks noChangeArrowheads="1"/>
          </p:cNvSpPr>
          <p:nvPr/>
        </p:nvSpPr>
        <p:spPr bwMode="auto">
          <a:xfrm>
            <a:off x="5057775" y="6143625"/>
            <a:ext cx="2227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constant velocity</a:t>
            </a:r>
          </a:p>
        </p:txBody>
      </p:sp>
      <p:sp>
        <p:nvSpPr>
          <p:cNvPr id="6156" name="Text Box 12"/>
          <p:cNvSpPr txBox="1">
            <a:spLocks noChangeArrowheads="1"/>
          </p:cNvSpPr>
          <p:nvPr/>
        </p:nvSpPr>
        <p:spPr bwMode="auto">
          <a:xfrm>
            <a:off x="8167688" y="6143625"/>
            <a:ext cx="22272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decreasing velocity</a:t>
            </a:r>
          </a:p>
        </p:txBody>
      </p:sp>
    </p:spTree>
    <p:extLst>
      <p:ext uri="{BB962C8B-B14F-4D97-AF65-F5344CB8AC3E}">
        <p14:creationId xmlns:p14="http://schemas.microsoft.com/office/powerpoint/2010/main" val="206045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additive="base">
                                        <p:cTn id="7" dur="500" fill="hold"/>
                                        <p:tgtEl>
                                          <p:spTgt spid="6154"/>
                                        </p:tgtEl>
                                        <p:attrNameLst>
                                          <p:attrName>ppt_x</p:attrName>
                                        </p:attrNameLst>
                                      </p:cBhvr>
                                      <p:tavLst>
                                        <p:tav tm="0">
                                          <p:val>
                                            <p:strVal val="#ppt_x"/>
                                          </p:val>
                                        </p:tav>
                                        <p:tav tm="100000">
                                          <p:val>
                                            <p:strVal val="#ppt_x"/>
                                          </p:val>
                                        </p:tav>
                                      </p:tavLst>
                                    </p:anim>
                                    <p:anim calcmode="lin" valueType="num">
                                      <p:cBhvr additive="base">
                                        <p:cTn id="8"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 calcmode="lin" valueType="num">
                                      <p:cBhvr additive="base">
                                        <p:cTn id="13" dur="500" fill="hold"/>
                                        <p:tgtEl>
                                          <p:spTgt spid="6155"/>
                                        </p:tgtEl>
                                        <p:attrNameLst>
                                          <p:attrName>ppt_x</p:attrName>
                                        </p:attrNameLst>
                                      </p:cBhvr>
                                      <p:tavLst>
                                        <p:tav tm="0">
                                          <p:val>
                                            <p:strVal val="#ppt_x"/>
                                          </p:val>
                                        </p:tav>
                                        <p:tav tm="100000">
                                          <p:val>
                                            <p:strVal val="#ppt_x"/>
                                          </p:val>
                                        </p:tav>
                                      </p:tavLst>
                                    </p:anim>
                                    <p:anim calcmode="lin" valueType="num">
                                      <p:cBhvr additive="base">
                                        <p:cTn id="14" dur="500" fill="hold"/>
                                        <p:tgtEl>
                                          <p:spTgt spid="61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56"/>
                                        </p:tgtEl>
                                        <p:attrNameLst>
                                          <p:attrName>style.visibility</p:attrName>
                                        </p:attrNameLst>
                                      </p:cBhvr>
                                      <p:to>
                                        <p:strVal val="visible"/>
                                      </p:to>
                                    </p:set>
                                    <p:anim calcmode="lin" valueType="num">
                                      <p:cBhvr additive="base">
                                        <p:cTn id="19" dur="500" fill="hold"/>
                                        <p:tgtEl>
                                          <p:spTgt spid="6156"/>
                                        </p:tgtEl>
                                        <p:attrNameLst>
                                          <p:attrName>ppt_x</p:attrName>
                                        </p:attrNameLst>
                                      </p:cBhvr>
                                      <p:tavLst>
                                        <p:tav tm="0">
                                          <p:val>
                                            <p:strVal val="#ppt_x"/>
                                          </p:val>
                                        </p:tav>
                                        <p:tav tm="100000">
                                          <p:val>
                                            <p:strVal val="#ppt_x"/>
                                          </p:val>
                                        </p:tav>
                                      </p:tavLst>
                                    </p:anim>
                                    <p:anim calcmode="lin" valueType="num">
                                      <p:cBhvr additive="base">
                                        <p:cTn id="20"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5" grpId="0"/>
      <p:bldP spid="615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5"/>
          <p:cNvGraphicFramePr>
            <a:graphicFrameLocks noChangeAspect="1"/>
          </p:cNvGraphicFramePr>
          <p:nvPr/>
        </p:nvGraphicFramePr>
        <p:xfrm>
          <a:off x="6632575" y="3775076"/>
          <a:ext cx="3956050" cy="2709863"/>
        </p:xfrm>
        <a:graphic>
          <a:graphicData uri="http://schemas.openxmlformats.org/presentationml/2006/ole">
            <mc:AlternateContent xmlns:mc="http://schemas.openxmlformats.org/markup-compatibility/2006">
              <mc:Choice xmlns:v="urn:schemas-microsoft-com:vml" Requires="v">
                <p:oleObj spid="_x0000_s13328" name="Chart" r:id="rId3" imgW="3686251" imgH="2524049" progId="Excel.Chart.8">
                  <p:embed/>
                </p:oleObj>
              </mc:Choice>
              <mc:Fallback>
                <p:oleObj name="Chart" r:id="rId3" imgW="3686251" imgH="25240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575" y="3775076"/>
                        <a:ext cx="3956050" cy="27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Text Box 6"/>
          <p:cNvSpPr txBox="1">
            <a:spLocks noChangeArrowheads="1"/>
          </p:cNvSpPr>
          <p:nvPr/>
        </p:nvSpPr>
        <p:spPr bwMode="auto">
          <a:xfrm>
            <a:off x="7785101" y="3659188"/>
            <a:ext cx="18430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Velocity vs Time</a:t>
            </a:r>
          </a:p>
        </p:txBody>
      </p:sp>
      <p:sp>
        <p:nvSpPr>
          <p:cNvPr id="14340" name="Text Box 7"/>
          <p:cNvSpPr txBox="1">
            <a:spLocks noChangeArrowheads="1"/>
          </p:cNvSpPr>
          <p:nvPr/>
        </p:nvSpPr>
        <p:spPr bwMode="auto">
          <a:xfrm rot="-5400000">
            <a:off x="5644356" y="4763294"/>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Velocity (m/s)</a:t>
            </a:r>
          </a:p>
        </p:txBody>
      </p:sp>
      <p:sp>
        <p:nvSpPr>
          <p:cNvPr id="14341" name="Text Box 8"/>
          <p:cNvSpPr txBox="1">
            <a:spLocks noChangeArrowheads="1"/>
          </p:cNvSpPr>
          <p:nvPr/>
        </p:nvSpPr>
        <p:spPr bwMode="auto">
          <a:xfrm>
            <a:off x="8359776" y="6270626"/>
            <a:ext cx="1152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Time (s)</a:t>
            </a:r>
          </a:p>
        </p:txBody>
      </p:sp>
      <p:sp>
        <p:nvSpPr>
          <p:cNvPr id="14342" name="Text Box 9"/>
          <p:cNvSpPr txBox="1">
            <a:spLocks noChangeArrowheads="1"/>
          </p:cNvSpPr>
          <p:nvPr/>
        </p:nvSpPr>
        <p:spPr bwMode="auto">
          <a:xfrm>
            <a:off x="1946276" y="3771900"/>
            <a:ext cx="10366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1400" i="1">
                <a:solidFill>
                  <a:schemeClr val="tx1"/>
                </a:solidFill>
                <a:latin typeface="Times New Roman" panose="02020603050405020304" pitchFamily="18" charset="0"/>
              </a:rPr>
              <a:t>text p. 152</a:t>
            </a:r>
          </a:p>
        </p:txBody>
      </p:sp>
      <p:graphicFrame>
        <p:nvGraphicFramePr>
          <p:cNvPr id="8230" name="Group 38"/>
          <p:cNvGraphicFramePr>
            <a:graphicFrameLocks noGrp="1"/>
          </p:cNvGraphicFramePr>
          <p:nvPr/>
        </p:nvGraphicFramePr>
        <p:xfrm>
          <a:off x="1831975" y="817563"/>
          <a:ext cx="2881312" cy="2889378"/>
        </p:xfrm>
        <a:graphic>
          <a:graphicData uri="http://schemas.openxmlformats.org/drawingml/2006/table">
            <a:tbl>
              <a:tblPr/>
              <a:tblGrid>
                <a:gridCol w="969962">
                  <a:extLst>
                    <a:ext uri="{9D8B030D-6E8A-4147-A177-3AD203B41FA5}">
                      <a16:colId xmlns:a16="http://schemas.microsoft.com/office/drawing/2014/main" val="20000"/>
                    </a:ext>
                  </a:extLst>
                </a:gridCol>
                <a:gridCol w="1911350">
                  <a:extLst>
                    <a:ext uri="{9D8B030D-6E8A-4147-A177-3AD203B41FA5}">
                      <a16:colId xmlns:a16="http://schemas.microsoft.com/office/drawing/2014/main" val="20001"/>
                    </a:ext>
                  </a:extLst>
                </a:gridCol>
              </a:tblGrid>
              <a:tr h="69489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anose="02020603050405020304" pitchFamily="18" charset="0"/>
                        </a:rPr>
                        <a:t>Time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a:ln>
                            <a:noFill/>
                          </a:ln>
                          <a:solidFill>
                            <a:schemeClr val="tx1"/>
                          </a:solidFill>
                          <a:effectLst/>
                          <a:latin typeface="Times New Roman" panose="02020603050405020304" pitchFamily="18" charset="0"/>
                        </a:rPr>
                        <a:t>t</a:t>
                      </a:r>
                      <a:r>
                        <a:rPr kumimoji="0" lang="en-US" sz="1800" b="1" i="0" u="none" strike="noStrike" cap="none" normalizeH="0" baseline="0">
                          <a:ln>
                            <a:noFill/>
                          </a:ln>
                          <a:solidFill>
                            <a:schemeClr val="tx1"/>
                          </a:solidFill>
                          <a:effectLst/>
                          <a:latin typeface="Times New Roman" panose="02020603050405020304" pitchFamily="18" charset="0"/>
                        </a:rPr>
                        <a:t> (s)</a:t>
                      </a:r>
                      <a:endParaRPr kumimoji="0" lang="en-US" sz="1800" b="1" i="1" u="none" strike="noStrike" cap="none" normalizeH="0" baseline="0">
                        <a:ln>
                          <a:noFill/>
                        </a:ln>
                        <a:solidFill>
                          <a:schemeClr val="tx1"/>
                        </a:solidFill>
                        <a:effectLst/>
                        <a:latin typeface="Times New Roman" panose="02020603050405020304" pitchFamily="18" charset="0"/>
                      </a:endParaRP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anose="02020603050405020304" pitchFamily="18" charset="0"/>
                        </a:rPr>
                        <a:t>Velocity of Boat  </a:t>
                      </a:r>
                      <a:r>
                        <a:rPr kumimoji="0" lang="en-US" sz="1800" b="1" i="1" u="none" strike="noStrike" cap="none" normalizeH="0" baseline="0">
                          <a:ln>
                            <a:noFill/>
                          </a:ln>
                          <a:solidFill>
                            <a:schemeClr val="tx1"/>
                          </a:solidFill>
                          <a:effectLst/>
                          <a:latin typeface="Times New Roman" panose="02020603050405020304" pitchFamily="18" charset="0"/>
                        </a:rPr>
                        <a:t>v (m/s)</a:t>
                      </a:r>
                      <a:r>
                        <a:rPr kumimoji="0" lang="en-US" sz="1800" b="1" i="0" u="none" strike="noStrike" cap="none" normalizeH="0" baseline="0">
                          <a:ln>
                            <a:noFill/>
                          </a:ln>
                          <a:solidFill>
                            <a:schemeClr val="tx1"/>
                          </a:solidFill>
                          <a:effectLst/>
                          <a:latin typeface="Times New Roman" panose="02020603050405020304" pitchFamily="18" charset="0"/>
                        </a:rPr>
                        <a:t> [E]</a:t>
                      </a:r>
                      <a:endParaRPr kumimoji="0" lang="en-US" sz="1800" b="1" i="1" u="none" strike="noStrike" cap="none" normalizeH="0" baseline="0">
                        <a:ln>
                          <a:noFill/>
                        </a:ln>
                        <a:solidFill>
                          <a:schemeClr val="tx1"/>
                        </a:solidFill>
                        <a:effectLst/>
                        <a:latin typeface="Times New Roman" panose="02020603050405020304" pitchFamily="18" charset="0"/>
                      </a:endParaRP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2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0.0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0.0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2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1.0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2.0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2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2.0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4.0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2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3.0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6.0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2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4.0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8.0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2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5.0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10.0</a:t>
                      </a:r>
                    </a:p>
                  </a:txBody>
                  <a:tcPr marT="45711" marB="4571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4369" name="WordArt 39"/>
          <p:cNvSpPr>
            <a:spLocks noChangeArrowheads="1" noChangeShapeType="1" noTextEdit="1"/>
          </p:cNvSpPr>
          <p:nvPr/>
        </p:nvSpPr>
        <p:spPr bwMode="auto">
          <a:xfrm>
            <a:off x="3981451" y="241301"/>
            <a:ext cx="4225925" cy="371475"/>
          </a:xfrm>
          <a:prstGeom prst="rect">
            <a:avLst/>
          </a:prstGeom>
        </p:spPr>
        <p:txBody>
          <a:bodyPr wrap="none" fromWordArt="1">
            <a:prstTxWarp prst="textPlain">
              <a:avLst>
                <a:gd name="adj" fmla="val 50000"/>
              </a:avLst>
            </a:prstTxWarp>
          </a:bodyPr>
          <a:lstStyle/>
          <a:p>
            <a:pPr algn="ctr"/>
            <a:r>
              <a:rPr lang="en-US" sz="2400" kern="10">
                <a:ln w="12700">
                  <a:solidFill>
                    <a:srgbClr val="FFFF00"/>
                  </a:solidFill>
                  <a:round/>
                  <a:headEnd/>
                  <a:tailEnd/>
                </a:ln>
                <a:solidFill>
                  <a:srgbClr val="FF0000"/>
                </a:solidFill>
                <a:effectLst>
                  <a:outerShdw dist="45791" dir="2021404" algn="ctr" rotWithShape="0">
                    <a:srgbClr val="9999FF"/>
                  </a:outerShdw>
                </a:effectLst>
                <a:latin typeface="Arial Black" panose="020B0A04020102020204" pitchFamily="34" charset="0"/>
              </a:rPr>
              <a:t>Velocity-Time Graphs</a:t>
            </a:r>
          </a:p>
        </p:txBody>
      </p:sp>
      <p:sp>
        <p:nvSpPr>
          <p:cNvPr id="14370" name="Text Box 40"/>
          <p:cNvSpPr txBox="1">
            <a:spLocks noChangeArrowheads="1"/>
          </p:cNvSpPr>
          <p:nvPr/>
        </p:nvSpPr>
        <p:spPr bwMode="auto">
          <a:xfrm>
            <a:off x="4941887" y="1163638"/>
            <a:ext cx="55324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 motorboat is accelerating in an easterly direction and the velocity of the boat is recorded every second for 5.0 seconds.</a:t>
            </a:r>
          </a:p>
        </p:txBody>
      </p:sp>
      <p:sp>
        <p:nvSpPr>
          <p:cNvPr id="14371" name="Text Box 41"/>
          <p:cNvSpPr txBox="1">
            <a:spLocks noChangeArrowheads="1"/>
          </p:cNvSpPr>
          <p:nvPr/>
        </p:nvSpPr>
        <p:spPr bwMode="auto">
          <a:xfrm>
            <a:off x="1984376" y="4695826"/>
            <a:ext cx="3571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 velocity-time graph is used to describe the motion of the boat.</a:t>
            </a:r>
          </a:p>
        </p:txBody>
      </p:sp>
    </p:spTree>
    <p:extLst>
      <p:ext uri="{BB962C8B-B14F-4D97-AF65-F5344CB8AC3E}">
        <p14:creationId xmlns:p14="http://schemas.microsoft.com/office/powerpoint/2010/main" val="267725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4"/>
          <p:cNvGraphicFramePr>
            <a:graphicFrameLocks noChangeAspect="1"/>
          </p:cNvGraphicFramePr>
          <p:nvPr/>
        </p:nvGraphicFramePr>
        <p:xfrm>
          <a:off x="1946275" y="261938"/>
          <a:ext cx="4456112" cy="3052762"/>
        </p:xfrm>
        <a:graphic>
          <a:graphicData uri="http://schemas.openxmlformats.org/presentationml/2006/ole">
            <mc:AlternateContent xmlns:mc="http://schemas.openxmlformats.org/markup-compatibility/2006">
              <mc:Choice xmlns:v="urn:schemas-microsoft-com:vml" Requires="v">
                <p:oleObj spid="_x0000_s14413" name="Chart" r:id="rId3" imgW="3686251" imgH="2524049" progId="Excel.Chart.8">
                  <p:embed/>
                </p:oleObj>
              </mc:Choice>
              <mc:Fallback>
                <p:oleObj name="Chart" r:id="rId3" imgW="3686251" imgH="25240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275" y="261938"/>
                        <a:ext cx="4456112" cy="305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Text Box 5"/>
          <p:cNvSpPr txBox="1">
            <a:spLocks noChangeArrowheads="1"/>
          </p:cNvSpPr>
          <p:nvPr/>
        </p:nvSpPr>
        <p:spPr bwMode="auto">
          <a:xfrm>
            <a:off x="2921002" y="203201"/>
            <a:ext cx="22907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u="sng" dirty="0">
                <a:solidFill>
                  <a:schemeClr val="tx1"/>
                </a:solidFill>
                <a:latin typeface="Times New Roman" panose="02020603050405020304" pitchFamily="18" charset="0"/>
              </a:rPr>
              <a:t>Velocity vs Time</a:t>
            </a:r>
          </a:p>
        </p:txBody>
      </p:sp>
      <p:sp>
        <p:nvSpPr>
          <p:cNvPr id="15364" name="Text Box 6"/>
          <p:cNvSpPr txBox="1">
            <a:spLocks noChangeArrowheads="1"/>
          </p:cNvSpPr>
          <p:nvPr/>
        </p:nvSpPr>
        <p:spPr bwMode="auto">
          <a:xfrm rot="-5400000">
            <a:off x="1035844" y="1442244"/>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Velocity (m/s)</a:t>
            </a:r>
          </a:p>
        </p:txBody>
      </p:sp>
      <p:sp>
        <p:nvSpPr>
          <p:cNvPr id="15365" name="Text Box 7"/>
          <p:cNvSpPr txBox="1">
            <a:spLocks noChangeArrowheads="1"/>
          </p:cNvSpPr>
          <p:nvPr/>
        </p:nvSpPr>
        <p:spPr bwMode="auto">
          <a:xfrm>
            <a:off x="3943351" y="3160713"/>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Time (s)</a:t>
            </a:r>
          </a:p>
        </p:txBody>
      </p:sp>
      <p:sp>
        <p:nvSpPr>
          <p:cNvPr id="15366" name="Text Box 8"/>
          <p:cNvSpPr txBox="1">
            <a:spLocks noChangeArrowheads="1"/>
          </p:cNvSpPr>
          <p:nvPr/>
        </p:nvSpPr>
        <p:spPr bwMode="auto">
          <a:xfrm>
            <a:off x="6210300" y="104775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slope   </a:t>
            </a:r>
          </a:p>
        </p:txBody>
      </p:sp>
      <p:graphicFrame>
        <p:nvGraphicFramePr>
          <p:cNvPr id="15367" name="Object 9"/>
          <p:cNvGraphicFramePr>
            <a:graphicFrameLocks noChangeAspect="1"/>
          </p:cNvGraphicFramePr>
          <p:nvPr/>
        </p:nvGraphicFramePr>
        <p:xfrm>
          <a:off x="6896100" y="971550"/>
          <a:ext cx="990600" cy="609600"/>
        </p:xfrm>
        <a:graphic>
          <a:graphicData uri="http://schemas.openxmlformats.org/presentationml/2006/ole">
            <mc:AlternateContent xmlns:mc="http://schemas.openxmlformats.org/markup-compatibility/2006">
              <mc:Choice xmlns:v="urn:schemas-microsoft-com:vml" Requires="v">
                <p:oleObj spid="_x0000_s14414" name="Equation" r:id="rId5" imgW="990170" imgH="609336" progId="Equation.DSMT4">
                  <p:embed/>
                </p:oleObj>
              </mc:Choice>
              <mc:Fallback>
                <p:oleObj name="Equation" r:id="rId5" imgW="990170" imgH="60933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100" y="971550"/>
                        <a:ext cx="990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8" name="Object 10"/>
          <p:cNvGraphicFramePr>
            <a:graphicFrameLocks noChangeAspect="1"/>
          </p:cNvGraphicFramePr>
          <p:nvPr/>
        </p:nvGraphicFramePr>
        <p:xfrm>
          <a:off x="7810500" y="971550"/>
          <a:ext cx="685800" cy="609600"/>
        </p:xfrm>
        <a:graphic>
          <a:graphicData uri="http://schemas.openxmlformats.org/presentationml/2006/ole">
            <mc:AlternateContent xmlns:mc="http://schemas.openxmlformats.org/markup-compatibility/2006">
              <mc:Choice xmlns:v="urn:schemas-microsoft-com:vml" Requires="v">
                <p:oleObj spid="_x0000_s14415" name="Equation" r:id="rId7" imgW="685800" imgH="609600" progId="Equation.DSMT4">
                  <p:embed/>
                </p:oleObj>
              </mc:Choice>
              <mc:Fallback>
                <p:oleObj name="Equation" r:id="rId7" imgW="685800" imgH="609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0500" y="971550"/>
                        <a:ext cx="685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9" name="Text Box 11"/>
          <p:cNvSpPr txBox="1">
            <a:spLocks noChangeArrowheads="1"/>
          </p:cNvSpPr>
          <p:nvPr/>
        </p:nvSpPr>
        <p:spPr bwMode="auto">
          <a:xfrm>
            <a:off x="9139237" y="125414"/>
            <a:ext cx="13716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0000CC"/>
                </a:solidFill>
                <a:latin typeface="Times New Roman" panose="02020603050405020304" pitchFamily="18" charset="0"/>
              </a:rPr>
              <a:t>change in velocity</a:t>
            </a:r>
          </a:p>
        </p:txBody>
      </p:sp>
      <p:sp>
        <p:nvSpPr>
          <p:cNvPr id="15370" name="Text Box 12"/>
          <p:cNvSpPr txBox="1">
            <a:spLocks noChangeArrowheads="1"/>
          </p:cNvSpPr>
          <p:nvPr/>
        </p:nvSpPr>
        <p:spPr bwMode="auto">
          <a:xfrm>
            <a:off x="9329737" y="1624014"/>
            <a:ext cx="1143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990099"/>
                </a:solidFill>
                <a:latin typeface="Times New Roman" panose="02020603050405020304" pitchFamily="18" charset="0"/>
              </a:rPr>
              <a:t>change in time</a:t>
            </a:r>
          </a:p>
        </p:txBody>
      </p:sp>
      <p:sp>
        <p:nvSpPr>
          <p:cNvPr id="15371" name="Freeform 13"/>
          <p:cNvSpPr>
            <a:spLocks/>
          </p:cNvSpPr>
          <p:nvPr/>
        </p:nvSpPr>
        <p:spPr bwMode="auto">
          <a:xfrm>
            <a:off x="8188325" y="471489"/>
            <a:ext cx="939800" cy="422275"/>
          </a:xfrm>
          <a:custGeom>
            <a:avLst/>
            <a:gdLst>
              <a:gd name="T0" fmla="*/ 2147483646 w 592"/>
              <a:gd name="T1" fmla="*/ 2147483646 h 314"/>
              <a:gd name="T2" fmla="*/ 2147483646 w 592"/>
              <a:gd name="T3" fmla="*/ 2147483646 h 314"/>
              <a:gd name="T4" fmla="*/ 2147483646 w 592"/>
              <a:gd name="T5" fmla="*/ 2147483646 h 314"/>
              <a:gd name="T6" fmla="*/ 2147483646 w 592"/>
              <a:gd name="T7" fmla="*/ 2147483646 h 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314">
                <a:moveTo>
                  <a:pt x="60" y="314"/>
                </a:moveTo>
                <a:cubicBezTo>
                  <a:pt x="30" y="265"/>
                  <a:pt x="0" y="217"/>
                  <a:pt x="12" y="169"/>
                </a:cubicBezTo>
                <a:cubicBezTo>
                  <a:pt x="24" y="121"/>
                  <a:pt x="36" y="48"/>
                  <a:pt x="133" y="24"/>
                </a:cubicBezTo>
                <a:cubicBezTo>
                  <a:pt x="230" y="0"/>
                  <a:pt x="411" y="12"/>
                  <a:pt x="592" y="24"/>
                </a:cubicBezTo>
              </a:path>
            </a:pathLst>
          </a:custGeom>
          <a:noFill/>
          <a:ln w="38100">
            <a:solidFill>
              <a:srgbClr val="0000FF"/>
            </a:solidFill>
            <a:round/>
            <a:headEnd/>
            <a:tailEnd type="arrow" w="med" len="me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2" name="Freeform 14"/>
          <p:cNvSpPr>
            <a:spLocks/>
          </p:cNvSpPr>
          <p:nvPr/>
        </p:nvSpPr>
        <p:spPr bwMode="auto">
          <a:xfrm flipV="1">
            <a:off x="8207376" y="1662114"/>
            <a:ext cx="1074737" cy="384175"/>
          </a:xfrm>
          <a:custGeom>
            <a:avLst/>
            <a:gdLst>
              <a:gd name="T0" fmla="*/ 2147483646 w 592"/>
              <a:gd name="T1" fmla="*/ 2147483646 h 314"/>
              <a:gd name="T2" fmla="*/ 2147483646 w 592"/>
              <a:gd name="T3" fmla="*/ 2147483646 h 314"/>
              <a:gd name="T4" fmla="*/ 2147483646 w 592"/>
              <a:gd name="T5" fmla="*/ 2147483646 h 314"/>
              <a:gd name="T6" fmla="*/ 2147483646 w 592"/>
              <a:gd name="T7" fmla="*/ 2147483646 h 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314">
                <a:moveTo>
                  <a:pt x="60" y="314"/>
                </a:moveTo>
                <a:cubicBezTo>
                  <a:pt x="30" y="265"/>
                  <a:pt x="0" y="217"/>
                  <a:pt x="12" y="169"/>
                </a:cubicBezTo>
                <a:cubicBezTo>
                  <a:pt x="24" y="121"/>
                  <a:pt x="36" y="48"/>
                  <a:pt x="133" y="24"/>
                </a:cubicBezTo>
                <a:cubicBezTo>
                  <a:pt x="230" y="0"/>
                  <a:pt x="411" y="12"/>
                  <a:pt x="592" y="24"/>
                </a:cubicBezTo>
              </a:path>
            </a:pathLst>
          </a:custGeom>
          <a:noFill/>
          <a:ln w="38100">
            <a:solidFill>
              <a:srgbClr val="660066"/>
            </a:solidFill>
            <a:round/>
            <a:headEnd/>
            <a:tailEnd type="arrow" w="med" len="me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3" name="Text Box 15"/>
          <p:cNvSpPr txBox="1">
            <a:spLocks noChangeArrowheads="1"/>
          </p:cNvSpPr>
          <p:nvPr/>
        </p:nvSpPr>
        <p:spPr bwMode="auto">
          <a:xfrm>
            <a:off x="6669088" y="2806700"/>
            <a:ext cx="18065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000000"/>
                </a:solidFill>
                <a:latin typeface="Times New Roman" panose="02020603050405020304" pitchFamily="18" charset="0"/>
              </a:rPr>
              <a:t>acceleration  = </a:t>
            </a:r>
          </a:p>
        </p:txBody>
      </p:sp>
      <p:graphicFrame>
        <p:nvGraphicFramePr>
          <p:cNvPr id="15374" name="Object 16"/>
          <p:cNvGraphicFramePr>
            <a:graphicFrameLocks noChangeAspect="1"/>
          </p:cNvGraphicFramePr>
          <p:nvPr/>
        </p:nvGraphicFramePr>
        <p:xfrm>
          <a:off x="8450262" y="2776538"/>
          <a:ext cx="1117600" cy="609600"/>
        </p:xfrm>
        <a:graphic>
          <a:graphicData uri="http://schemas.openxmlformats.org/presentationml/2006/ole">
            <mc:AlternateContent xmlns:mc="http://schemas.openxmlformats.org/markup-compatibility/2006">
              <mc:Choice xmlns:v="urn:schemas-microsoft-com:vml" Requires="v">
                <p:oleObj spid="_x0000_s14416" name="Equation" r:id="rId9" imgW="1117600" imgH="609600" progId="Equation.DSMT4">
                  <p:embed/>
                </p:oleObj>
              </mc:Choice>
              <mc:Fallback>
                <p:oleObj name="Equation" r:id="rId9" imgW="1117600" imgH="609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0262" y="2776538"/>
                        <a:ext cx="1117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5" name="Text Box 18"/>
          <p:cNvSpPr txBox="1">
            <a:spLocks noChangeArrowheads="1"/>
          </p:cNvSpPr>
          <p:nvPr/>
        </p:nvSpPr>
        <p:spPr bwMode="auto">
          <a:xfrm>
            <a:off x="1466850" y="4112743"/>
            <a:ext cx="5646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The </a:t>
            </a:r>
            <a:r>
              <a:rPr lang="en-US" altLang="en-US" sz="2400" b="1">
                <a:solidFill>
                  <a:srgbClr val="FF0000"/>
                </a:solidFill>
                <a:latin typeface="Times New Roman" panose="02020603050405020304" pitchFamily="18" charset="0"/>
              </a:rPr>
              <a:t>slope</a:t>
            </a:r>
            <a:r>
              <a:rPr lang="en-US" altLang="en-US" sz="2400">
                <a:solidFill>
                  <a:schemeClr val="tx1"/>
                </a:solidFill>
                <a:latin typeface="Times New Roman" panose="02020603050405020304" pitchFamily="18" charset="0"/>
              </a:rPr>
              <a:t> of a line on a velocity-time graph is equal to the </a:t>
            </a:r>
            <a:r>
              <a:rPr lang="en-US" altLang="en-US" sz="2400" b="1">
                <a:solidFill>
                  <a:srgbClr val="FF0000"/>
                </a:solidFill>
                <a:latin typeface="Times New Roman" panose="02020603050405020304" pitchFamily="18" charset="0"/>
              </a:rPr>
              <a:t>acceleration</a:t>
            </a:r>
            <a:r>
              <a:rPr lang="en-US" altLang="en-US" sz="2400">
                <a:solidFill>
                  <a:schemeClr val="tx1"/>
                </a:solidFill>
                <a:latin typeface="Times New Roman" panose="02020603050405020304" pitchFamily="18" charset="0"/>
              </a:rPr>
              <a:t> of the object.</a:t>
            </a:r>
          </a:p>
        </p:txBody>
      </p:sp>
      <p:sp>
        <p:nvSpPr>
          <p:cNvPr id="15376" name="Rectangle 19"/>
          <p:cNvSpPr>
            <a:spLocks noChangeArrowheads="1"/>
          </p:cNvSpPr>
          <p:nvPr/>
        </p:nvSpPr>
        <p:spPr bwMode="auto">
          <a:xfrm>
            <a:off x="1177925" y="4007881"/>
            <a:ext cx="5992812" cy="11906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graphicFrame>
        <p:nvGraphicFramePr>
          <p:cNvPr id="15377" name="Object 20"/>
          <p:cNvGraphicFramePr>
            <a:graphicFrameLocks noChangeAspect="1"/>
          </p:cNvGraphicFramePr>
          <p:nvPr/>
        </p:nvGraphicFramePr>
        <p:xfrm>
          <a:off x="7861300" y="3697288"/>
          <a:ext cx="889000" cy="787400"/>
        </p:xfrm>
        <a:graphic>
          <a:graphicData uri="http://schemas.openxmlformats.org/presentationml/2006/ole">
            <mc:AlternateContent xmlns:mc="http://schemas.openxmlformats.org/markup-compatibility/2006">
              <mc:Choice xmlns:v="urn:schemas-microsoft-com:vml" Requires="v">
                <p:oleObj spid="_x0000_s14417" name="Equation" r:id="rId11" imgW="889000" imgH="787400" progId="Equation.DSMT4">
                  <p:embed/>
                </p:oleObj>
              </mc:Choice>
              <mc:Fallback>
                <p:oleObj name="Equation" r:id="rId11" imgW="889000" imgH="7874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61300" y="3697288"/>
                        <a:ext cx="8890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5263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0"/>
          <p:cNvGraphicFramePr>
            <a:graphicFrameLocks noChangeAspect="1"/>
          </p:cNvGraphicFramePr>
          <p:nvPr/>
        </p:nvGraphicFramePr>
        <p:xfrm>
          <a:off x="1870075" y="261938"/>
          <a:ext cx="4456112" cy="3052762"/>
        </p:xfrm>
        <a:graphic>
          <a:graphicData uri="http://schemas.openxmlformats.org/presentationml/2006/ole">
            <mc:AlternateContent xmlns:mc="http://schemas.openxmlformats.org/markup-compatibility/2006">
              <mc:Choice xmlns:v="urn:schemas-microsoft-com:vml" Requires="v">
                <p:oleObj spid="_x0000_s15404" name="Chart" r:id="rId3" imgW="3686251" imgH="2524049" progId="Excel.Chart.8">
                  <p:embed/>
                </p:oleObj>
              </mc:Choice>
              <mc:Fallback>
                <p:oleObj name="Chart" r:id="rId3" imgW="3686251" imgH="252404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075" y="261938"/>
                        <a:ext cx="4456112" cy="305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Oval 6"/>
          <p:cNvSpPr>
            <a:spLocks noChangeArrowheads="1"/>
          </p:cNvSpPr>
          <p:nvPr/>
        </p:nvSpPr>
        <p:spPr bwMode="auto">
          <a:xfrm>
            <a:off x="2413000" y="2622550"/>
            <a:ext cx="152400" cy="152400"/>
          </a:xfrm>
          <a:prstGeom prst="ellipse">
            <a:avLst/>
          </a:prstGeom>
          <a:solidFill>
            <a:srgbClr val="004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6388" name="Text Box 7"/>
          <p:cNvSpPr txBox="1">
            <a:spLocks noChangeArrowheads="1"/>
          </p:cNvSpPr>
          <p:nvPr/>
        </p:nvSpPr>
        <p:spPr bwMode="auto">
          <a:xfrm>
            <a:off x="1677987" y="3659188"/>
            <a:ext cx="129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004600"/>
                </a:solidFill>
                <a:latin typeface="Times New Roman" panose="02020603050405020304" pitchFamily="18" charset="0"/>
              </a:rPr>
              <a:t>(0,0)</a:t>
            </a:r>
          </a:p>
        </p:txBody>
      </p:sp>
      <p:sp>
        <p:nvSpPr>
          <p:cNvPr id="16389" name="Line 8"/>
          <p:cNvSpPr>
            <a:spLocks noChangeShapeType="1"/>
          </p:cNvSpPr>
          <p:nvPr/>
        </p:nvSpPr>
        <p:spPr bwMode="auto">
          <a:xfrm rot="10800000" flipV="1">
            <a:off x="2100262" y="2852739"/>
            <a:ext cx="268288" cy="904875"/>
          </a:xfrm>
          <a:prstGeom prst="line">
            <a:avLst/>
          </a:prstGeom>
          <a:noFill/>
          <a:ln w="38100">
            <a:solidFill>
              <a:srgbClr val="004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0" name="Oval 9"/>
          <p:cNvSpPr>
            <a:spLocks noChangeArrowheads="1"/>
          </p:cNvSpPr>
          <p:nvPr/>
        </p:nvSpPr>
        <p:spPr bwMode="auto">
          <a:xfrm>
            <a:off x="4521200" y="1355725"/>
            <a:ext cx="152400" cy="152400"/>
          </a:xfrm>
          <a:prstGeom prst="ellipse">
            <a:avLst/>
          </a:prstGeom>
          <a:solidFill>
            <a:srgbClr val="CE1A8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6391" name="Text Box 10"/>
          <p:cNvSpPr txBox="1">
            <a:spLocks noChangeArrowheads="1"/>
          </p:cNvSpPr>
          <p:nvPr/>
        </p:nvSpPr>
        <p:spPr bwMode="auto">
          <a:xfrm>
            <a:off x="4443412" y="3813176"/>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CE1A8E"/>
                </a:solidFill>
                <a:latin typeface="Times New Roman" panose="02020603050405020304" pitchFamily="18" charset="0"/>
              </a:rPr>
              <a:t>(3.0,6.0)</a:t>
            </a:r>
          </a:p>
        </p:txBody>
      </p:sp>
      <p:sp>
        <p:nvSpPr>
          <p:cNvPr id="16392" name="Line 11"/>
          <p:cNvSpPr>
            <a:spLocks noChangeShapeType="1"/>
          </p:cNvSpPr>
          <p:nvPr/>
        </p:nvSpPr>
        <p:spPr bwMode="auto">
          <a:xfrm rot="10800000" flipH="1" flipV="1">
            <a:off x="4635501" y="1624013"/>
            <a:ext cx="498475" cy="2151062"/>
          </a:xfrm>
          <a:prstGeom prst="line">
            <a:avLst/>
          </a:prstGeom>
          <a:noFill/>
          <a:ln w="38100">
            <a:solidFill>
              <a:srgbClr val="CE1A8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6393" name="Object 12"/>
          <p:cNvGraphicFramePr>
            <a:graphicFrameLocks noChangeAspect="1"/>
          </p:cNvGraphicFramePr>
          <p:nvPr/>
        </p:nvGraphicFramePr>
        <p:xfrm>
          <a:off x="6824662" y="471488"/>
          <a:ext cx="2171700" cy="749300"/>
        </p:xfrm>
        <a:graphic>
          <a:graphicData uri="http://schemas.openxmlformats.org/presentationml/2006/ole">
            <mc:AlternateContent xmlns:mc="http://schemas.openxmlformats.org/markup-compatibility/2006">
              <mc:Choice xmlns:v="urn:schemas-microsoft-com:vml" Requires="v">
                <p:oleObj spid="_x0000_s15405" name="Equation" r:id="rId5" imgW="2171700" imgH="749300" progId="Equation.DSMT4">
                  <p:embed/>
                </p:oleObj>
              </mc:Choice>
              <mc:Fallback>
                <p:oleObj name="Equation" r:id="rId5" imgW="2171700" imgH="749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4662" y="471488"/>
                        <a:ext cx="21717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94" name="Object 13"/>
          <p:cNvGraphicFramePr>
            <a:graphicFrameLocks noChangeAspect="1"/>
          </p:cNvGraphicFramePr>
          <p:nvPr/>
        </p:nvGraphicFramePr>
        <p:xfrm>
          <a:off x="7388225" y="1585913"/>
          <a:ext cx="1879600" cy="749300"/>
        </p:xfrm>
        <a:graphic>
          <a:graphicData uri="http://schemas.openxmlformats.org/presentationml/2006/ole">
            <mc:AlternateContent xmlns:mc="http://schemas.openxmlformats.org/markup-compatibility/2006">
              <mc:Choice xmlns:v="urn:schemas-microsoft-com:vml" Requires="v">
                <p:oleObj spid="_x0000_s15406" name="Equation" r:id="rId7" imgW="1879600" imgH="749300" progId="Equation.DSMT4">
                  <p:embed/>
                </p:oleObj>
              </mc:Choice>
              <mc:Fallback>
                <p:oleObj name="Equation" r:id="rId7" imgW="1879600" imgH="749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8225" y="1585913"/>
                        <a:ext cx="18796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5" name="Text Box 14"/>
          <p:cNvSpPr txBox="1">
            <a:spLocks noChangeArrowheads="1"/>
          </p:cNvSpPr>
          <p:nvPr/>
        </p:nvSpPr>
        <p:spPr bwMode="auto">
          <a:xfrm>
            <a:off x="7553325" y="2724150"/>
            <a:ext cx="157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+2.0 m/s</a:t>
            </a:r>
            <a:r>
              <a:rPr lang="en-US" altLang="en-US" baseline="30000">
                <a:solidFill>
                  <a:schemeClr val="tx1"/>
                </a:solidFill>
                <a:latin typeface="Times New Roman" panose="02020603050405020304" pitchFamily="18" charset="0"/>
              </a:rPr>
              <a:t>2</a:t>
            </a:r>
            <a:endParaRPr lang="en-US" altLang="en-US">
              <a:solidFill>
                <a:schemeClr val="tx1"/>
              </a:solidFill>
              <a:latin typeface="Times New Roman" panose="02020603050405020304" pitchFamily="18" charset="0"/>
            </a:endParaRPr>
          </a:p>
        </p:txBody>
      </p:sp>
      <p:sp>
        <p:nvSpPr>
          <p:cNvPr id="16396" name="Oval 15"/>
          <p:cNvSpPr>
            <a:spLocks noChangeArrowheads="1"/>
          </p:cNvSpPr>
          <p:nvPr/>
        </p:nvSpPr>
        <p:spPr bwMode="auto">
          <a:xfrm>
            <a:off x="7861301" y="2622551"/>
            <a:ext cx="1228725" cy="6143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6397" name="Text Box 16"/>
          <p:cNvSpPr txBox="1">
            <a:spLocks noChangeArrowheads="1"/>
          </p:cNvSpPr>
          <p:nvPr/>
        </p:nvSpPr>
        <p:spPr bwMode="auto">
          <a:xfrm>
            <a:off x="2676525" y="5080000"/>
            <a:ext cx="6413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So, the boat is accelerating at a constant rate of 2.0 m/s</a:t>
            </a:r>
            <a:r>
              <a:rPr lang="en-US" altLang="en-US" baseline="30000">
                <a:solidFill>
                  <a:schemeClr val="tx1"/>
                </a:solidFill>
                <a:latin typeface="Times New Roman" panose="02020603050405020304" pitchFamily="18" charset="0"/>
              </a:rPr>
              <a:t>2</a:t>
            </a:r>
            <a:r>
              <a:rPr lang="en-US" altLang="en-US">
                <a:solidFill>
                  <a:schemeClr val="tx1"/>
                </a:solidFill>
                <a:latin typeface="Times New Roman" panose="02020603050405020304" pitchFamily="18" charset="0"/>
              </a:rPr>
              <a:t> east.</a:t>
            </a:r>
          </a:p>
        </p:txBody>
      </p:sp>
      <p:sp>
        <p:nvSpPr>
          <p:cNvPr id="16398" name="Text Box 21"/>
          <p:cNvSpPr txBox="1">
            <a:spLocks noChangeArrowheads="1"/>
          </p:cNvSpPr>
          <p:nvPr/>
        </p:nvSpPr>
        <p:spPr bwMode="auto">
          <a:xfrm>
            <a:off x="3292476" y="203201"/>
            <a:ext cx="1843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Velocity vs Time</a:t>
            </a:r>
          </a:p>
        </p:txBody>
      </p:sp>
      <p:sp>
        <p:nvSpPr>
          <p:cNvPr id="16399" name="Text Box 22"/>
          <p:cNvSpPr txBox="1">
            <a:spLocks noChangeArrowheads="1"/>
          </p:cNvSpPr>
          <p:nvPr/>
        </p:nvSpPr>
        <p:spPr bwMode="auto">
          <a:xfrm rot="-5400000">
            <a:off x="959644" y="1442244"/>
            <a:ext cx="172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Velocity (m/s)</a:t>
            </a:r>
          </a:p>
        </p:txBody>
      </p:sp>
      <p:sp>
        <p:nvSpPr>
          <p:cNvPr id="16400" name="Text Box 23"/>
          <p:cNvSpPr txBox="1">
            <a:spLocks noChangeArrowheads="1"/>
          </p:cNvSpPr>
          <p:nvPr/>
        </p:nvSpPr>
        <p:spPr bwMode="auto">
          <a:xfrm>
            <a:off x="3867151" y="3160713"/>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Time (s)</a:t>
            </a:r>
          </a:p>
        </p:txBody>
      </p:sp>
    </p:spTree>
    <p:extLst>
      <p:ext uri="{BB962C8B-B14F-4D97-AF65-F5344CB8AC3E}">
        <p14:creationId xmlns:p14="http://schemas.microsoft.com/office/powerpoint/2010/main" val="79680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2062162" y="125413"/>
            <a:ext cx="81803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Use the graph to describe the motion of the object in each time interval:</a:t>
            </a:r>
          </a:p>
        </p:txBody>
      </p:sp>
      <p:sp>
        <p:nvSpPr>
          <p:cNvPr id="17411" name="Text Box 4"/>
          <p:cNvSpPr txBox="1">
            <a:spLocks noChangeArrowheads="1"/>
          </p:cNvSpPr>
          <p:nvPr/>
        </p:nvSpPr>
        <p:spPr bwMode="auto">
          <a:xfrm>
            <a:off x="1601787" y="5873750"/>
            <a:ext cx="26114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0.0 s to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3.0 s</a:t>
            </a:r>
          </a:p>
        </p:txBody>
      </p:sp>
      <p:sp>
        <p:nvSpPr>
          <p:cNvPr id="17412" name="Text Box 5"/>
          <p:cNvSpPr txBox="1">
            <a:spLocks noChangeArrowheads="1"/>
          </p:cNvSpPr>
          <p:nvPr/>
        </p:nvSpPr>
        <p:spPr bwMode="auto">
          <a:xfrm>
            <a:off x="4711701" y="5873750"/>
            <a:ext cx="2611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b)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3.0 s to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5.0 s</a:t>
            </a:r>
          </a:p>
        </p:txBody>
      </p:sp>
      <p:sp>
        <p:nvSpPr>
          <p:cNvPr id="17413" name="Text Box 6"/>
          <p:cNvSpPr txBox="1">
            <a:spLocks noChangeArrowheads="1"/>
          </p:cNvSpPr>
          <p:nvPr/>
        </p:nvSpPr>
        <p:spPr bwMode="auto">
          <a:xfrm>
            <a:off x="7823201" y="5873750"/>
            <a:ext cx="2649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c)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5.0 s to </a:t>
            </a:r>
            <a:r>
              <a:rPr lang="en-US" altLang="en-US" i="1">
                <a:solidFill>
                  <a:schemeClr val="tx1"/>
                </a:solidFill>
                <a:latin typeface="Times New Roman" panose="02020603050405020304" pitchFamily="18" charset="0"/>
              </a:rPr>
              <a:t>t</a:t>
            </a:r>
            <a:r>
              <a:rPr lang="en-US" altLang="en-US">
                <a:solidFill>
                  <a:schemeClr val="tx1"/>
                </a:solidFill>
                <a:latin typeface="Times New Roman" panose="02020603050405020304" pitchFamily="18" charset="0"/>
              </a:rPr>
              <a:t> = 8.0 s</a:t>
            </a:r>
          </a:p>
        </p:txBody>
      </p:sp>
      <p:sp>
        <p:nvSpPr>
          <p:cNvPr id="17414" name="Text Box 7"/>
          <p:cNvSpPr txBox="1">
            <a:spLocks noChangeArrowheads="1"/>
          </p:cNvSpPr>
          <p:nvPr/>
        </p:nvSpPr>
        <p:spPr bwMode="auto">
          <a:xfrm>
            <a:off x="1947863" y="6257925"/>
            <a:ext cx="2111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increasing velocity</a:t>
            </a:r>
          </a:p>
        </p:txBody>
      </p:sp>
      <p:sp>
        <p:nvSpPr>
          <p:cNvPr id="17415" name="Text Box 8"/>
          <p:cNvSpPr txBox="1">
            <a:spLocks noChangeArrowheads="1"/>
          </p:cNvSpPr>
          <p:nvPr/>
        </p:nvSpPr>
        <p:spPr bwMode="auto">
          <a:xfrm>
            <a:off x="5057775" y="6257925"/>
            <a:ext cx="2227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constant velocity</a:t>
            </a:r>
          </a:p>
        </p:txBody>
      </p:sp>
      <p:sp>
        <p:nvSpPr>
          <p:cNvPr id="17416" name="Text Box 9"/>
          <p:cNvSpPr txBox="1">
            <a:spLocks noChangeArrowheads="1"/>
          </p:cNvSpPr>
          <p:nvPr/>
        </p:nvSpPr>
        <p:spPr bwMode="auto">
          <a:xfrm>
            <a:off x="8167688" y="6257925"/>
            <a:ext cx="22272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decreasing velocity</a:t>
            </a:r>
          </a:p>
        </p:txBody>
      </p:sp>
      <p:pic>
        <p:nvPicPr>
          <p:cNvPr id="17417" name="Picture 10" descr="B11_TableB1_15_FigB1_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549275"/>
            <a:ext cx="7491412"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55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1600200" y="357189"/>
            <a:ext cx="861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a:solidFill>
                  <a:schemeClr val="tx1"/>
                </a:solidFill>
                <a:latin typeface="Times New Roman" panose="02020603050405020304" pitchFamily="18" charset="0"/>
              </a:rPr>
              <a:t>The graphs can be related to each other, but that doesn’t mean you look at them the same way. </a:t>
            </a:r>
          </a:p>
        </p:txBody>
      </p:sp>
      <p:sp>
        <p:nvSpPr>
          <p:cNvPr id="18435" name="Line 4"/>
          <p:cNvSpPr>
            <a:spLocks noChangeShapeType="1"/>
          </p:cNvSpPr>
          <p:nvPr/>
        </p:nvSpPr>
        <p:spPr bwMode="auto">
          <a:xfrm flipV="1">
            <a:off x="4951412" y="1620838"/>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 name="Line 5"/>
          <p:cNvSpPr>
            <a:spLocks noChangeShapeType="1"/>
          </p:cNvSpPr>
          <p:nvPr/>
        </p:nvSpPr>
        <p:spPr bwMode="auto">
          <a:xfrm rot="5400000" flipV="1">
            <a:off x="5751512" y="2420938"/>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Text Box 6"/>
          <p:cNvSpPr txBox="1">
            <a:spLocks noChangeArrowheads="1"/>
          </p:cNvSpPr>
          <p:nvPr/>
        </p:nvSpPr>
        <p:spPr bwMode="auto">
          <a:xfrm>
            <a:off x="1751012" y="1697038"/>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  An object moves at a                       </a:t>
            </a:r>
          </a:p>
          <a:p>
            <a:pPr eaLnBrk="1" hangingPunct="1">
              <a:lnSpc>
                <a:spcPct val="30000"/>
              </a:lnSpc>
              <a:spcBef>
                <a:spcPct val="50000"/>
              </a:spcBef>
            </a:pPr>
            <a:r>
              <a:rPr lang="en-US" altLang="en-US"/>
              <a:t>     constant velocity.</a:t>
            </a:r>
          </a:p>
        </p:txBody>
      </p:sp>
      <p:sp>
        <p:nvSpPr>
          <p:cNvPr id="18438" name="Text Box 7"/>
          <p:cNvSpPr txBox="1">
            <a:spLocks noChangeArrowheads="1"/>
          </p:cNvSpPr>
          <p:nvPr/>
        </p:nvSpPr>
        <p:spPr bwMode="auto">
          <a:xfrm>
            <a:off x="5332412" y="131603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d vs t</a:t>
            </a:r>
          </a:p>
        </p:txBody>
      </p:sp>
      <p:sp>
        <p:nvSpPr>
          <p:cNvPr id="18439" name="Line 8"/>
          <p:cNvSpPr>
            <a:spLocks noChangeShapeType="1"/>
          </p:cNvSpPr>
          <p:nvPr/>
        </p:nvSpPr>
        <p:spPr bwMode="auto">
          <a:xfrm flipV="1">
            <a:off x="4951412" y="1925638"/>
            <a:ext cx="1371600" cy="1295400"/>
          </a:xfrm>
          <a:prstGeom prst="line">
            <a:avLst/>
          </a:prstGeom>
          <a:noFill/>
          <a:ln w="508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9"/>
          <p:cNvSpPr>
            <a:spLocks noChangeShapeType="1"/>
          </p:cNvSpPr>
          <p:nvPr/>
        </p:nvSpPr>
        <p:spPr bwMode="auto">
          <a:xfrm flipV="1">
            <a:off x="7618412" y="1620838"/>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10"/>
          <p:cNvSpPr>
            <a:spLocks noChangeShapeType="1"/>
          </p:cNvSpPr>
          <p:nvPr/>
        </p:nvSpPr>
        <p:spPr bwMode="auto">
          <a:xfrm rot="5400000" flipV="1">
            <a:off x="8418512" y="2420938"/>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2" name="Text Box 11"/>
          <p:cNvSpPr txBox="1">
            <a:spLocks noChangeArrowheads="1"/>
          </p:cNvSpPr>
          <p:nvPr/>
        </p:nvSpPr>
        <p:spPr bwMode="auto">
          <a:xfrm>
            <a:off x="8075612" y="1239838"/>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v vs t</a:t>
            </a:r>
          </a:p>
        </p:txBody>
      </p:sp>
      <p:sp>
        <p:nvSpPr>
          <p:cNvPr id="18443" name="Line 12"/>
          <p:cNvSpPr>
            <a:spLocks noChangeShapeType="1"/>
          </p:cNvSpPr>
          <p:nvPr/>
        </p:nvSpPr>
        <p:spPr bwMode="auto">
          <a:xfrm>
            <a:off x="7618412" y="2611438"/>
            <a:ext cx="14478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4" name="Text Box 13"/>
          <p:cNvSpPr txBox="1">
            <a:spLocks noChangeArrowheads="1"/>
          </p:cNvSpPr>
          <p:nvPr/>
        </p:nvSpPr>
        <p:spPr bwMode="auto">
          <a:xfrm>
            <a:off x="1751012" y="4419601"/>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2)  An object stops moving.</a:t>
            </a:r>
          </a:p>
        </p:txBody>
      </p:sp>
      <p:sp>
        <p:nvSpPr>
          <p:cNvPr id="18445" name="Text Box 14"/>
          <p:cNvSpPr txBox="1">
            <a:spLocks noChangeArrowheads="1"/>
          </p:cNvSpPr>
          <p:nvPr/>
        </p:nvSpPr>
        <p:spPr bwMode="auto">
          <a:xfrm>
            <a:off x="5256212" y="4191000"/>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d vs t</a:t>
            </a:r>
          </a:p>
        </p:txBody>
      </p:sp>
      <p:sp>
        <p:nvSpPr>
          <p:cNvPr id="18446" name="Line 15"/>
          <p:cNvSpPr>
            <a:spLocks noChangeShapeType="1"/>
          </p:cNvSpPr>
          <p:nvPr/>
        </p:nvSpPr>
        <p:spPr bwMode="auto">
          <a:xfrm flipV="1">
            <a:off x="4875212" y="457200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Line 16"/>
          <p:cNvSpPr>
            <a:spLocks noChangeShapeType="1"/>
          </p:cNvSpPr>
          <p:nvPr/>
        </p:nvSpPr>
        <p:spPr bwMode="auto">
          <a:xfrm rot="5400000" flipV="1">
            <a:off x="5675312" y="537210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Line 17"/>
          <p:cNvSpPr>
            <a:spLocks noChangeShapeType="1"/>
          </p:cNvSpPr>
          <p:nvPr/>
        </p:nvSpPr>
        <p:spPr bwMode="auto">
          <a:xfrm flipV="1">
            <a:off x="4875212" y="5334000"/>
            <a:ext cx="1447800" cy="0"/>
          </a:xfrm>
          <a:prstGeom prst="line">
            <a:avLst/>
          </a:prstGeom>
          <a:noFill/>
          <a:ln w="508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Line 18"/>
          <p:cNvSpPr>
            <a:spLocks noChangeShapeType="1"/>
          </p:cNvSpPr>
          <p:nvPr/>
        </p:nvSpPr>
        <p:spPr bwMode="auto">
          <a:xfrm flipV="1">
            <a:off x="7694612" y="457200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19"/>
          <p:cNvSpPr>
            <a:spLocks noChangeShapeType="1"/>
          </p:cNvSpPr>
          <p:nvPr/>
        </p:nvSpPr>
        <p:spPr bwMode="auto">
          <a:xfrm rot="5400000" flipV="1">
            <a:off x="8494712" y="537210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Line 20"/>
          <p:cNvSpPr>
            <a:spLocks noChangeShapeType="1"/>
          </p:cNvSpPr>
          <p:nvPr/>
        </p:nvSpPr>
        <p:spPr bwMode="auto">
          <a:xfrm>
            <a:off x="7694612" y="6172200"/>
            <a:ext cx="12192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Text Box 21"/>
          <p:cNvSpPr txBox="1">
            <a:spLocks noChangeArrowheads="1"/>
          </p:cNvSpPr>
          <p:nvPr/>
        </p:nvSpPr>
        <p:spPr bwMode="auto">
          <a:xfrm>
            <a:off x="8075612" y="4191000"/>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v vs t</a:t>
            </a:r>
          </a:p>
        </p:txBody>
      </p:sp>
    </p:spTree>
    <p:extLst>
      <p:ext uri="{BB962C8B-B14F-4D97-AF65-F5344CB8AC3E}">
        <p14:creationId xmlns:p14="http://schemas.microsoft.com/office/powerpoint/2010/main" val="282069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Line 2"/>
          <p:cNvSpPr>
            <a:spLocks noChangeShapeType="1"/>
          </p:cNvSpPr>
          <p:nvPr/>
        </p:nvSpPr>
        <p:spPr bwMode="auto">
          <a:xfrm flipV="1">
            <a:off x="5408612" y="102235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 name="Line 3"/>
          <p:cNvSpPr>
            <a:spLocks noChangeShapeType="1"/>
          </p:cNvSpPr>
          <p:nvPr/>
        </p:nvSpPr>
        <p:spPr bwMode="auto">
          <a:xfrm rot="5400000" flipV="1">
            <a:off x="6208712" y="182245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 name="Text Box 4"/>
          <p:cNvSpPr txBox="1">
            <a:spLocks noChangeArrowheads="1"/>
          </p:cNvSpPr>
          <p:nvPr/>
        </p:nvSpPr>
        <p:spPr bwMode="auto">
          <a:xfrm>
            <a:off x="1751012" y="793751"/>
            <a:ext cx="289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3)  An object speeds up at a constant rate.</a:t>
            </a:r>
          </a:p>
        </p:txBody>
      </p:sp>
      <p:sp>
        <p:nvSpPr>
          <p:cNvPr id="19461" name="Text Box 5"/>
          <p:cNvSpPr txBox="1">
            <a:spLocks noChangeArrowheads="1"/>
          </p:cNvSpPr>
          <p:nvPr/>
        </p:nvSpPr>
        <p:spPr bwMode="auto">
          <a:xfrm>
            <a:off x="5865812" y="641350"/>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d vs t</a:t>
            </a:r>
          </a:p>
        </p:txBody>
      </p:sp>
      <p:sp>
        <p:nvSpPr>
          <p:cNvPr id="19462" name="Line 6"/>
          <p:cNvSpPr>
            <a:spLocks noChangeShapeType="1"/>
          </p:cNvSpPr>
          <p:nvPr/>
        </p:nvSpPr>
        <p:spPr bwMode="auto">
          <a:xfrm flipV="1">
            <a:off x="8075612" y="102235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Line 7"/>
          <p:cNvSpPr>
            <a:spLocks noChangeShapeType="1"/>
          </p:cNvSpPr>
          <p:nvPr/>
        </p:nvSpPr>
        <p:spPr bwMode="auto">
          <a:xfrm rot="5400000" flipV="1">
            <a:off x="8875712" y="182245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4" name="Text Box 8"/>
          <p:cNvSpPr txBox="1">
            <a:spLocks noChangeArrowheads="1"/>
          </p:cNvSpPr>
          <p:nvPr/>
        </p:nvSpPr>
        <p:spPr bwMode="auto">
          <a:xfrm>
            <a:off x="8685212" y="641350"/>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v vs t</a:t>
            </a:r>
          </a:p>
        </p:txBody>
      </p:sp>
      <p:sp>
        <p:nvSpPr>
          <p:cNvPr id="19465" name="Line 9"/>
          <p:cNvSpPr>
            <a:spLocks noChangeShapeType="1"/>
          </p:cNvSpPr>
          <p:nvPr/>
        </p:nvSpPr>
        <p:spPr bwMode="auto">
          <a:xfrm flipV="1">
            <a:off x="8075612" y="1250950"/>
            <a:ext cx="1219200" cy="13716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Text Box 10"/>
          <p:cNvSpPr txBox="1">
            <a:spLocks noChangeArrowheads="1"/>
          </p:cNvSpPr>
          <p:nvPr/>
        </p:nvSpPr>
        <p:spPr bwMode="auto">
          <a:xfrm>
            <a:off x="1751012" y="3981451"/>
            <a:ext cx="312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4)  An object slows down at a constant rate.</a:t>
            </a:r>
          </a:p>
        </p:txBody>
      </p:sp>
      <p:sp>
        <p:nvSpPr>
          <p:cNvPr id="19467" name="Text Box 11"/>
          <p:cNvSpPr txBox="1">
            <a:spLocks noChangeArrowheads="1"/>
          </p:cNvSpPr>
          <p:nvPr/>
        </p:nvSpPr>
        <p:spPr bwMode="auto">
          <a:xfrm>
            <a:off x="5789612" y="3905250"/>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d vs t</a:t>
            </a:r>
          </a:p>
        </p:txBody>
      </p:sp>
      <p:sp>
        <p:nvSpPr>
          <p:cNvPr id="19468" name="Line 12"/>
          <p:cNvSpPr>
            <a:spLocks noChangeShapeType="1"/>
          </p:cNvSpPr>
          <p:nvPr/>
        </p:nvSpPr>
        <p:spPr bwMode="auto">
          <a:xfrm flipV="1">
            <a:off x="5408612" y="428625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9" name="Line 13"/>
          <p:cNvSpPr>
            <a:spLocks noChangeShapeType="1"/>
          </p:cNvSpPr>
          <p:nvPr/>
        </p:nvSpPr>
        <p:spPr bwMode="auto">
          <a:xfrm rot="5400000" flipV="1">
            <a:off x="6208712" y="508635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0" name="Line 14"/>
          <p:cNvSpPr>
            <a:spLocks noChangeShapeType="1"/>
          </p:cNvSpPr>
          <p:nvPr/>
        </p:nvSpPr>
        <p:spPr bwMode="auto">
          <a:xfrm flipV="1">
            <a:off x="8075612" y="428625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1" name="Line 15"/>
          <p:cNvSpPr>
            <a:spLocks noChangeShapeType="1"/>
          </p:cNvSpPr>
          <p:nvPr/>
        </p:nvSpPr>
        <p:spPr bwMode="auto">
          <a:xfrm rot="5400000" flipV="1">
            <a:off x="8875712" y="5086350"/>
            <a:ext cx="0" cy="16002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Text Box 16"/>
          <p:cNvSpPr txBox="1">
            <a:spLocks noChangeArrowheads="1"/>
          </p:cNvSpPr>
          <p:nvPr/>
        </p:nvSpPr>
        <p:spPr bwMode="auto">
          <a:xfrm>
            <a:off x="8456612" y="3905250"/>
            <a:ext cx="106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v vs t</a:t>
            </a:r>
          </a:p>
        </p:txBody>
      </p:sp>
      <p:sp>
        <p:nvSpPr>
          <p:cNvPr id="19473" name="Arc 17"/>
          <p:cNvSpPr>
            <a:spLocks/>
          </p:cNvSpPr>
          <p:nvPr/>
        </p:nvSpPr>
        <p:spPr bwMode="auto">
          <a:xfrm flipV="1">
            <a:off x="5408613" y="1327150"/>
            <a:ext cx="1293813" cy="1295400"/>
          </a:xfrm>
          <a:custGeom>
            <a:avLst/>
            <a:gdLst>
              <a:gd name="T0" fmla="*/ 0 w 21584"/>
              <a:gd name="T1" fmla="*/ 0 h 21600"/>
              <a:gd name="T2" fmla="*/ 2147483646 w 21584"/>
              <a:gd name="T3" fmla="*/ 2147483646 h 21600"/>
              <a:gd name="T4" fmla="*/ 0 w 21584"/>
              <a:gd name="T5" fmla="*/ 2147483646 h 21600"/>
              <a:gd name="T6" fmla="*/ 0 60000 65536"/>
              <a:gd name="T7" fmla="*/ 0 60000 65536"/>
              <a:gd name="T8" fmla="*/ 0 60000 65536"/>
            </a:gdLst>
            <a:ahLst/>
            <a:cxnLst>
              <a:cxn ang="T6">
                <a:pos x="T0" y="T1"/>
              </a:cxn>
              <a:cxn ang="T7">
                <a:pos x="T2" y="T3"/>
              </a:cxn>
              <a:cxn ang="T8">
                <a:pos x="T4" y="T5"/>
              </a:cxn>
            </a:cxnLst>
            <a:rect l="0" t="0" r="r" b="b"/>
            <a:pathLst>
              <a:path w="21584" h="21600" fill="none" extrusionOk="0">
                <a:moveTo>
                  <a:pt x="-1" y="0"/>
                </a:moveTo>
                <a:cubicBezTo>
                  <a:pt x="11605" y="0"/>
                  <a:pt x="21136" y="9170"/>
                  <a:pt x="21583" y="20768"/>
                </a:cubicBezTo>
              </a:path>
              <a:path w="21584" h="21600" stroke="0" extrusionOk="0">
                <a:moveTo>
                  <a:pt x="-1" y="0"/>
                </a:moveTo>
                <a:cubicBezTo>
                  <a:pt x="11605" y="0"/>
                  <a:pt x="21136" y="9170"/>
                  <a:pt x="21583" y="20768"/>
                </a:cubicBezTo>
                <a:lnTo>
                  <a:pt x="0" y="21600"/>
                </a:lnTo>
                <a:lnTo>
                  <a:pt x="-1" y="0"/>
                </a:lnTo>
                <a:close/>
              </a:path>
            </a:pathLst>
          </a:custGeom>
          <a:noFill/>
          <a:ln w="508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4" name="Arc 18"/>
          <p:cNvSpPr>
            <a:spLocks/>
          </p:cNvSpPr>
          <p:nvPr/>
        </p:nvSpPr>
        <p:spPr bwMode="auto">
          <a:xfrm rot="15661835" flipV="1">
            <a:off x="5484812" y="4591050"/>
            <a:ext cx="1219200" cy="1066800"/>
          </a:xfrm>
          <a:custGeom>
            <a:avLst/>
            <a:gdLst>
              <a:gd name="T0" fmla="*/ 0 w 21584"/>
              <a:gd name="T1" fmla="*/ 0 h 21600"/>
              <a:gd name="T2" fmla="*/ 2147483646 w 21584"/>
              <a:gd name="T3" fmla="*/ 2147483646 h 21600"/>
              <a:gd name="T4" fmla="*/ 0 w 21584"/>
              <a:gd name="T5" fmla="*/ 2147483646 h 21600"/>
              <a:gd name="T6" fmla="*/ 0 60000 65536"/>
              <a:gd name="T7" fmla="*/ 0 60000 65536"/>
              <a:gd name="T8" fmla="*/ 0 60000 65536"/>
            </a:gdLst>
            <a:ahLst/>
            <a:cxnLst>
              <a:cxn ang="T6">
                <a:pos x="T0" y="T1"/>
              </a:cxn>
              <a:cxn ang="T7">
                <a:pos x="T2" y="T3"/>
              </a:cxn>
              <a:cxn ang="T8">
                <a:pos x="T4" y="T5"/>
              </a:cxn>
            </a:cxnLst>
            <a:rect l="0" t="0" r="r" b="b"/>
            <a:pathLst>
              <a:path w="21584" h="21600" fill="none" extrusionOk="0">
                <a:moveTo>
                  <a:pt x="-1" y="0"/>
                </a:moveTo>
                <a:cubicBezTo>
                  <a:pt x="11605" y="0"/>
                  <a:pt x="21136" y="9170"/>
                  <a:pt x="21583" y="20768"/>
                </a:cubicBezTo>
              </a:path>
              <a:path w="21584" h="21600" stroke="0" extrusionOk="0">
                <a:moveTo>
                  <a:pt x="-1" y="0"/>
                </a:moveTo>
                <a:cubicBezTo>
                  <a:pt x="11605" y="0"/>
                  <a:pt x="21136" y="9170"/>
                  <a:pt x="21583" y="20768"/>
                </a:cubicBezTo>
                <a:lnTo>
                  <a:pt x="0" y="21600"/>
                </a:lnTo>
                <a:lnTo>
                  <a:pt x="-1" y="0"/>
                </a:lnTo>
                <a:close/>
              </a:path>
            </a:pathLst>
          </a:custGeom>
          <a:noFill/>
          <a:ln w="508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5" name="Line 19"/>
          <p:cNvSpPr>
            <a:spLocks noChangeShapeType="1"/>
          </p:cNvSpPr>
          <p:nvPr/>
        </p:nvSpPr>
        <p:spPr bwMode="auto">
          <a:xfrm>
            <a:off x="8151812" y="4667250"/>
            <a:ext cx="1066800" cy="11430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2318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Grp="1" noChangeArrowheads="1" noChangeShapeType="1" noTextEdit="1"/>
          </p:cNvSpPr>
          <p:nvPr>
            <p:ph type="title"/>
          </p:nvPr>
        </p:nvSpPr>
        <p:spPr bwMode="auto">
          <a:xfrm>
            <a:off x="1154654" y="1828800"/>
            <a:ext cx="4634958" cy="3132669"/>
          </a:xfrm>
          <a:prstGeom prst="rect">
            <a:avLst/>
          </a:prstGeom>
        </p:spPr>
        <p:txBody>
          <a:bodyPr wrap="none" fromWordArt="1">
            <a:prstTxWarp prst="textSlantUp">
              <a:avLst>
                <a:gd name="adj" fmla="val 55556"/>
              </a:avLst>
            </a:prstTxWarp>
          </a:bodyPr>
          <a:lstStyle/>
          <a:p>
            <a:pPr algn="ctr"/>
            <a:r>
              <a:rPr lang="en-US" sz="3600" kern="10" dirty="0">
                <a:ln w="9525">
                  <a:solidFill>
                    <a:srgbClr val="000000"/>
                  </a:solidFill>
                  <a:round/>
                  <a:headEnd/>
                  <a:tailEnd/>
                </a:ln>
                <a:gradFill rotWithShape="1">
                  <a:gsLst>
                    <a:gs pos="0">
                      <a:srgbClr val="FF9900"/>
                    </a:gs>
                    <a:gs pos="50000">
                      <a:srgbClr val="FF3300"/>
                    </a:gs>
                    <a:gs pos="100000">
                      <a:srgbClr val="FF9900"/>
                    </a:gs>
                  </a:gsLst>
                  <a:lin ang="18900000" scaled="1"/>
                </a:gradFill>
                <a:latin typeface="Arial Black" panose="020B0A04020102020204" pitchFamily="34" charset="0"/>
              </a:rPr>
              <a:t>Homework:</a:t>
            </a:r>
          </a:p>
        </p:txBody>
      </p:sp>
      <p:sp>
        <p:nvSpPr>
          <p:cNvPr id="3" name="Text Placeholder 2"/>
          <p:cNvSpPr>
            <a:spLocks noGrp="1"/>
          </p:cNvSpPr>
          <p:nvPr>
            <p:ph type="body" idx="1"/>
          </p:nvPr>
        </p:nvSpPr>
        <p:spPr>
          <a:xfrm>
            <a:off x="6893764" y="1600200"/>
            <a:ext cx="3756566" cy="3361268"/>
          </a:xfrm>
        </p:spPr>
        <p:txBody>
          <a:bodyPr>
            <a:normAutofit/>
          </a:bodyPr>
          <a:lstStyle/>
          <a:p>
            <a:pPr>
              <a:buFont typeface="Wingdings" panose="05000000000000000000" pitchFamily="2" charset="2"/>
              <a:buChar char="ü"/>
            </a:pPr>
            <a:r>
              <a:rPr lang="en-US" altLang="en-US" sz="1800" dirty="0">
                <a:solidFill>
                  <a:srgbClr val="000000"/>
                </a:solidFill>
                <a:latin typeface="Times New Roman" panose="02020603050405020304" pitchFamily="18" charset="0"/>
              </a:rPr>
              <a:t>read pages 146 – 153</a:t>
            </a:r>
          </a:p>
          <a:p>
            <a:pPr>
              <a:buFont typeface="Wingdings" panose="05000000000000000000" pitchFamily="2" charset="2"/>
              <a:buChar char="ü"/>
            </a:pPr>
            <a:r>
              <a:rPr lang="en-US" altLang="en-US" sz="1800" dirty="0">
                <a:solidFill>
                  <a:srgbClr val="000000"/>
                </a:solidFill>
                <a:latin typeface="Times New Roman" panose="02020603050405020304" pitchFamily="18" charset="0"/>
              </a:rPr>
              <a:t>B1.3  Check and Reflect page 154  #’s 1 – 10 </a:t>
            </a:r>
          </a:p>
          <a:p>
            <a:endParaRPr lang="en-US" sz="1800" dirty="0"/>
          </a:p>
        </p:txBody>
      </p:sp>
      <p:pic>
        <p:nvPicPr>
          <p:cNvPr id="5"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178" y="3984601"/>
            <a:ext cx="2729293" cy="237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33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242" name="WordArt 4" descr="Narrow vertical"/>
          <p:cNvSpPr>
            <a:spLocks noChangeArrowheads="1" noChangeShapeType="1" noTextEdit="1"/>
          </p:cNvSpPr>
          <p:nvPr/>
        </p:nvSpPr>
        <p:spPr bwMode="auto">
          <a:xfrm>
            <a:off x="1716087" y="165100"/>
            <a:ext cx="2171700" cy="884238"/>
          </a:xfrm>
          <a:prstGeom prst="rect">
            <a:avLst/>
          </a:prstGeom>
        </p:spPr>
        <p:txBody>
          <a:bodyPr wrap="none" fromWordArt="1">
            <a:prstTxWarp prst="textCurveUp">
              <a:avLst>
                <a:gd name="adj" fmla="val 40356"/>
              </a:avLst>
            </a:prstTxWarp>
          </a:bodyPr>
          <a:lstStyle/>
          <a:p>
            <a:pPr algn="ctr"/>
            <a:r>
              <a:rPr lang="en-US" sz="3200" kern="10">
                <a:ln w="12700">
                  <a:solidFill>
                    <a:srgbClr val="000000"/>
                  </a:solidFill>
                  <a:round/>
                  <a:headEnd/>
                  <a:tailEnd/>
                </a:ln>
                <a:pattFill prst="dashHorz">
                  <a:fgClr>
                    <a:srgbClr val="808080"/>
                  </a:fgClr>
                  <a:bgClr>
                    <a:srgbClr val="00FF00"/>
                  </a:bgClr>
                </a:pattFill>
                <a:effectLst>
                  <a:outerShdw dist="45791" dir="2021404" algn="ctr" rotWithShape="0">
                    <a:srgbClr val="808080">
                      <a:alpha val="79999"/>
                    </a:srgbClr>
                  </a:outerShdw>
                </a:effectLst>
                <a:latin typeface="Arial Black" panose="020B0A04020102020204" pitchFamily="34" charset="0"/>
              </a:rPr>
              <a:t>examples:</a:t>
            </a:r>
          </a:p>
        </p:txBody>
      </p:sp>
      <p:sp>
        <p:nvSpPr>
          <p:cNvPr id="10243" name="Text Box 5"/>
          <p:cNvSpPr txBox="1">
            <a:spLocks noChangeArrowheads="1"/>
          </p:cNvSpPr>
          <p:nvPr/>
        </p:nvSpPr>
        <p:spPr bwMode="auto">
          <a:xfrm>
            <a:off x="4595813" y="395288"/>
            <a:ext cx="2841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Practice Problems p. 128</a:t>
            </a:r>
          </a:p>
        </p:txBody>
      </p:sp>
      <p:sp>
        <p:nvSpPr>
          <p:cNvPr id="8198" name="Text Box 6"/>
          <p:cNvSpPr txBox="1">
            <a:spLocks noChangeArrowheads="1"/>
          </p:cNvSpPr>
          <p:nvPr/>
        </p:nvSpPr>
        <p:spPr bwMode="auto">
          <a:xfrm>
            <a:off x="1600200" y="1470026"/>
            <a:ext cx="85645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  A huge ocean wave, or tsunami, travels a distance of 4.0 x 10</a:t>
            </a:r>
            <a:r>
              <a:rPr lang="en-US" altLang="en-US" baseline="30000"/>
              <a:t>6</a:t>
            </a:r>
            <a:r>
              <a:rPr lang="en-US" altLang="en-US"/>
              <a:t> m in 3.6 x 10</a:t>
            </a:r>
            <a:r>
              <a:rPr lang="en-US" altLang="en-US" baseline="30000"/>
              <a:t>4</a:t>
            </a:r>
            <a:r>
              <a:rPr lang="en-US" altLang="en-US"/>
              <a:t> s.  Calculate the average speed of the tsunami.</a:t>
            </a:r>
          </a:p>
        </p:txBody>
      </p:sp>
      <p:sp>
        <p:nvSpPr>
          <p:cNvPr id="8199" name="Text Box 7"/>
          <p:cNvSpPr txBox="1">
            <a:spLocks noChangeArrowheads="1"/>
          </p:cNvSpPr>
          <p:nvPr/>
        </p:nvSpPr>
        <p:spPr bwMode="auto">
          <a:xfrm>
            <a:off x="8782050" y="2187575"/>
            <a:ext cx="161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1.1 x 10</a:t>
            </a:r>
            <a:r>
              <a:rPr lang="en-US" altLang="en-US" baseline="30000">
                <a:solidFill>
                  <a:schemeClr val="tx1"/>
                </a:solidFill>
                <a:latin typeface="Times New Roman" panose="02020603050405020304" pitchFamily="18" charset="0"/>
              </a:rPr>
              <a:t>2</a:t>
            </a:r>
            <a:r>
              <a:rPr lang="en-US" altLang="en-US">
                <a:solidFill>
                  <a:schemeClr val="tx1"/>
                </a:solidFill>
                <a:latin typeface="Times New Roman" panose="02020603050405020304" pitchFamily="18" charset="0"/>
              </a:rPr>
              <a:t> m/s</a:t>
            </a:r>
          </a:p>
        </p:txBody>
      </p:sp>
      <p:sp>
        <p:nvSpPr>
          <p:cNvPr id="8200" name="Oval 8"/>
          <p:cNvSpPr>
            <a:spLocks noChangeArrowheads="1"/>
          </p:cNvSpPr>
          <p:nvPr/>
        </p:nvSpPr>
        <p:spPr bwMode="auto">
          <a:xfrm>
            <a:off x="8782051" y="2122488"/>
            <a:ext cx="1690687" cy="538162"/>
          </a:xfrm>
          <a:prstGeom prst="ellipse">
            <a:avLst/>
          </a:pr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8201" name="Text Box 9"/>
          <p:cNvSpPr txBox="1">
            <a:spLocks noChangeArrowheads="1"/>
          </p:cNvSpPr>
          <p:nvPr/>
        </p:nvSpPr>
        <p:spPr bwMode="auto">
          <a:xfrm>
            <a:off x="1600200" y="3082926"/>
            <a:ext cx="90662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2)  A Concorde airplane could fly at an average speed of 694 m/s.  Calculate how long it would have taken the Concorde to fly around the world, which is approximately 4.00 x 10</a:t>
            </a:r>
            <a:r>
              <a:rPr lang="en-US" altLang="en-US" baseline="30000"/>
              <a:t>7</a:t>
            </a:r>
            <a:r>
              <a:rPr lang="en-US" altLang="en-US"/>
              <a:t> m.</a:t>
            </a:r>
          </a:p>
        </p:txBody>
      </p:sp>
      <p:sp>
        <p:nvSpPr>
          <p:cNvPr id="8202" name="Text Box 10"/>
          <p:cNvSpPr txBox="1">
            <a:spLocks noChangeArrowheads="1"/>
          </p:cNvSpPr>
          <p:nvPr/>
        </p:nvSpPr>
        <p:spPr bwMode="auto">
          <a:xfrm>
            <a:off x="8782050" y="4030663"/>
            <a:ext cx="161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5.76 x 10</a:t>
            </a:r>
            <a:r>
              <a:rPr lang="en-US" altLang="en-US" baseline="30000">
                <a:solidFill>
                  <a:schemeClr val="tx1"/>
                </a:solidFill>
                <a:latin typeface="Times New Roman" panose="02020603050405020304" pitchFamily="18" charset="0"/>
              </a:rPr>
              <a:t>4</a:t>
            </a:r>
            <a:r>
              <a:rPr lang="en-US" altLang="en-US">
                <a:solidFill>
                  <a:schemeClr val="tx1"/>
                </a:solidFill>
                <a:latin typeface="Times New Roman" panose="02020603050405020304" pitchFamily="18" charset="0"/>
              </a:rPr>
              <a:t> s</a:t>
            </a:r>
          </a:p>
        </p:txBody>
      </p:sp>
      <p:sp>
        <p:nvSpPr>
          <p:cNvPr id="8203" name="Oval 11"/>
          <p:cNvSpPr>
            <a:spLocks noChangeArrowheads="1"/>
          </p:cNvSpPr>
          <p:nvPr/>
        </p:nvSpPr>
        <p:spPr bwMode="auto">
          <a:xfrm>
            <a:off x="8897937" y="3967164"/>
            <a:ext cx="1574800" cy="536575"/>
          </a:xfrm>
          <a:prstGeom prst="ellipse">
            <a:avLst/>
          </a:pr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8204" name="Text Box 12"/>
          <p:cNvSpPr txBox="1">
            <a:spLocks noChangeArrowheads="1"/>
          </p:cNvSpPr>
          <p:nvPr/>
        </p:nvSpPr>
        <p:spPr bwMode="auto">
          <a:xfrm>
            <a:off x="1600200" y="4926014"/>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3)  An electric train is travelling at an average speed of 6.9 m/s for 4.0 s.  Calculate the distance travelled by the train.</a:t>
            </a:r>
          </a:p>
        </p:txBody>
      </p:sp>
      <p:sp>
        <p:nvSpPr>
          <p:cNvPr id="8205" name="Text Box 13"/>
          <p:cNvSpPr txBox="1">
            <a:spLocks noChangeArrowheads="1"/>
          </p:cNvSpPr>
          <p:nvPr/>
        </p:nvSpPr>
        <p:spPr bwMode="auto">
          <a:xfrm>
            <a:off x="8782050" y="5683250"/>
            <a:ext cx="161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28 m</a:t>
            </a:r>
          </a:p>
        </p:txBody>
      </p:sp>
      <p:sp>
        <p:nvSpPr>
          <p:cNvPr id="8206" name="Oval 14"/>
          <p:cNvSpPr>
            <a:spLocks noChangeArrowheads="1"/>
          </p:cNvSpPr>
          <p:nvPr/>
        </p:nvSpPr>
        <p:spPr bwMode="auto">
          <a:xfrm>
            <a:off x="9628187" y="5656264"/>
            <a:ext cx="844550" cy="460375"/>
          </a:xfrm>
          <a:prstGeom prst="ellipse">
            <a:avLst/>
          </a:pr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pic>
        <p:nvPicPr>
          <p:cNvPr id="78850" name="Picture 2" descr="http://images.clipartpanda.com/wise-owl-clipart-black-and-white-owl-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26014"/>
            <a:ext cx="1617024" cy="193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9"/>
                                        </p:tgtEl>
                                        <p:attrNameLst>
                                          <p:attrName>style.visibility</p:attrName>
                                        </p:attrNameLst>
                                      </p:cBhvr>
                                      <p:to>
                                        <p:strVal val="visible"/>
                                      </p:to>
                                    </p:se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200"/>
                                        </p:tgtEl>
                                        <p:attrNameLst>
                                          <p:attrName>style.visibility</p:attrName>
                                        </p:attrNameLst>
                                      </p:cBhvr>
                                      <p:to>
                                        <p:strVal val="visible"/>
                                      </p:to>
                                    </p:set>
                                    <p:animEffect transition="in" filter="wipe(down)">
                                      <p:cBhvr>
                                        <p:cTn id="14" dur="500"/>
                                        <p:tgtEl>
                                          <p:spTgt spid="820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02"/>
                                        </p:tgtEl>
                                        <p:attrNameLst>
                                          <p:attrName>style.visibility</p:attrName>
                                        </p:attrNameLst>
                                      </p:cBhvr>
                                      <p:to>
                                        <p:strVal val="visible"/>
                                      </p:to>
                                    </p:se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8203"/>
                                        </p:tgtEl>
                                        <p:attrNameLst>
                                          <p:attrName>style.visibility</p:attrName>
                                        </p:attrNameLst>
                                      </p:cBhvr>
                                      <p:to>
                                        <p:strVal val="visible"/>
                                      </p:to>
                                    </p:set>
                                    <p:animEffect transition="in" filter="wipe(down)">
                                      <p:cBhvr>
                                        <p:cTn id="26" dur="500"/>
                                        <p:tgtEl>
                                          <p:spTgt spid="820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2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205"/>
                                        </p:tgtEl>
                                        <p:attrNameLst>
                                          <p:attrName>style.visibility</p:attrName>
                                        </p:attrNameLst>
                                      </p:cBhvr>
                                      <p:to>
                                        <p:strVal val="visible"/>
                                      </p:to>
                                    </p:se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8206"/>
                                        </p:tgtEl>
                                        <p:attrNameLst>
                                          <p:attrName>style.visibility</p:attrName>
                                        </p:attrNameLst>
                                      </p:cBhvr>
                                      <p:to>
                                        <p:strVal val="visible"/>
                                      </p:to>
                                    </p:set>
                                    <p:animEffect transition="in" filter="wipe(down)">
                                      <p:cBhvr>
                                        <p:cTn id="38" dur="5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P spid="8199" grpId="0" autoUpdateAnimBg="0"/>
      <p:bldP spid="8200" grpId="0" animBg="1" autoUpdateAnimBg="0"/>
      <p:bldP spid="8201" grpId="0" autoUpdateAnimBg="0"/>
      <p:bldP spid="8202" grpId="0" autoUpdateAnimBg="0"/>
      <p:bldP spid="8203" grpId="0" animBg="1" autoUpdateAnimBg="0"/>
      <p:bldP spid="8204" grpId="0" autoUpdateAnimBg="0"/>
      <p:bldP spid="8205" grpId="0" autoUpdateAnimBg="0"/>
      <p:bldP spid="8206"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wtuwqlyq[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012" y="914401"/>
            <a:ext cx="15240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1614487" y="1143000"/>
            <a:ext cx="487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 </a:t>
            </a:r>
            <a:r>
              <a:rPr lang="en-US" altLang="en-US" b="1">
                <a:solidFill>
                  <a:srgbClr val="660066"/>
                </a:solidFill>
                <a:latin typeface="Times New Roman" panose="02020603050405020304" pitchFamily="18" charset="0"/>
              </a:rPr>
              <a:t>force</a:t>
            </a:r>
            <a:r>
              <a:rPr lang="en-US" altLang="en-US">
                <a:solidFill>
                  <a:schemeClr val="tx1"/>
                </a:solidFill>
                <a:latin typeface="Times New Roman" panose="02020603050405020304" pitchFamily="18" charset="0"/>
              </a:rPr>
              <a:t> can be described as a </a:t>
            </a:r>
          </a:p>
        </p:txBody>
      </p:sp>
      <p:pic>
        <p:nvPicPr>
          <p:cNvPr id="8196" name="Picture 6" descr="u2dn0_j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2612" y="914401"/>
            <a:ext cx="16764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p:cNvSpPr txBox="1">
            <a:spLocks noChangeArrowheads="1"/>
          </p:cNvSpPr>
          <p:nvPr/>
        </p:nvSpPr>
        <p:spPr bwMode="auto">
          <a:xfrm>
            <a:off x="6323012" y="11430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or a </a:t>
            </a:r>
          </a:p>
        </p:txBody>
      </p:sp>
      <p:sp>
        <p:nvSpPr>
          <p:cNvPr id="8198" name="WordArt 13"/>
          <p:cNvSpPr>
            <a:spLocks noChangeArrowheads="1" noChangeShapeType="1" noTextEdit="1"/>
          </p:cNvSpPr>
          <p:nvPr/>
        </p:nvSpPr>
        <p:spPr bwMode="auto">
          <a:xfrm>
            <a:off x="4814888" y="182564"/>
            <a:ext cx="2378075" cy="371475"/>
          </a:xfrm>
          <a:prstGeom prst="rect">
            <a:avLst/>
          </a:prstGeom>
        </p:spPr>
        <p:txBody>
          <a:bodyPr wrap="none" fromWordArt="1">
            <a:prstTxWarp prst="textPlain">
              <a:avLst>
                <a:gd name="adj" fmla="val 50000"/>
              </a:avLst>
            </a:prstTxWarp>
          </a:bodyPr>
          <a:lstStyle/>
          <a:p>
            <a:pPr algn="ctr"/>
            <a:r>
              <a:rPr lang="en-US" sz="2400" kern="10">
                <a:ln w="9525">
                  <a:solidFill>
                    <a:schemeClr val="tx1"/>
                  </a:solidFill>
                  <a:round/>
                  <a:headEnd/>
                  <a:tailEnd/>
                </a:ln>
                <a:gradFill rotWithShape="1">
                  <a:gsLst>
                    <a:gs pos="0">
                      <a:srgbClr val="CC99FF"/>
                    </a:gs>
                    <a:gs pos="50000">
                      <a:srgbClr val="FFFFFF"/>
                    </a:gs>
                    <a:gs pos="100000">
                      <a:srgbClr val="CC99FF"/>
                    </a:gs>
                  </a:gsLst>
                  <a:lin ang="5400000" scaled="1"/>
                </a:gradFill>
                <a:effectLst>
                  <a:outerShdw dist="35921" dir="2700000" algn="ctr" rotWithShape="0">
                    <a:srgbClr val="990000"/>
                  </a:outerShdw>
                </a:effectLst>
                <a:latin typeface="Impact" panose="020B0806030902050204" pitchFamily="34" charset="0"/>
              </a:rPr>
              <a:t>Force</a:t>
            </a:r>
          </a:p>
        </p:txBody>
      </p:sp>
      <p:sp>
        <p:nvSpPr>
          <p:cNvPr id="8199" name="Text Box 15"/>
          <p:cNvSpPr txBox="1">
            <a:spLocks noChangeArrowheads="1"/>
          </p:cNvSpPr>
          <p:nvPr/>
        </p:nvSpPr>
        <p:spPr bwMode="auto">
          <a:xfrm>
            <a:off x="8426450" y="1157288"/>
            <a:ext cx="3667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t>
            </a:r>
          </a:p>
        </p:txBody>
      </p:sp>
      <p:pic>
        <p:nvPicPr>
          <p:cNvPr id="8200" name="Picture 16" descr="New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69" y="1703388"/>
            <a:ext cx="23129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17"/>
          <p:cNvSpPr>
            <a:spLocks noChangeArrowheads="1"/>
          </p:cNvSpPr>
          <p:nvPr/>
        </p:nvSpPr>
        <p:spPr bwMode="auto">
          <a:xfrm>
            <a:off x="8105776" y="4799013"/>
            <a:ext cx="19511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a:solidFill>
                  <a:schemeClr val="tx1"/>
                </a:solidFill>
                <a:latin typeface="Old English Text MT" panose="03040902040508030806" pitchFamily="66" charset="0"/>
              </a:rPr>
              <a:t>Sir Isaac Newton</a:t>
            </a:r>
          </a:p>
        </p:txBody>
      </p:sp>
      <p:sp>
        <p:nvSpPr>
          <p:cNvPr id="8202" name="Text Box 18"/>
          <p:cNvSpPr txBox="1">
            <a:spLocks noChangeArrowheads="1"/>
          </p:cNvSpPr>
          <p:nvPr/>
        </p:nvSpPr>
        <p:spPr bwMode="auto">
          <a:xfrm>
            <a:off x="8334375" y="5089525"/>
            <a:ext cx="20113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Old English Text MT" panose="03040902040508030806" pitchFamily="66" charset="0"/>
              </a:rPr>
              <a:t>(1642 – 1727)</a:t>
            </a:r>
          </a:p>
        </p:txBody>
      </p:sp>
      <p:sp>
        <p:nvSpPr>
          <p:cNvPr id="8203" name="Text Box 19"/>
          <p:cNvSpPr txBox="1">
            <a:spLocks noChangeArrowheads="1"/>
          </p:cNvSpPr>
          <p:nvPr/>
        </p:nvSpPr>
        <p:spPr bwMode="auto">
          <a:xfrm>
            <a:off x="1614488" y="1981200"/>
            <a:ext cx="3565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unit for force is the </a:t>
            </a:r>
            <a:r>
              <a:rPr lang="en-US" altLang="en-US" b="1">
                <a:solidFill>
                  <a:srgbClr val="660066"/>
                </a:solidFill>
                <a:latin typeface="Times New Roman" panose="02020603050405020304" pitchFamily="18" charset="0"/>
              </a:rPr>
              <a:t>newton</a:t>
            </a:r>
            <a:r>
              <a:rPr lang="en-US" altLang="en-US">
                <a:solidFill>
                  <a:schemeClr val="tx1"/>
                </a:solidFill>
                <a:latin typeface="Times New Roman" panose="02020603050405020304" pitchFamily="18" charset="0"/>
              </a:rPr>
              <a:t>.</a:t>
            </a:r>
          </a:p>
        </p:txBody>
      </p:sp>
      <p:sp>
        <p:nvSpPr>
          <p:cNvPr id="8204" name="Text Box 20"/>
          <p:cNvSpPr txBox="1">
            <a:spLocks noChangeArrowheads="1"/>
          </p:cNvSpPr>
          <p:nvPr/>
        </p:nvSpPr>
        <p:spPr bwMode="auto">
          <a:xfrm>
            <a:off x="5545138" y="1981200"/>
            <a:ext cx="1463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symbol:  </a:t>
            </a:r>
            <a:r>
              <a:rPr lang="en-US" altLang="en-US" i="1">
                <a:solidFill>
                  <a:schemeClr val="tx1"/>
                </a:solidFill>
                <a:latin typeface="Times New Roman" panose="02020603050405020304" pitchFamily="18" charset="0"/>
              </a:rPr>
              <a:t>N</a:t>
            </a:r>
          </a:p>
        </p:txBody>
      </p:sp>
      <p:sp>
        <p:nvSpPr>
          <p:cNvPr id="8205" name="Text Box 21"/>
          <p:cNvSpPr txBox="1">
            <a:spLocks noChangeArrowheads="1"/>
          </p:cNvSpPr>
          <p:nvPr/>
        </p:nvSpPr>
        <p:spPr bwMode="auto">
          <a:xfrm>
            <a:off x="1614488" y="2743201"/>
            <a:ext cx="58975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We will only review forces briefly and qualitatively, but the formula for calculating forces is:</a:t>
            </a:r>
          </a:p>
        </p:txBody>
      </p:sp>
      <p:sp>
        <p:nvSpPr>
          <p:cNvPr id="8206" name="Text Box 22"/>
          <p:cNvSpPr txBox="1">
            <a:spLocks noChangeArrowheads="1"/>
          </p:cNvSpPr>
          <p:nvPr/>
        </p:nvSpPr>
        <p:spPr bwMode="auto">
          <a:xfrm>
            <a:off x="2847975" y="3611563"/>
            <a:ext cx="33829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force  =  mass </a:t>
            </a:r>
            <a:r>
              <a:rPr lang="en-US" altLang="en-US" b="1">
                <a:solidFill>
                  <a:schemeClr val="tx1"/>
                </a:solidFill>
                <a:latin typeface="Times New Roman" panose="02020603050405020304" pitchFamily="18" charset="0"/>
                <a:cs typeface="Times New Roman" panose="02020603050405020304" pitchFamily="18" charset="0"/>
              </a:rPr>
              <a:t>×</a:t>
            </a:r>
            <a:r>
              <a:rPr lang="en-US" altLang="en-US">
                <a:solidFill>
                  <a:schemeClr val="tx1"/>
                </a:solidFill>
                <a:latin typeface="Times New Roman" panose="02020603050405020304" pitchFamily="18" charset="0"/>
              </a:rPr>
              <a:t> acceleration</a:t>
            </a:r>
          </a:p>
        </p:txBody>
      </p:sp>
      <p:sp>
        <p:nvSpPr>
          <p:cNvPr id="8207" name="Text Box 23"/>
          <p:cNvSpPr txBox="1">
            <a:spLocks noChangeArrowheads="1"/>
          </p:cNvSpPr>
          <p:nvPr/>
        </p:nvSpPr>
        <p:spPr bwMode="auto">
          <a:xfrm>
            <a:off x="2300287" y="4160838"/>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(N)</a:t>
            </a:r>
          </a:p>
        </p:txBody>
      </p:sp>
      <p:sp>
        <p:nvSpPr>
          <p:cNvPr id="8208" name="Text Box 24"/>
          <p:cNvSpPr txBox="1">
            <a:spLocks noChangeArrowheads="1"/>
          </p:cNvSpPr>
          <p:nvPr/>
        </p:nvSpPr>
        <p:spPr bwMode="auto">
          <a:xfrm>
            <a:off x="3808412" y="426720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(kg)</a:t>
            </a:r>
          </a:p>
        </p:txBody>
      </p:sp>
      <p:sp>
        <p:nvSpPr>
          <p:cNvPr id="8209" name="Text Box 25"/>
          <p:cNvSpPr txBox="1">
            <a:spLocks noChangeArrowheads="1"/>
          </p:cNvSpPr>
          <p:nvPr/>
        </p:nvSpPr>
        <p:spPr bwMode="auto">
          <a:xfrm>
            <a:off x="5454650" y="4129088"/>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(m/s</a:t>
            </a:r>
            <a:r>
              <a:rPr lang="en-US" altLang="en-US" baseline="30000">
                <a:solidFill>
                  <a:schemeClr val="tx1"/>
                </a:solidFill>
                <a:latin typeface="Times New Roman" panose="02020603050405020304" pitchFamily="18" charset="0"/>
              </a:rPr>
              <a:t>2</a:t>
            </a:r>
            <a:r>
              <a:rPr lang="en-US" altLang="en-US">
                <a:solidFill>
                  <a:schemeClr val="tx1"/>
                </a:solidFill>
                <a:latin typeface="Times New Roman" panose="02020603050405020304" pitchFamily="18" charset="0"/>
              </a:rPr>
              <a:t>)</a:t>
            </a:r>
          </a:p>
        </p:txBody>
      </p:sp>
      <p:sp>
        <p:nvSpPr>
          <p:cNvPr id="8210" name="Line 26"/>
          <p:cNvSpPr>
            <a:spLocks noChangeShapeType="1"/>
          </p:cNvSpPr>
          <p:nvPr/>
        </p:nvSpPr>
        <p:spPr bwMode="auto">
          <a:xfrm flipH="1">
            <a:off x="2757487" y="4008438"/>
            <a:ext cx="304800" cy="228600"/>
          </a:xfrm>
          <a:prstGeom prst="line">
            <a:avLst/>
          </a:prstGeom>
          <a:noFill/>
          <a:ln w="254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27"/>
          <p:cNvSpPr>
            <a:spLocks noChangeShapeType="1"/>
          </p:cNvSpPr>
          <p:nvPr/>
        </p:nvSpPr>
        <p:spPr bwMode="auto">
          <a:xfrm>
            <a:off x="5195887" y="4016375"/>
            <a:ext cx="304800" cy="204788"/>
          </a:xfrm>
          <a:prstGeom prst="line">
            <a:avLst/>
          </a:prstGeom>
          <a:noFill/>
          <a:ln w="254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Line 28"/>
          <p:cNvSpPr>
            <a:spLocks noChangeShapeType="1"/>
          </p:cNvSpPr>
          <p:nvPr/>
        </p:nvSpPr>
        <p:spPr bwMode="auto">
          <a:xfrm>
            <a:off x="4113212" y="4022725"/>
            <a:ext cx="0" cy="304800"/>
          </a:xfrm>
          <a:prstGeom prst="line">
            <a:avLst/>
          </a:prstGeom>
          <a:noFill/>
          <a:ln w="254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Text Box 30"/>
          <p:cNvSpPr txBox="1">
            <a:spLocks noChangeArrowheads="1"/>
          </p:cNvSpPr>
          <p:nvPr/>
        </p:nvSpPr>
        <p:spPr bwMode="auto">
          <a:xfrm>
            <a:off x="2817812" y="6019800"/>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“One newton equals one kilogram metre per second squared.”</a:t>
            </a:r>
          </a:p>
        </p:txBody>
      </p:sp>
      <p:graphicFrame>
        <p:nvGraphicFramePr>
          <p:cNvPr id="8214" name="Object 31"/>
          <p:cNvGraphicFramePr>
            <a:graphicFrameLocks noChangeAspect="1"/>
          </p:cNvGraphicFramePr>
          <p:nvPr/>
        </p:nvGraphicFramePr>
        <p:xfrm>
          <a:off x="4265612" y="4846638"/>
          <a:ext cx="1917700" cy="736600"/>
        </p:xfrm>
        <a:graphic>
          <a:graphicData uri="http://schemas.openxmlformats.org/presentationml/2006/ole">
            <mc:AlternateContent xmlns:mc="http://schemas.openxmlformats.org/markup-compatibility/2006">
              <mc:Choice xmlns:v="urn:schemas-microsoft-com:vml" Requires="v">
                <p:oleObj spid="_x0000_s16400" name="Equation" r:id="rId6" imgW="1917700" imgH="736600" progId="Equation.DSMT4">
                  <p:embed/>
                </p:oleObj>
              </mc:Choice>
              <mc:Fallback>
                <p:oleObj name="Equation" r:id="rId6" imgW="1917700" imgH="736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5612" y="4846638"/>
                        <a:ext cx="191770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0902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088" y="1782764"/>
            <a:ext cx="2835275"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WordArt 9"/>
          <p:cNvSpPr>
            <a:spLocks noChangeArrowheads="1" noChangeShapeType="1" noTextEdit="1"/>
          </p:cNvSpPr>
          <p:nvPr/>
        </p:nvSpPr>
        <p:spPr bwMode="auto">
          <a:xfrm>
            <a:off x="3854451" y="182564"/>
            <a:ext cx="4389437" cy="371475"/>
          </a:xfrm>
          <a:prstGeom prst="rect">
            <a:avLst/>
          </a:prstGeom>
        </p:spPr>
        <p:txBody>
          <a:bodyPr wrap="none" fromWordArt="1">
            <a:prstTxWarp prst="textPlain">
              <a:avLst>
                <a:gd name="adj" fmla="val 50000"/>
              </a:avLst>
            </a:prstTxWarp>
          </a:bodyPr>
          <a:lstStyle/>
          <a:p>
            <a:pPr algn="ctr"/>
            <a:r>
              <a:rPr lang="en-US" sz="2400" kern="10">
                <a:ln w="9525">
                  <a:solidFill>
                    <a:schemeClr val="tx1"/>
                  </a:solidFill>
                  <a:round/>
                  <a:headEnd/>
                  <a:tailEnd/>
                </a:ln>
                <a:gradFill rotWithShape="1">
                  <a:gsLst>
                    <a:gs pos="0">
                      <a:srgbClr val="CC99FF"/>
                    </a:gs>
                    <a:gs pos="50000">
                      <a:srgbClr val="FFFFFF"/>
                    </a:gs>
                    <a:gs pos="100000">
                      <a:srgbClr val="CC99FF"/>
                    </a:gs>
                  </a:gsLst>
                  <a:lin ang="5400000" scaled="1"/>
                </a:gradFill>
                <a:effectLst>
                  <a:outerShdw dist="35921" dir="2700000" algn="ctr" rotWithShape="0">
                    <a:srgbClr val="990000"/>
                  </a:outerShdw>
                </a:effectLst>
                <a:latin typeface="Impact" panose="020B0806030902050204" pitchFamily="34" charset="0"/>
              </a:rPr>
              <a:t>Balanced  Forces</a:t>
            </a:r>
          </a:p>
        </p:txBody>
      </p:sp>
      <p:sp>
        <p:nvSpPr>
          <p:cNvPr id="9220" name="Text Box 10"/>
          <p:cNvSpPr txBox="1">
            <a:spLocks noChangeArrowheads="1"/>
          </p:cNvSpPr>
          <p:nvPr/>
        </p:nvSpPr>
        <p:spPr bwMode="auto">
          <a:xfrm>
            <a:off x="1614487" y="1006476"/>
            <a:ext cx="868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When the forces acting on an object are balanced, it will remain at a constant velocity (including zero).</a:t>
            </a:r>
          </a:p>
        </p:txBody>
      </p:sp>
      <p:sp>
        <p:nvSpPr>
          <p:cNvPr id="9221" name="Text Box 11"/>
          <p:cNvSpPr txBox="1">
            <a:spLocks noChangeArrowheads="1"/>
          </p:cNvSpPr>
          <p:nvPr/>
        </p:nvSpPr>
        <p:spPr bwMode="auto">
          <a:xfrm>
            <a:off x="1658937" y="2011364"/>
            <a:ext cx="57610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Force 1 and force 2 are </a:t>
            </a:r>
            <a:r>
              <a:rPr lang="en-US" altLang="en-US" b="1">
                <a:solidFill>
                  <a:srgbClr val="660066"/>
                </a:solidFill>
                <a:latin typeface="Times New Roman" panose="02020603050405020304" pitchFamily="18" charset="0"/>
              </a:rPr>
              <a:t>balanced</a:t>
            </a:r>
            <a:r>
              <a:rPr lang="en-US" altLang="en-US">
                <a:solidFill>
                  <a:schemeClr val="tx1"/>
                </a:solidFill>
                <a:latin typeface="Times New Roman" panose="02020603050405020304" pitchFamily="18" charset="0"/>
              </a:rPr>
              <a:t> (equal in magnitude and opposite in direction).</a:t>
            </a:r>
          </a:p>
        </p:txBody>
      </p:sp>
      <p:pic>
        <p:nvPicPr>
          <p:cNvPr id="922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87" y="2879726"/>
            <a:ext cx="2438400"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Text Box 14"/>
          <p:cNvSpPr txBox="1">
            <a:spLocks noChangeArrowheads="1"/>
          </p:cNvSpPr>
          <p:nvPr/>
        </p:nvSpPr>
        <p:spPr bwMode="auto">
          <a:xfrm>
            <a:off x="4768851" y="3978275"/>
            <a:ext cx="55768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To lift a ball up at a constant speed, you must apply a force that is equal to the force that gravity pulls on the ball with (i.e. the weight of the object).</a:t>
            </a:r>
          </a:p>
        </p:txBody>
      </p:sp>
    </p:spTree>
    <p:extLst>
      <p:ext uri="{BB962C8B-B14F-4D97-AF65-F5344CB8AC3E}">
        <p14:creationId xmlns:p14="http://schemas.microsoft.com/office/powerpoint/2010/main" val="29919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1490663"/>
            <a:ext cx="3611562"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2879725"/>
            <a:ext cx="397827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3246438"/>
            <a:ext cx="4068763" cy="236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WordArt 8"/>
          <p:cNvSpPr>
            <a:spLocks noChangeArrowheads="1" noChangeShapeType="1" noTextEdit="1"/>
          </p:cNvSpPr>
          <p:nvPr/>
        </p:nvSpPr>
        <p:spPr bwMode="auto">
          <a:xfrm>
            <a:off x="4311651" y="182564"/>
            <a:ext cx="3932237" cy="371475"/>
          </a:xfrm>
          <a:prstGeom prst="rect">
            <a:avLst/>
          </a:prstGeom>
        </p:spPr>
        <p:txBody>
          <a:bodyPr wrap="none" fromWordArt="1">
            <a:prstTxWarp prst="textPlain">
              <a:avLst>
                <a:gd name="adj" fmla="val 50000"/>
              </a:avLst>
            </a:prstTxWarp>
          </a:bodyPr>
          <a:lstStyle/>
          <a:p>
            <a:pPr algn="ctr"/>
            <a:r>
              <a:rPr lang="en-US" sz="2400" kern="10">
                <a:ln w="9525">
                  <a:solidFill>
                    <a:schemeClr val="tx1"/>
                  </a:solidFill>
                  <a:round/>
                  <a:headEnd/>
                  <a:tailEnd/>
                </a:ln>
                <a:gradFill rotWithShape="1">
                  <a:gsLst>
                    <a:gs pos="0">
                      <a:srgbClr val="CC99FF"/>
                    </a:gs>
                    <a:gs pos="50000">
                      <a:srgbClr val="FFFFFF"/>
                    </a:gs>
                    <a:gs pos="100000">
                      <a:srgbClr val="CC99FF"/>
                    </a:gs>
                  </a:gsLst>
                  <a:lin ang="5400000" scaled="1"/>
                </a:gradFill>
                <a:effectLst>
                  <a:outerShdw dist="35921" dir="2700000" algn="ctr" rotWithShape="0">
                    <a:srgbClr val="990000"/>
                  </a:outerShdw>
                </a:effectLst>
                <a:latin typeface="Impact" panose="020B0806030902050204" pitchFamily="34" charset="0"/>
              </a:rPr>
              <a:t>Unbalanced  Forces</a:t>
            </a:r>
          </a:p>
        </p:txBody>
      </p:sp>
      <p:sp>
        <p:nvSpPr>
          <p:cNvPr id="10246" name="Text Box 9"/>
          <p:cNvSpPr txBox="1">
            <a:spLocks noChangeArrowheads="1"/>
          </p:cNvSpPr>
          <p:nvPr/>
        </p:nvSpPr>
        <p:spPr bwMode="auto">
          <a:xfrm>
            <a:off x="1704976" y="822325"/>
            <a:ext cx="8778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If the forces acting on an object are unbalanced, then the object will </a:t>
            </a:r>
            <a:r>
              <a:rPr lang="en-US" altLang="en-US" b="1" u="sng">
                <a:solidFill>
                  <a:srgbClr val="660066"/>
                </a:solidFill>
                <a:latin typeface="Times New Roman" panose="02020603050405020304" pitchFamily="18" charset="0"/>
              </a:rPr>
              <a:t>accelerate</a:t>
            </a:r>
            <a:r>
              <a:rPr lang="en-US" altLang="en-US">
                <a:solidFill>
                  <a:schemeClr val="tx1"/>
                </a:solidFill>
                <a:latin typeface="Times New Roman" panose="02020603050405020304" pitchFamily="18" charset="0"/>
              </a:rPr>
              <a:t>.</a:t>
            </a:r>
          </a:p>
        </p:txBody>
      </p:sp>
      <p:sp>
        <p:nvSpPr>
          <p:cNvPr id="10247" name="Text Box 10"/>
          <p:cNvSpPr txBox="1">
            <a:spLocks noChangeArrowheads="1"/>
          </p:cNvSpPr>
          <p:nvPr/>
        </p:nvSpPr>
        <p:spPr bwMode="auto">
          <a:xfrm>
            <a:off x="5408612" y="1736726"/>
            <a:ext cx="50752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direction of the acceleration will be in the direction of the strongest force.</a:t>
            </a:r>
          </a:p>
        </p:txBody>
      </p:sp>
      <p:sp>
        <p:nvSpPr>
          <p:cNvPr id="10248" name="Text Box 11"/>
          <p:cNvSpPr txBox="1">
            <a:spLocks noChangeArrowheads="1"/>
          </p:cNvSpPr>
          <p:nvPr/>
        </p:nvSpPr>
        <p:spPr bwMode="auto">
          <a:xfrm>
            <a:off x="1751012" y="5897563"/>
            <a:ext cx="87328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Forces can be used to transfer energy, or convert energy from one form to another.</a:t>
            </a:r>
          </a:p>
        </p:txBody>
      </p:sp>
    </p:spTree>
    <p:extLst>
      <p:ext uri="{BB962C8B-B14F-4D97-AF65-F5344CB8AC3E}">
        <p14:creationId xmlns:p14="http://schemas.microsoft.com/office/powerpoint/2010/main" val="229373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3122612" y="228601"/>
            <a:ext cx="5334000" cy="619125"/>
          </a:xfrm>
          <a:prstGeom prst="rect">
            <a:avLst/>
          </a:prstGeom>
        </p:spPr>
        <p:txBody>
          <a:bodyPr wrap="none" fromWordArt="1">
            <a:prstTxWarp prst="textPlain">
              <a:avLst>
                <a:gd name="adj" fmla="val 50000"/>
              </a:avLst>
            </a:prstTxWarp>
          </a:bodyPr>
          <a:lstStyle/>
          <a:p>
            <a:pPr algn="ctr"/>
            <a:r>
              <a:rPr lang="en-US" sz="4000" kern="10">
                <a:ln w="9525">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rgbClr val="C0C0C0">
                      <a:alpha val="79999"/>
                    </a:srgbClr>
                  </a:outerShdw>
                </a:effectLst>
                <a:latin typeface="Impact" panose="020B0806030902050204" pitchFamily="34" charset="0"/>
              </a:rPr>
              <a:t>Work &amp; Energy</a:t>
            </a:r>
          </a:p>
        </p:txBody>
      </p:sp>
      <p:pic>
        <p:nvPicPr>
          <p:cNvPr id="11267" name="Picture 3" descr="j02155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7212" y="152400"/>
            <a:ext cx="8382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j02817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6212" y="228600"/>
            <a:ext cx="13033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1598612" y="1143001"/>
            <a:ext cx="716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Work and energy are two concepts which are very closely related to one another.</a:t>
            </a:r>
          </a:p>
        </p:txBody>
      </p:sp>
      <p:sp>
        <p:nvSpPr>
          <p:cNvPr id="11270" name="Text Box 6"/>
          <p:cNvSpPr txBox="1">
            <a:spLocks noChangeArrowheads="1"/>
          </p:cNvSpPr>
          <p:nvPr/>
        </p:nvSpPr>
        <p:spPr bwMode="auto">
          <a:xfrm>
            <a:off x="2208212" y="2514601"/>
            <a:ext cx="7772400" cy="61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rgbClr val="660066"/>
                </a:solidFill>
                <a:latin typeface="Times New Roman" panose="02020603050405020304" pitchFamily="18" charset="0"/>
              </a:rPr>
              <a:t>work</a:t>
            </a:r>
            <a:r>
              <a:rPr lang="en-US" altLang="en-US">
                <a:solidFill>
                  <a:schemeClr val="tx1"/>
                </a:solidFill>
                <a:latin typeface="Times New Roman" panose="02020603050405020304" pitchFamily="18" charset="0"/>
              </a:rPr>
              <a:t>:   the transfer of </a:t>
            </a:r>
            <a:r>
              <a:rPr lang="en-US" altLang="en-US">
                <a:solidFill>
                  <a:srgbClr val="FF3300"/>
                </a:solidFill>
                <a:latin typeface="Times New Roman" panose="02020603050405020304" pitchFamily="18" charset="0"/>
              </a:rPr>
              <a:t>energy</a:t>
            </a:r>
            <a:r>
              <a:rPr lang="en-US" altLang="en-US">
                <a:solidFill>
                  <a:schemeClr val="tx1"/>
                </a:solidFill>
                <a:latin typeface="Times New Roman" panose="02020603050405020304" pitchFamily="18" charset="0"/>
              </a:rPr>
              <a:t> from one object to another, or from one  </a:t>
            </a:r>
          </a:p>
          <a:p>
            <a:pPr eaLnBrk="1" hangingPunct="1">
              <a:lnSpc>
                <a:spcPct val="40000"/>
              </a:lnSpc>
              <a:spcBef>
                <a:spcPct val="50000"/>
              </a:spcBef>
              <a:buClrTx/>
              <a:buSzTx/>
              <a:buFontTx/>
              <a:buNone/>
            </a:pPr>
            <a:r>
              <a:rPr lang="en-US" altLang="en-US">
                <a:solidFill>
                  <a:schemeClr val="tx1"/>
                </a:solidFill>
                <a:latin typeface="Times New Roman" panose="02020603050405020304" pitchFamily="18" charset="0"/>
              </a:rPr>
              <a:t>            form of energy to another.</a:t>
            </a:r>
          </a:p>
        </p:txBody>
      </p:sp>
      <p:sp>
        <p:nvSpPr>
          <p:cNvPr id="11271" name="Text Box 7"/>
          <p:cNvSpPr txBox="1">
            <a:spLocks noChangeArrowheads="1"/>
          </p:cNvSpPr>
          <p:nvPr/>
        </p:nvSpPr>
        <p:spPr bwMode="auto">
          <a:xfrm>
            <a:off x="2132012" y="1981200"/>
            <a:ext cx="3429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rgbClr val="FF0000"/>
                </a:solidFill>
                <a:latin typeface="Times New Roman" panose="02020603050405020304" pitchFamily="18" charset="0"/>
              </a:rPr>
              <a:t>energy</a:t>
            </a:r>
            <a:r>
              <a:rPr lang="en-US" altLang="en-US">
                <a:solidFill>
                  <a:schemeClr val="tx1"/>
                </a:solidFill>
                <a:latin typeface="Times New Roman" panose="02020603050405020304" pitchFamily="18" charset="0"/>
              </a:rPr>
              <a:t>:   the ability to do </a:t>
            </a:r>
            <a:r>
              <a:rPr lang="en-US" altLang="en-US">
                <a:solidFill>
                  <a:srgbClr val="660066"/>
                </a:solidFill>
                <a:latin typeface="Times New Roman" panose="02020603050405020304" pitchFamily="18" charset="0"/>
              </a:rPr>
              <a:t>work</a:t>
            </a:r>
          </a:p>
        </p:txBody>
      </p:sp>
      <p:sp>
        <p:nvSpPr>
          <p:cNvPr id="11272" name="Text Box 8"/>
          <p:cNvSpPr txBox="1">
            <a:spLocks noChangeArrowheads="1"/>
          </p:cNvSpPr>
          <p:nvPr/>
        </p:nvSpPr>
        <p:spPr bwMode="auto">
          <a:xfrm>
            <a:off x="5316537" y="4114801"/>
            <a:ext cx="4953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a:solidFill>
                  <a:schemeClr val="tx1"/>
                </a:solidFill>
                <a:latin typeface="Times New Roman" panose="02020603050405020304" pitchFamily="18" charset="0"/>
              </a:rPr>
              <a:t>In physics, we speak about work being done </a:t>
            </a:r>
            <a:r>
              <a:rPr lang="en-US" altLang="en-US" u="sng">
                <a:solidFill>
                  <a:srgbClr val="660066"/>
                </a:solidFill>
                <a:latin typeface="Times New Roman" panose="02020603050405020304" pitchFamily="18" charset="0"/>
              </a:rPr>
              <a:t>on an object</a:t>
            </a:r>
            <a:r>
              <a:rPr lang="en-US" altLang="en-US">
                <a:solidFill>
                  <a:schemeClr val="tx1"/>
                </a:solidFill>
                <a:latin typeface="Times New Roman" panose="02020603050405020304" pitchFamily="18" charset="0"/>
              </a:rPr>
              <a:t>.  </a:t>
            </a:r>
          </a:p>
        </p:txBody>
      </p:sp>
      <p:graphicFrame>
        <p:nvGraphicFramePr>
          <p:cNvPr id="11273" name="Object 9"/>
          <p:cNvGraphicFramePr>
            <a:graphicFrameLocks noChangeAspect="1"/>
          </p:cNvGraphicFramePr>
          <p:nvPr/>
        </p:nvGraphicFramePr>
        <p:xfrm>
          <a:off x="2335212" y="3651250"/>
          <a:ext cx="1168400" cy="393700"/>
        </p:xfrm>
        <a:graphic>
          <a:graphicData uri="http://schemas.openxmlformats.org/presentationml/2006/ole">
            <mc:AlternateContent xmlns:mc="http://schemas.openxmlformats.org/markup-compatibility/2006">
              <mc:Choice xmlns:v="urn:schemas-microsoft-com:vml" Requires="v">
                <p:oleObj spid="_x0000_s17452" name="Equation" r:id="rId5" imgW="1167893" imgH="393529" progId="Equation.DSMT4">
                  <p:embed/>
                </p:oleObj>
              </mc:Choice>
              <mc:Fallback>
                <p:oleObj name="Equation" r:id="rId5" imgW="1167893" imgH="39352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212" y="3651250"/>
                        <a:ext cx="11684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4" name="Rectangle 10"/>
          <p:cNvSpPr>
            <a:spLocks noChangeArrowheads="1"/>
          </p:cNvSpPr>
          <p:nvPr/>
        </p:nvSpPr>
        <p:spPr bwMode="auto">
          <a:xfrm>
            <a:off x="2071687" y="3475038"/>
            <a:ext cx="1690688" cy="762000"/>
          </a:xfrm>
          <a:prstGeom prst="rect">
            <a:avLst/>
          </a:prstGeom>
          <a:noFill/>
          <a:ln w="2540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1275" name="Text Box 11"/>
          <p:cNvSpPr txBox="1">
            <a:spLocks noChangeArrowheads="1"/>
          </p:cNvSpPr>
          <p:nvPr/>
        </p:nvSpPr>
        <p:spPr bwMode="auto">
          <a:xfrm>
            <a:off x="2482850" y="4673600"/>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i="1">
                <a:solidFill>
                  <a:schemeClr val="tx1"/>
                </a:solidFill>
                <a:latin typeface="Times New Roman" panose="02020603050405020304" pitchFamily="18" charset="0"/>
              </a:rPr>
              <a:t>W</a:t>
            </a:r>
            <a:r>
              <a:rPr lang="en-US" altLang="en-US">
                <a:solidFill>
                  <a:schemeClr val="tx1"/>
                </a:solidFill>
                <a:latin typeface="Times New Roman" panose="02020603050405020304" pitchFamily="18" charset="0"/>
              </a:rPr>
              <a:t>  =  work  (J)</a:t>
            </a:r>
            <a:endParaRPr lang="en-US" altLang="en-US" i="1">
              <a:solidFill>
                <a:schemeClr val="tx1"/>
              </a:solidFill>
              <a:latin typeface="Times New Roman" panose="02020603050405020304" pitchFamily="18" charset="0"/>
            </a:endParaRPr>
          </a:p>
        </p:txBody>
      </p:sp>
      <p:sp>
        <p:nvSpPr>
          <p:cNvPr id="11276" name="Text Box 12"/>
          <p:cNvSpPr txBox="1">
            <a:spLocks noChangeArrowheads="1"/>
          </p:cNvSpPr>
          <p:nvPr/>
        </p:nvSpPr>
        <p:spPr bwMode="auto">
          <a:xfrm>
            <a:off x="2863850" y="5207000"/>
            <a:ext cx="2362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applied force  (N)</a:t>
            </a:r>
          </a:p>
        </p:txBody>
      </p:sp>
      <p:graphicFrame>
        <p:nvGraphicFramePr>
          <p:cNvPr id="11277" name="Object 13"/>
          <p:cNvGraphicFramePr>
            <a:graphicFrameLocks noChangeAspect="1"/>
          </p:cNvGraphicFramePr>
          <p:nvPr/>
        </p:nvGraphicFramePr>
        <p:xfrm>
          <a:off x="2533650" y="5251450"/>
          <a:ext cx="266700" cy="342900"/>
        </p:xfrm>
        <a:graphic>
          <a:graphicData uri="http://schemas.openxmlformats.org/presentationml/2006/ole">
            <mc:AlternateContent xmlns:mc="http://schemas.openxmlformats.org/markup-compatibility/2006">
              <mc:Choice xmlns:v="urn:schemas-microsoft-com:vml" Requires="v">
                <p:oleObj spid="_x0000_s17453" name="Equation" r:id="rId7" imgW="266469" imgH="342603" progId="Equation.DSMT4">
                  <p:embed/>
                </p:oleObj>
              </mc:Choice>
              <mc:Fallback>
                <p:oleObj name="Equation" r:id="rId7" imgW="266469" imgH="34260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33650" y="5251450"/>
                        <a:ext cx="266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8" name="Object 14"/>
          <p:cNvGraphicFramePr>
            <a:graphicFrameLocks noChangeAspect="1"/>
          </p:cNvGraphicFramePr>
          <p:nvPr/>
        </p:nvGraphicFramePr>
        <p:xfrm>
          <a:off x="2559050" y="5816600"/>
          <a:ext cx="228600" cy="355600"/>
        </p:xfrm>
        <a:graphic>
          <a:graphicData uri="http://schemas.openxmlformats.org/presentationml/2006/ole">
            <mc:AlternateContent xmlns:mc="http://schemas.openxmlformats.org/markup-compatibility/2006">
              <mc:Choice xmlns:v="urn:schemas-microsoft-com:vml" Requires="v">
                <p:oleObj spid="_x0000_s17454" name="Equation" r:id="rId9" imgW="228501" imgH="355446" progId="Equation.DSMT4">
                  <p:embed/>
                </p:oleObj>
              </mc:Choice>
              <mc:Fallback>
                <p:oleObj name="Equation" r:id="rId9" imgW="228501" imgH="355446"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9050" y="5816600"/>
                        <a:ext cx="228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9" name="Text Box 15"/>
          <p:cNvSpPr txBox="1">
            <a:spLocks noChangeArrowheads="1"/>
          </p:cNvSpPr>
          <p:nvPr/>
        </p:nvSpPr>
        <p:spPr bwMode="auto">
          <a:xfrm>
            <a:off x="2863850" y="5740400"/>
            <a:ext cx="36877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distance the object moves  (m)</a:t>
            </a:r>
          </a:p>
        </p:txBody>
      </p:sp>
    </p:spTree>
    <p:extLst>
      <p:ext uri="{BB962C8B-B14F-4D97-AF65-F5344CB8AC3E}">
        <p14:creationId xmlns:p14="http://schemas.microsoft.com/office/powerpoint/2010/main" val="155868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817812" y="228600"/>
            <a:ext cx="396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S.I. unit for work is the</a:t>
            </a:r>
            <a:r>
              <a:rPr lang="en-US" altLang="en-US" u="sng">
                <a:solidFill>
                  <a:srgbClr val="FF3300"/>
                </a:solidFill>
                <a:latin typeface="Times New Roman" panose="02020603050405020304" pitchFamily="18" charset="0"/>
              </a:rPr>
              <a:t> </a:t>
            </a:r>
            <a:r>
              <a:rPr lang="en-US" altLang="en-US" u="sng">
                <a:solidFill>
                  <a:srgbClr val="660066"/>
                </a:solidFill>
                <a:latin typeface="Times New Roman" panose="02020603050405020304" pitchFamily="18" charset="0"/>
              </a:rPr>
              <a:t>joule</a:t>
            </a:r>
            <a:r>
              <a:rPr lang="en-US" altLang="en-US">
                <a:solidFill>
                  <a:schemeClr val="tx1"/>
                </a:solidFill>
                <a:latin typeface="Times New Roman" panose="02020603050405020304" pitchFamily="18" charset="0"/>
              </a:rPr>
              <a:t>.</a:t>
            </a:r>
          </a:p>
        </p:txBody>
      </p:sp>
      <p:sp>
        <p:nvSpPr>
          <p:cNvPr id="12291" name="Text Box 3"/>
          <p:cNvSpPr txBox="1">
            <a:spLocks noChangeArrowheads="1"/>
          </p:cNvSpPr>
          <p:nvPr/>
        </p:nvSpPr>
        <p:spPr bwMode="auto">
          <a:xfrm>
            <a:off x="3656012" y="762000"/>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1 joule  =  1 J</a:t>
            </a:r>
          </a:p>
        </p:txBody>
      </p:sp>
      <p:sp>
        <p:nvSpPr>
          <p:cNvPr id="12292" name="Text Box 4"/>
          <p:cNvSpPr txBox="1">
            <a:spLocks noChangeArrowheads="1"/>
          </p:cNvSpPr>
          <p:nvPr/>
        </p:nvSpPr>
        <p:spPr bwMode="auto">
          <a:xfrm>
            <a:off x="7618412" y="5622926"/>
            <a:ext cx="2971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So, the unit that we use for energy is also the joule.</a:t>
            </a:r>
          </a:p>
        </p:txBody>
      </p:sp>
      <p:sp>
        <p:nvSpPr>
          <p:cNvPr id="12293" name="Text Box 5"/>
          <p:cNvSpPr txBox="1">
            <a:spLocks noChangeArrowheads="1"/>
          </p:cNvSpPr>
          <p:nvPr/>
        </p:nvSpPr>
        <p:spPr bwMode="auto">
          <a:xfrm>
            <a:off x="1598612" y="5791200"/>
            <a:ext cx="510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Work is a transfer (or conversion) of </a:t>
            </a:r>
            <a:r>
              <a:rPr lang="en-US" altLang="en-US" u="sng">
                <a:solidFill>
                  <a:srgbClr val="660066"/>
                </a:solidFill>
                <a:latin typeface="Times New Roman" panose="02020603050405020304" pitchFamily="18" charset="0"/>
              </a:rPr>
              <a:t>energy</a:t>
            </a:r>
            <a:r>
              <a:rPr lang="en-US" altLang="en-US">
                <a:solidFill>
                  <a:schemeClr val="tx1"/>
                </a:solidFill>
                <a:latin typeface="Times New Roman" panose="02020603050405020304" pitchFamily="18" charset="0"/>
              </a:rPr>
              <a:t>.</a:t>
            </a:r>
          </a:p>
        </p:txBody>
      </p:sp>
      <p:pic>
        <p:nvPicPr>
          <p:cNvPr id="12294" name="Picture 6" descr="wkztr4q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662" y="76200"/>
            <a:ext cx="793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1598612" y="1524000"/>
            <a:ext cx="5867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joule, like the newton, is a </a:t>
            </a:r>
            <a:r>
              <a:rPr lang="en-US" altLang="en-US" u="sng">
                <a:solidFill>
                  <a:srgbClr val="660066"/>
                </a:solidFill>
                <a:latin typeface="Times New Roman" panose="02020603050405020304" pitchFamily="18" charset="0"/>
              </a:rPr>
              <a:t>derived unit</a:t>
            </a:r>
            <a:r>
              <a:rPr lang="en-US" altLang="en-US">
                <a:solidFill>
                  <a:schemeClr val="tx1"/>
                </a:solidFill>
                <a:latin typeface="Times New Roman" panose="02020603050405020304" pitchFamily="18" charset="0"/>
              </a:rPr>
              <a:t>.  To see how we break it down from it’s fundamental units, we look at the formula:</a:t>
            </a:r>
          </a:p>
        </p:txBody>
      </p:sp>
      <p:graphicFrame>
        <p:nvGraphicFramePr>
          <p:cNvPr id="12296" name="Object 8"/>
          <p:cNvGraphicFramePr>
            <a:graphicFrameLocks noChangeAspect="1"/>
          </p:cNvGraphicFramePr>
          <p:nvPr/>
        </p:nvGraphicFramePr>
        <p:xfrm>
          <a:off x="2703512" y="2857500"/>
          <a:ext cx="1003300" cy="355600"/>
        </p:xfrm>
        <a:graphic>
          <a:graphicData uri="http://schemas.openxmlformats.org/presentationml/2006/ole">
            <mc:AlternateContent xmlns:mc="http://schemas.openxmlformats.org/markup-compatibility/2006">
              <mc:Choice xmlns:v="urn:schemas-microsoft-com:vml" Requires="v">
                <p:oleObj spid="_x0000_s18490" name="Equation" r:id="rId4" imgW="1002865" imgH="355446" progId="Equation.DSMT4">
                  <p:embed/>
                </p:oleObj>
              </mc:Choice>
              <mc:Fallback>
                <p:oleObj name="Equation" r:id="rId4" imgW="1002865" imgH="355446"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512" y="2857500"/>
                        <a:ext cx="10033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Line 9"/>
          <p:cNvSpPr>
            <a:spLocks noChangeShapeType="1"/>
          </p:cNvSpPr>
          <p:nvPr/>
        </p:nvSpPr>
        <p:spPr bwMode="auto">
          <a:xfrm flipH="1">
            <a:off x="2390775" y="3184525"/>
            <a:ext cx="228600" cy="228600"/>
          </a:xfrm>
          <a:prstGeom prst="line">
            <a:avLst/>
          </a:prstGeom>
          <a:noFill/>
          <a:ln w="952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Text Box 10"/>
          <p:cNvSpPr txBox="1">
            <a:spLocks noChangeArrowheads="1"/>
          </p:cNvSpPr>
          <p:nvPr/>
        </p:nvSpPr>
        <p:spPr bwMode="auto">
          <a:xfrm>
            <a:off x="1933575" y="3260725"/>
            <a:ext cx="53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(J)</a:t>
            </a:r>
          </a:p>
        </p:txBody>
      </p:sp>
      <p:sp>
        <p:nvSpPr>
          <p:cNvPr id="12299" name="Line 11"/>
          <p:cNvSpPr>
            <a:spLocks noChangeShapeType="1"/>
          </p:cNvSpPr>
          <p:nvPr/>
        </p:nvSpPr>
        <p:spPr bwMode="auto">
          <a:xfrm flipH="1">
            <a:off x="3275012" y="3246438"/>
            <a:ext cx="76200" cy="304800"/>
          </a:xfrm>
          <a:prstGeom prst="line">
            <a:avLst/>
          </a:prstGeom>
          <a:noFill/>
          <a:ln w="952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Line 12"/>
          <p:cNvSpPr>
            <a:spLocks noChangeShapeType="1"/>
          </p:cNvSpPr>
          <p:nvPr/>
        </p:nvSpPr>
        <p:spPr bwMode="auto">
          <a:xfrm>
            <a:off x="3702050" y="3154363"/>
            <a:ext cx="304800" cy="304800"/>
          </a:xfrm>
          <a:prstGeom prst="line">
            <a:avLst/>
          </a:prstGeom>
          <a:noFill/>
          <a:ln w="952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Text Box 13"/>
          <p:cNvSpPr txBox="1">
            <a:spLocks noChangeArrowheads="1"/>
          </p:cNvSpPr>
          <p:nvPr/>
        </p:nvSpPr>
        <p:spPr bwMode="auto">
          <a:xfrm>
            <a:off x="2894012" y="3535363"/>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(N)</a:t>
            </a:r>
          </a:p>
        </p:txBody>
      </p:sp>
      <p:sp>
        <p:nvSpPr>
          <p:cNvPr id="12302" name="Text Box 14"/>
          <p:cNvSpPr txBox="1">
            <a:spLocks noChangeArrowheads="1"/>
          </p:cNvSpPr>
          <p:nvPr/>
        </p:nvSpPr>
        <p:spPr bwMode="auto">
          <a:xfrm>
            <a:off x="3854450" y="3459163"/>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(m)</a:t>
            </a:r>
          </a:p>
        </p:txBody>
      </p:sp>
      <p:sp>
        <p:nvSpPr>
          <p:cNvPr id="12303" name="Text Box 15"/>
          <p:cNvSpPr txBox="1">
            <a:spLocks noChangeArrowheads="1"/>
          </p:cNvSpPr>
          <p:nvPr/>
        </p:nvSpPr>
        <p:spPr bwMode="auto">
          <a:xfrm>
            <a:off x="7999412" y="2727326"/>
            <a:ext cx="2590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“One joule is equal to one newton-metre.”</a:t>
            </a:r>
          </a:p>
        </p:txBody>
      </p:sp>
      <p:graphicFrame>
        <p:nvGraphicFramePr>
          <p:cNvPr id="12304" name="Object 16"/>
          <p:cNvGraphicFramePr>
            <a:graphicFrameLocks noChangeAspect="1"/>
          </p:cNvGraphicFramePr>
          <p:nvPr/>
        </p:nvGraphicFramePr>
        <p:xfrm>
          <a:off x="5713412" y="3352800"/>
          <a:ext cx="1739900" cy="685800"/>
        </p:xfrm>
        <a:graphic>
          <a:graphicData uri="http://schemas.openxmlformats.org/presentationml/2006/ole">
            <mc:AlternateContent xmlns:mc="http://schemas.openxmlformats.org/markup-compatibility/2006">
              <mc:Choice xmlns:v="urn:schemas-microsoft-com:vml" Requires="v">
                <p:oleObj spid="_x0000_s18491" name="Equation" r:id="rId6" imgW="1739900" imgH="685800" progId="Equation.DSMT4">
                  <p:embed/>
                </p:oleObj>
              </mc:Choice>
              <mc:Fallback>
                <p:oleObj name="Equation" r:id="rId6" imgW="1739900" imgH="685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3412" y="3352800"/>
                        <a:ext cx="17399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5" name="Object 17"/>
          <p:cNvGraphicFramePr>
            <a:graphicFrameLocks noChangeAspect="1"/>
          </p:cNvGraphicFramePr>
          <p:nvPr/>
        </p:nvGraphicFramePr>
        <p:xfrm>
          <a:off x="5180012" y="2895600"/>
          <a:ext cx="1397000" cy="241300"/>
        </p:xfrm>
        <a:graphic>
          <a:graphicData uri="http://schemas.openxmlformats.org/presentationml/2006/ole">
            <mc:AlternateContent xmlns:mc="http://schemas.openxmlformats.org/markup-compatibility/2006">
              <mc:Choice xmlns:v="urn:schemas-microsoft-com:vml" Requires="v">
                <p:oleObj spid="_x0000_s18492" name="Equation" r:id="rId8" imgW="1397000" imgH="241300" progId="Equation.DSMT4">
                  <p:embed/>
                </p:oleObj>
              </mc:Choice>
              <mc:Fallback>
                <p:oleObj name="Equation" r:id="rId8" imgW="13970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0012" y="2895600"/>
                        <a:ext cx="139700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306" name="Object 18"/>
          <p:cNvGraphicFramePr>
            <a:graphicFrameLocks noChangeAspect="1"/>
          </p:cNvGraphicFramePr>
          <p:nvPr/>
        </p:nvGraphicFramePr>
        <p:xfrm>
          <a:off x="5256212" y="4244975"/>
          <a:ext cx="1676400" cy="647700"/>
        </p:xfrm>
        <a:graphic>
          <a:graphicData uri="http://schemas.openxmlformats.org/presentationml/2006/ole">
            <mc:AlternateContent xmlns:mc="http://schemas.openxmlformats.org/markup-compatibility/2006">
              <mc:Choice xmlns:v="urn:schemas-microsoft-com:vml" Requires="v">
                <p:oleObj spid="_x0000_s18493" name="Equation" r:id="rId10" imgW="1676400" imgH="647700" progId="Equation.DSMT4">
                  <p:embed/>
                </p:oleObj>
              </mc:Choice>
              <mc:Fallback>
                <p:oleObj name="Equation" r:id="rId10" imgW="1676400" imgH="647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6212" y="4244975"/>
                        <a:ext cx="16764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7" name="Text Box 19"/>
          <p:cNvSpPr txBox="1">
            <a:spLocks noChangeArrowheads="1"/>
          </p:cNvSpPr>
          <p:nvPr/>
        </p:nvSpPr>
        <p:spPr bwMode="auto">
          <a:xfrm>
            <a:off x="7770812" y="3810001"/>
            <a:ext cx="289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joule broken down into its fundamental units.</a:t>
            </a:r>
          </a:p>
        </p:txBody>
      </p:sp>
      <p:sp>
        <p:nvSpPr>
          <p:cNvPr id="12308" name="Line 20"/>
          <p:cNvSpPr>
            <a:spLocks noChangeShapeType="1"/>
          </p:cNvSpPr>
          <p:nvPr/>
        </p:nvSpPr>
        <p:spPr bwMode="auto">
          <a:xfrm flipH="1">
            <a:off x="7008812" y="4267201"/>
            <a:ext cx="685800" cy="244475"/>
          </a:xfrm>
          <a:prstGeom prst="line">
            <a:avLst/>
          </a:prstGeom>
          <a:noFill/>
          <a:ln w="38100">
            <a:solidFill>
              <a:srgbClr val="660066"/>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Freeform 21"/>
          <p:cNvSpPr>
            <a:spLocks/>
          </p:cNvSpPr>
          <p:nvPr/>
        </p:nvSpPr>
        <p:spPr bwMode="auto">
          <a:xfrm>
            <a:off x="6399212" y="2552700"/>
            <a:ext cx="1600200" cy="393700"/>
          </a:xfrm>
          <a:custGeom>
            <a:avLst/>
            <a:gdLst>
              <a:gd name="T0" fmla="*/ 2147483646 w 1008"/>
              <a:gd name="T1" fmla="*/ 2147483646 h 248"/>
              <a:gd name="T2" fmla="*/ 2147483646 w 1008"/>
              <a:gd name="T3" fmla="*/ 2147483646 h 248"/>
              <a:gd name="T4" fmla="*/ 2147483646 w 1008"/>
              <a:gd name="T5" fmla="*/ 2147483646 h 248"/>
              <a:gd name="T6" fmla="*/ 2147483646 w 1008"/>
              <a:gd name="T7" fmla="*/ 2147483646 h 248"/>
              <a:gd name="T8" fmla="*/ 0 w 1008"/>
              <a:gd name="T9" fmla="*/ 2147483646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248">
                <a:moveTo>
                  <a:pt x="1008" y="216"/>
                </a:moveTo>
                <a:cubicBezTo>
                  <a:pt x="940" y="232"/>
                  <a:pt x="872" y="248"/>
                  <a:pt x="816" y="216"/>
                </a:cubicBezTo>
                <a:cubicBezTo>
                  <a:pt x="760" y="184"/>
                  <a:pt x="784" y="48"/>
                  <a:pt x="672" y="24"/>
                </a:cubicBezTo>
                <a:cubicBezTo>
                  <a:pt x="560" y="0"/>
                  <a:pt x="256" y="40"/>
                  <a:pt x="144" y="72"/>
                </a:cubicBezTo>
                <a:cubicBezTo>
                  <a:pt x="32" y="104"/>
                  <a:pt x="16" y="160"/>
                  <a:pt x="0" y="216"/>
                </a:cubicBezTo>
              </a:path>
            </a:pathLst>
          </a:custGeom>
          <a:noFill/>
          <a:ln w="38100">
            <a:solidFill>
              <a:srgbClr val="660066"/>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310" name="Picture 22" descr="ykimhmrl[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399212" y="5410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23"/>
          <p:cNvSpPr>
            <a:spLocks noChangeArrowheads="1"/>
          </p:cNvSpPr>
          <p:nvPr/>
        </p:nvSpPr>
        <p:spPr bwMode="auto">
          <a:xfrm>
            <a:off x="8761412" y="2147888"/>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a:solidFill>
                  <a:schemeClr val="tx1"/>
                </a:solidFill>
                <a:latin typeface="Baskerville Old Face" panose="02020602080505020303" pitchFamily="18" charset="0"/>
              </a:rPr>
              <a:t>(1818 – 1889) </a:t>
            </a:r>
          </a:p>
        </p:txBody>
      </p:sp>
      <p:pic>
        <p:nvPicPr>
          <p:cNvPr id="12312" name="Picture 24" descr="jou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61412" y="76200"/>
            <a:ext cx="14303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 Box 25"/>
          <p:cNvSpPr txBox="1">
            <a:spLocks noChangeArrowheads="1"/>
          </p:cNvSpPr>
          <p:nvPr/>
        </p:nvSpPr>
        <p:spPr bwMode="auto">
          <a:xfrm>
            <a:off x="8456612" y="1828801"/>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Baskerville Old Face" panose="02020602080505020303" pitchFamily="18" charset="0"/>
              </a:rPr>
              <a:t>James Prescott Joule</a:t>
            </a:r>
          </a:p>
        </p:txBody>
      </p:sp>
    </p:spTree>
    <p:extLst>
      <p:ext uri="{BB962C8B-B14F-4D97-AF65-F5344CB8AC3E}">
        <p14:creationId xmlns:p14="http://schemas.microsoft.com/office/powerpoint/2010/main" val="285057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5" descr="stew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087" y="4754563"/>
            <a:ext cx="170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2"/>
          <p:cNvSpPr txBox="1">
            <a:spLocks noChangeArrowheads="1"/>
          </p:cNvSpPr>
          <p:nvPr/>
        </p:nvSpPr>
        <p:spPr bwMode="auto">
          <a:xfrm>
            <a:off x="2070100" y="503239"/>
            <a:ext cx="791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2400">
                <a:solidFill>
                  <a:schemeClr val="tx1"/>
                </a:solidFill>
                <a:latin typeface="Times New Roman" panose="02020603050405020304" pitchFamily="18" charset="0"/>
              </a:rPr>
              <a:t>The direction the object moves must be in the same direction as the applied force, otherwise </a:t>
            </a:r>
            <a:r>
              <a:rPr lang="en-US" altLang="en-US" sz="2400" u="sng">
                <a:solidFill>
                  <a:schemeClr val="tx1"/>
                </a:solidFill>
                <a:latin typeface="Times New Roman" panose="02020603050405020304" pitchFamily="18" charset="0"/>
              </a:rPr>
              <a:t>no work is being done</a:t>
            </a:r>
            <a:r>
              <a:rPr lang="en-US" altLang="en-US" sz="2400">
                <a:solidFill>
                  <a:schemeClr val="tx1"/>
                </a:solidFill>
                <a:latin typeface="Times New Roman" panose="02020603050405020304" pitchFamily="18" charset="0"/>
              </a:rPr>
              <a:t>.</a:t>
            </a:r>
          </a:p>
        </p:txBody>
      </p:sp>
      <p:pic>
        <p:nvPicPr>
          <p:cNvPr id="13316" name="Picture 4" descr="pota14a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3446463"/>
            <a:ext cx="682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p:cNvSpPr txBox="1">
            <a:spLocks noChangeArrowheads="1"/>
          </p:cNvSpPr>
          <p:nvPr/>
        </p:nvSpPr>
        <p:spPr bwMode="auto">
          <a:xfrm>
            <a:off x="1598612" y="1920875"/>
            <a:ext cx="8686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For each of the following examples, do I do any work?</a:t>
            </a:r>
          </a:p>
        </p:txBody>
      </p:sp>
      <p:sp>
        <p:nvSpPr>
          <p:cNvPr id="13318" name="Text Box 6"/>
          <p:cNvSpPr txBox="1">
            <a:spLocks noChangeArrowheads="1"/>
          </p:cNvSpPr>
          <p:nvPr/>
        </p:nvSpPr>
        <p:spPr bwMode="auto">
          <a:xfrm>
            <a:off x="1598612" y="2776538"/>
            <a:ext cx="731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1)  I carry a 2.0 kg wheel of cheese 12.0 m across the room.</a:t>
            </a:r>
          </a:p>
        </p:txBody>
      </p:sp>
      <p:sp>
        <p:nvSpPr>
          <p:cNvPr id="13319" name="Text Box 7"/>
          <p:cNvSpPr txBox="1">
            <a:spLocks noChangeArrowheads="1"/>
          </p:cNvSpPr>
          <p:nvPr/>
        </p:nvSpPr>
        <p:spPr bwMode="auto">
          <a:xfrm>
            <a:off x="2817812" y="3522664"/>
            <a:ext cx="746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force that I apply to hold the cheese up is vertical, and the cheese only moves horizontally.  </a:t>
            </a:r>
          </a:p>
        </p:txBody>
      </p:sp>
      <p:pic>
        <p:nvPicPr>
          <p:cNvPr id="13320" name="Picture 10" descr="j02340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8012" y="2239964"/>
            <a:ext cx="121920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12"/>
          <p:cNvSpPr>
            <a:spLocks noChangeArrowheads="1"/>
          </p:cNvSpPr>
          <p:nvPr/>
        </p:nvSpPr>
        <p:spPr bwMode="auto">
          <a:xfrm>
            <a:off x="2116137" y="274638"/>
            <a:ext cx="8001000" cy="1325562"/>
          </a:xfrm>
          <a:prstGeom prst="rect">
            <a:avLst/>
          </a:prstGeom>
          <a:noFill/>
          <a:ln w="38100">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3322" name="AutoShape 13"/>
          <p:cNvSpPr>
            <a:spLocks noChangeArrowheads="1"/>
          </p:cNvSpPr>
          <p:nvPr/>
        </p:nvSpPr>
        <p:spPr bwMode="auto">
          <a:xfrm>
            <a:off x="5087937" y="4435476"/>
            <a:ext cx="1784350" cy="1235075"/>
          </a:xfrm>
          <a:prstGeom prst="wedgeRoundRectCallout">
            <a:avLst>
              <a:gd name="adj1" fmla="val 87722"/>
              <a:gd name="adj2" fmla="val 33421"/>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a:solidFill>
                  <a:schemeClr val="tx1"/>
                </a:solidFill>
                <a:latin typeface="Times New Roman" panose="02020603050405020304" pitchFamily="18" charset="0"/>
              </a:rPr>
              <a:t>These directions are perpendicular!</a:t>
            </a:r>
          </a:p>
        </p:txBody>
      </p:sp>
    </p:spTree>
    <p:extLst>
      <p:ext uri="{BB962C8B-B14F-4D97-AF65-F5344CB8AC3E}">
        <p14:creationId xmlns:p14="http://schemas.microsoft.com/office/powerpoint/2010/main" val="423996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98612" y="3627438"/>
            <a:ext cx="853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3)  I push against a wall with a force of 130 N for 10.0 s.</a:t>
            </a:r>
          </a:p>
        </p:txBody>
      </p:sp>
      <p:pic>
        <p:nvPicPr>
          <p:cNvPr id="11267" name="Picture 3" descr="pota14a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4754563"/>
            <a:ext cx="682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2894012" y="4906963"/>
            <a:ext cx="708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wall did not move.</a:t>
            </a:r>
          </a:p>
        </p:txBody>
      </p:sp>
      <p:sp>
        <p:nvSpPr>
          <p:cNvPr id="11270" name="Firewall"/>
          <p:cNvSpPr>
            <a:spLocks noEditPoints="1" noChangeArrowheads="1"/>
          </p:cNvSpPr>
          <p:nvPr/>
        </p:nvSpPr>
        <p:spPr bwMode="auto">
          <a:xfrm>
            <a:off x="7847012" y="3703638"/>
            <a:ext cx="2057400" cy="914400"/>
          </a:xfrm>
          <a:custGeom>
            <a:avLst/>
            <a:gdLst>
              <a:gd name="T0" fmla="*/ 0 w 21600"/>
              <a:gd name="T1" fmla="*/ 0 h 21600"/>
              <a:gd name="T2" fmla="*/ 2147483646 w 21600"/>
              <a:gd name="T3" fmla="*/ 0 h 21600"/>
              <a:gd name="T4" fmla="*/ 2147483646 w 21600"/>
              <a:gd name="T5" fmla="*/ 0 h 21600"/>
              <a:gd name="T6" fmla="*/ 2147483646 w 21600"/>
              <a:gd name="T7" fmla="*/ 819353200 h 21600"/>
              <a:gd name="T8" fmla="*/ 2147483646 w 21600"/>
              <a:gd name="T9" fmla="*/ 1638706400 h 21600"/>
              <a:gd name="T10" fmla="*/ 2147483646 w 21600"/>
              <a:gd name="T11" fmla="*/ 1638706400 h 21600"/>
              <a:gd name="T12" fmla="*/ 466647276 w 21600"/>
              <a:gd name="T13" fmla="*/ 1638706400 h 21600"/>
              <a:gd name="T14" fmla="*/ 466647276 w 21600"/>
              <a:gd name="T15" fmla="*/ 819353200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1289" name="Picture 25" descr="23xxuji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9625" y="1595439"/>
            <a:ext cx="671512"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0" name="Text Box 26"/>
          <p:cNvSpPr txBox="1">
            <a:spLocks noChangeArrowheads="1"/>
          </p:cNvSpPr>
          <p:nvPr/>
        </p:nvSpPr>
        <p:spPr bwMode="auto">
          <a:xfrm>
            <a:off x="1622425" y="730250"/>
            <a:ext cx="853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2)  I lift a 2.0 kg wheel of cheese from the ground to the top of a table.</a:t>
            </a:r>
          </a:p>
        </p:txBody>
      </p:sp>
      <p:sp>
        <p:nvSpPr>
          <p:cNvPr id="11291" name="Text Box 27"/>
          <p:cNvSpPr txBox="1">
            <a:spLocks noChangeArrowheads="1"/>
          </p:cNvSpPr>
          <p:nvPr/>
        </p:nvSpPr>
        <p:spPr bwMode="auto">
          <a:xfrm>
            <a:off x="2917825" y="1584326"/>
            <a:ext cx="7162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direction of the displacement is the same as the direction as the applied force.</a:t>
            </a:r>
          </a:p>
        </p:txBody>
      </p:sp>
      <p:pic>
        <p:nvPicPr>
          <p:cNvPr id="11292" name="Picture 28" descr="j02376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2425" y="136526"/>
            <a:ext cx="10588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19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90"/>
                                        </p:tgtEl>
                                        <p:attrNameLst>
                                          <p:attrName>style.visibility</p:attrName>
                                        </p:attrNameLst>
                                      </p:cBhvr>
                                      <p:to>
                                        <p:strVal val="visible"/>
                                      </p:to>
                                    </p:set>
                                  </p:childTnLst>
                                </p:cTn>
                              </p:par>
                            </p:childTnLst>
                          </p:cTn>
                        </p:par>
                        <p:par>
                          <p:cTn id="7" fill="hold" nodeType="afterGroup">
                            <p:stCondLst>
                              <p:cond delay="0"/>
                            </p:stCondLst>
                            <p:childTnLst>
                              <p:par>
                                <p:cTn id="8" presetID="15" presetClass="entr" presetSubtype="0" fill="hold" nodeType="afterEffect">
                                  <p:stCondLst>
                                    <p:cond delay="0"/>
                                  </p:stCondLst>
                                  <p:childTnLst>
                                    <p:set>
                                      <p:cBhvr>
                                        <p:cTn id="9" dur="1" fill="hold">
                                          <p:stCondLst>
                                            <p:cond delay="0"/>
                                          </p:stCondLst>
                                        </p:cTn>
                                        <p:tgtEl>
                                          <p:spTgt spid="11292"/>
                                        </p:tgtEl>
                                        <p:attrNameLst>
                                          <p:attrName>style.visibility</p:attrName>
                                        </p:attrNameLst>
                                      </p:cBhvr>
                                      <p:to>
                                        <p:strVal val="visible"/>
                                      </p:to>
                                    </p:set>
                                    <p:anim calcmode="lin" valueType="num">
                                      <p:cBhvr>
                                        <p:cTn id="10" dur="1000" fill="hold"/>
                                        <p:tgtEl>
                                          <p:spTgt spid="11292"/>
                                        </p:tgtEl>
                                        <p:attrNameLst>
                                          <p:attrName>ppt_w</p:attrName>
                                        </p:attrNameLst>
                                      </p:cBhvr>
                                      <p:tavLst>
                                        <p:tav tm="0">
                                          <p:val>
                                            <p:fltVal val="0"/>
                                          </p:val>
                                        </p:tav>
                                        <p:tav tm="100000">
                                          <p:val>
                                            <p:strVal val="#ppt_w"/>
                                          </p:val>
                                        </p:tav>
                                      </p:tavLst>
                                    </p:anim>
                                    <p:anim calcmode="lin" valueType="num">
                                      <p:cBhvr>
                                        <p:cTn id="11" dur="1000" fill="hold"/>
                                        <p:tgtEl>
                                          <p:spTgt spid="11292"/>
                                        </p:tgtEl>
                                        <p:attrNameLst>
                                          <p:attrName>ppt_h</p:attrName>
                                        </p:attrNameLst>
                                      </p:cBhvr>
                                      <p:tavLst>
                                        <p:tav tm="0">
                                          <p:val>
                                            <p:fltVal val="0"/>
                                          </p:val>
                                        </p:tav>
                                        <p:tav tm="100000">
                                          <p:val>
                                            <p:strVal val="#ppt_h"/>
                                          </p:val>
                                        </p:tav>
                                      </p:tavLst>
                                    </p:anim>
                                    <p:anim calcmode="lin" valueType="num">
                                      <p:cBhvr>
                                        <p:cTn id="12" dur="1000" fill="hold"/>
                                        <p:tgtEl>
                                          <p:spTgt spid="11292"/>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112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289"/>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129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8" grpId="0"/>
      <p:bldP spid="11270" grpId="0" animBg="1"/>
      <p:bldP spid="11290" grpId="0"/>
      <p:bldP spid="1129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362" name="WordArt 5" descr="Narrow vertical"/>
          <p:cNvSpPr>
            <a:spLocks noChangeArrowheads="1" noChangeShapeType="1" noTextEdit="1"/>
          </p:cNvSpPr>
          <p:nvPr/>
        </p:nvSpPr>
        <p:spPr bwMode="auto">
          <a:xfrm>
            <a:off x="1754187" y="228600"/>
            <a:ext cx="2171700" cy="884238"/>
          </a:xfrm>
          <a:prstGeom prst="rect">
            <a:avLst/>
          </a:prstGeom>
        </p:spPr>
        <p:txBody>
          <a:bodyPr wrap="none" fromWordArt="1">
            <a:prstTxWarp prst="textCurveUp">
              <a:avLst>
                <a:gd name="adj" fmla="val 40356"/>
              </a:avLst>
            </a:prstTxWarp>
          </a:bodyPr>
          <a:lstStyle/>
          <a:p>
            <a:pPr algn="ctr"/>
            <a:r>
              <a:rPr lang="en-US" sz="3200" kern="10">
                <a:ln w="12700">
                  <a:solidFill>
                    <a:srgbClr val="000000"/>
                  </a:solidFill>
                  <a:round/>
                  <a:headEnd/>
                  <a:tailEnd/>
                </a:ln>
                <a:pattFill prst="dashHorz">
                  <a:fgClr>
                    <a:srgbClr val="660066"/>
                  </a:fgClr>
                  <a:bgClr>
                    <a:srgbClr val="FFFF00"/>
                  </a:bgClr>
                </a:pattFill>
                <a:effectLst>
                  <a:outerShdw dist="45791" dir="2021404" algn="ctr" rotWithShape="0">
                    <a:srgbClr val="808080">
                      <a:alpha val="79999"/>
                    </a:srgbClr>
                  </a:outerShdw>
                </a:effectLst>
                <a:latin typeface="Arial Black" panose="020B0A04020102020204" pitchFamily="34" charset="0"/>
              </a:rPr>
              <a:t>examples:</a:t>
            </a:r>
          </a:p>
        </p:txBody>
      </p:sp>
      <p:sp>
        <p:nvSpPr>
          <p:cNvPr id="15363" name="Text Box 6"/>
          <p:cNvSpPr txBox="1">
            <a:spLocks noChangeArrowheads="1"/>
          </p:cNvSpPr>
          <p:nvPr/>
        </p:nvSpPr>
        <p:spPr bwMode="auto">
          <a:xfrm>
            <a:off x="4595813" y="574675"/>
            <a:ext cx="2841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Practice Problems p. 160</a:t>
            </a:r>
          </a:p>
        </p:txBody>
      </p:sp>
      <p:sp>
        <p:nvSpPr>
          <p:cNvPr id="3079" name="Text Box 7"/>
          <p:cNvSpPr txBox="1">
            <a:spLocks noChangeArrowheads="1"/>
          </p:cNvSpPr>
          <p:nvPr/>
        </p:nvSpPr>
        <p:spPr bwMode="auto">
          <a:xfrm>
            <a:off x="1600200" y="1574801"/>
            <a:ext cx="8883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18)  A tugboat is towing a tanker through a canal using a towrope.  Calculate the work done by the tugboat if it applies an average horizontal force of 6.50 x 10</a:t>
            </a:r>
            <a:r>
              <a:rPr lang="en-US" altLang="en-US" baseline="30000"/>
              <a:t>3</a:t>
            </a:r>
            <a:r>
              <a:rPr lang="en-US" altLang="en-US"/>
              <a:t> N on the towrope while towing the tanker through a horizontal distance of 150 m. </a:t>
            </a:r>
          </a:p>
        </p:txBody>
      </p:sp>
      <p:sp>
        <p:nvSpPr>
          <p:cNvPr id="3080" name="Text Box 8"/>
          <p:cNvSpPr txBox="1">
            <a:spLocks noChangeArrowheads="1"/>
          </p:cNvSpPr>
          <p:nvPr/>
        </p:nvSpPr>
        <p:spPr bwMode="auto">
          <a:xfrm>
            <a:off x="8929688" y="2681288"/>
            <a:ext cx="14652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9.75 x 10</a:t>
            </a:r>
            <a:r>
              <a:rPr lang="en-US" altLang="en-US" baseline="30000">
                <a:solidFill>
                  <a:schemeClr val="tx1"/>
                </a:solidFill>
                <a:latin typeface="Times New Roman" panose="02020603050405020304" pitchFamily="18" charset="0"/>
              </a:rPr>
              <a:t>5</a:t>
            </a:r>
            <a:r>
              <a:rPr lang="en-US" altLang="en-US">
                <a:solidFill>
                  <a:schemeClr val="tx1"/>
                </a:solidFill>
                <a:latin typeface="Times New Roman" panose="02020603050405020304" pitchFamily="18" charset="0"/>
              </a:rPr>
              <a:t> J</a:t>
            </a:r>
          </a:p>
        </p:txBody>
      </p:sp>
      <p:sp>
        <p:nvSpPr>
          <p:cNvPr id="3081" name="Oval 9"/>
          <p:cNvSpPr>
            <a:spLocks noChangeArrowheads="1"/>
          </p:cNvSpPr>
          <p:nvPr/>
        </p:nvSpPr>
        <p:spPr bwMode="auto">
          <a:xfrm>
            <a:off x="8883651" y="2616201"/>
            <a:ext cx="1589087" cy="5381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3082" name="Text Box 10"/>
          <p:cNvSpPr txBox="1">
            <a:spLocks noChangeArrowheads="1"/>
          </p:cNvSpPr>
          <p:nvPr/>
        </p:nvSpPr>
        <p:spPr bwMode="auto">
          <a:xfrm>
            <a:off x="1614487" y="3473451"/>
            <a:ext cx="8883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19)  A large crane did 2.2 x 10</a:t>
            </a:r>
            <a:r>
              <a:rPr lang="en-US" altLang="en-US" baseline="30000"/>
              <a:t>4</a:t>
            </a:r>
            <a:r>
              <a:rPr lang="en-US" altLang="en-US"/>
              <a:t> J of work in lifting a demolition ball a vertical distance of 9.5 m.  Calculate the average force exerted by the chain on the ball. </a:t>
            </a:r>
          </a:p>
        </p:txBody>
      </p:sp>
      <p:sp>
        <p:nvSpPr>
          <p:cNvPr id="3083" name="Text Box 11"/>
          <p:cNvSpPr txBox="1">
            <a:spLocks noChangeArrowheads="1"/>
          </p:cNvSpPr>
          <p:nvPr/>
        </p:nvSpPr>
        <p:spPr bwMode="auto">
          <a:xfrm>
            <a:off x="8943975" y="4281488"/>
            <a:ext cx="1465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2.3 x 10</a:t>
            </a:r>
            <a:r>
              <a:rPr lang="en-US" altLang="en-US" baseline="30000">
                <a:solidFill>
                  <a:schemeClr val="tx1"/>
                </a:solidFill>
                <a:latin typeface="Times New Roman" panose="02020603050405020304" pitchFamily="18" charset="0"/>
              </a:rPr>
              <a:t>3</a:t>
            </a:r>
            <a:r>
              <a:rPr lang="en-US" altLang="en-US">
                <a:solidFill>
                  <a:schemeClr val="tx1"/>
                </a:solidFill>
                <a:latin typeface="Times New Roman" panose="02020603050405020304" pitchFamily="18" charset="0"/>
              </a:rPr>
              <a:t> N</a:t>
            </a:r>
          </a:p>
        </p:txBody>
      </p:sp>
      <p:sp>
        <p:nvSpPr>
          <p:cNvPr id="3084" name="Oval 12"/>
          <p:cNvSpPr>
            <a:spLocks noChangeArrowheads="1"/>
          </p:cNvSpPr>
          <p:nvPr/>
        </p:nvSpPr>
        <p:spPr bwMode="auto">
          <a:xfrm>
            <a:off x="8897937" y="4216401"/>
            <a:ext cx="1589088" cy="5381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3085" name="Text Box 13"/>
          <p:cNvSpPr txBox="1">
            <a:spLocks noChangeArrowheads="1"/>
          </p:cNvSpPr>
          <p:nvPr/>
        </p:nvSpPr>
        <p:spPr bwMode="auto">
          <a:xfrm>
            <a:off x="1614487" y="5029201"/>
            <a:ext cx="8883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20)  A large crane does 2.2 x 10</a:t>
            </a:r>
            <a:r>
              <a:rPr lang="en-US" altLang="en-US" baseline="30000"/>
              <a:t>4</a:t>
            </a:r>
            <a:r>
              <a:rPr lang="en-US" altLang="en-US"/>
              <a:t> J of work in lifting an object.  How much energy is gained by the object? </a:t>
            </a:r>
          </a:p>
        </p:txBody>
      </p:sp>
      <p:sp>
        <p:nvSpPr>
          <p:cNvPr id="3086" name="Text Box 14"/>
          <p:cNvSpPr txBox="1">
            <a:spLocks noChangeArrowheads="1"/>
          </p:cNvSpPr>
          <p:nvPr/>
        </p:nvSpPr>
        <p:spPr bwMode="auto">
          <a:xfrm>
            <a:off x="8943975" y="5688013"/>
            <a:ext cx="1465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r" eaLnBrk="1" hangingPunct="1">
              <a:spcBef>
                <a:spcPct val="50000"/>
              </a:spcBef>
              <a:buClrTx/>
              <a:buSzTx/>
              <a:buFontTx/>
              <a:buNone/>
            </a:pPr>
            <a:r>
              <a:rPr lang="en-US" altLang="en-US">
                <a:solidFill>
                  <a:schemeClr val="tx1"/>
                </a:solidFill>
                <a:latin typeface="Times New Roman" panose="02020603050405020304" pitchFamily="18" charset="0"/>
              </a:rPr>
              <a:t>2.2 x 10</a:t>
            </a:r>
            <a:r>
              <a:rPr lang="en-US" altLang="en-US" baseline="30000">
                <a:solidFill>
                  <a:schemeClr val="tx1"/>
                </a:solidFill>
                <a:latin typeface="Times New Roman" panose="02020603050405020304" pitchFamily="18" charset="0"/>
              </a:rPr>
              <a:t>4</a:t>
            </a:r>
            <a:r>
              <a:rPr lang="en-US" altLang="en-US">
                <a:solidFill>
                  <a:schemeClr val="tx1"/>
                </a:solidFill>
                <a:latin typeface="Times New Roman" panose="02020603050405020304" pitchFamily="18" charset="0"/>
              </a:rPr>
              <a:t> J</a:t>
            </a:r>
          </a:p>
        </p:txBody>
      </p:sp>
      <p:sp>
        <p:nvSpPr>
          <p:cNvPr id="3087" name="Oval 15"/>
          <p:cNvSpPr>
            <a:spLocks noChangeArrowheads="1"/>
          </p:cNvSpPr>
          <p:nvPr/>
        </p:nvSpPr>
        <p:spPr bwMode="auto">
          <a:xfrm>
            <a:off x="9066213" y="5622926"/>
            <a:ext cx="1420813" cy="5381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pic>
        <p:nvPicPr>
          <p:cNvPr id="13" name="Picture 2" descr="http://images.clipartpanda.com/wise-owl-clipart-black-and-white-owl-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26014"/>
            <a:ext cx="1617024" cy="193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7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0"/>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3081"/>
                                        </p:tgtEl>
                                        <p:attrNameLst>
                                          <p:attrName>style.visibility</p:attrName>
                                        </p:attrNameLst>
                                      </p:cBhvr>
                                      <p:to>
                                        <p:strVal val="visible"/>
                                      </p:to>
                                    </p:set>
                                    <p:animEffect transition="in" filter="wipe(down)">
                                      <p:cBhvr>
                                        <p:cTn id="14" dur="1000"/>
                                        <p:tgtEl>
                                          <p:spTgt spid="308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83"/>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3084"/>
                                        </p:tgtEl>
                                        <p:attrNameLst>
                                          <p:attrName>style.visibility</p:attrName>
                                        </p:attrNameLst>
                                      </p:cBhvr>
                                      <p:to>
                                        <p:strVal val="visible"/>
                                      </p:to>
                                    </p:set>
                                    <p:animEffect transition="in" filter="wipe(down)">
                                      <p:cBhvr>
                                        <p:cTn id="26" dur="1000"/>
                                        <p:tgtEl>
                                          <p:spTgt spid="30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8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86"/>
                                        </p:tgtEl>
                                        <p:attrNameLst>
                                          <p:attrName>style.visibility</p:attrName>
                                        </p:attrNameLst>
                                      </p:cBhvr>
                                      <p:to>
                                        <p:strVal val="visible"/>
                                      </p:to>
                                    </p:set>
                                  </p:childTnLst>
                                </p:cTn>
                              </p:par>
                            </p:childTnLst>
                          </p:cTn>
                        </p:par>
                        <p:par>
                          <p:cTn id="35" fill="hold" nodeType="afterGroup">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3087"/>
                                        </p:tgtEl>
                                        <p:attrNameLst>
                                          <p:attrName>style.visibility</p:attrName>
                                        </p:attrNameLst>
                                      </p:cBhvr>
                                      <p:to>
                                        <p:strVal val="visible"/>
                                      </p:to>
                                    </p:set>
                                    <p:animEffect transition="in" filter="wipe(down)">
                                      <p:cBhvr>
                                        <p:cTn id="38" dur="10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P spid="3081" grpId="0" animBg="1"/>
      <p:bldP spid="3082" grpId="0"/>
      <p:bldP spid="3083" grpId="0"/>
      <p:bldP spid="3084" grpId="0" animBg="1"/>
      <p:bldP spid="3085" grpId="0"/>
      <p:bldP spid="3086" grpId="0"/>
      <p:bldP spid="308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4"/>
          <p:cNvSpPr>
            <a:spLocks noChangeArrowheads="1" noChangeShapeType="1" noTextEdit="1"/>
          </p:cNvSpPr>
          <p:nvPr/>
        </p:nvSpPr>
        <p:spPr bwMode="auto">
          <a:xfrm>
            <a:off x="6918325" y="182564"/>
            <a:ext cx="3565526" cy="736818"/>
          </a:xfrm>
          <a:prstGeom prst="rect">
            <a:avLst/>
          </a:prstGeom>
        </p:spPr>
        <p:txBody>
          <a:bodyPr wrap="none" fromWordArt="1">
            <a:prstTxWarp prst="textPlain">
              <a:avLst>
                <a:gd name="adj" fmla="val 50000"/>
              </a:avLst>
            </a:prstTxWarp>
          </a:bodyPr>
          <a:lstStyle/>
          <a:p>
            <a:pPr algn="ctr"/>
            <a:r>
              <a:rPr lang="en-US" sz="2400" kern="10" dirty="0">
                <a:ln w="9525">
                  <a:solidFill>
                    <a:schemeClr val="tx1"/>
                  </a:solidFill>
                  <a:round/>
                  <a:headEnd/>
                  <a:tailEnd/>
                </a:ln>
                <a:solidFill>
                  <a:srgbClr val="0000FF"/>
                </a:solidFill>
                <a:effectLst>
                  <a:outerShdw dist="35921" dir="2700000" algn="ctr" rotWithShape="0">
                    <a:srgbClr val="C0C0C0">
                      <a:alpha val="79999"/>
                    </a:srgbClr>
                  </a:outerShdw>
                </a:effectLst>
                <a:latin typeface="Impact" panose="020B0806030902050204" pitchFamily="34" charset="0"/>
              </a:rPr>
              <a:t>Work Output</a:t>
            </a:r>
          </a:p>
        </p:txBody>
      </p:sp>
      <p:sp>
        <p:nvSpPr>
          <p:cNvPr id="16387" name="Text Box 5"/>
          <p:cNvSpPr txBox="1">
            <a:spLocks noChangeArrowheads="1"/>
          </p:cNvSpPr>
          <p:nvPr/>
        </p:nvSpPr>
        <p:spPr bwMode="auto">
          <a:xfrm>
            <a:off x="1612901" y="1157288"/>
            <a:ext cx="859631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dirty="0">
                <a:solidFill>
                  <a:schemeClr val="tx1"/>
                </a:solidFill>
                <a:latin typeface="Times New Roman" panose="02020603050405020304" pitchFamily="18" charset="0"/>
              </a:rPr>
              <a:t>The </a:t>
            </a:r>
            <a:r>
              <a:rPr lang="en-US" altLang="en-US" sz="2400" b="1" dirty="0">
                <a:solidFill>
                  <a:srgbClr val="FF3300"/>
                </a:solidFill>
                <a:latin typeface="Times New Roman" panose="02020603050405020304" pitchFamily="18" charset="0"/>
              </a:rPr>
              <a:t>work</a:t>
            </a:r>
            <a:r>
              <a:rPr lang="en-US" altLang="en-US" sz="2400" dirty="0">
                <a:solidFill>
                  <a:schemeClr val="tx1"/>
                </a:solidFill>
                <a:latin typeface="Times New Roman" panose="02020603050405020304" pitchFamily="18" charset="0"/>
              </a:rPr>
              <a:t> (or energy) </a:t>
            </a:r>
            <a:r>
              <a:rPr lang="en-US" altLang="en-US" sz="2400" b="1" dirty="0">
                <a:solidFill>
                  <a:srgbClr val="FF3300"/>
                </a:solidFill>
                <a:latin typeface="Times New Roman" panose="02020603050405020304" pitchFamily="18" charset="0"/>
              </a:rPr>
              <a:t>input</a:t>
            </a:r>
            <a:r>
              <a:rPr lang="en-US" altLang="en-US" sz="2400" dirty="0">
                <a:solidFill>
                  <a:schemeClr val="tx1"/>
                </a:solidFill>
                <a:latin typeface="Times New Roman" panose="02020603050405020304" pitchFamily="18" charset="0"/>
              </a:rPr>
              <a:t> can be calculated using the formula </a:t>
            </a:r>
          </a:p>
          <a:p>
            <a:pPr eaLnBrk="1" hangingPunct="1">
              <a:spcBef>
                <a:spcPct val="50000"/>
              </a:spcBef>
              <a:buClrTx/>
              <a:buSzTx/>
              <a:buFontTx/>
              <a:buNone/>
            </a:pPr>
            <a:r>
              <a:rPr lang="en-US" altLang="en-US" sz="2400" i="1" dirty="0">
                <a:solidFill>
                  <a:schemeClr val="tx1"/>
                </a:solidFill>
                <a:latin typeface="Times New Roman" panose="02020603050405020304" pitchFamily="18" charset="0"/>
              </a:rPr>
              <a:t>W = </a:t>
            </a:r>
            <a:r>
              <a:rPr lang="en-US" altLang="en-US" sz="2400" i="1" dirty="0" err="1">
                <a:solidFill>
                  <a:schemeClr val="tx1"/>
                </a:solidFill>
                <a:latin typeface="Times New Roman" panose="02020603050405020304" pitchFamily="18" charset="0"/>
              </a:rPr>
              <a:t>Fd</a:t>
            </a:r>
            <a:r>
              <a:rPr lang="en-US" altLang="en-US" sz="2400" dirty="0">
                <a:solidFill>
                  <a:schemeClr val="tx1"/>
                </a:solidFill>
                <a:latin typeface="Times New Roman" panose="02020603050405020304" pitchFamily="18" charset="0"/>
              </a:rPr>
              <a:t>. </a:t>
            </a:r>
          </a:p>
        </p:txBody>
      </p:sp>
      <p:sp>
        <p:nvSpPr>
          <p:cNvPr id="16388" name="WordArt 6"/>
          <p:cNvSpPr>
            <a:spLocks noChangeArrowheads="1" noChangeShapeType="1" noTextEdit="1"/>
          </p:cNvSpPr>
          <p:nvPr/>
        </p:nvSpPr>
        <p:spPr bwMode="auto">
          <a:xfrm>
            <a:off x="6140450" y="182564"/>
            <a:ext cx="639762" cy="371475"/>
          </a:xfrm>
          <a:prstGeom prst="rect">
            <a:avLst/>
          </a:prstGeom>
        </p:spPr>
        <p:txBody>
          <a:bodyPr wrap="none" fromWordArt="1">
            <a:prstTxWarp prst="textPlain">
              <a:avLst>
                <a:gd name="adj" fmla="val 50000"/>
              </a:avLst>
            </a:prstTxWarp>
          </a:bodyPr>
          <a:lstStyle/>
          <a:p>
            <a:pPr algn="ctr"/>
            <a:r>
              <a:rPr lang="en-US" sz="2400" kern="10">
                <a:ln w="9525">
                  <a:solidFill>
                    <a:schemeClr val="tx1"/>
                  </a:solidFill>
                  <a:round/>
                  <a:headEnd/>
                  <a:tailEnd/>
                </a:ln>
                <a:gradFill rotWithShape="1">
                  <a:gsLst>
                    <a:gs pos="0">
                      <a:srgbClr val="FFFF00"/>
                    </a:gs>
                    <a:gs pos="100000">
                      <a:srgbClr val="FF9933"/>
                    </a:gs>
                  </a:gsLst>
                  <a:path path="rect">
                    <a:fillToRect r="100000" b="100000"/>
                  </a:path>
                </a:gradFill>
                <a:effectLst>
                  <a:outerShdw dist="35921" dir="2700000" algn="ctr" rotWithShape="0">
                    <a:srgbClr val="C0C0C0">
                      <a:alpha val="79999"/>
                    </a:srgbClr>
                  </a:outerShdw>
                </a:effectLst>
                <a:latin typeface="Impact" panose="020B0806030902050204" pitchFamily="34" charset="0"/>
              </a:rPr>
              <a:t>and</a:t>
            </a:r>
          </a:p>
        </p:txBody>
      </p:sp>
      <p:sp>
        <p:nvSpPr>
          <p:cNvPr id="16389" name="WordArt 7"/>
          <p:cNvSpPr>
            <a:spLocks noChangeArrowheads="1" noChangeShapeType="1" noTextEdit="1"/>
          </p:cNvSpPr>
          <p:nvPr/>
        </p:nvSpPr>
        <p:spPr bwMode="auto">
          <a:xfrm>
            <a:off x="2573337" y="222251"/>
            <a:ext cx="3430589" cy="697131"/>
          </a:xfrm>
          <a:prstGeom prst="rect">
            <a:avLst/>
          </a:prstGeom>
        </p:spPr>
        <p:txBody>
          <a:bodyPr wrap="none" fromWordArt="1">
            <a:prstTxWarp prst="textPlain">
              <a:avLst>
                <a:gd name="adj" fmla="val 50000"/>
              </a:avLst>
            </a:prstTxWarp>
          </a:bodyPr>
          <a:lstStyle/>
          <a:p>
            <a:pPr algn="ctr"/>
            <a:r>
              <a:rPr lang="en-US" sz="2400" kern="10" dirty="0">
                <a:ln w="9525">
                  <a:solidFill>
                    <a:schemeClr val="tx1"/>
                  </a:solidFill>
                  <a:round/>
                  <a:headEnd/>
                  <a:tailEnd/>
                </a:ln>
                <a:gradFill rotWithShape="1">
                  <a:gsLst>
                    <a:gs pos="0">
                      <a:srgbClr val="761800"/>
                    </a:gs>
                    <a:gs pos="50000">
                      <a:srgbClr val="FF3300"/>
                    </a:gs>
                    <a:gs pos="100000">
                      <a:srgbClr val="761800"/>
                    </a:gs>
                  </a:gsLst>
                  <a:lin ang="5400000" scaled="1"/>
                </a:gradFill>
                <a:effectLst>
                  <a:outerShdw dist="35921" dir="2700000" algn="ctr" rotWithShape="0">
                    <a:srgbClr val="C0C0C0">
                      <a:alpha val="79999"/>
                    </a:srgbClr>
                  </a:outerShdw>
                </a:effectLst>
                <a:latin typeface="Impact" panose="020B0806030902050204" pitchFamily="34" charset="0"/>
              </a:rPr>
              <a:t>Work Input</a:t>
            </a:r>
          </a:p>
        </p:txBody>
      </p:sp>
      <p:sp>
        <p:nvSpPr>
          <p:cNvPr id="16390" name="Text Box 9"/>
          <p:cNvSpPr txBox="1">
            <a:spLocks noChangeArrowheads="1"/>
          </p:cNvSpPr>
          <p:nvPr/>
        </p:nvSpPr>
        <p:spPr bwMode="auto">
          <a:xfrm>
            <a:off x="1614488" y="2324736"/>
            <a:ext cx="88693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dirty="0">
                <a:solidFill>
                  <a:schemeClr val="tx1"/>
                </a:solidFill>
                <a:latin typeface="Times New Roman" panose="02020603050405020304" pitchFamily="18" charset="0"/>
              </a:rPr>
              <a:t>When doing work, sometimes some energy is lost as useless heat because of a resistive force, like friction.</a:t>
            </a:r>
          </a:p>
        </p:txBody>
      </p:sp>
      <p:sp>
        <p:nvSpPr>
          <p:cNvPr id="16391" name="Text Box 10"/>
          <p:cNvSpPr txBox="1">
            <a:spLocks noChangeArrowheads="1"/>
          </p:cNvSpPr>
          <p:nvPr/>
        </p:nvSpPr>
        <p:spPr bwMode="auto">
          <a:xfrm>
            <a:off x="1614487" y="3521076"/>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dirty="0">
                <a:solidFill>
                  <a:schemeClr val="tx1"/>
                </a:solidFill>
                <a:latin typeface="Times New Roman" panose="02020603050405020304" pitchFamily="18" charset="0"/>
              </a:rPr>
              <a:t>The </a:t>
            </a:r>
            <a:r>
              <a:rPr lang="en-US" altLang="en-US" sz="2400" b="1" dirty="0">
                <a:solidFill>
                  <a:srgbClr val="0000CC"/>
                </a:solidFill>
                <a:latin typeface="Times New Roman" panose="02020603050405020304" pitchFamily="18" charset="0"/>
              </a:rPr>
              <a:t>work</a:t>
            </a:r>
            <a:r>
              <a:rPr lang="en-US" altLang="en-US" sz="2400" dirty="0">
                <a:solidFill>
                  <a:schemeClr val="tx1"/>
                </a:solidFill>
                <a:latin typeface="Times New Roman" panose="02020603050405020304" pitchFamily="18" charset="0"/>
              </a:rPr>
              <a:t> (or energy) </a:t>
            </a:r>
            <a:r>
              <a:rPr lang="en-US" altLang="en-US" sz="2400" b="1" dirty="0">
                <a:solidFill>
                  <a:srgbClr val="0000CC"/>
                </a:solidFill>
                <a:latin typeface="Times New Roman" panose="02020603050405020304" pitchFamily="18" charset="0"/>
              </a:rPr>
              <a:t>output</a:t>
            </a:r>
            <a:r>
              <a:rPr lang="en-US" altLang="en-US" sz="2400" dirty="0">
                <a:solidFill>
                  <a:schemeClr val="tx1"/>
                </a:solidFill>
                <a:latin typeface="Times New Roman" panose="02020603050405020304" pitchFamily="18" charset="0"/>
              </a:rPr>
              <a:t> is the amount of energy the object or system gains as a result of the work being done.  </a:t>
            </a:r>
          </a:p>
        </p:txBody>
      </p:sp>
      <p:sp>
        <p:nvSpPr>
          <p:cNvPr id="16392" name="Text Box 11"/>
          <p:cNvSpPr txBox="1">
            <a:spLocks noChangeArrowheads="1"/>
          </p:cNvSpPr>
          <p:nvPr/>
        </p:nvSpPr>
        <p:spPr bwMode="auto">
          <a:xfrm>
            <a:off x="1612900" y="4717416"/>
            <a:ext cx="82153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dirty="0">
                <a:solidFill>
                  <a:schemeClr val="tx1"/>
                </a:solidFill>
                <a:latin typeface="Times New Roman" panose="02020603050405020304" pitchFamily="18" charset="0"/>
              </a:rPr>
              <a:t>It is the work input minus any energy lost as the result of friction</a:t>
            </a:r>
            <a:r>
              <a:rPr lang="en-US" altLang="en-US" dirty="0">
                <a:solidFill>
                  <a:schemeClr val="tx1"/>
                </a:solidFill>
                <a:latin typeface="Times New Roman" panose="02020603050405020304" pitchFamily="18" charset="0"/>
              </a:rPr>
              <a:t>.</a:t>
            </a:r>
          </a:p>
        </p:txBody>
      </p:sp>
    </p:spTree>
    <p:extLst>
      <p:ext uri="{BB962C8B-B14F-4D97-AF65-F5344CB8AC3E}">
        <p14:creationId xmlns:p14="http://schemas.microsoft.com/office/powerpoint/2010/main" val="210140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51012" y="228600"/>
            <a:ext cx="876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b="1" u="sng">
                <a:solidFill>
                  <a:srgbClr val="660066"/>
                </a:solidFill>
                <a:latin typeface="Comic Sans MS" panose="030F0702030302020204" pitchFamily="66" charset="0"/>
              </a:rPr>
              <a:t>Calculating Work From Force vs Displacement Graphs</a:t>
            </a:r>
          </a:p>
        </p:txBody>
      </p:sp>
      <p:sp>
        <p:nvSpPr>
          <p:cNvPr id="17411" name="Line 3"/>
          <p:cNvSpPr>
            <a:spLocks noChangeShapeType="1"/>
          </p:cNvSpPr>
          <p:nvPr/>
        </p:nvSpPr>
        <p:spPr bwMode="auto">
          <a:xfrm flipV="1">
            <a:off x="2436812" y="1295400"/>
            <a:ext cx="0" cy="34290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 name="Text Box 4"/>
          <p:cNvSpPr txBox="1">
            <a:spLocks noChangeArrowheads="1"/>
          </p:cNvSpPr>
          <p:nvPr/>
        </p:nvSpPr>
        <p:spPr bwMode="auto">
          <a:xfrm rot="-5400000">
            <a:off x="882650" y="2634733"/>
            <a:ext cx="1676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Force  (N)</a:t>
            </a:r>
          </a:p>
        </p:txBody>
      </p:sp>
      <p:sp>
        <p:nvSpPr>
          <p:cNvPr id="17413" name="Text Box 5"/>
          <p:cNvSpPr txBox="1">
            <a:spLocks noChangeArrowheads="1"/>
          </p:cNvSpPr>
          <p:nvPr/>
        </p:nvSpPr>
        <p:spPr bwMode="auto">
          <a:xfrm>
            <a:off x="3122612" y="838200"/>
            <a:ext cx="2514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Force vs Displacement</a:t>
            </a:r>
          </a:p>
        </p:txBody>
      </p:sp>
      <p:sp>
        <p:nvSpPr>
          <p:cNvPr id="17414" name="Text Box 6"/>
          <p:cNvSpPr txBox="1">
            <a:spLocks noChangeArrowheads="1"/>
          </p:cNvSpPr>
          <p:nvPr/>
        </p:nvSpPr>
        <p:spPr bwMode="auto">
          <a:xfrm>
            <a:off x="2817812" y="518160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Displacement  (m)</a:t>
            </a:r>
          </a:p>
        </p:txBody>
      </p:sp>
      <p:sp>
        <p:nvSpPr>
          <p:cNvPr id="17415" name="Line 7"/>
          <p:cNvSpPr>
            <a:spLocks noChangeShapeType="1"/>
          </p:cNvSpPr>
          <p:nvPr/>
        </p:nvSpPr>
        <p:spPr bwMode="auto">
          <a:xfrm rot="5400000" flipV="1">
            <a:off x="4151312" y="3009900"/>
            <a:ext cx="0" cy="3429000"/>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Line 8"/>
          <p:cNvSpPr>
            <a:spLocks noChangeShapeType="1"/>
          </p:cNvSpPr>
          <p:nvPr/>
        </p:nvSpPr>
        <p:spPr bwMode="auto">
          <a:xfrm>
            <a:off x="2436812" y="2971800"/>
            <a:ext cx="297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Text Box 9"/>
          <p:cNvSpPr txBox="1">
            <a:spLocks noChangeArrowheads="1"/>
          </p:cNvSpPr>
          <p:nvPr/>
        </p:nvSpPr>
        <p:spPr bwMode="auto">
          <a:xfrm>
            <a:off x="4799012" y="4800600"/>
            <a:ext cx="83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10.0</a:t>
            </a:r>
          </a:p>
        </p:txBody>
      </p:sp>
      <p:sp>
        <p:nvSpPr>
          <p:cNvPr id="17418" name="Line 10"/>
          <p:cNvSpPr>
            <a:spLocks noChangeShapeType="1"/>
          </p:cNvSpPr>
          <p:nvPr/>
        </p:nvSpPr>
        <p:spPr bwMode="auto">
          <a:xfrm>
            <a:off x="5180012" y="2971800"/>
            <a:ext cx="0" cy="1752600"/>
          </a:xfrm>
          <a:prstGeom prst="line">
            <a:avLst/>
          </a:prstGeom>
          <a:noFill/>
          <a:ln w="25400">
            <a:solidFill>
              <a:srgbClr val="660066"/>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Rectangle 11"/>
          <p:cNvSpPr>
            <a:spLocks noChangeArrowheads="1"/>
          </p:cNvSpPr>
          <p:nvPr/>
        </p:nvSpPr>
        <p:spPr bwMode="auto">
          <a:xfrm>
            <a:off x="2436812" y="2971800"/>
            <a:ext cx="2743200" cy="1752600"/>
          </a:xfrm>
          <a:prstGeom prst="rect">
            <a:avLst/>
          </a:prstGeom>
          <a:pattFill prst="pct75">
            <a:fgClr>
              <a:srgbClr val="660066"/>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7420" name="Text Box 12"/>
          <p:cNvSpPr txBox="1">
            <a:spLocks noChangeArrowheads="1"/>
          </p:cNvSpPr>
          <p:nvPr/>
        </p:nvSpPr>
        <p:spPr bwMode="auto">
          <a:xfrm>
            <a:off x="1903412" y="281940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5.0</a:t>
            </a:r>
          </a:p>
        </p:txBody>
      </p:sp>
      <p:sp>
        <p:nvSpPr>
          <p:cNvPr id="17421" name="Text Box 13"/>
          <p:cNvSpPr txBox="1">
            <a:spLocks noChangeArrowheads="1"/>
          </p:cNvSpPr>
          <p:nvPr/>
        </p:nvSpPr>
        <p:spPr bwMode="auto">
          <a:xfrm>
            <a:off x="5713412" y="838201"/>
            <a:ext cx="419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a:solidFill>
                  <a:schemeClr val="tx1"/>
                </a:solidFill>
                <a:latin typeface="Times New Roman" panose="02020603050405020304" pitchFamily="18" charset="0"/>
              </a:rPr>
              <a:t>To calculate work from a force-displacement graph, we calculate</a:t>
            </a:r>
          </a:p>
        </p:txBody>
      </p:sp>
      <p:sp>
        <p:nvSpPr>
          <p:cNvPr id="17422" name="WordArt 14"/>
          <p:cNvSpPr>
            <a:spLocks noChangeArrowheads="1" noChangeShapeType="1" noTextEdit="1"/>
          </p:cNvSpPr>
          <p:nvPr/>
        </p:nvSpPr>
        <p:spPr bwMode="auto">
          <a:xfrm>
            <a:off x="5789613" y="1619250"/>
            <a:ext cx="4410075" cy="361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pattFill prst="pct75">
                  <a:fgClr>
                    <a:srgbClr val="660066"/>
                  </a:fgClr>
                  <a:bgClr>
                    <a:srgbClr val="FFFFFF"/>
                  </a:bgClr>
                </a:pattFill>
                <a:latin typeface="Arial Black" panose="020B0A04020102020204" pitchFamily="34" charset="0"/>
              </a:rPr>
              <a:t>THE AREA UNDER THE CURVE.</a:t>
            </a:r>
          </a:p>
        </p:txBody>
      </p:sp>
      <p:sp>
        <p:nvSpPr>
          <p:cNvPr id="17423" name="Text Box 15"/>
          <p:cNvSpPr txBox="1">
            <a:spLocks noChangeArrowheads="1"/>
          </p:cNvSpPr>
          <p:nvPr/>
        </p:nvSpPr>
        <p:spPr bwMode="auto">
          <a:xfrm>
            <a:off x="5865812" y="3184526"/>
            <a:ext cx="449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Let’s say we wanted to calculate the work done on the object in moving it 10.0 m.  </a:t>
            </a:r>
          </a:p>
        </p:txBody>
      </p:sp>
      <p:sp>
        <p:nvSpPr>
          <p:cNvPr id="17424" name="Text Box 16"/>
          <p:cNvSpPr txBox="1">
            <a:spLocks noChangeArrowheads="1"/>
          </p:cNvSpPr>
          <p:nvPr/>
        </p:nvSpPr>
        <p:spPr bwMode="auto">
          <a:xfrm>
            <a:off x="5942012" y="4114800"/>
            <a:ext cx="472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area under the curve forms a rectangle.</a:t>
            </a:r>
          </a:p>
        </p:txBody>
      </p:sp>
      <p:sp>
        <p:nvSpPr>
          <p:cNvPr id="17425" name="Text Box 17"/>
          <p:cNvSpPr txBox="1">
            <a:spLocks noChangeArrowheads="1"/>
          </p:cNvSpPr>
          <p:nvPr/>
        </p:nvSpPr>
        <p:spPr bwMode="auto">
          <a:xfrm>
            <a:off x="5865812" y="2270126"/>
            <a:ext cx="480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By “under the curve,” we mean the area between the line and the x-axis.</a:t>
            </a:r>
          </a:p>
        </p:txBody>
      </p:sp>
      <p:sp>
        <p:nvSpPr>
          <p:cNvPr id="17426" name="Text Box 18"/>
          <p:cNvSpPr txBox="1">
            <a:spLocks noChangeArrowheads="1"/>
          </p:cNvSpPr>
          <p:nvPr/>
        </p:nvSpPr>
        <p:spPr bwMode="auto">
          <a:xfrm>
            <a:off x="6475412" y="4648200"/>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area = length x width</a:t>
            </a:r>
          </a:p>
        </p:txBody>
      </p:sp>
      <p:sp>
        <p:nvSpPr>
          <p:cNvPr id="17427" name="Text Box 19"/>
          <p:cNvSpPr txBox="1">
            <a:spLocks noChangeArrowheads="1"/>
          </p:cNvSpPr>
          <p:nvPr/>
        </p:nvSpPr>
        <p:spPr bwMode="auto">
          <a:xfrm>
            <a:off x="7008812" y="5105400"/>
            <a:ext cx="2209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(5.0 N) (10.0 m)</a:t>
            </a:r>
          </a:p>
        </p:txBody>
      </p:sp>
      <p:sp>
        <p:nvSpPr>
          <p:cNvPr id="17428" name="Text Box 20"/>
          <p:cNvSpPr txBox="1">
            <a:spLocks noChangeArrowheads="1"/>
          </p:cNvSpPr>
          <p:nvPr/>
        </p:nvSpPr>
        <p:spPr bwMode="auto">
          <a:xfrm>
            <a:off x="7085012" y="5638800"/>
            <a:ext cx="114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50 J</a:t>
            </a:r>
          </a:p>
        </p:txBody>
      </p:sp>
      <p:sp>
        <p:nvSpPr>
          <p:cNvPr id="17429" name="Oval 21"/>
          <p:cNvSpPr>
            <a:spLocks noChangeArrowheads="1"/>
          </p:cNvSpPr>
          <p:nvPr/>
        </p:nvSpPr>
        <p:spPr bwMode="auto">
          <a:xfrm>
            <a:off x="7008812" y="5562600"/>
            <a:ext cx="1143000" cy="6096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7430" name="Text Box 22"/>
          <p:cNvSpPr txBox="1">
            <a:spLocks noChangeArrowheads="1"/>
          </p:cNvSpPr>
          <p:nvPr/>
        </p:nvSpPr>
        <p:spPr bwMode="auto">
          <a:xfrm>
            <a:off x="3351212" y="6096000"/>
            <a:ext cx="396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So, the work done was 50 J. </a:t>
            </a:r>
          </a:p>
        </p:txBody>
      </p:sp>
    </p:spTree>
    <p:extLst>
      <p:ext uri="{BB962C8B-B14F-4D97-AF65-F5344CB8AC3E}">
        <p14:creationId xmlns:p14="http://schemas.microsoft.com/office/powerpoint/2010/main" val="331720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5"/>
          <p:cNvGraphicFramePr>
            <a:graphicFrameLocks noChangeAspect="1"/>
          </p:cNvGraphicFramePr>
          <p:nvPr/>
        </p:nvGraphicFramePr>
        <p:xfrm>
          <a:off x="6623051" y="3392488"/>
          <a:ext cx="4003675" cy="3200400"/>
        </p:xfrm>
        <a:graphic>
          <a:graphicData uri="http://schemas.openxmlformats.org/presentationml/2006/ole">
            <mc:AlternateContent xmlns:mc="http://schemas.openxmlformats.org/markup-compatibility/2006">
              <mc:Choice xmlns:v="urn:schemas-microsoft-com:vml" Requires="v">
                <p:oleObj spid="_x0000_s2065" name="Chart" r:id="rId3" imgW="3352800" imgH="2686202" progId="Excel.Chart.8">
                  <p:embed/>
                </p:oleObj>
              </mc:Choice>
              <mc:Fallback>
                <p:oleObj name="Chart" r:id="rId3" imgW="3352800" imgH="26862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051" y="3392488"/>
                        <a:ext cx="40036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Text Box 6"/>
          <p:cNvSpPr txBox="1">
            <a:spLocks noChangeArrowheads="1"/>
          </p:cNvSpPr>
          <p:nvPr/>
        </p:nvSpPr>
        <p:spPr bwMode="auto">
          <a:xfrm>
            <a:off x="7810501" y="3352801"/>
            <a:ext cx="199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u="sng">
                <a:solidFill>
                  <a:schemeClr val="tx1"/>
                </a:solidFill>
                <a:latin typeface="Times New Roman" panose="02020603050405020304" pitchFamily="18" charset="0"/>
              </a:rPr>
              <a:t>Distance vs Time</a:t>
            </a:r>
          </a:p>
        </p:txBody>
      </p:sp>
      <p:sp>
        <p:nvSpPr>
          <p:cNvPr id="11268" name="Text Box 7"/>
          <p:cNvSpPr txBox="1">
            <a:spLocks noChangeArrowheads="1"/>
          </p:cNvSpPr>
          <p:nvPr/>
        </p:nvSpPr>
        <p:spPr bwMode="auto">
          <a:xfrm rot="-5400000">
            <a:off x="5745956" y="4590257"/>
            <a:ext cx="168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chemeClr val="tx1"/>
                </a:solidFill>
                <a:latin typeface="Times New Roman" panose="02020603050405020304" pitchFamily="18" charset="0"/>
              </a:rPr>
              <a:t>Distance (m)</a:t>
            </a:r>
          </a:p>
        </p:txBody>
      </p:sp>
      <p:sp>
        <p:nvSpPr>
          <p:cNvPr id="11269" name="Text Box 8"/>
          <p:cNvSpPr txBox="1">
            <a:spLocks noChangeArrowheads="1"/>
          </p:cNvSpPr>
          <p:nvPr/>
        </p:nvSpPr>
        <p:spPr bwMode="auto">
          <a:xfrm>
            <a:off x="8270876" y="6310313"/>
            <a:ext cx="1036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chemeClr val="tx1"/>
                </a:solidFill>
                <a:latin typeface="Times New Roman" panose="02020603050405020304" pitchFamily="18" charset="0"/>
              </a:rPr>
              <a:t>Time (s)</a:t>
            </a:r>
          </a:p>
        </p:txBody>
      </p:sp>
      <p:graphicFrame>
        <p:nvGraphicFramePr>
          <p:cNvPr id="9357" name="Group 141"/>
          <p:cNvGraphicFramePr>
            <a:graphicFrameLocks noGrp="1"/>
          </p:cNvGraphicFramePr>
          <p:nvPr>
            <p:extLst>
              <p:ext uri="{D42A27DB-BD31-4B8C-83A1-F6EECF244321}">
                <p14:modId xmlns:p14="http://schemas.microsoft.com/office/powerpoint/2010/main" val="3013827096"/>
              </p:ext>
            </p:extLst>
          </p:nvPr>
        </p:nvGraphicFramePr>
        <p:xfrm>
          <a:off x="1288255" y="2244231"/>
          <a:ext cx="2649537" cy="3163887"/>
        </p:xfrm>
        <a:graphic>
          <a:graphicData uri="http://schemas.openxmlformats.org/drawingml/2006/table">
            <a:tbl>
              <a:tblPr/>
              <a:tblGrid>
                <a:gridCol w="969962">
                  <a:extLst>
                    <a:ext uri="{9D8B030D-6E8A-4147-A177-3AD203B41FA5}">
                      <a16:colId xmlns:a16="http://schemas.microsoft.com/office/drawing/2014/main" val="20000"/>
                    </a:ext>
                  </a:extLst>
                </a:gridCol>
                <a:gridCol w="1679575">
                  <a:extLst>
                    <a:ext uri="{9D8B030D-6E8A-4147-A177-3AD203B41FA5}">
                      <a16:colId xmlns:a16="http://schemas.microsoft.com/office/drawing/2014/main" val="20001"/>
                    </a:ext>
                  </a:extLst>
                </a:gridCol>
              </a:tblGrid>
              <a:tr h="96928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anose="02020603050405020304" pitchFamily="18" charset="0"/>
                        </a:rPr>
                        <a:t>Time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a:ln>
                            <a:noFill/>
                          </a:ln>
                          <a:solidFill>
                            <a:schemeClr val="tx1"/>
                          </a:solidFill>
                          <a:effectLst/>
                          <a:latin typeface="Times New Roman" panose="02020603050405020304" pitchFamily="18" charset="0"/>
                        </a:rPr>
                        <a:t>t</a:t>
                      </a:r>
                      <a:r>
                        <a:rPr kumimoji="0" lang="en-US" sz="1800" b="1" i="0" u="none" strike="noStrike" cap="none" normalizeH="0" baseline="0">
                          <a:ln>
                            <a:noFill/>
                          </a:ln>
                          <a:solidFill>
                            <a:schemeClr val="tx1"/>
                          </a:solidFill>
                          <a:effectLst/>
                          <a:latin typeface="Times New Roman" panose="02020603050405020304" pitchFamily="18" charset="0"/>
                        </a:rPr>
                        <a:t> (s)</a:t>
                      </a:r>
                      <a:endParaRPr kumimoji="0" lang="en-US" sz="1800" b="1" i="1" u="none" strike="noStrike" cap="none" normalizeH="0" baseline="0">
                        <a:ln>
                          <a:noFill/>
                        </a:ln>
                        <a:solidFill>
                          <a:schemeClr val="tx1"/>
                        </a:solidFill>
                        <a:effectLst/>
                        <a:latin typeface="Times New Roman" panose="02020603050405020304" pitchFamily="18" charset="0"/>
                      </a:endParaRP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anose="02020603050405020304" pitchFamily="18" charset="0"/>
                        </a:rPr>
                        <a:t>Distance from First Marker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a:ln>
                            <a:noFill/>
                          </a:ln>
                          <a:solidFill>
                            <a:schemeClr val="tx1"/>
                          </a:solidFill>
                          <a:effectLst/>
                          <a:latin typeface="Times New Roman" panose="02020603050405020304" pitchFamily="18" charset="0"/>
                        </a:rPr>
                        <a:t>d</a:t>
                      </a:r>
                      <a:r>
                        <a:rPr kumimoji="0" lang="en-US" sz="1800" b="1" i="0" u="none" strike="noStrike" cap="none" normalizeH="0" baseline="0">
                          <a:ln>
                            <a:noFill/>
                          </a:ln>
                          <a:solidFill>
                            <a:schemeClr val="tx1"/>
                          </a:solidFill>
                          <a:effectLst/>
                          <a:latin typeface="Times New Roman" panose="02020603050405020304" pitchFamily="18" charset="0"/>
                        </a:rPr>
                        <a:t> (m)</a:t>
                      </a:r>
                      <a:endParaRPr kumimoji="0" lang="en-US" sz="1800" b="1" i="1" u="none" strike="noStrike" cap="none" normalizeH="0" baseline="0">
                        <a:ln>
                          <a:noFill/>
                        </a:ln>
                        <a:solidFill>
                          <a:schemeClr val="tx1"/>
                        </a:solidFill>
                        <a:effectLst/>
                        <a:latin typeface="Times New Roman" panose="02020603050405020304" pitchFamily="18" charset="0"/>
                      </a:endParaRP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0.0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2.0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10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4.0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20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6.0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30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8.0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40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anose="02020603050405020304" pitchFamily="18" charset="0"/>
                        </a:rPr>
                        <a:t>10.0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rPr>
                        <a:t>50</a:t>
                      </a:r>
                    </a:p>
                  </a:txBody>
                  <a:tcPr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296" name="WordArt 56"/>
          <p:cNvSpPr>
            <a:spLocks noChangeArrowheads="1" noChangeShapeType="1" noTextEdit="1"/>
          </p:cNvSpPr>
          <p:nvPr/>
        </p:nvSpPr>
        <p:spPr bwMode="auto">
          <a:xfrm>
            <a:off x="2894013" y="241301"/>
            <a:ext cx="5313364" cy="854295"/>
          </a:xfrm>
          <a:prstGeom prst="rect">
            <a:avLst/>
          </a:prstGeom>
        </p:spPr>
        <p:txBody>
          <a:bodyPr wrap="none" fromWordArt="1">
            <a:prstTxWarp prst="textPlain">
              <a:avLst>
                <a:gd name="adj" fmla="val 50000"/>
              </a:avLst>
            </a:prstTxWarp>
          </a:bodyPr>
          <a:lstStyle/>
          <a:p>
            <a:pPr algn="ctr"/>
            <a:r>
              <a:rPr lang="en-US" sz="2400" kern="10" dirty="0">
                <a:ln w="12700">
                  <a:solidFill>
                    <a:srgbClr val="FFFF00"/>
                  </a:solidFill>
                  <a:round/>
                  <a:headEnd/>
                  <a:tailEnd/>
                </a:ln>
                <a:solidFill>
                  <a:srgbClr val="0000FF"/>
                </a:solidFill>
                <a:effectLst>
                  <a:outerShdw dist="45791" dir="2021404" algn="ctr" rotWithShape="0">
                    <a:srgbClr val="9999FF"/>
                  </a:outerShdw>
                </a:effectLst>
                <a:latin typeface="Arial Black" panose="020B0A04020102020204" pitchFamily="34" charset="0"/>
              </a:rPr>
              <a:t>Distance-Time Graphs</a:t>
            </a:r>
          </a:p>
        </p:txBody>
      </p:sp>
      <p:sp>
        <p:nvSpPr>
          <p:cNvPr id="11297" name="Text Box 142"/>
          <p:cNvSpPr txBox="1">
            <a:spLocks noChangeArrowheads="1"/>
          </p:cNvSpPr>
          <p:nvPr/>
        </p:nvSpPr>
        <p:spPr bwMode="auto">
          <a:xfrm>
            <a:off x="660401" y="1309005"/>
            <a:ext cx="88709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dirty="0">
                <a:solidFill>
                  <a:schemeClr val="tx1"/>
                </a:solidFill>
                <a:latin typeface="Times New Roman" panose="02020603050405020304" pitchFamily="18" charset="0"/>
              </a:rPr>
              <a:t>A motorboat is travelling at a constant speed.  A person on the shore is recording the distance the boat travels away from the first marker buoy every 2.0 s.</a:t>
            </a:r>
          </a:p>
        </p:txBody>
      </p:sp>
      <p:sp>
        <p:nvSpPr>
          <p:cNvPr id="11298" name="Text Box 143"/>
          <p:cNvSpPr txBox="1">
            <a:spLocks noChangeArrowheads="1"/>
          </p:cNvSpPr>
          <p:nvPr/>
        </p:nvSpPr>
        <p:spPr bwMode="auto">
          <a:xfrm>
            <a:off x="2055812" y="5867400"/>
            <a:ext cx="1114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1400" i="1" dirty="0">
                <a:solidFill>
                  <a:schemeClr val="tx1"/>
                </a:solidFill>
                <a:latin typeface="Times New Roman" panose="02020603050405020304" pitchFamily="18" charset="0"/>
              </a:rPr>
              <a:t>text p.129</a:t>
            </a:r>
          </a:p>
        </p:txBody>
      </p:sp>
      <p:sp>
        <p:nvSpPr>
          <p:cNvPr id="11299" name="Text Box 145"/>
          <p:cNvSpPr txBox="1">
            <a:spLocks noChangeArrowheads="1"/>
          </p:cNvSpPr>
          <p:nvPr/>
        </p:nvSpPr>
        <p:spPr bwMode="auto">
          <a:xfrm>
            <a:off x="5095876" y="2189164"/>
            <a:ext cx="5532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dirty="0">
                <a:solidFill>
                  <a:schemeClr val="tx1"/>
                </a:solidFill>
                <a:latin typeface="Times New Roman" panose="02020603050405020304" pitchFamily="18" charset="0"/>
              </a:rPr>
              <a:t>A distance vs time graph can be plotted to analyze the motion of the boat. </a:t>
            </a:r>
          </a:p>
        </p:txBody>
      </p:sp>
    </p:spTree>
    <p:extLst>
      <p:ext uri="{BB962C8B-B14F-4D97-AF65-F5344CB8AC3E}">
        <p14:creationId xmlns:p14="http://schemas.microsoft.com/office/powerpoint/2010/main" val="353212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Grp="1" noChangeArrowheads="1" noChangeShapeType="1" noTextEdit="1"/>
          </p:cNvSpPr>
          <p:nvPr>
            <p:ph type="title"/>
          </p:nvPr>
        </p:nvSpPr>
        <p:spPr bwMode="auto">
          <a:xfrm>
            <a:off x="1154654" y="1828800"/>
            <a:ext cx="4634958" cy="3132669"/>
          </a:xfrm>
          <a:prstGeom prst="rect">
            <a:avLst/>
          </a:prstGeom>
        </p:spPr>
        <p:txBody>
          <a:bodyPr wrap="none" fromWordArt="1">
            <a:prstTxWarp prst="textSlantUp">
              <a:avLst>
                <a:gd name="adj" fmla="val 55556"/>
              </a:avLst>
            </a:prstTxWarp>
          </a:bodyPr>
          <a:lstStyle/>
          <a:p>
            <a:pPr algn="ctr"/>
            <a:r>
              <a:rPr lang="en-US" sz="3600" kern="10" dirty="0">
                <a:ln w="9525">
                  <a:solidFill>
                    <a:srgbClr val="000000"/>
                  </a:solidFill>
                  <a:round/>
                  <a:headEnd/>
                  <a:tailEnd/>
                </a:ln>
                <a:gradFill rotWithShape="1">
                  <a:gsLst>
                    <a:gs pos="0">
                      <a:srgbClr val="FF9900"/>
                    </a:gs>
                    <a:gs pos="50000">
                      <a:srgbClr val="FF3300"/>
                    </a:gs>
                    <a:gs pos="100000">
                      <a:srgbClr val="FF9900"/>
                    </a:gs>
                  </a:gsLst>
                  <a:lin ang="18900000" scaled="1"/>
                </a:gradFill>
                <a:latin typeface="Arial Black" panose="020B0A04020102020204" pitchFamily="34" charset="0"/>
              </a:rPr>
              <a:t>Homework:</a:t>
            </a:r>
          </a:p>
        </p:txBody>
      </p:sp>
      <p:sp>
        <p:nvSpPr>
          <p:cNvPr id="3" name="Text Placeholder 2"/>
          <p:cNvSpPr>
            <a:spLocks noGrp="1"/>
          </p:cNvSpPr>
          <p:nvPr>
            <p:ph type="body" idx="1"/>
          </p:nvPr>
        </p:nvSpPr>
        <p:spPr>
          <a:xfrm>
            <a:off x="6893764" y="1600200"/>
            <a:ext cx="3756566" cy="3361268"/>
          </a:xfrm>
        </p:spPr>
        <p:txBody>
          <a:bodyPr>
            <a:normAutofit/>
          </a:bodyPr>
          <a:lstStyle/>
          <a:p>
            <a:pPr>
              <a:buFont typeface="Wingdings" panose="05000000000000000000" pitchFamily="2" charset="2"/>
              <a:buChar char="ü"/>
            </a:pPr>
            <a:r>
              <a:rPr lang="en-US" altLang="en-US" sz="1800" dirty="0">
                <a:solidFill>
                  <a:srgbClr val="000000"/>
                </a:solidFill>
                <a:latin typeface="Times New Roman" panose="02020603050405020304" pitchFamily="18" charset="0"/>
              </a:rPr>
              <a:t>read pages 155 – 160</a:t>
            </a:r>
          </a:p>
          <a:p>
            <a:pPr>
              <a:buFont typeface="Wingdings" panose="05000000000000000000" pitchFamily="2" charset="2"/>
              <a:buChar char="ü"/>
            </a:pPr>
            <a:r>
              <a:rPr lang="en-US" altLang="en-US" sz="1800" dirty="0">
                <a:solidFill>
                  <a:srgbClr val="000000"/>
                </a:solidFill>
                <a:latin typeface="Times New Roman" panose="02020603050405020304" pitchFamily="18" charset="0"/>
              </a:rPr>
              <a:t>B1.4  Check and Reflect Page 161  #’s 1 – 10</a:t>
            </a:r>
          </a:p>
          <a:p>
            <a:endParaRPr lang="en-US" sz="1800" dirty="0"/>
          </a:p>
        </p:txBody>
      </p:sp>
      <p:pic>
        <p:nvPicPr>
          <p:cNvPr id="5"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178" y="3984601"/>
            <a:ext cx="2729293" cy="237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3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eight122601_blues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769" y="1479551"/>
            <a:ext cx="1782763"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WordArt 3"/>
          <p:cNvSpPr>
            <a:spLocks noChangeArrowheads="1" noChangeShapeType="1" noTextEdit="1"/>
          </p:cNvSpPr>
          <p:nvPr/>
        </p:nvSpPr>
        <p:spPr bwMode="auto">
          <a:xfrm>
            <a:off x="5408612" y="381001"/>
            <a:ext cx="609600" cy="276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200" kern="10">
                <a:effectLst>
                  <a:outerShdw dist="35921" dir="2700000" algn="ctr" rotWithShape="0">
                    <a:srgbClr val="990000"/>
                  </a:outerShdw>
                </a:effectLst>
                <a:latin typeface="Impact" panose="020B0806030902050204" pitchFamily="34" charset="0"/>
              </a:rPr>
              <a:t>vs</a:t>
            </a:r>
          </a:p>
        </p:txBody>
      </p:sp>
      <p:sp>
        <p:nvSpPr>
          <p:cNvPr id="4100" name="WordArt 4"/>
          <p:cNvSpPr>
            <a:spLocks noChangeArrowheads="1" noChangeShapeType="1" noTextEdit="1"/>
          </p:cNvSpPr>
          <p:nvPr/>
        </p:nvSpPr>
        <p:spPr bwMode="auto">
          <a:xfrm>
            <a:off x="6170612" y="304801"/>
            <a:ext cx="3886200" cy="1020763"/>
          </a:xfrm>
          <a:prstGeom prst="rect">
            <a:avLst/>
          </a:prstGeom>
        </p:spPr>
        <p:txBody>
          <a:bodyPr wrap="none" fromWordArt="1">
            <a:prstTxWarp prst="textPlain">
              <a:avLst>
                <a:gd name="adj" fmla="val 50000"/>
              </a:avLst>
            </a:prstTxWarp>
          </a:bodyPr>
          <a:lstStyle/>
          <a:p>
            <a:pPr algn="ctr"/>
            <a:r>
              <a:rPr lang="en-US" sz="3200" kern="10" dirty="0">
                <a:ln w="19050">
                  <a:solidFill>
                    <a:schemeClr val="tx1"/>
                  </a:solidFill>
                  <a:round/>
                  <a:headEnd/>
                  <a:tailEnd/>
                </a:ln>
                <a:solidFill>
                  <a:srgbClr val="FF3300"/>
                </a:solidFill>
                <a:effectLst>
                  <a:outerShdw dist="35921" dir="2700000" algn="ctr" rotWithShape="0">
                    <a:srgbClr val="990000"/>
                  </a:outerShdw>
                </a:effectLst>
                <a:latin typeface="Impact" panose="020B0806030902050204" pitchFamily="34" charset="0"/>
              </a:rPr>
              <a:t>Weight</a:t>
            </a:r>
          </a:p>
        </p:txBody>
      </p:sp>
      <p:pic>
        <p:nvPicPr>
          <p:cNvPr id="4101" name="Picture 5" descr="j01601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71668" y="579751"/>
            <a:ext cx="922338"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6"/>
          <p:cNvSpPr>
            <a:spLocks noChangeArrowheads="1" noChangeShapeType="1" noTextEdit="1"/>
          </p:cNvSpPr>
          <p:nvPr/>
        </p:nvSpPr>
        <p:spPr bwMode="auto">
          <a:xfrm>
            <a:off x="1843087" y="228601"/>
            <a:ext cx="3260725" cy="1096963"/>
          </a:xfrm>
          <a:prstGeom prst="rect">
            <a:avLst/>
          </a:prstGeom>
        </p:spPr>
        <p:txBody>
          <a:bodyPr wrap="none" fromWordArt="1">
            <a:prstTxWarp prst="textPlain">
              <a:avLst>
                <a:gd name="adj" fmla="val 50000"/>
              </a:avLst>
            </a:prstTxWarp>
          </a:bodyPr>
          <a:lstStyle/>
          <a:p>
            <a:pPr algn="ctr"/>
            <a:r>
              <a:rPr lang="en-US" sz="3200" kern="10" dirty="0">
                <a:ln w="19050">
                  <a:solidFill>
                    <a:schemeClr val="tx1"/>
                  </a:solidFill>
                  <a:round/>
                  <a:headEnd/>
                  <a:tailEnd/>
                </a:ln>
                <a:solidFill>
                  <a:srgbClr val="0066CC"/>
                </a:solidFill>
                <a:effectLst>
                  <a:outerShdw dist="35921" dir="2700000" algn="ctr" rotWithShape="0">
                    <a:srgbClr val="990000"/>
                  </a:outerShdw>
                </a:effectLst>
                <a:latin typeface="Impact" panose="020B0806030902050204" pitchFamily="34" charset="0"/>
              </a:rPr>
              <a:t>Mass</a:t>
            </a:r>
          </a:p>
        </p:txBody>
      </p:sp>
      <p:sp>
        <p:nvSpPr>
          <p:cNvPr id="4103" name="Text Box 7"/>
          <p:cNvSpPr txBox="1">
            <a:spLocks noChangeArrowheads="1"/>
          </p:cNvSpPr>
          <p:nvPr/>
        </p:nvSpPr>
        <p:spPr bwMode="auto">
          <a:xfrm>
            <a:off x="1612901" y="1920876"/>
            <a:ext cx="6675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The </a:t>
            </a:r>
            <a:r>
              <a:rPr lang="en-US" altLang="en-US" sz="2000" b="1" i="1">
                <a:solidFill>
                  <a:srgbClr val="3737FF"/>
                </a:solidFill>
                <a:latin typeface="Times New Roman" panose="02020603050405020304" pitchFamily="18" charset="0"/>
              </a:rPr>
              <a:t>mass</a:t>
            </a:r>
            <a:r>
              <a:rPr lang="en-US" altLang="en-US" sz="2000">
                <a:latin typeface="Times New Roman" panose="02020603050405020304" pitchFamily="18" charset="0"/>
              </a:rPr>
              <a:t> of an object is a measure of the amount of matter that makes it up.</a:t>
            </a:r>
          </a:p>
        </p:txBody>
      </p:sp>
      <p:sp>
        <p:nvSpPr>
          <p:cNvPr id="4104" name="Text Box 13"/>
          <p:cNvSpPr txBox="1">
            <a:spLocks noChangeArrowheads="1"/>
          </p:cNvSpPr>
          <p:nvPr/>
        </p:nvSpPr>
        <p:spPr bwMode="auto">
          <a:xfrm>
            <a:off x="1598613" y="3063876"/>
            <a:ext cx="7559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The mass of an object has nothing to do with the amount of gravity.  </a:t>
            </a:r>
          </a:p>
        </p:txBody>
      </p:sp>
      <p:sp>
        <p:nvSpPr>
          <p:cNvPr id="4105" name="Text Box 14"/>
          <p:cNvSpPr txBox="1">
            <a:spLocks noChangeArrowheads="1"/>
          </p:cNvSpPr>
          <p:nvPr/>
        </p:nvSpPr>
        <p:spPr bwMode="auto">
          <a:xfrm>
            <a:off x="1614487" y="4052889"/>
            <a:ext cx="693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An object will have the same mass on Earth as it does on the moon, or even in a region where there is no gravity.</a:t>
            </a:r>
          </a:p>
        </p:txBody>
      </p:sp>
      <p:pic>
        <p:nvPicPr>
          <p:cNvPr id="4106" name="Picture 15" descr="j02190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0413" y="3703638"/>
            <a:ext cx="20304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ext Box 16"/>
          <p:cNvSpPr txBox="1">
            <a:spLocks noChangeArrowheads="1"/>
          </p:cNvSpPr>
          <p:nvPr/>
        </p:nvSpPr>
        <p:spPr bwMode="auto">
          <a:xfrm>
            <a:off x="1843087" y="5349876"/>
            <a:ext cx="647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Mass is a </a:t>
            </a:r>
            <a:r>
              <a:rPr lang="en-US" altLang="en-US" sz="2000" u="sng">
                <a:latin typeface="Times New Roman" panose="02020603050405020304" pitchFamily="18" charset="0"/>
              </a:rPr>
              <a:t>scalar</a:t>
            </a:r>
            <a:r>
              <a:rPr lang="en-US" altLang="en-US" sz="2000">
                <a:latin typeface="Times New Roman" panose="02020603050405020304" pitchFamily="18" charset="0"/>
              </a:rPr>
              <a:t> quantity, and is measured in </a:t>
            </a:r>
            <a:r>
              <a:rPr lang="en-US" altLang="en-US" sz="2000">
                <a:solidFill>
                  <a:srgbClr val="3737FF"/>
                </a:solidFill>
                <a:latin typeface="Times New Roman" panose="02020603050405020304" pitchFamily="18" charset="0"/>
              </a:rPr>
              <a:t>kilograms</a:t>
            </a:r>
            <a:r>
              <a:rPr lang="en-US" altLang="en-US" sz="2000">
                <a:latin typeface="Times New Roman" panose="02020603050405020304" pitchFamily="18" charset="0"/>
              </a:rPr>
              <a:t> (</a:t>
            </a:r>
            <a:r>
              <a:rPr lang="en-US" altLang="en-US" sz="2000">
                <a:solidFill>
                  <a:srgbClr val="3737FF"/>
                </a:solidFill>
                <a:latin typeface="Times New Roman" panose="02020603050405020304" pitchFamily="18" charset="0"/>
              </a:rPr>
              <a:t>kg</a:t>
            </a:r>
            <a:r>
              <a:rPr lang="en-US" altLang="en-US" sz="2000">
                <a:latin typeface="Times New Roman" panose="02020603050405020304" pitchFamily="18" charset="0"/>
              </a:rPr>
              <a:t>).</a:t>
            </a:r>
          </a:p>
        </p:txBody>
      </p:sp>
    </p:spTree>
    <p:extLst>
      <p:ext uri="{BB962C8B-B14F-4D97-AF65-F5344CB8AC3E}">
        <p14:creationId xmlns:p14="http://schemas.microsoft.com/office/powerpoint/2010/main" val="14105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j02191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3412" y="2555876"/>
            <a:ext cx="10668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1674812" y="609601"/>
            <a:ext cx="6019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The </a:t>
            </a:r>
            <a:r>
              <a:rPr lang="en-US" altLang="en-US" sz="2000" b="1" i="1">
                <a:solidFill>
                  <a:srgbClr val="FF3300"/>
                </a:solidFill>
                <a:latin typeface="Times New Roman" panose="02020603050405020304" pitchFamily="18" charset="0"/>
              </a:rPr>
              <a:t>weight</a:t>
            </a:r>
            <a:r>
              <a:rPr lang="en-US" altLang="en-US" sz="2000">
                <a:latin typeface="Times New Roman" panose="02020603050405020304" pitchFamily="18" charset="0"/>
              </a:rPr>
              <a:t> of an object is the gravitational </a:t>
            </a:r>
            <a:r>
              <a:rPr lang="en-US" altLang="en-US" sz="2000" u="sng">
                <a:latin typeface="Times New Roman" panose="02020603050405020304" pitchFamily="18" charset="0"/>
              </a:rPr>
              <a:t>force</a:t>
            </a:r>
            <a:r>
              <a:rPr lang="en-US" altLang="en-US" sz="2000">
                <a:latin typeface="Times New Roman" panose="02020603050405020304" pitchFamily="18" charset="0"/>
              </a:rPr>
              <a:t> exerted on it by a large body (usually Earth).</a:t>
            </a:r>
          </a:p>
        </p:txBody>
      </p:sp>
      <p:pic>
        <p:nvPicPr>
          <p:cNvPr id="5124" name="Picture 4" descr="j025448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46312" y="4084638"/>
            <a:ext cx="2514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1674812" y="1524001"/>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3300"/>
                </a:solidFill>
                <a:latin typeface="Times New Roman" panose="02020603050405020304" pitchFamily="18" charset="0"/>
              </a:rPr>
              <a:t>Weight</a:t>
            </a:r>
            <a:r>
              <a:rPr lang="en-US" altLang="en-US" sz="2000">
                <a:latin typeface="Times New Roman" panose="02020603050405020304" pitchFamily="18" charset="0"/>
              </a:rPr>
              <a:t> is a force, and is therefore a vector quantity and measured in </a:t>
            </a:r>
            <a:r>
              <a:rPr lang="en-US" altLang="en-US" sz="2000">
                <a:solidFill>
                  <a:srgbClr val="FF3300"/>
                </a:solidFill>
                <a:latin typeface="Times New Roman" panose="02020603050405020304" pitchFamily="18" charset="0"/>
              </a:rPr>
              <a:t>newtons</a:t>
            </a:r>
            <a:r>
              <a:rPr lang="en-US" altLang="en-US" sz="2000">
                <a:latin typeface="Times New Roman" panose="02020603050405020304" pitchFamily="18" charset="0"/>
              </a:rPr>
              <a:t> (</a:t>
            </a:r>
            <a:r>
              <a:rPr lang="en-US" altLang="en-US" sz="2000">
                <a:solidFill>
                  <a:srgbClr val="FF3300"/>
                </a:solidFill>
                <a:latin typeface="Times New Roman" panose="02020603050405020304" pitchFamily="18" charset="0"/>
              </a:rPr>
              <a:t>N</a:t>
            </a:r>
            <a:r>
              <a:rPr lang="en-US" altLang="en-US" sz="2000">
                <a:latin typeface="Times New Roman" panose="02020603050405020304" pitchFamily="18" charset="0"/>
              </a:rPr>
              <a:t>).</a:t>
            </a:r>
          </a:p>
        </p:txBody>
      </p:sp>
      <p:sp>
        <p:nvSpPr>
          <p:cNvPr id="5126" name="Rectangle 10"/>
          <p:cNvSpPr>
            <a:spLocks noChangeArrowheads="1"/>
          </p:cNvSpPr>
          <p:nvPr/>
        </p:nvSpPr>
        <p:spPr bwMode="auto">
          <a:xfrm>
            <a:off x="3808412" y="2590800"/>
            <a:ext cx="1905000" cy="914400"/>
          </a:xfrm>
          <a:prstGeom prst="rect">
            <a:avLst/>
          </a:prstGeom>
          <a:noFill/>
          <a:ln w="254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7" name="Text Box 12"/>
          <p:cNvSpPr txBox="1">
            <a:spLocks noChangeArrowheads="1"/>
          </p:cNvSpPr>
          <p:nvPr/>
        </p:nvSpPr>
        <p:spPr bwMode="auto">
          <a:xfrm>
            <a:off x="6475412" y="2346326"/>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  weight  (N)</a:t>
            </a:r>
          </a:p>
        </p:txBody>
      </p:sp>
      <p:sp>
        <p:nvSpPr>
          <p:cNvPr id="5128" name="Text Box 13"/>
          <p:cNvSpPr txBox="1">
            <a:spLocks noChangeArrowheads="1"/>
          </p:cNvSpPr>
          <p:nvPr/>
        </p:nvSpPr>
        <p:spPr bwMode="auto">
          <a:xfrm>
            <a:off x="6246812" y="2895601"/>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i="1">
                <a:latin typeface="Times New Roman" panose="02020603050405020304" pitchFamily="18" charset="0"/>
              </a:rPr>
              <a:t>m</a:t>
            </a:r>
            <a:r>
              <a:rPr lang="en-US" altLang="en-US" sz="2000">
                <a:latin typeface="Times New Roman" panose="02020603050405020304" pitchFamily="18" charset="0"/>
              </a:rPr>
              <a:t> =  mass  (kg)</a:t>
            </a:r>
            <a:endParaRPr lang="en-US" altLang="en-US" sz="2000" i="1">
              <a:latin typeface="Times New Roman" panose="02020603050405020304" pitchFamily="18" charset="0"/>
            </a:endParaRPr>
          </a:p>
        </p:txBody>
      </p:sp>
      <p:graphicFrame>
        <p:nvGraphicFramePr>
          <p:cNvPr id="5129" name="Object 14"/>
          <p:cNvGraphicFramePr>
            <a:graphicFrameLocks noChangeAspect="1"/>
          </p:cNvGraphicFramePr>
          <p:nvPr/>
        </p:nvGraphicFramePr>
        <p:xfrm>
          <a:off x="6246812" y="3429000"/>
          <a:ext cx="228600" cy="419100"/>
        </p:xfrm>
        <a:graphic>
          <a:graphicData uri="http://schemas.openxmlformats.org/presentationml/2006/ole">
            <mc:AlternateContent xmlns:mc="http://schemas.openxmlformats.org/markup-compatibility/2006">
              <mc:Choice xmlns:v="urn:schemas-microsoft-com:vml" Requires="v">
                <p:oleObj spid="_x0000_s19472" name="Equation" r:id="rId5" imgW="228600" imgH="419100" progId="Equation.DSMT4">
                  <p:embed/>
                </p:oleObj>
              </mc:Choice>
              <mc:Fallback>
                <p:oleObj name="Equation" r:id="rId5" imgW="2286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6812" y="3429000"/>
                        <a:ext cx="2286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0" name="Text Box 15"/>
          <p:cNvSpPr txBox="1">
            <a:spLocks noChangeArrowheads="1"/>
          </p:cNvSpPr>
          <p:nvPr/>
        </p:nvSpPr>
        <p:spPr bwMode="auto">
          <a:xfrm>
            <a:off x="6475412" y="3429001"/>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  acceleration due to gravity  (m/s</a:t>
            </a:r>
            <a:r>
              <a:rPr lang="en-US" altLang="en-US" sz="2000" baseline="30000">
                <a:latin typeface="Times New Roman" panose="02020603050405020304" pitchFamily="18" charset="0"/>
              </a:rPr>
              <a:t>2</a:t>
            </a:r>
            <a:r>
              <a:rPr lang="en-US" altLang="en-US" sz="2000">
                <a:latin typeface="Times New Roman" panose="02020603050405020304" pitchFamily="18" charset="0"/>
              </a:rPr>
              <a:t>)</a:t>
            </a:r>
          </a:p>
        </p:txBody>
      </p:sp>
      <p:sp>
        <p:nvSpPr>
          <p:cNvPr id="5131" name="Text Box 16"/>
          <p:cNvSpPr txBox="1">
            <a:spLocks noChangeArrowheads="1"/>
          </p:cNvSpPr>
          <p:nvPr/>
        </p:nvSpPr>
        <p:spPr bwMode="auto">
          <a:xfrm>
            <a:off x="6551612" y="3886201"/>
            <a:ext cx="297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On Earth,  </a:t>
            </a:r>
            <a:r>
              <a:rPr lang="en-US" altLang="en-US" sz="2000" i="1">
                <a:latin typeface="Times New Roman" panose="02020603050405020304" pitchFamily="18" charset="0"/>
              </a:rPr>
              <a:t>g</a:t>
            </a:r>
            <a:r>
              <a:rPr lang="en-US" altLang="en-US" sz="2000">
                <a:latin typeface="Times New Roman" panose="02020603050405020304" pitchFamily="18" charset="0"/>
              </a:rPr>
              <a:t> = 9.81 m/s</a:t>
            </a:r>
            <a:r>
              <a:rPr lang="en-US" altLang="en-US" sz="2000" baseline="30000">
                <a:latin typeface="Times New Roman" panose="02020603050405020304" pitchFamily="18" charset="0"/>
              </a:rPr>
              <a:t>2</a:t>
            </a:r>
            <a:endParaRPr lang="en-US" altLang="en-US" sz="2000">
              <a:latin typeface="Times New Roman" panose="02020603050405020304" pitchFamily="18" charset="0"/>
            </a:endParaRPr>
          </a:p>
        </p:txBody>
      </p:sp>
      <p:sp>
        <p:nvSpPr>
          <p:cNvPr id="5132" name="Text Box 18"/>
          <p:cNvSpPr txBox="1">
            <a:spLocks noChangeArrowheads="1"/>
          </p:cNvSpPr>
          <p:nvPr/>
        </p:nvSpPr>
        <p:spPr bwMode="auto">
          <a:xfrm>
            <a:off x="6704012" y="4724401"/>
            <a:ext cx="1981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The difference between mass and weight . . . </a:t>
            </a:r>
          </a:p>
        </p:txBody>
      </p:sp>
      <p:pic>
        <p:nvPicPr>
          <p:cNvPr id="5133"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4937" y="2651125"/>
            <a:ext cx="16002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4413" y="2193926"/>
            <a:ext cx="4683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76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3808412" y="228601"/>
            <a:ext cx="4114800" cy="504825"/>
          </a:xfrm>
          <a:prstGeom prst="rect">
            <a:avLst/>
          </a:prstGeom>
        </p:spPr>
        <p:txBody>
          <a:bodyPr wrap="none" fromWordArt="1">
            <a:prstTxWarp prst="textPlain">
              <a:avLst>
                <a:gd name="adj" fmla="val 50000"/>
              </a:avLst>
            </a:prstTxWarp>
          </a:bodyPr>
          <a:lstStyle/>
          <a:p>
            <a:pPr algn="ctr"/>
            <a:r>
              <a:rPr lang="en-US" sz="3200" kern="10">
                <a:ln w="9525">
                  <a:solidFill>
                    <a:schemeClr val="tx1"/>
                  </a:solidFill>
                  <a:round/>
                  <a:headEnd/>
                  <a:tailEnd/>
                </a:ln>
                <a:gradFill rotWithShape="1">
                  <a:gsLst>
                    <a:gs pos="0">
                      <a:srgbClr val="FFFF00"/>
                    </a:gs>
                    <a:gs pos="100000">
                      <a:srgbClr val="FF0000"/>
                    </a:gs>
                  </a:gsLst>
                  <a:path path="rect">
                    <a:fillToRect r="100000" b="100000"/>
                  </a:path>
                </a:gradFill>
                <a:effectLst>
                  <a:outerShdw dist="35921" dir="2700000" algn="ctr" rotWithShape="0">
                    <a:srgbClr val="C0C0C0">
                      <a:alpha val="79999"/>
                    </a:srgbClr>
                  </a:outerShdw>
                </a:effectLst>
                <a:latin typeface="Impact" panose="020B0806030902050204" pitchFamily="34" charset="0"/>
              </a:rPr>
              <a:t>Potential Energy</a:t>
            </a:r>
          </a:p>
        </p:txBody>
      </p:sp>
      <p:pic>
        <p:nvPicPr>
          <p:cNvPr id="6147" name="Picture 3" descr="j028666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5213" y="1371600"/>
            <a:ext cx="11223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j023728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212" y="2286000"/>
            <a:ext cx="622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epokjnn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8413" y="1371600"/>
            <a:ext cx="100647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j028307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6812" y="2133600"/>
            <a:ext cx="1143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1598612" y="838201"/>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Potential energy is energy stored in an object because of its state or position.</a:t>
            </a:r>
          </a:p>
        </p:txBody>
      </p:sp>
      <p:sp>
        <p:nvSpPr>
          <p:cNvPr id="6152" name="Text Box 8"/>
          <p:cNvSpPr txBox="1">
            <a:spLocks noChangeArrowheads="1"/>
          </p:cNvSpPr>
          <p:nvPr/>
        </p:nvSpPr>
        <p:spPr bwMode="auto">
          <a:xfrm>
            <a:off x="1674812" y="1431926"/>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Examples include:</a:t>
            </a:r>
          </a:p>
        </p:txBody>
      </p:sp>
      <p:sp>
        <p:nvSpPr>
          <p:cNvPr id="6153" name="Text Box 9"/>
          <p:cNvSpPr txBox="1">
            <a:spLocks noChangeArrowheads="1"/>
          </p:cNvSpPr>
          <p:nvPr/>
        </p:nvSpPr>
        <p:spPr bwMode="auto">
          <a:xfrm>
            <a:off x="7999412" y="2514601"/>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elastic potential energy</a:t>
            </a:r>
          </a:p>
        </p:txBody>
      </p:sp>
      <p:sp>
        <p:nvSpPr>
          <p:cNvPr id="6154" name="Text Box 10"/>
          <p:cNvSpPr txBox="1">
            <a:spLocks noChangeArrowheads="1"/>
          </p:cNvSpPr>
          <p:nvPr/>
        </p:nvSpPr>
        <p:spPr bwMode="auto">
          <a:xfrm>
            <a:off x="4951412" y="1524001"/>
            <a:ext cx="205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chemical potential energy</a:t>
            </a:r>
          </a:p>
        </p:txBody>
      </p:sp>
      <p:sp>
        <p:nvSpPr>
          <p:cNvPr id="6155" name="Text Box 11"/>
          <p:cNvSpPr txBox="1">
            <a:spLocks noChangeArrowheads="1"/>
          </p:cNvSpPr>
          <p:nvPr/>
        </p:nvSpPr>
        <p:spPr bwMode="auto">
          <a:xfrm>
            <a:off x="1598612" y="3336926"/>
            <a:ext cx="876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In this course, we will focus on </a:t>
            </a:r>
            <a:r>
              <a:rPr lang="en-US" altLang="en-US" sz="2000">
                <a:solidFill>
                  <a:srgbClr val="0000D8"/>
                </a:solidFill>
                <a:latin typeface="Times New Roman" panose="02020603050405020304" pitchFamily="18" charset="0"/>
              </a:rPr>
              <a:t>gravitational potential energy</a:t>
            </a:r>
            <a:r>
              <a:rPr lang="en-US" altLang="en-US" sz="2000">
                <a:latin typeface="Times New Roman" panose="02020603050405020304" pitchFamily="18" charset="0"/>
              </a:rPr>
              <a:t>.</a:t>
            </a:r>
            <a:endParaRPr lang="en-US" altLang="en-US" sz="2000">
              <a:solidFill>
                <a:srgbClr val="0000D8"/>
              </a:solidFill>
              <a:latin typeface="Times New Roman" panose="02020603050405020304" pitchFamily="18" charset="0"/>
            </a:endParaRPr>
          </a:p>
        </p:txBody>
      </p:sp>
      <p:graphicFrame>
        <p:nvGraphicFramePr>
          <p:cNvPr id="6156" name="Object 12"/>
          <p:cNvGraphicFramePr>
            <a:graphicFrameLocks noChangeAspect="1"/>
          </p:cNvGraphicFramePr>
          <p:nvPr/>
        </p:nvGraphicFramePr>
        <p:xfrm>
          <a:off x="2208212" y="4038600"/>
          <a:ext cx="1409700" cy="469900"/>
        </p:xfrm>
        <a:graphic>
          <a:graphicData uri="http://schemas.openxmlformats.org/presentationml/2006/ole">
            <mc:AlternateContent xmlns:mc="http://schemas.openxmlformats.org/markup-compatibility/2006">
              <mc:Choice xmlns:v="urn:schemas-microsoft-com:vml" Requires="v">
                <p:oleObj spid="_x0000_s20510" name="Equation" r:id="rId7" imgW="1409700" imgH="469900" progId="Equation.DSMT4">
                  <p:embed/>
                </p:oleObj>
              </mc:Choice>
              <mc:Fallback>
                <p:oleObj name="Equation" r:id="rId7" imgW="1409700" imgH="4699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8212" y="4038600"/>
                        <a:ext cx="14097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7" name="Rectangle 13"/>
          <p:cNvSpPr>
            <a:spLocks noChangeArrowheads="1"/>
          </p:cNvSpPr>
          <p:nvPr/>
        </p:nvSpPr>
        <p:spPr bwMode="auto">
          <a:xfrm>
            <a:off x="2055812" y="3886200"/>
            <a:ext cx="1752600" cy="762000"/>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6158" name="Object 14"/>
          <p:cNvGraphicFramePr>
            <a:graphicFrameLocks noChangeAspect="1"/>
          </p:cNvGraphicFramePr>
          <p:nvPr/>
        </p:nvGraphicFramePr>
        <p:xfrm>
          <a:off x="1751012" y="4876800"/>
          <a:ext cx="355600" cy="419100"/>
        </p:xfrm>
        <a:graphic>
          <a:graphicData uri="http://schemas.openxmlformats.org/presentationml/2006/ole">
            <mc:AlternateContent xmlns:mc="http://schemas.openxmlformats.org/markup-compatibility/2006">
              <mc:Choice xmlns:v="urn:schemas-microsoft-com:vml" Requires="v">
                <p:oleObj spid="_x0000_s20511" name="Equation" r:id="rId9" imgW="355446" imgH="418918" progId="Equation.DSMT4">
                  <p:embed/>
                </p:oleObj>
              </mc:Choice>
              <mc:Fallback>
                <p:oleObj name="Equation" r:id="rId9" imgW="355446" imgH="418918"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1012" y="4876800"/>
                        <a:ext cx="355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9" name="Text Box 15"/>
          <p:cNvSpPr txBox="1">
            <a:spLocks noChangeArrowheads="1"/>
          </p:cNvSpPr>
          <p:nvPr/>
        </p:nvSpPr>
        <p:spPr bwMode="auto">
          <a:xfrm>
            <a:off x="2132012" y="4876801"/>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  gravitational potential energy  (J)</a:t>
            </a:r>
          </a:p>
        </p:txBody>
      </p:sp>
      <p:sp>
        <p:nvSpPr>
          <p:cNvPr id="6160" name="Text Box 16"/>
          <p:cNvSpPr txBox="1">
            <a:spLocks noChangeArrowheads="1"/>
          </p:cNvSpPr>
          <p:nvPr/>
        </p:nvSpPr>
        <p:spPr bwMode="auto">
          <a:xfrm>
            <a:off x="1827212" y="5334001"/>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i="1">
                <a:latin typeface="Times New Roman" panose="02020603050405020304" pitchFamily="18" charset="0"/>
              </a:rPr>
              <a:t>m</a:t>
            </a:r>
            <a:r>
              <a:rPr lang="en-US" altLang="en-US" sz="2000">
                <a:latin typeface="Times New Roman" panose="02020603050405020304" pitchFamily="18" charset="0"/>
              </a:rPr>
              <a:t>  =  mass  (kg)</a:t>
            </a:r>
          </a:p>
        </p:txBody>
      </p:sp>
      <p:sp>
        <p:nvSpPr>
          <p:cNvPr id="6161" name="Text Box 17"/>
          <p:cNvSpPr txBox="1">
            <a:spLocks noChangeArrowheads="1"/>
          </p:cNvSpPr>
          <p:nvPr/>
        </p:nvSpPr>
        <p:spPr bwMode="auto">
          <a:xfrm>
            <a:off x="1827212" y="5775326"/>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i="1">
                <a:latin typeface="Times New Roman" panose="02020603050405020304" pitchFamily="18" charset="0"/>
              </a:rPr>
              <a:t>g</a:t>
            </a:r>
            <a:r>
              <a:rPr lang="en-US" altLang="en-US" sz="2000">
                <a:latin typeface="Times New Roman" panose="02020603050405020304" pitchFamily="18" charset="0"/>
              </a:rPr>
              <a:t>  =  acceleration due to gravity  (m/s</a:t>
            </a:r>
            <a:r>
              <a:rPr lang="en-US" altLang="en-US" sz="2000" baseline="30000">
                <a:latin typeface="Times New Roman" panose="02020603050405020304" pitchFamily="18" charset="0"/>
              </a:rPr>
              <a:t>2</a:t>
            </a:r>
            <a:r>
              <a:rPr lang="en-US" altLang="en-US" sz="2000">
                <a:latin typeface="Times New Roman" panose="02020603050405020304" pitchFamily="18" charset="0"/>
              </a:rPr>
              <a:t>)</a:t>
            </a:r>
            <a:endParaRPr lang="en-US" altLang="en-US" sz="2000" i="1">
              <a:latin typeface="Times New Roman" panose="02020603050405020304" pitchFamily="18" charset="0"/>
            </a:endParaRPr>
          </a:p>
        </p:txBody>
      </p:sp>
      <p:sp>
        <p:nvSpPr>
          <p:cNvPr id="6162" name="Text Box 18"/>
          <p:cNvSpPr txBox="1">
            <a:spLocks noChangeArrowheads="1"/>
          </p:cNvSpPr>
          <p:nvPr/>
        </p:nvSpPr>
        <p:spPr bwMode="auto">
          <a:xfrm>
            <a:off x="1827212" y="6232526"/>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i="1">
                <a:latin typeface="Times New Roman" panose="02020603050405020304" pitchFamily="18" charset="0"/>
              </a:rPr>
              <a:t>h</a:t>
            </a:r>
            <a:r>
              <a:rPr lang="en-US" altLang="en-US" sz="2000">
                <a:latin typeface="Times New Roman" panose="02020603050405020304" pitchFamily="18" charset="0"/>
              </a:rPr>
              <a:t>  =  height above reference  (m)</a:t>
            </a:r>
            <a:endParaRPr lang="en-US" altLang="en-US" sz="2000" i="1">
              <a:latin typeface="Times New Roman" panose="02020603050405020304" pitchFamily="18" charset="0"/>
            </a:endParaRPr>
          </a:p>
        </p:txBody>
      </p:sp>
      <p:pic>
        <p:nvPicPr>
          <p:cNvPr id="6163" name="Picture 19" descr="opra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99412" y="5010150"/>
            <a:ext cx="24384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AutoShape 20"/>
          <p:cNvSpPr>
            <a:spLocks noChangeArrowheads="1"/>
          </p:cNvSpPr>
          <p:nvPr/>
        </p:nvSpPr>
        <p:spPr bwMode="auto">
          <a:xfrm>
            <a:off x="6399212" y="4038600"/>
            <a:ext cx="2286000" cy="1371600"/>
          </a:xfrm>
          <a:prstGeom prst="wedgeRoundRectCallout">
            <a:avLst>
              <a:gd name="adj1" fmla="val 76250"/>
              <a:gd name="adj2" fmla="val 5844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The reference point is usually whatever the object will hit if it is dropped.</a:t>
            </a:r>
          </a:p>
        </p:txBody>
      </p:sp>
      <p:pic>
        <p:nvPicPr>
          <p:cNvPr id="6165" name="Picture 22" descr="j023377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23213" y="55626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85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02337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6413" y="228600"/>
            <a:ext cx="36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4799012" y="762001"/>
            <a:ext cx="533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When held above the table top, we see that the apple does not have a lot of gravitational potential energy.</a:t>
            </a:r>
          </a:p>
        </p:txBody>
      </p:sp>
      <p:sp>
        <p:nvSpPr>
          <p:cNvPr id="7172" name="Line 4"/>
          <p:cNvSpPr>
            <a:spLocks noChangeShapeType="1"/>
          </p:cNvSpPr>
          <p:nvPr/>
        </p:nvSpPr>
        <p:spPr bwMode="auto">
          <a:xfrm>
            <a:off x="2132012" y="1524000"/>
            <a:ext cx="0" cy="1295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p:cNvSpPr>
            <a:spLocks noChangeShapeType="1"/>
          </p:cNvSpPr>
          <p:nvPr/>
        </p:nvSpPr>
        <p:spPr bwMode="auto">
          <a:xfrm>
            <a:off x="1979612" y="1447800"/>
            <a:ext cx="0" cy="1066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Line 6"/>
          <p:cNvSpPr>
            <a:spLocks noChangeShapeType="1"/>
          </p:cNvSpPr>
          <p:nvPr/>
        </p:nvSpPr>
        <p:spPr bwMode="auto">
          <a:xfrm>
            <a:off x="4037012" y="1447800"/>
            <a:ext cx="0" cy="1066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7"/>
          <p:cNvSpPr>
            <a:spLocks noChangeShapeType="1"/>
          </p:cNvSpPr>
          <p:nvPr/>
        </p:nvSpPr>
        <p:spPr bwMode="auto">
          <a:xfrm>
            <a:off x="4189412" y="1524000"/>
            <a:ext cx="0" cy="1295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8"/>
          <p:cNvSpPr>
            <a:spLocks noChangeShapeType="1"/>
          </p:cNvSpPr>
          <p:nvPr/>
        </p:nvSpPr>
        <p:spPr bwMode="auto">
          <a:xfrm>
            <a:off x="2055812" y="1600200"/>
            <a:ext cx="2286000" cy="0"/>
          </a:xfrm>
          <a:prstGeom prst="line">
            <a:avLst/>
          </a:prstGeom>
          <a:noFill/>
          <a:ln w="76200">
            <a:solidFill>
              <a:srgbClr val="993300"/>
            </a:solidFill>
            <a:round/>
            <a:headEnd/>
            <a:tailEnd/>
          </a:ln>
          <a:effectLst/>
          <a:scene3d>
            <a:camera prst="legacyObliqueTopLeft"/>
            <a:lightRig rig="legacyFlat3" dir="t"/>
          </a:scene3d>
          <a:sp3d extrusionH="4302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177" name="Line 9"/>
          <p:cNvSpPr>
            <a:spLocks noChangeShapeType="1"/>
          </p:cNvSpPr>
          <p:nvPr/>
        </p:nvSpPr>
        <p:spPr bwMode="auto">
          <a:xfrm>
            <a:off x="3275012" y="685800"/>
            <a:ext cx="0" cy="685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78" name="Picture 10" descr="j02337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4850" y="2819400"/>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Line 11"/>
          <p:cNvSpPr>
            <a:spLocks noChangeShapeType="1"/>
          </p:cNvSpPr>
          <p:nvPr/>
        </p:nvSpPr>
        <p:spPr bwMode="auto">
          <a:xfrm>
            <a:off x="2132012" y="4114800"/>
            <a:ext cx="0" cy="1295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0" name="Line 12"/>
          <p:cNvSpPr>
            <a:spLocks noChangeShapeType="1"/>
          </p:cNvSpPr>
          <p:nvPr/>
        </p:nvSpPr>
        <p:spPr bwMode="auto">
          <a:xfrm>
            <a:off x="1979612" y="4038600"/>
            <a:ext cx="0" cy="1066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1" name="Line 13"/>
          <p:cNvSpPr>
            <a:spLocks noChangeShapeType="1"/>
          </p:cNvSpPr>
          <p:nvPr/>
        </p:nvSpPr>
        <p:spPr bwMode="auto">
          <a:xfrm>
            <a:off x="4037012" y="4038600"/>
            <a:ext cx="0" cy="1066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2" name="Line 14"/>
          <p:cNvSpPr>
            <a:spLocks noChangeShapeType="1"/>
          </p:cNvSpPr>
          <p:nvPr/>
        </p:nvSpPr>
        <p:spPr bwMode="auto">
          <a:xfrm>
            <a:off x="4189412" y="4114800"/>
            <a:ext cx="0" cy="1295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3" name="Line 15"/>
          <p:cNvSpPr>
            <a:spLocks noChangeShapeType="1"/>
          </p:cNvSpPr>
          <p:nvPr/>
        </p:nvSpPr>
        <p:spPr bwMode="auto">
          <a:xfrm>
            <a:off x="2055812" y="4191000"/>
            <a:ext cx="2286000" cy="0"/>
          </a:xfrm>
          <a:prstGeom prst="line">
            <a:avLst/>
          </a:prstGeom>
          <a:noFill/>
          <a:ln w="76200">
            <a:solidFill>
              <a:srgbClr val="993300"/>
            </a:solidFill>
            <a:round/>
            <a:headEnd/>
            <a:tailEnd/>
          </a:ln>
          <a:effectLst/>
          <a:scene3d>
            <a:camera prst="legacyObliqueTopLeft"/>
            <a:lightRig rig="legacyFlat3" dir="t"/>
          </a:scene3d>
          <a:sp3d extrusionH="4302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184" name="Line 16"/>
          <p:cNvSpPr>
            <a:spLocks noChangeShapeType="1"/>
          </p:cNvSpPr>
          <p:nvPr/>
        </p:nvSpPr>
        <p:spPr bwMode="auto">
          <a:xfrm flipH="1">
            <a:off x="4722812" y="3276600"/>
            <a:ext cx="20638" cy="1981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5" name="Text Box 17"/>
          <p:cNvSpPr txBox="1">
            <a:spLocks noChangeArrowheads="1"/>
          </p:cNvSpPr>
          <p:nvPr/>
        </p:nvSpPr>
        <p:spPr bwMode="auto">
          <a:xfrm>
            <a:off x="5408612" y="2209801"/>
            <a:ext cx="495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Move the apple horizontally so that the ground is now the reference point and the apple has a lot more gravitational potential energy.</a:t>
            </a:r>
          </a:p>
        </p:txBody>
      </p:sp>
      <p:sp>
        <p:nvSpPr>
          <p:cNvPr id="7186" name="Oval 18"/>
          <p:cNvSpPr>
            <a:spLocks noChangeArrowheads="1"/>
          </p:cNvSpPr>
          <p:nvPr/>
        </p:nvSpPr>
        <p:spPr bwMode="auto">
          <a:xfrm>
            <a:off x="2894012" y="2895600"/>
            <a:ext cx="381000" cy="381000"/>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87" name="Line 19"/>
          <p:cNvSpPr>
            <a:spLocks noChangeShapeType="1"/>
          </p:cNvSpPr>
          <p:nvPr/>
        </p:nvSpPr>
        <p:spPr bwMode="auto">
          <a:xfrm>
            <a:off x="3351212" y="3124200"/>
            <a:ext cx="1143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Text Box 20"/>
          <p:cNvSpPr txBox="1">
            <a:spLocks noChangeArrowheads="1"/>
          </p:cNvSpPr>
          <p:nvPr/>
        </p:nvSpPr>
        <p:spPr bwMode="auto">
          <a:xfrm>
            <a:off x="5408612" y="3429001"/>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We are </a:t>
            </a:r>
            <a:r>
              <a:rPr lang="en-US" altLang="en-US" sz="2000" b="1">
                <a:latin typeface="Times New Roman" panose="02020603050405020304" pitchFamily="18" charset="0"/>
              </a:rPr>
              <a:t>NOT</a:t>
            </a:r>
            <a:r>
              <a:rPr lang="en-US" altLang="en-US" sz="2000">
                <a:latin typeface="Times New Roman" panose="02020603050405020304" pitchFamily="18" charset="0"/>
              </a:rPr>
              <a:t> creating energy when we do this. </a:t>
            </a:r>
          </a:p>
        </p:txBody>
      </p:sp>
      <p:sp>
        <p:nvSpPr>
          <p:cNvPr id="7189" name="Text Box 21"/>
          <p:cNvSpPr txBox="1">
            <a:spLocks noChangeArrowheads="1"/>
          </p:cNvSpPr>
          <p:nvPr/>
        </p:nvSpPr>
        <p:spPr bwMode="auto">
          <a:xfrm>
            <a:off x="5408612" y="4114801"/>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Instead, we are just changing the proportion of Ep versus other forms of energy. </a:t>
            </a:r>
          </a:p>
        </p:txBody>
      </p:sp>
      <p:sp>
        <p:nvSpPr>
          <p:cNvPr id="7190" name="Text Box 22"/>
          <p:cNvSpPr txBox="1">
            <a:spLocks noChangeArrowheads="1"/>
          </p:cNvSpPr>
          <p:nvPr/>
        </p:nvSpPr>
        <p:spPr bwMode="auto">
          <a:xfrm>
            <a:off x="1598612" y="5622926"/>
            <a:ext cx="4343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The point is:  the gravitational potential energy can be set to zero at any point you choose.   </a:t>
            </a:r>
          </a:p>
        </p:txBody>
      </p:sp>
      <p:sp>
        <p:nvSpPr>
          <p:cNvPr id="7191" name="Text Box 23"/>
          <p:cNvSpPr txBox="1">
            <a:spLocks noChangeArrowheads="1"/>
          </p:cNvSpPr>
          <p:nvPr/>
        </p:nvSpPr>
        <p:spPr bwMode="auto">
          <a:xfrm>
            <a:off x="6399212" y="5486401"/>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latin typeface="Times New Roman" panose="02020603050405020304" pitchFamily="18" charset="0"/>
              </a:rPr>
              <a:t>Only </a:t>
            </a:r>
            <a:r>
              <a:rPr lang="en-US" altLang="en-US" sz="2000" i="1">
                <a:latin typeface="Times New Roman" panose="02020603050405020304" pitchFamily="18" charset="0"/>
              </a:rPr>
              <a:t>CHANGES</a:t>
            </a:r>
            <a:r>
              <a:rPr lang="en-US" altLang="en-US" sz="2000">
                <a:latin typeface="Times New Roman" panose="02020603050405020304" pitchFamily="18" charset="0"/>
              </a:rPr>
              <a:t> in potential energy can be measured!!</a:t>
            </a:r>
          </a:p>
        </p:txBody>
      </p:sp>
      <p:sp>
        <p:nvSpPr>
          <p:cNvPr id="7192" name="Text Box 24"/>
          <p:cNvSpPr txBox="1">
            <a:spLocks noChangeArrowheads="1"/>
          </p:cNvSpPr>
          <p:nvPr/>
        </p:nvSpPr>
        <p:spPr bwMode="auto">
          <a:xfrm>
            <a:off x="3351212" y="838201"/>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i="1">
                <a:latin typeface="Times New Roman" panose="02020603050405020304" pitchFamily="18" charset="0"/>
              </a:rPr>
              <a:t>h</a:t>
            </a:r>
            <a:r>
              <a:rPr lang="en-US" altLang="en-US" sz="2000" i="1" baseline="-25000">
                <a:latin typeface="Times New Roman" panose="02020603050405020304" pitchFamily="18" charset="0"/>
              </a:rPr>
              <a:t>1</a:t>
            </a:r>
            <a:endParaRPr lang="en-US" altLang="en-US" sz="2000" i="1">
              <a:latin typeface="Times New Roman" panose="02020603050405020304" pitchFamily="18" charset="0"/>
            </a:endParaRPr>
          </a:p>
        </p:txBody>
      </p:sp>
      <p:sp>
        <p:nvSpPr>
          <p:cNvPr id="7193" name="Text Box 25"/>
          <p:cNvSpPr txBox="1">
            <a:spLocks noChangeArrowheads="1"/>
          </p:cNvSpPr>
          <p:nvPr/>
        </p:nvSpPr>
        <p:spPr bwMode="auto">
          <a:xfrm>
            <a:off x="4799012" y="3962401"/>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i="1">
                <a:latin typeface="Times New Roman" panose="02020603050405020304" pitchFamily="18" charset="0"/>
              </a:rPr>
              <a:t>h</a:t>
            </a:r>
            <a:r>
              <a:rPr lang="en-US" altLang="en-US" sz="2000" i="1" baseline="-25000">
                <a:latin typeface="Times New Roman" panose="02020603050405020304" pitchFamily="18" charset="0"/>
              </a:rPr>
              <a:t>2</a:t>
            </a:r>
            <a:endParaRPr lang="en-US" altLang="en-US" sz="2000" i="1">
              <a:latin typeface="Times New Roman" panose="02020603050405020304" pitchFamily="18" charset="0"/>
            </a:endParaRPr>
          </a:p>
        </p:txBody>
      </p:sp>
    </p:spTree>
    <p:extLst>
      <p:ext uri="{BB962C8B-B14F-4D97-AF65-F5344CB8AC3E}">
        <p14:creationId xmlns:p14="http://schemas.microsoft.com/office/powerpoint/2010/main" val="22966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194" name="WordArt 2" descr="Narrow vertical"/>
          <p:cNvSpPr>
            <a:spLocks noChangeArrowheads="1" noChangeShapeType="1" noTextEdit="1"/>
          </p:cNvSpPr>
          <p:nvPr/>
        </p:nvSpPr>
        <p:spPr bwMode="auto">
          <a:xfrm>
            <a:off x="1754187" y="49214"/>
            <a:ext cx="2171700" cy="884237"/>
          </a:xfrm>
          <a:prstGeom prst="rect">
            <a:avLst/>
          </a:prstGeom>
        </p:spPr>
        <p:txBody>
          <a:bodyPr wrap="none" fromWordArt="1">
            <a:prstTxWarp prst="textCurveUp">
              <a:avLst>
                <a:gd name="adj" fmla="val 40356"/>
              </a:avLst>
            </a:prstTxWarp>
          </a:bodyPr>
          <a:lstStyle/>
          <a:p>
            <a:pPr algn="ctr"/>
            <a:r>
              <a:rPr lang="en-US" sz="3200" kern="10">
                <a:ln w="12700">
                  <a:solidFill>
                    <a:srgbClr val="000000"/>
                  </a:solidFill>
                  <a:round/>
                  <a:headEnd/>
                  <a:tailEnd/>
                </a:ln>
                <a:pattFill prst="dashHorz">
                  <a:fgClr>
                    <a:schemeClr val="tx1"/>
                  </a:fgClr>
                  <a:bgClr>
                    <a:srgbClr val="FFFF00"/>
                  </a:bgClr>
                </a:pattFill>
                <a:effectLst>
                  <a:outerShdw dist="45791" dir="2021404" algn="ctr" rotWithShape="0">
                    <a:srgbClr val="808080">
                      <a:alpha val="79999"/>
                    </a:srgbClr>
                  </a:outerShdw>
                </a:effectLst>
                <a:latin typeface="Arial Black" panose="020B0A04020102020204" pitchFamily="34" charset="0"/>
              </a:rPr>
              <a:t>examples:</a:t>
            </a:r>
          </a:p>
        </p:txBody>
      </p:sp>
      <p:sp>
        <p:nvSpPr>
          <p:cNvPr id="8195" name="Text Box 3"/>
          <p:cNvSpPr txBox="1">
            <a:spLocks noChangeArrowheads="1"/>
          </p:cNvSpPr>
          <p:nvPr/>
        </p:nvSpPr>
        <p:spPr bwMode="auto">
          <a:xfrm>
            <a:off x="4595813" y="395289"/>
            <a:ext cx="3235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Practice Problems p. 174</a:t>
            </a:r>
          </a:p>
        </p:txBody>
      </p:sp>
      <p:sp>
        <p:nvSpPr>
          <p:cNvPr id="9220" name="Text Box 4"/>
          <p:cNvSpPr txBox="1">
            <a:spLocks noChangeArrowheads="1"/>
          </p:cNvSpPr>
          <p:nvPr/>
        </p:nvSpPr>
        <p:spPr bwMode="auto">
          <a:xfrm>
            <a:off x="1600200" y="1201739"/>
            <a:ext cx="87185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1)  A child with a mass of 25.0 kg is at the top of a slide in an amusement park.  If the vertical height of the slide is 4.00 m, calculate the gravitational potential energy of the child relative to the ground.</a:t>
            </a:r>
          </a:p>
        </p:txBody>
      </p:sp>
      <p:sp>
        <p:nvSpPr>
          <p:cNvPr id="9221" name="Text Box 5"/>
          <p:cNvSpPr txBox="1">
            <a:spLocks noChangeArrowheads="1"/>
          </p:cNvSpPr>
          <p:nvPr/>
        </p:nvSpPr>
        <p:spPr bwMode="auto">
          <a:xfrm>
            <a:off x="8207376" y="2087564"/>
            <a:ext cx="218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981 J</a:t>
            </a:r>
          </a:p>
        </p:txBody>
      </p:sp>
      <p:sp>
        <p:nvSpPr>
          <p:cNvPr id="9222" name="Oval 6"/>
          <p:cNvSpPr>
            <a:spLocks noChangeArrowheads="1"/>
          </p:cNvSpPr>
          <p:nvPr/>
        </p:nvSpPr>
        <p:spPr bwMode="auto">
          <a:xfrm>
            <a:off x="9523413" y="2022476"/>
            <a:ext cx="949325" cy="5381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3" name="Text Box 7"/>
          <p:cNvSpPr txBox="1">
            <a:spLocks noChangeArrowheads="1"/>
          </p:cNvSpPr>
          <p:nvPr/>
        </p:nvSpPr>
        <p:spPr bwMode="auto">
          <a:xfrm>
            <a:off x="1600200" y="2971801"/>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2)  An 800-g bird has 47.0 J of gravitational potential energy when it is perched high up in a tree.  Calculate the bird’s vertical height from the ground.</a:t>
            </a:r>
          </a:p>
        </p:txBody>
      </p:sp>
      <p:sp>
        <p:nvSpPr>
          <p:cNvPr id="9224" name="Text Box 8"/>
          <p:cNvSpPr txBox="1">
            <a:spLocks noChangeArrowheads="1"/>
          </p:cNvSpPr>
          <p:nvPr/>
        </p:nvSpPr>
        <p:spPr bwMode="auto">
          <a:xfrm>
            <a:off x="8782050" y="3603626"/>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5.99 m</a:t>
            </a:r>
          </a:p>
        </p:txBody>
      </p:sp>
      <p:sp>
        <p:nvSpPr>
          <p:cNvPr id="9225" name="Oval 9"/>
          <p:cNvSpPr>
            <a:spLocks noChangeArrowheads="1"/>
          </p:cNvSpPr>
          <p:nvPr/>
        </p:nvSpPr>
        <p:spPr bwMode="auto">
          <a:xfrm>
            <a:off x="9386887" y="3500438"/>
            <a:ext cx="1085850" cy="61436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6" name="Text Box 10"/>
          <p:cNvSpPr txBox="1">
            <a:spLocks noChangeArrowheads="1"/>
          </p:cNvSpPr>
          <p:nvPr/>
        </p:nvSpPr>
        <p:spPr bwMode="auto">
          <a:xfrm>
            <a:off x="1600200" y="4594226"/>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3)  A hanging sign is 3.00 m above the ground and has 1.47 x 10</a:t>
            </a:r>
            <a:r>
              <a:rPr lang="en-US" altLang="en-US" sz="2000" baseline="30000">
                <a:latin typeface="Times New Roman" panose="02020603050405020304" pitchFamily="18" charset="0"/>
              </a:rPr>
              <a:t>3</a:t>
            </a:r>
            <a:r>
              <a:rPr lang="en-US" altLang="en-US" sz="2000">
                <a:latin typeface="Times New Roman" panose="02020603050405020304" pitchFamily="18" charset="0"/>
              </a:rPr>
              <a:t> J of gravitational potential energy.  Calculate the mass of the sign.</a:t>
            </a:r>
          </a:p>
        </p:txBody>
      </p:sp>
      <p:sp>
        <p:nvSpPr>
          <p:cNvPr id="9227" name="Text Box 11"/>
          <p:cNvSpPr txBox="1">
            <a:spLocks noChangeArrowheads="1"/>
          </p:cNvSpPr>
          <p:nvPr/>
        </p:nvSpPr>
        <p:spPr bwMode="auto">
          <a:xfrm>
            <a:off x="8782050" y="5157789"/>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49.9 kg</a:t>
            </a:r>
          </a:p>
        </p:txBody>
      </p:sp>
      <p:sp>
        <p:nvSpPr>
          <p:cNvPr id="9228" name="Oval 12"/>
          <p:cNvSpPr>
            <a:spLocks noChangeArrowheads="1"/>
          </p:cNvSpPr>
          <p:nvPr/>
        </p:nvSpPr>
        <p:spPr bwMode="auto">
          <a:xfrm>
            <a:off x="9340851" y="5054601"/>
            <a:ext cx="1131887" cy="6143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3" name="Picture 2" descr="http://images.clipartpanda.com/wise-owl-clipart-black-and-white-owl-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26014"/>
            <a:ext cx="1617024" cy="193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4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9222"/>
                                        </p:tgtEl>
                                        <p:attrNameLst>
                                          <p:attrName>style.visibility</p:attrName>
                                        </p:attrNameLst>
                                      </p:cBhvr>
                                      <p:to>
                                        <p:strVal val="visible"/>
                                      </p:to>
                                    </p:set>
                                    <p:animEffect transition="in" filter="wipe(down)">
                                      <p:cBhvr>
                                        <p:cTn id="14" dur="1000"/>
                                        <p:tgtEl>
                                          <p:spTgt spid="92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9225"/>
                                        </p:tgtEl>
                                        <p:attrNameLst>
                                          <p:attrName>style.visibility</p:attrName>
                                        </p:attrNameLst>
                                      </p:cBhvr>
                                      <p:to>
                                        <p:strVal val="visible"/>
                                      </p:to>
                                    </p:set>
                                    <p:animEffect transition="in" filter="wipe(down)">
                                      <p:cBhvr>
                                        <p:cTn id="26" dur="1000"/>
                                        <p:tgtEl>
                                          <p:spTgt spid="92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27"/>
                                        </p:tgtEl>
                                        <p:attrNameLst>
                                          <p:attrName>style.visibility</p:attrName>
                                        </p:attrNameLst>
                                      </p:cBhvr>
                                      <p:to>
                                        <p:strVal val="visible"/>
                                      </p:to>
                                    </p:set>
                                  </p:childTnLst>
                                </p:cTn>
                              </p:par>
                            </p:childTnLst>
                          </p:cTn>
                        </p:par>
                        <p:par>
                          <p:cTn id="35" fill="hold" nodeType="afterGroup">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9228"/>
                                        </p:tgtEl>
                                        <p:attrNameLst>
                                          <p:attrName>style.visibility</p:attrName>
                                        </p:attrNameLst>
                                      </p:cBhvr>
                                      <p:to>
                                        <p:strVal val="visible"/>
                                      </p:to>
                                    </p:set>
                                    <p:animEffect transition="in" filter="wipe(down)">
                                      <p:cBhvr>
                                        <p:cTn id="38" dur="10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2" grpId="0" animBg="1"/>
      <p:bldP spid="9223" grpId="0"/>
      <p:bldP spid="9224" grpId="0"/>
      <p:bldP spid="9225" grpId="0" animBg="1"/>
      <p:bldP spid="9226" grpId="0"/>
      <p:bldP spid="9227" grpId="0"/>
      <p:bldP spid="922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Grp="1" noChangeArrowheads="1" noChangeShapeType="1" noTextEdit="1"/>
          </p:cNvSpPr>
          <p:nvPr>
            <p:ph type="title"/>
          </p:nvPr>
        </p:nvSpPr>
        <p:spPr bwMode="auto">
          <a:xfrm>
            <a:off x="1154654" y="1828800"/>
            <a:ext cx="4634958" cy="3132669"/>
          </a:xfrm>
          <a:prstGeom prst="rect">
            <a:avLst/>
          </a:prstGeom>
        </p:spPr>
        <p:txBody>
          <a:bodyPr wrap="none" fromWordArt="1">
            <a:prstTxWarp prst="textSlantUp">
              <a:avLst>
                <a:gd name="adj" fmla="val 55556"/>
              </a:avLst>
            </a:prstTxWarp>
          </a:bodyPr>
          <a:lstStyle/>
          <a:p>
            <a:pPr algn="ctr"/>
            <a:r>
              <a:rPr lang="en-US" sz="3600" kern="10" dirty="0">
                <a:ln w="9525">
                  <a:solidFill>
                    <a:srgbClr val="000000"/>
                  </a:solidFill>
                  <a:round/>
                  <a:headEnd/>
                  <a:tailEnd/>
                </a:ln>
                <a:gradFill rotWithShape="1">
                  <a:gsLst>
                    <a:gs pos="0">
                      <a:srgbClr val="FF9900"/>
                    </a:gs>
                    <a:gs pos="50000">
                      <a:srgbClr val="FF3300"/>
                    </a:gs>
                    <a:gs pos="100000">
                      <a:srgbClr val="FF9900"/>
                    </a:gs>
                  </a:gsLst>
                  <a:lin ang="18900000" scaled="1"/>
                </a:gradFill>
                <a:latin typeface="Arial Black" panose="020B0A04020102020204" pitchFamily="34" charset="0"/>
              </a:rPr>
              <a:t>Homework:</a:t>
            </a:r>
          </a:p>
        </p:txBody>
      </p:sp>
      <p:sp>
        <p:nvSpPr>
          <p:cNvPr id="3" name="Text Placeholder 2"/>
          <p:cNvSpPr>
            <a:spLocks noGrp="1"/>
          </p:cNvSpPr>
          <p:nvPr>
            <p:ph type="body" idx="1"/>
          </p:nvPr>
        </p:nvSpPr>
        <p:spPr>
          <a:xfrm>
            <a:off x="6893764" y="1600200"/>
            <a:ext cx="3756566" cy="3361268"/>
          </a:xfrm>
        </p:spPr>
        <p:txBody>
          <a:bodyPr>
            <a:normAutofit/>
          </a:bodyPr>
          <a:lstStyle/>
          <a:p>
            <a:pPr>
              <a:buFont typeface="Wingdings" panose="05000000000000000000" pitchFamily="2" charset="2"/>
              <a:buChar char="ü"/>
            </a:pPr>
            <a:r>
              <a:rPr lang="en-US" altLang="en-US" sz="1800" dirty="0">
                <a:solidFill>
                  <a:srgbClr val="000000"/>
                </a:solidFill>
                <a:latin typeface="Times New Roman" panose="02020603050405020304" pitchFamily="18" charset="0"/>
              </a:rPr>
              <a:t>Read pages 164-171</a:t>
            </a:r>
          </a:p>
          <a:p>
            <a:r>
              <a:rPr lang="en-US" altLang="en-US" sz="1800" dirty="0">
                <a:solidFill>
                  <a:srgbClr val="000000"/>
                </a:solidFill>
                <a:latin typeface="Times New Roman" panose="02020603050405020304" pitchFamily="18" charset="0"/>
              </a:rPr>
              <a:t>	(Section B2.1)</a:t>
            </a:r>
          </a:p>
          <a:p>
            <a:pPr>
              <a:buFont typeface="Wingdings" panose="05000000000000000000" pitchFamily="2" charset="2"/>
              <a:buChar char="ü"/>
            </a:pPr>
            <a:r>
              <a:rPr lang="en-US" altLang="en-US" sz="1800" dirty="0">
                <a:solidFill>
                  <a:srgbClr val="000000"/>
                </a:solidFill>
                <a:latin typeface="Times New Roman" panose="02020603050405020304" pitchFamily="18" charset="0"/>
              </a:rPr>
              <a:t>Read pages 173 – 178</a:t>
            </a:r>
          </a:p>
          <a:p>
            <a:pPr>
              <a:buFont typeface="Wingdings" panose="05000000000000000000" pitchFamily="2" charset="2"/>
              <a:buChar char="ü"/>
            </a:pPr>
            <a:r>
              <a:rPr lang="en-US" altLang="en-US" sz="1800" dirty="0">
                <a:solidFill>
                  <a:srgbClr val="000000"/>
                </a:solidFill>
                <a:latin typeface="Times New Roman" panose="02020603050405020304" pitchFamily="18" charset="0"/>
              </a:rPr>
              <a:t>B2.2  Check and Reflect Page 178  #’s 1 – 11 </a:t>
            </a:r>
            <a:endParaRPr lang="en-US" altLang="en-US" sz="1600" dirty="0">
              <a:solidFill>
                <a:srgbClr val="000000"/>
              </a:solidFill>
              <a:latin typeface="Times New Roman" panose="02020603050405020304" pitchFamily="18" charset="0"/>
            </a:endParaRPr>
          </a:p>
          <a:p>
            <a:endParaRPr lang="en-US" sz="1800" dirty="0"/>
          </a:p>
        </p:txBody>
      </p:sp>
      <p:pic>
        <p:nvPicPr>
          <p:cNvPr id="5"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178" y="3984601"/>
            <a:ext cx="2729293" cy="237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3427412" y="228601"/>
            <a:ext cx="4114800" cy="504825"/>
          </a:xfrm>
          <a:prstGeom prst="rect">
            <a:avLst/>
          </a:prstGeom>
        </p:spPr>
        <p:txBody>
          <a:bodyPr wrap="none" fromWordArt="1">
            <a:prstTxWarp prst="textPlain">
              <a:avLst>
                <a:gd name="adj" fmla="val 50000"/>
              </a:avLst>
            </a:prstTxWarp>
          </a:bodyPr>
          <a:lstStyle/>
          <a:p>
            <a:pPr algn="ctr"/>
            <a:r>
              <a:rPr lang="en-US" sz="3200" kern="10">
                <a:ln w="9525">
                  <a:solidFill>
                    <a:schemeClr val="tx1"/>
                  </a:solidFill>
                  <a:round/>
                  <a:headEnd/>
                  <a:tailEnd/>
                </a:ln>
                <a:gradFill rotWithShape="1">
                  <a:gsLst>
                    <a:gs pos="0">
                      <a:srgbClr val="FFFF00"/>
                    </a:gs>
                    <a:gs pos="100000">
                      <a:srgbClr val="FF0000"/>
                    </a:gs>
                  </a:gsLst>
                  <a:path path="rect">
                    <a:fillToRect r="100000" b="100000"/>
                  </a:path>
                </a:gradFill>
                <a:effectLst>
                  <a:outerShdw dist="35921" dir="2700000" algn="ctr" rotWithShape="0">
                    <a:srgbClr val="C0C0C0">
                      <a:alpha val="79999"/>
                    </a:srgbClr>
                  </a:outerShdw>
                </a:effectLst>
                <a:latin typeface="Impact" panose="020B0806030902050204" pitchFamily="34" charset="0"/>
              </a:rPr>
              <a:t>Kinetic Energy</a:t>
            </a:r>
          </a:p>
        </p:txBody>
      </p:sp>
      <p:pic>
        <p:nvPicPr>
          <p:cNvPr id="4099" name="Picture 3" descr="itk4lyzb[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2212" y="152401"/>
            <a:ext cx="2971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1674812" y="1447801"/>
            <a:ext cx="624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Any moving object that has mass, has kinetic energy.</a:t>
            </a:r>
          </a:p>
        </p:txBody>
      </p:sp>
      <p:graphicFrame>
        <p:nvGraphicFramePr>
          <p:cNvPr id="4101" name="Object 5"/>
          <p:cNvGraphicFramePr>
            <a:graphicFrameLocks noChangeAspect="1"/>
          </p:cNvGraphicFramePr>
          <p:nvPr/>
        </p:nvGraphicFramePr>
        <p:xfrm>
          <a:off x="2303462" y="2444750"/>
          <a:ext cx="1828800" cy="609600"/>
        </p:xfrm>
        <a:graphic>
          <a:graphicData uri="http://schemas.openxmlformats.org/presentationml/2006/ole">
            <mc:AlternateContent xmlns:mc="http://schemas.openxmlformats.org/markup-compatibility/2006">
              <mc:Choice xmlns:v="urn:schemas-microsoft-com:vml" Requires="v">
                <p:oleObj spid="_x0000_s21590" name="Equation" r:id="rId4" imgW="1828800" imgH="609600" progId="Equation.DSMT4">
                  <p:embed/>
                </p:oleObj>
              </mc:Choice>
              <mc:Fallback>
                <p:oleObj name="Equation" r:id="rId4" imgW="1828800" imgH="609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462" y="2444750"/>
                        <a:ext cx="18288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 name="Rectangle 6"/>
          <p:cNvSpPr>
            <a:spLocks noChangeArrowheads="1"/>
          </p:cNvSpPr>
          <p:nvPr/>
        </p:nvSpPr>
        <p:spPr bwMode="auto">
          <a:xfrm>
            <a:off x="2208212" y="2286000"/>
            <a:ext cx="2057400" cy="9144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103" name="Object 7"/>
          <p:cNvGraphicFramePr>
            <a:graphicFrameLocks noChangeAspect="1"/>
          </p:cNvGraphicFramePr>
          <p:nvPr/>
        </p:nvGraphicFramePr>
        <p:xfrm>
          <a:off x="1674812" y="3556000"/>
          <a:ext cx="381000" cy="381000"/>
        </p:xfrm>
        <a:graphic>
          <a:graphicData uri="http://schemas.openxmlformats.org/presentationml/2006/ole">
            <mc:AlternateContent xmlns:mc="http://schemas.openxmlformats.org/markup-compatibility/2006">
              <mc:Choice xmlns:v="urn:schemas-microsoft-com:vml" Requires="v">
                <p:oleObj spid="_x0000_s21591" name="Equation" r:id="rId6" imgW="380835" imgH="380835" progId="Equation.DSMT4">
                  <p:embed/>
                </p:oleObj>
              </mc:Choice>
              <mc:Fallback>
                <p:oleObj name="Equation" r:id="rId6" imgW="380835" imgH="38083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4812" y="3556000"/>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4" name="Text Box 8"/>
          <p:cNvSpPr txBox="1">
            <a:spLocks noChangeArrowheads="1"/>
          </p:cNvSpPr>
          <p:nvPr/>
        </p:nvSpPr>
        <p:spPr bwMode="auto">
          <a:xfrm>
            <a:off x="2068512" y="3536951"/>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  kinetic energy  (J)</a:t>
            </a:r>
          </a:p>
        </p:txBody>
      </p:sp>
      <p:sp>
        <p:nvSpPr>
          <p:cNvPr id="4105" name="Text Box 9"/>
          <p:cNvSpPr txBox="1">
            <a:spLocks noChangeArrowheads="1"/>
          </p:cNvSpPr>
          <p:nvPr/>
        </p:nvSpPr>
        <p:spPr bwMode="auto">
          <a:xfrm>
            <a:off x="1763712" y="4114801"/>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i="1">
                <a:latin typeface="Times New Roman" panose="02020603050405020304" pitchFamily="18" charset="0"/>
              </a:rPr>
              <a:t>m</a:t>
            </a:r>
            <a:r>
              <a:rPr lang="en-US" altLang="en-US" sz="2000">
                <a:latin typeface="Times New Roman" panose="02020603050405020304" pitchFamily="18" charset="0"/>
              </a:rPr>
              <a:t>  =  mass  (kg)</a:t>
            </a:r>
          </a:p>
        </p:txBody>
      </p:sp>
      <p:sp>
        <p:nvSpPr>
          <p:cNvPr id="4106" name="Text Box 10"/>
          <p:cNvSpPr txBox="1">
            <a:spLocks noChangeArrowheads="1"/>
          </p:cNvSpPr>
          <p:nvPr/>
        </p:nvSpPr>
        <p:spPr bwMode="auto">
          <a:xfrm>
            <a:off x="1763712" y="4724401"/>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i="1">
                <a:latin typeface="Times New Roman" panose="02020603050405020304" pitchFamily="18" charset="0"/>
              </a:rPr>
              <a:t>v</a:t>
            </a:r>
            <a:r>
              <a:rPr lang="en-US" altLang="en-US" sz="2000">
                <a:latin typeface="Times New Roman" panose="02020603050405020304" pitchFamily="18" charset="0"/>
              </a:rPr>
              <a:t>  =  speed  (m/s)</a:t>
            </a:r>
            <a:endParaRPr lang="en-US" altLang="en-US" sz="2000" i="1">
              <a:latin typeface="Times New Roman" panose="02020603050405020304" pitchFamily="18" charset="0"/>
            </a:endParaRPr>
          </a:p>
        </p:txBody>
      </p:sp>
      <p:sp>
        <p:nvSpPr>
          <p:cNvPr id="4107" name="Text Box 11"/>
          <p:cNvSpPr txBox="1">
            <a:spLocks noChangeArrowheads="1"/>
          </p:cNvSpPr>
          <p:nvPr/>
        </p:nvSpPr>
        <p:spPr bwMode="auto">
          <a:xfrm>
            <a:off x="1674812" y="990601"/>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FF0000"/>
                </a:solidFill>
                <a:latin typeface="Times New Roman" panose="02020603050405020304" pitchFamily="18" charset="0"/>
              </a:rPr>
              <a:t>Kinetic energy</a:t>
            </a:r>
            <a:r>
              <a:rPr lang="en-US" altLang="en-US" sz="2000">
                <a:latin typeface="Times New Roman" panose="02020603050405020304" pitchFamily="18" charset="0"/>
              </a:rPr>
              <a:t> is energy due to motion.</a:t>
            </a:r>
          </a:p>
        </p:txBody>
      </p:sp>
      <p:sp>
        <p:nvSpPr>
          <p:cNvPr id="4108" name="Text Box 12"/>
          <p:cNvSpPr txBox="1">
            <a:spLocks noChangeArrowheads="1"/>
          </p:cNvSpPr>
          <p:nvPr/>
        </p:nvSpPr>
        <p:spPr bwMode="auto">
          <a:xfrm>
            <a:off x="5027613" y="2286001"/>
            <a:ext cx="35734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The kinetic energy of an object varies directly as its mass.</a:t>
            </a:r>
          </a:p>
        </p:txBody>
      </p:sp>
      <p:graphicFrame>
        <p:nvGraphicFramePr>
          <p:cNvPr id="4109" name="Object 13"/>
          <p:cNvGraphicFramePr>
            <a:graphicFrameLocks noChangeAspect="1"/>
          </p:cNvGraphicFramePr>
          <p:nvPr/>
        </p:nvGraphicFramePr>
        <p:xfrm>
          <a:off x="9218612" y="2438400"/>
          <a:ext cx="1041400" cy="381000"/>
        </p:xfrm>
        <a:graphic>
          <a:graphicData uri="http://schemas.openxmlformats.org/presentationml/2006/ole">
            <mc:AlternateContent xmlns:mc="http://schemas.openxmlformats.org/markup-compatibility/2006">
              <mc:Choice xmlns:v="urn:schemas-microsoft-com:vml" Requires="v">
                <p:oleObj spid="_x0000_s21592" name="Equation" r:id="rId8" imgW="1040948" imgH="380835" progId="Equation.DSMT4">
                  <p:embed/>
                </p:oleObj>
              </mc:Choice>
              <mc:Fallback>
                <p:oleObj name="Equation" r:id="rId8" imgW="1040948" imgH="38083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8612" y="2438400"/>
                        <a:ext cx="1041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0" name="Text Box 14"/>
          <p:cNvSpPr txBox="1">
            <a:spLocks noChangeArrowheads="1"/>
          </p:cNvSpPr>
          <p:nvPr/>
        </p:nvSpPr>
        <p:spPr bwMode="auto">
          <a:xfrm>
            <a:off x="5027612" y="3124201"/>
            <a:ext cx="563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So, for example, if you double the mass of an object, its kinetic energy will double.</a:t>
            </a:r>
          </a:p>
        </p:txBody>
      </p:sp>
      <p:sp>
        <p:nvSpPr>
          <p:cNvPr id="4111" name="AutoShape 15"/>
          <p:cNvSpPr>
            <a:spLocks noChangeArrowheads="1"/>
          </p:cNvSpPr>
          <p:nvPr/>
        </p:nvSpPr>
        <p:spPr bwMode="auto">
          <a:xfrm>
            <a:off x="8456612" y="2514600"/>
            <a:ext cx="609600" cy="304800"/>
          </a:xfrm>
          <a:prstGeom prst="right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2" name="Text Box 16"/>
          <p:cNvSpPr txBox="1">
            <a:spLocks noChangeArrowheads="1"/>
          </p:cNvSpPr>
          <p:nvPr/>
        </p:nvSpPr>
        <p:spPr bwMode="auto">
          <a:xfrm>
            <a:off x="4494212" y="4175126"/>
            <a:ext cx="411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The kinetic energy of on object varies directly as the square of its speed.</a:t>
            </a:r>
          </a:p>
        </p:txBody>
      </p:sp>
      <p:sp>
        <p:nvSpPr>
          <p:cNvPr id="4113" name="AutoShape 17"/>
          <p:cNvSpPr>
            <a:spLocks noChangeArrowheads="1"/>
          </p:cNvSpPr>
          <p:nvPr/>
        </p:nvSpPr>
        <p:spPr bwMode="auto">
          <a:xfrm>
            <a:off x="8456612" y="4495800"/>
            <a:ext cx="609600" cy="304800"/>
          </a:xfrm>
          <a:prstGeom prst="right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114" name="Object 18"/>
          <p:cNvGraphicFramePr>
            <a:graphicFrameLocks noChangeAspect="1"/>
          </p:cNvGraphicFramePr>
          <p:nvPr/>
        </p:nvGraphicFramePr>
        <p:xfrm>
          <a:off x="9212262" y="4400550"/>
          <a:ext cx="1054100" cy="419100"/>
        </p:xfrm>
        <a:graphic>
          <a:graphicData uri="http://schemas.openxmlformats.org/presentationml/2006/ole">
            <mc:AlternateContent xmlns:mc="http://schemas.openxmlformats.org/markup-compatibility/2006">
              <mc:Choice xmlns:v="urn:schemas-microsoft-com:vml" Requires="v">
                <p:oleObj spid="_x0000_s21593" name="Equation" r:id="rId10" imgW="1054100" imgH="419100" progId="Equation.DSMT4">
                  <p:embed/>
                </p:oleObj>
              </mc:Choice>
              <mc:Fallback>
                <p:oleObj name="Equation" r:id="rId10" imgW="1054100" imgH="4191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12262" y="4400550"/>
                        <a:ext cx="10541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5" name="Text Box 19"/>
          <p:cNvSpPr txBox="1">
            <a:spLocks noChangeArrowheads="1"/>
          </p:cNvSpPr>
          <p:nvPr/>
        </p:nvSpPr>
        <p:spPr bwMode="auto">
          <a:xfrm>
            <a:off x="6018212" y="5029201"/>
            <a:ext cx="441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This is a “</a:t>
            </a:r>
            <a:r>
              <a:rPr lang="en-US" altLang="en-US" sz="2000" b="1">
                <a:solidFill>
                  <a:srgbClr val="FF0000"/>
                </a:solidFill>
                <a:latin typeface="Times New Roman" panose="02020603050405020304" pitchFamily="18" charset="0"/>
              </a:rPr>
              <a:t>direct squared</a:t>
            </a:r>
            <a:r>
              <a:rPr lang="en-US" altLang="en-US" sz="2000">
                <a:latin typeface="Times New Roman" panose="02020603050405020304" pitchFamily="18" charset="0"/>
              </a:rPr>
              <a:t>” relationship!</a:t>
            </a:r>
          </a:p>
        </p:txBody>
      </p:sp>
      <p:sp>
        <p:nvSpPr>
          <p:cNvPr id="4116" name="Text Box 20"/>
          <p:cNvSpPr txBox="1">
            <a:spLocks noChangeArrowheads="1"/>
          </p:cNvSpPr>
          <p:nvPr/>
        </p:nvSpPr>
        <p:spPr bwMode="auto">
          <a:xfrm>
            <a:off x="1674812" y="5638801"/>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So, for example of you double the speed of an object, its kinetic energy will increase by a factor of four.</a:t>
            </a:r>
          </a:p>
        </p:txBody>
      </p:sp>
      <p:graphicFrame>
        <p:nvGraphicFramePr>
          <p:cNvPr id="4117" name="Object 21"/>
          <p:cNvGraphicFramePr>
            <a:graphicFrameLocks noChangeAspect="1"/>
          </p:cNvGraphicFramePr>
          <p:nvPr/>
        </p:nvGraphicFramePr>
        <p:xfrm>
          <a:off x="8101012" y="5600700"/>
          <a:ext cx="1346200" cy="495300"/>
        </p:xfrm>
        <a:graphic>
          <a:graphicData uri="http://schemas.openxmlformats.org/presentationml/2006/ole">
            <mc:AlternateContent xmlns:mc="http://schemas.openxmlformats.org/markup-compatibility/2006">
              <mc:Choice xmlns:v="urn:schemas-microsoft-com:vml" Requires="v">
                <p:oleObj spid="_x0000_s21594" name="Equation" r:id="rId12" imgW="1345616" imgH="495085" progId="Equation.DSMT4">
                  <p:embed/>
                </p:oleObj>
              </mc:Choice>
              <mc:Fallback>
                <p:oleObj name="Equation" r:id="rId12" imgW="1345616" imgH="495085"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01012" y="5600700"/>
                        <a:ext cx="13462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18" name="Object 22"/>
          <p:cNvGraphicFramePr>
            <a:graphicFrameLocks noChangeAspect="1"/>
          </p:cNvGraphicFramePr>
          <p:nvPr/>
        </p:nvGraphicFramePr>
        <p:xfrm>
          <a:off x="8094662" y="6248400"/>
          <a:ext cx="977900" cy="381000"/>
        </p:xfrm>
        <a:graphic>
          <a:graphicData uri="http://schemas.openxmlformats.org/presentationml/2006/ole">
            <mc:AlternateContent xmlns:mc="http://schemas.openxmlformats.org/markup-compatibility/2006">
              <mc:Choice xmlns:v="urn:schemas-microsoft-com:vml" Requires="v">
                <p:oleObj spid="_x0000_s21595" name="Equation" r:id="rId14" imgW="977900" imgH="381000" progId="Equation.DSMT4">
                  <p:embed/>
                </p:oleObj>
              </mc:Choice>
              <mc:Fallback>
                <p:oleObj name="Equation" r:id="rId14" imgW="977900" imgH="3810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94662" y="6248400"/>
                        <a:ext cx="9779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9" name="Freeform 23"/>
          <p:cNvSpPr>
            <a:spLocks/>
          </p:cNvSpPr>
          <p:nvPr/>
        </p:nvSpPr>
        <p:spPr bwMode="auto">
          <a:xfrm>
            <a:off x="6630988" y="6324600"/>
            <a:ext cx="1368425" cy="304800"/>
          </a:xfrm>
          <a:custGeom>
            <a:avLst/>
            <a:gdLst>
              <a:gd name="T0" fmla="*/ 0 w 695"/>
              <a:gd name="T1" fmla="*/ 0 h 164"/>
              <a:gd name="T2" fmla="*/ 178332358 w 695"/>
              <a:gd name="T3" fmla="*/ 283240976 h 164"/>
              <a:gd name="T4" fmla="*/ 531120199 w 695"/>
              <a:gd name="T5" fmla="*/ 566481951 h 164"/>
              <a:gd name="T6" fmla="*/ 1314231432 w 695"/>
              <a:gd name="T7" fmla="*/ 535394210 h 164"/>
              <a:gd name="T8" fmla="*/ 1701911157 w 695"/>
              <a:gd name="T9" fmla="*/ 314328717 h 164"/>
              <a:gd name="T10" fmla="*/ 2147483646 w 695"/>
              <a:gd name="T11" fmla="*/ 221065493 h 1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5" h="164">
                <a:moveTo>
                  <a:pt x="0" y="0"/>
                </a:moveTo>
                <a:cubicBezTo>
                  <a:pt x="10" y="41"/>
                  <a:pt x="10" y="58"/>
                  <a:pt x="46" y="82"/>
                </a:cubicBezTo>
                <a:cubicBezTo>
                  <a:pt x="71" y="120"/>
                  <a:pt x="94" y="150"/>
                  <a:pt x="137" y="164"/>
                </a:cubicBezTo>
                <a:cubicBezTo>
                  <a:pt x="204" y="161"/>
                  <a:pt x="272" y="160"/>
                  <a:pt x="339" y="155"/>
                </a:cubicBezTo>
                <a:cubicBezTo>
                  <a:pt x="383" y="152"/>
                  <a:pt x="397" y="103"/>
                  <a:pt x="439" y="91"/>
                </a:cubicBezTo>
                <a:cubicBezTo>
                  <a:pt x="531" y="65"/>
                  <a:pt x="593" y="64"/>
                  <a:pt x="695" y="64"/>
                </a:cubicBezTo>
              </a:path>
            </a:pathLst>
          </a:custGeom>
          <a:noFill/>
          <a:ln w="63500">
            <a:solidFill>
              <a:srgbClr val="FF000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2924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2" name="WordArt 2" descr="Narrow vertical"/>
          <p:cNvSpPr>
            <a:spLocks noChangeArrowheads="1" noChangeShapeType="1" noTextEdit="1"/>
          </p:cNvSpPr>
          <p:nvPr/>
        </p:nvSpPr>
        <p:spPr bwMode="auto">
          <a:xfrm>
            <a:off x="1754187" y="49214"/>
            <a:ext cx="2171700" cy="884237"/>
          </a:xfrm>
          <a:prstGeom prst="rect">
            <a:avLst/>
          </a:prstGeom>
        </p:spPr>
        <p:txBody>
          <a:bodyPr wrap="none" fromWordArt="1">
            <a:prstTxWarp prst="textCurveUp">
              <a:avLst>
                <a:gd name="adj" fmla="val 40356"/>
              </a:avLst>
            </a:prstTxWarp>
          </a:bodyPr>
          <a:lstStyle/>
          <a:p>
            <a:pPr algn="ctr"/>
            <a:r>
              <a:rPr lang="en-US" sz="3200" kern="10">
                <a:ln w="12700">
                  <a:solidFill>
                    <a:srgbClr val="000000"/>
                  </a:solidFill>
                  <a:round/>
                  <a:headEnd/>
                  <a:tailEnd/>
                </a:ln>
                <a:pattFill prst="dashHorz">
                  <a:fgClr>
                    <a:schemeClr val="tx1"/>
                  </a:fgClr>
                  <a:bgClr>
                    <a:srgbClr val="FFFF00"/>
                  </a:bgClr>
                </a:pattFill>
                <a:effectLst>
                  <a:outerShdw dist="45791" dir="2021404" algn="ctr" rotWithShape="0">
                    <a:srgbClr val="808080">
                      <a:alpha val="79999"/>
                    </a:srgbClr>
                  </a:outerShdw>
                </a:effectLst>
                <a:latin typeface="Arial Black" panose="020B0A04020102020204" pitchFamily="34" charset="0"/>
              </a:rPr>
              <a:t>examples:</a:t>
            </a:r>
          </a:p>
        </p:txBody>
      </p:sp>
      <p:sp>
        <p:nvSpPr>
          <p:cNvPr id="5123" name="Text Box 3"/>
          <p:cNvSpPr txBox="1">
            <a:spLocks noChangeArrowheads="1"/>
          </p:cNvSpPr>
          <p:nvPr/>
        </p:nvSpPr>
        <p:spPr bwMode="auto">
          <a:xfrm>
            <a:off x="4595813" y="395289"/>
            <a:ext cx="3235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Practice Problems p. 179</a:t>
            </a:r>
          </a:p>
        </p:txBody>
      </p:sp>
      <p:sp>
        <p:nvSpPr>
          <p:cNvPr id="9220" name="Text Box 4"/>
          <p:cNvSpPr txBox="1">
            <a:spLocks noChangeArrowheads="1"/>
          </p:cNvSpPr>
          <p:nvPr/>
        </p:nvSpPr>
        <p:spPr bwMode="auto">
          <a:xfrm>
            <a:off x="1600201" y="1201739"/>
            <a:ext cx="8834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4)  Calculate the kinetic energy of an electron with a mass of 9.11 x 10</a:t>
            </a:r>
            <a:r>
              <a:rPr lang="en-US" altLang="en-US" sz="2000" baseline="30000">
                <a:latin typeface="Times New Roman" panose="02020603050405020304" pitchFamily="18" charset="0"/>
              </a:rPr>
              <a:t>-31</a:t>
            </a:r>
            <a:r>
              <a:rPr lang="en-US" altLang="en-US" sz="2000">
                <a:latin typeface="Times New Roman" panose="02020603050405020304" pitchFamily="18" charset="0"/>
              </a:rPr>
              <a:t> kg moving at a uniform speed of 2.00 x 10</a:t>
            </a:r>
            <a:r>
              <a:rPr lang="en-US" altLang="en-US" sz="2000" baseline="30000">
                <a:latin typeface="Times New Roman" panose="02020603050405020304" pitchFamily="18" charset="0"/>
              </a:rPr>
              <a:t>5</a:t>
            </a:r>
            <a:r>
              <a:rPr lang="en-US" altLang="en-US" sz="2000">
                <a:latin typeface="Times New Roman" panose="02020603050405020304" pitchFamily="18" charset="0"/>
              </a:rPr>
              <a:t> m/s.   </a:t>
            </a:r>
          </a:p>
        </p:txBody>
      </p:sp>
      <p:sp>
        <p:nvSpPr>
          <p:cNvPr id="9221" name="Text Box 5"/>
          <p:cNvSpPr txBox="1">
            <a:spLocks noChangeArrowheads="1"/>
          </p:cNvSpPr>
          <p:nvPr/>
        </p:nvSpPr>
        <p:spPr bwMode="auto">
          <a:xfrm>
            <a:off x="8207376" y="1765301"/>
            <a:ext cx="218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1.82 x 10</a:t>
            </a:r>
            <a:r>
              <a:rPr lang="en-US" altLang="en-US" sz="2000" baseline="30000">
                <a:latin typeface="Times New Roman" panose="02020603050405020304" pitchFamily="18" charset="0"/>
              </a:rPr>
              <a:t>-20</a:t>
            </a:r>
            <a:r>
              <a:rPr lang="en-US" altLang="en-US" sz="2000">
                <a:latin typeface="Times New Roman" panose="02020603050405020304" pitchFamily="18" charset="0"/>
              </a:rPr>
              <a:t> J</a:t>
            </a:r>
          </a:p>
        </p:txBody>
      </p:sp>
      <p:sp>
        <p:nvSpPr>
          <p:cNvPr id="9222" name="Oval 6"/>
          <p:cNvSpPr>
            <a:spLocks noChangeArrowheads="1"/>
          </p:cNvSpPr>
          <p:nvPr/>
        </p:nvSpPr>
        <p:spPr bwMode="auto">
          <a:xfrm>
            <a:off x="8743951" y="1700213"/>
            <a:ext cx="1728787" cy="53816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3" name="Text Box 7"/>
          <p:cNvSpPr txBox="1">
            <a:spLocks noChangeArrowheads="1"/>
          </p:cNvSpPr>
          <p:nvPr/>
        </p:nvSpPr>
        <p:spPr bwMode="auto">
          <a:xfrm>
            <a:off x="1600200" y="2584451"/>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5)  A small toy moving horizontally at a uniform speed of 2.2 m/s has a kinetic energy of 18 J.  Calculate the mass of the toy.</a:t>
            </a:r>
          </a:p>
        </p:txBody>
      </p:sp>
      <p:sp>
        <p:nvSpPr>
          <p:cNvPr id="9224" name="Text Box 8"/>
          <p:cNvSpPr txBox="1">
            <a:spLocks noChangeArrowheads="1"/>
          </p:cNvSpPr>
          <p:nvPr/>
        </p:nvSpPr>
        <p:spPr bwMode="auto">
          <a:xfrm>
            <a:off x="8782050" y="3148014"/>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7.4 kg</a:t>
            </a:r>
          </a:p>
        </p:txBody>
      </p:sp>
      <p:sp>
        <p:nvSpPr>
          <p:cNvPr id="9225" name="Oval 9"/>
          <p:cNvSpPr>
            <a:spLocks noChangeArrowheads="1"/>
          </p:cNvSpPr>
          <p:nvPr/>
        </p:nvSpPr>
        <p:spPr bwMode="auto">
          <a:xfrm>
            <a:off x="9512301" y="3044826"/>
            <a:ext cx="960437" cy="6143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6" name="Text Box 10"/>
          <p:cNvSpPr txBox="1">
            <a:spLocks noChangeArrowheads="1"/>
          </p:cNvSpPr>
          <p:nvPr/>
        </p:nvSpPr>
        <p:spPr bwMode="auto">
          <a:xfrm>
            <a:off x="1600200" y="4081464"/>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6)  A baseball with a mass of 300 g has a kinetic energy of 304 J.  Calculate the speed of the baseball.</a:t>
            </a:r>
          </a:p>
        </p:txBody>
      </p:sp>
      <p:sp>
        <p:nvSpPr>
          <p:cNvPr id="9227" name="Text Box 11"/>
          <p:cNvSpPr txBox="1">
            <a:spLocks noChangeArrowheads="1"/>
          </p:cNvSpPr>
          <p:nvPr/>
        </p:nvSpPr>
        <p:spPr bwMode="auto">
          <a:xfrm>
            <a:off x="8782050" y="4646614"/>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45.0 m/s</a:t>
            </a:r>
          </a:p>
        </p:txBody>
      </p:sp>
      <p:sp>
        <p:nvSpPr>
          <p:cNvPr id="9228" name="Oval 12"/>
          <p:cNvSpPr>
            <a:spLocks noChangeArrowheads="1"/>
          </p:cNvSpPr>
          <p:nvPr/>
        </p:nvSpPr>
        <p:spPr bwMode="auto">
          <a:xfrm>
            <a:off x="9244013" y="4543426"/>
            <a:ext cx="1228725" cy="6143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229" name="Text Box 13"/>
          <p:cNvSpPr txBox="1">
            <a:spLocks noChangeArrowheads="1"/>
          </p:cNvSpPr>
          <p:nvPr/>
        </p:nvSpPr>
        <p:spPr bwMode="auto">
          <a:xfrm>
            <a:off x="1600200" y="5386389"/>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latin typeface="Times New Roman" panose="02020603050405020304" pitchFamily="18" charset="0"/>
              </a:rPr>
              <a:t>7)  A moving toy with a mass of 7.4 kg has a kinetic energy of 18 J.  Calculate the speed of the toy.</a:t>
            </a:r>
          </a:p>
        </p:txBody>
      </p:sp>
      <p:sp>
        <p:nvSpPr>
          <p:cNvPr id="9230" name="Text Box 14"/>
          <p:cNvSpPr txBox="1">
            <a:spLocks noChangeArrowheads="1"/>
          </p:cNvSpPr>
          <p:nvPr/>
        </p:nvSpPr>
        <p:spPr bwMode="auto">
          <a:xfrm>
            <a:off x="8782050" y="5951539"/>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2.2 m/s</a:t>
            </a:r>
          </a:p>
        </p:txBody>
      </p:sp>
      <p:sp>
        <p:nvSpPr>
          <p:cNvPr id="9231" name="Oval 15"/>
          <p:cNvSpPr>
            <a:spLocks noChangeArrowheads="1"/>
          </p:cNvSpPr>
          <p:nvPr/>
        </p:nvSpPr>
        <p:spPr bwMode="auto">
          <a:xfrm>
            <a:off x="9398001" y="5848351"/>
            <a:ext cx="1074737" cy="6143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6" name="Picture 2" descr="http://images.clipartpanda.com/wise-owl-clipart-black-and-white-owl-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26014"/>
            <a:ext cx="1617024" cy="193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77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9222"/>
                                        </p:tgtEl>
                                        <p:attrNameLst>
                                          <p:attrName>style.visibility</p:attrName>
                                        </p:attrNameLst>
                                      </p:cBhvr>
                                      <p:to>
                                        <p:strVal val="visible"/>
                                      </p:to>
                                    </p:set>
                                    <p:animEffect transition="in" filter="wipe(down)">
                                      <p:cBhvr>
                                        <p:cTn id="14" dur="1000"/>
                                        <p:tgtEl>
                                          <p:spTgt spid="92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9225"/>
                                        </p:tgtEl>
                                        <p:attrNameLst>
                                          <p:attrName>style.visibility</p:attrName>
                                        </p:attrNameLst>
                                      </p:cBhvr>
                                      <p:to>
                                        <p:strVal val="visible"/>
                                      </p:to>
                                    </p:set>
                                    <p:animEffect transition="in" filter="wipe(down)">
                                      <p:cBhvr>
                                        <p:cTn id="26" dur="1000"/>
                                        <p:tgtEl>
                                          <p:spTgt spid="92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27"/>
                                        </p:tgtEl>
                                        <p:attrNameLst>
                                          <p:attrName>style.visibility</p:attrName>
                                        </p:attrNameLst>
                                      </p:cBhvr>
                                      <p:to>
                                        <p:strVal val="visible"/>
                                      </p:to>
                                    </p:set>
                                  </p:childTnLst>
                                </p:cTn>
                              </p:par>
                            </p:childTnLst>
                          </p:cTn>
                        </p:par>
                        <p:par>
                          <p:cTn id="35" fill="hold" nodeType="afterGroup">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9228"/>
                                        </p:tgtEl>
                                        <p:attrNameLst>
                                          <p:attrName>style.visibility</p:attrName>
                                        </p:attrNameLst>
                                      </p:cBhvr>
                                      <p:to>
                                        <p:strVal val="visible"/>
                                      </p:to>
                                    </p:set>
                                    <p:animEffect transition="in" filter="wipe(down)">
                                      <p:cBhvr>
                                        <p:cTn id="38" dur="1000"/>
                                        <p:tgtEl>
                                          <p:spTgt spid="922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230"/>
                                        </p:tgtEl>
                                        <p:attrNameLst>
                                          <p:attrName>style.visibility</p:attrName>
                                        </p:attrNameLst>
                                      </p:cBhvr>
                                      <p:to>
                                        <p:strVal val="visible"/>
                                      </p:to>
                                    </p:set>
                                  </p:childTnLst>
                                </p:cTn>
                              </p:par>
                            </p:childTnLst>
                          </p:cTn>
                        </p:par>
                        <p:par>
                          <p:cTn id="47" fill="hold" nodeType="afterGroup">
                            <p:stCondLst>
                              <p:cond delay="0"/>
                            </p:stCondLst>
                            <p:childTnLst>
                              <p:par>
                                <p:cTn id="48" presetID="22" presetClass="entr" presetSubtype="4" fill="hold" grpId="0" nodeType="afterEffect">
                                  <p:stCondLst>
                                    <p:cond delay="0"/>
                                  </p:stCondLst>
                                  <p:childTnLst>
                                    <p:set>
                                      <p:cBhvr>
                                        <p:cTn id="49" dur="1" fill="hold">
                                          <p:stCondLst>
                                            <p:cond delay="0"/>
                                          </p:stCondLst>
                                        </p:cTn>
                                        <p:tgtEl>
                                          <p:spTgt spid="9231"/>
                                        </p:tgtEl>
                                        <p:attrNameLst>
                                          <p:attrName>style.visibility</p:attrName>
                                        </p:attrNameLst>
                                      </p:cBhvr>
                                      <p:to>
                                        <p:strVal val="visible"/>
                                      </p:to>
                                    </p:set>
                                    <p:animEffect transition="in" filter="wipe(down)">
                                      <p:cBhvr>
                                        <p:cTn id="50" dur="10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P spid="9222" grpId="0" animBg="1"/>
      <p:bldP spid="9223" grpId="0"/>
      <p:bldP spid="9224" grpId="0"/>
      <p:bldP spid="9225" grpId="0" animBg="1"/>
      <p:bldP spid="9226" grpId="0"/>
      <p:bldP spid="9227" grpId="0"/>
      <p:bldP spid="9228" grpId="0" animBg="1"/>
      <p:bldP spid="9229" grpId="0"/>
      <p:bldP spid="9230" grpId="0"/>
      <p:bldP spid="923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Grp="1" noChangeArrowheads="1" noChangeShapeType="1" noTextEdit="1"/>
          </p:cNvSpPr>
          <p:nvPr>
            <p:ph type="title"/>
          </p:nvPr>
        </p:nvSpPr>
        <p:spPr bwMode="auto">
          <a:xfrm>
            <a:off x="1154654" y="1828800"/>
            <a:ext cx="4634958" cy="3132669"/>
          </a:xfrm>
          <a:prstGeom prst="rect">
            <a:avLst/>
          </a:prstGeom>
        </p:spPr>
        <p:txBody>
          <a:bodyPr wrap="none" fromWordArt="1">
            <a:prstTxWarp prst="textSlantUp">
              <a:avLst>
                <a:gd name="adj" fmla="val 55556"/>
              </a:avLst>
            </a:prstTxWarp>
          </a:bodyPr>
          <a:lstStyle/>
          <a:p>
            <a:pPr algn="ctr"/>
            <a:r>
              <a:rPr lang="en-US" sz="3600" kern="10" dirty="0">
                <a:ln w="9525">
                  <a:solidFill>
                    <a:srgbClr val="000000"/>
                  </a:solidFill>
                  <a:round/>
                  <a:headEnd/>
                  <a:tailEnd/>
                </a:ln>
                <a:gradFill rotWithShape="1">
                  <a:gsLst>
                    <a:gs pos="0">
                      <a:srgbClr val="FF9900"/>
                    </a:gs>
                    <a:gs pos="50000">
                      <a:srgbClr val="FF3300"/>
                    </a:gs>
                    <a:gs pos="100000">
                      <a:srgbClr val="FF9900"/>
                    </a:gs>
                  </a:gsLst>
                  <a:lin ang="18900000" scaled="1"/>
                </a:gradFill>
                <a:latin typeface="Arial Black" panose="020B0A04020102020204" pitchFamily="34" charset="0"/>
              </a:rPr>
              <a:t>Homework:</a:t>
            </a:r>
          </a:p>
        </p:txBody>
      </p:sp>
      <p:sp>
        <p:nvSpPr>
          <p:cNvPr id="3" name="Text Placeholder 2"/>
          <p:cNvSpPr>
            <a:spLocks noGrp="1"/>
          </p:cNvSpPr>
          <p:nvPr>
            <p:ph type="body" idx="1"/>
          </p:nvPr>
        </p:nvSpPr>
        <p:spPr>
          <a:xfrm>
            <a:off x="6893764" y="1600200"/>
            <a:ext cx="3756566" cy="3361268"/>
          </a:xfrm>
        </p:spPr>
        <p:txBody>
          <a:bodyPr>
            <a:normAutofit/>
          </a:bodyPr>
          <a:lstStyle/>
          <a:p>
            <a:pPr>
              <a:buFont typeface="Wingdings" panose="05000000000000000000" pitchFamily="2" charset="2"/>
              <a:buChar char="ü"/>
            </a:pPr>
            <a:r>
              <a:rPr lang="en-US" altLang="en-US" sz="1800" dirty="0">
                <a:solidFill>
                  <a:srgbClr val="000000"/>
                </a:solidFill>
                <a:latin typeface="Times New Roman" panose="02020603050405020304" pitchFamily="18" charset="0"/>
              </a:rPr>
              <a:t>read pages 179 – 181</a:t>
            </a:r>
          </a:p>
          <a:p>
            <a:pPr>
              <a:buFont typeface="Wingdings" panose="05000000000000000000" pitchFamily="2" charset="2"/>
              <a:buChar char="ü"/>
            </a:pPr>
            <a:r>
              <a:rPr lang="en-US" altLang="en-US" sz="1800" dirty="0">
                <a:solidFill>
                  <a:srgbClr val="000000"/>
                </a:solidFill>
                <a:latin typeface="Times New Roman" panose="02020603050405020304" pitchFamily="18" charset="0"/>
              </a:rPr>
              <a:t>B2.3  Check and Reflect Page 182  #’s 1 – 7, 10 </a:t>
            </a:r>
            <a:endParaRPr lang="en-US" altLang="en-US" sz="1600" dirty="0">
              <a:solidFill>
                <a:srgbClr val="000000"/>
              </a:solidFill>
              <a:latin typeface="Times New Roman" panose="02020603050405020304" pitchFamily="18" charset="0"/>
            </a:endParaRPr>
          </a:p>
          <a:p>
            <a:endParaRPr lang="en-US" sz="1800" dirty="0"/>
          </a:p>
        </p:txBody>
      </p:sp>
      <p:pic>
        <p:nvPicPr>
          <p:cNvPr id="5"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178" y="3984601"/>
            <a:ext cx="2729293" cy="237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1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4"/>
          <p:cNvGraphicFramePr>
            <a:graphicFrameLocks noChangeAspect="1"/>
          </p:cNvGraphicFramePr>
          <p:nvPr>
            <p:extLst>
              <p:ext uri="{D42A27DB-BD31-4B8C-83A1-F6EECF244321}">
                <p14:modId xmlns:p14="http://schemas.microsoft.com/office/powerpoint/2010/main" val="1122061028"/>
              </p:ext>
            </p:extLst>
          </p:nvPr>
        </p:nvGraphicFramePr>
        <p:xfrm>
          <a:off x="2167911" y="552446"/>
          <a:ext cx="3623289" cy="2896093"/>
        </p:xfrm>
        <a:graphic>
          <a:graphicData uri="http://schemas.openxmlformats.org/presentationml/2006/ole">
            <mc:AlternateContent xmlns:mc="http://schemas.openxmlformats.org/markup-compatibility/2006">
              <mc:Choice xmlns:v="urn:schemas-microsoft-com:vml" Requires="v">
                <p:oleObj spid="_x0000_s3149" name="Chart" r:id="rId3" imgW="3352800" imgH="2686202" progId="Excel.Chart.8">
                  <p:embed/>
                </p:oleObj>
              </mc:Choice>
              <mc:Fallback>
                <p:oleObj name="Chart" r:id="rId3" imgW="3352800" imgH="26862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911" y="552446"/>
                        <a:ext cx="3623289" cy="2896093"/>
                      </a:xfrm>
                      <a:prstGeom prst="rect">
                        <a:avLst/>
                      </a:prstGeom>
                      <a:solidFill>
                        <a:schemeClr val="bg1"/>
                      </a:solidFill>
                      <a:ln>
                        <a:noFill/>
                      </a:ln>
                      <a:effectLst/>
                    </p:spPr>
                  </p:pic>
                </p:oleObj>
              </mc:Fallback>
            </mc:AlternateContent>
          </a:graphicData>
        </a:graphic>
      </p:graphicFrame>
      <p:sp>
        <p:nvSpPr>
          <p:cNvPr id="12291" name="Text Box 5"/>
          <p:cNvSpPr txBox="1">
            <a:spLocks noChangeArrowheads="1"/>
          </p:cNvSpPr>
          <p:nvPr/>
        </p:nvSpPr>
        <p:spPr bwMode="auto">
          <a:xfrm>
            <a:off x="3235326" y="125413"/>
            <a:ext cx="1997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u="sng">
                <a:solidFill>
                  <a:schemeClr val="tx1"/>
                </a:solidFill>
                <a:latin typeface="Times New Roman" panose="02020603050405020304" pitchFamily="18" charset="0"/>
              </a:rPr>
              <a:t>Distance vs Time</a:t>
            </a:r>
          </a:p>
        </p:txBody>
      </p:sp>
      <p:sp>
        <p:nvSpPr>
          <p:cNvPr id="12292" name="Text Box 6"/>
          <p:cNvSpPr txBox="1">
            <a:spLocks noChangeArrowheads="1"/>
          </p:cNvSpPr>
          <p:nvPr/>
        </p:nvSpPr>
        <p:spPr bwMode="auto">
          <a:xfrm rot="-5400000">
            <a:off x="978694" y="1286669"/>
            <a:ext cx="168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chemeClr val="tx1"/>
                </a:solidFill>
                <a:latin typeface="Times New Roman" panose="02020603050405020304" pitchFamily="18" charset="0"/>
              </a:rPr>
              <a:t>Distance (m)</a:t>
            </a:r>
          </a:p>
        </p:txBody>
      </p:sp>
      <p:sp>
        <p:nvSpPr>
          <p:cNvPr id="12293" name="Text Box 7"/>
          <p:cNvSpPr txBox="1">
            <a:spLocks noChangeArrowheads="1"/>
          </p:cNvSpPr>
          <p:nvPr/>
        </p:nvSpPr>
        <p:spPr bwMode="auto">
          <a:xfrm>
            <a:off x="3461236" y="3612052"/>
            <a:ext cx="1036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dirty="0">
                <a:solidFill>
                  <a:schemeClr val="tx1"/>
                </a:solidFill>
                <a:latin typeface="Times New Roman" panose="02020603050405020304" pitchFamily="18" charset="0"/>
              </a:rPr>
              <a:t>Time (s)</a:t>
            </a:r>
          </a:p>
        </p:txBody>
      </p:sp>
      <p:sp>
        <p:nvSpPr>
          <p:cNvPr id="12294" name="Text Box 8"/>
          <p:cNvSpPr txBox="1">
            <a:spLocks noChangeArrowheads="1"/>
          </p:cNvSpPr>
          <p:nvPr/>
        </p:nvSpPr>
        <p:spPr bwMode="auto">
          <a:xfrm>
            <a:off x="6210300" y="1047750"/>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slope   </a:t>
            </a:r>
          </a:p>
        </p:txBody>
      </p:sp>
      <p:graphicFrame>
        <p:nvGraphicFramePr>
          <p:cNvPr id="12295" name="Object 9"/>
          <p:cNvGraphicFramePr>
            <a:graphicFrameLocks noChangeAspect="1"/>
          </p:cNvGraphicFramePr>
          <p:nvPr>
            <p:extLst>
              <p:ext uri="{D42A27DB-BD31-4B8C-83A1-F6EECF244321}">
                <p14:modId xmlns:p14="http://schemas.microsoft.com/office/powerpoint/2010/main" val="2826955833"/>
              </p:ext>
            </p:extLst>
          </p:nvPr>
        </p:nvGraphicFramePr>
        <p:xfrm>
          <a:off x="6896100" y="971550"/>
          <a:ext cx="990600" cy="609600"/>
        </p:xfrm>
        <a:graphic>
          <a:graphicData uri="http://schemas.openxmlformats.org/presentationml/2006/ole">
            <mc:AlternateContent xmlns:mc="http://schemas.openxmlformats.org/markup-compatibility/2006">
              <mc:Choice xmlns:v="urn:schemas-microsoft-com:vml" Requires="v">
                <p:oleObj spid="_x0000_s3150" name="Equation" r:id="rId5" imgW="990170" imgH="609336" progId="Equation.DSMT4">
                  <p:embed/>
                </p:oleObj>
              </mc:Choice>
              <mc:Fallback>
                <p:oleObj name="Equation" r:id="rId5" imgW="990170" imgH="60933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6100" y="971550"/>
                        <a:ext cx="990600" cy="609600"/>
                      </a:xfrm>
                      <a:prstGeom prst="rect">
                        <a:avLst/>
                      </a:prstGeom>
                      <a:solidFill>
                        <a:schemeClr val="bg1"/>
                      </a:solidFill>
                      <a:ln>
                        <a:noFill/>
                      </a:ln>
                      <a:effectLst/>
                    </p:spPr>
                  </p:pic>
                </p:oleObj>
              </mc:Fallback>
            </mc:AlternateContent>
          </a:graphicData>
        </a:graphic>
      </p:graphicFrame>
      <p:graphicFrame>
        <p:nvGraphicFramePr>
          <p:cNvPr id="12296" name="Object 10"/>
          <p:cNvGraphicFramePr>
            <a:graphicFrameLocks noChangeAspect="1"/>
          </p:cNvGraphicFramePr>
          <p:nvPr>
            <p:extLst>
              <p:ext uri="{D42A27DB-BD31-4B8C-83A1-F6EECF244321}">
                <p14:modId xmlns:p14="http://schemas.microsoft.com/office/powerpoint/2010/main" val="263493399"/>
              </p:ext>
            </p:extLst>
          </p:nvPr>
        </p:nvGraphicFramePr>
        <p:xfrm>
          <a:off x="7810500" y="971550"/>
          <a:ext cx="685800" cy="609600"/>
        </p:xfrm>
        <a:graphic>
          <a:graphicData uri="http://schemas.openxmlformats.org/presentationml/2006/ole">
            <mc:AlternateContent xmlns:mc="http://schemas.openxmlformats.org/markup-compatibility/2006">
              <mc:Choice xmlns:v="urn:schemas-microsoft-com:vml" Requires="v">
                <p:oleObj spid="_x0000_s3151" name="Equation" r:id="rId7" imgW="685800" imgH="609600" progId="Equation.DSMT4">
                  <p:embed/>
                </p:oleObj>
              </mc:Choice>
              <mc:Fallback>
                <p:oleObj name="Equation" r:id="rId7" imgW="685800" imgH="609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0500" y="971550"/>
                        <a:ext cx="685800" cy="609600"/>
                      </a:xfrm>
                      <a:prstGeom prst="rect">
                        <a:avLst/>
                      </a:prstGeom>
                      <a:solidFill>
                        <a:schemeClr val="bg1"/>
                      </a:solidFill>
                      <a:ln>
                        <a:noFill/>
                      </a:ln>
                      <a:effectLst/>
                    </p:spPr>
                  </p:pic>
                </p:oleObj>
              </mc:Fallback>
            </mc:AlternateContent>
          </a:graphicData>
        </a:graphic>
      </p:graphicFrame>
      <p:sp>
        <p:nvSpPr>
          <p:cNvPr id="12297" name="Text Box 13"/>
          <p:cNvSpPr txBox="1">
            <a:spLocks noChangeArrowheads="1"/>
          </p:cNvSpPr>
          <p:nvPr/>
        </p:nvSpPr>
        <p:spPr bwMode="auto">
          <a:xfrm>
            <a:off x="9139237" y="125414"/>
            <a:ext cx="13716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0000CC"/>
                </a:solidFill>
                <a:latin typeface="Times New Roman" panose="02020603050405020304" pitchFamily="18" charset="0"/>
              </a:rPr>
              <a:t>change in distance</a:t>
            </a:r>
          </a:p>
        </p:txBody>
      </p:sp>
      <p:sp>
        <p:nvSpPr>
          <p:cNvPr id="12298" name="Text Box 14"/>
          <p:cNvSpPr txBox="1">
            <a:spLocks noChangeArrowheads="1"/>
          </p:cNvSpPr>
          <p:nvPr/>
        </p:nvSpPr>
        <p:spPr bwMode="auto">
          <a:xfrm>
            <a:off x="9329737" y="1624014"/>
            <a:ext cx="1143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990099"/>
                </a:solidFill>
                <a:latin typeface="Times New Roman" panose="02020603050405020304" pitchFamily="18" charset="0"/>
              </a:rPr>
              <a:t>change in time</a:t>
            </a:r>
          </a:p>
        </p:txBody>
      </p:sp>
      <p:sp>
        <p:nvSpPr>
          <p:cNvPr id="12299" name="Freeform 15"/>
          <p:cNvSpPr>
            <a:spLocks/>
          </p:cNvSpPr>
          <p:nvPr/>
        </p:nvSpPr>
        <p:spPr bwMode="auto">
          <a:xfrm>
            <a:off x="8188325" y="471489"/>
            <a:ext cx="939800" cy="422275"/>
          </a:xfrm>
          <a:custGeom>
            <a:avLst/>
            <a:gdLst>
              <a:gd name="T0" fmla="*/ 2147483646 w 592"/>
              <a:gd name="T1" fmla="*/ 2147483646 h 314"/>
              <a:gd name="T2" fmla="*/ 2147483646 w 592"/>
              <a:gd name="T3" fmla="*/ 2147483646 h 314"/>
              <a:gd name="T4" fmla="*/ 2147483646 w 592"/>
              <a:gd name="T5" fmla="*/ 2147483646 h 314"/>
              <a:gd name="T6" fmla="*/ 2147483646 w 592"/>
              <a:gd name="T7" fmla="*/ 2147483646 h 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314">
                <a:moveTo>
                  <a:pt x="60" y="314"/>
                </a:moveTo>
                <a:cubicBezTo>
                  <a:pt x="30" y="265"/>
                  <a:pt x="0" y="217"/>
                  <a:pt x="12" y="169"/>
                </a:cubicBezTo>
                <a:cubicBezTo>
                  <a:pt x="24" y="121"/>
                  <a:pt x="36" y="48"/>
                  <a:pt x="133" y="24"/>
                </a:cubicBezTo>
                <a:cubicBezTo>
                  <a:pt x="230" y="0"/>
                  <a:pt x="411" y="12"/>
                  <a:pt x="592" y="24"/>
                </a:cubicBezTo>
              </a:path>
            </a:pathLst>
          </a:custGeom>
          <a:noFill/>
          <a:ln w="38100">
            <a:solidFill>
              <a:srgbClr val="0000FF"/>
            </a:solidFill>
            <a:round/>
            <a:headEnd/>
            <a:tailEnd type="arrow" w="med" len="me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0" name="Freeform 16"/>
          <p:cNvSpPr>
            <a:spLocks/>
          </p:cNvSpPr>
          <p:nvPr/>
        </p:nvSpPr>
        <p:spPr bwMode="auto">
          <a:xfrm flipV="1">
            <a:off x="8207376" y="1662114"/>
            <a:ext cx="1074737" cy="384175"/>
          </a:xfrm>
          <a:custGeom>
            <a:avLst/>
            <a:gdLst>
              <a:gd name="T0" fmla="*/ 2147483646 w 592"/>
              <a:gd name="T1" fmla="*/ 2147483646 h 314"/>
              <a:gd name="T2" fmla="*/ 2147483646 w 592"/>
              <a:gd name="T3" fmla="*/ 2147483646 h 314"/>
              <a:gd name="T4" fmla="*/ 2147483646 w 592"/>
              <a:gd name="T5" fmla="*/ 2147483646 h 314"/>
              <a:gd name="T6" fmla="*/ 2147483646 w 592"/>
              <a:gd name="T7" fmla="*/ 2147483646 h 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2" h="314">
                <a:moveTo>
                  <a:pt x="60" y="314"/>
                </a:moveTo>
                <a:cubicBezTo>
                  <a:pt x="30" y="265"/>
                  <a:pt x="0" y="217"/>
                  <a:pt x="12" y="169"/>
                </a:cubicBezTo>
                <a:cubicBezTo>
                  <a:pt x="24" y="121"/>
                  <a:pt x="36" y="48"/>
                  <a:pt x="133" y="24"/>
                </a:cubicBezTo>
                <a:cubicBezTo>
                  <a:pt x="230" y="0"/>
                  <a:pt x="411" y="12"/>
                  <a:pt x="592" y="24"/>
                </a:cubicBezTo>
              </a:path>
            </a:pathLst>
          </a:custGeom>
          <a:noFill/>
          <a:ln w="38100">
            <a:solidFill>
              <a:srgbClr val="660066"/>
            </a:solidFill>
            <a:round/>
            <a:headEnd/>
            <a:tailEnd type="arrow" w="med" len="me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1" name="Text Box 20"/>
          <p:cNvSpPr txBox="1">
            <a:spLocks noChangeArrowheads="1"/>
          </p:cNvSpPr>
          <p:nvPr/>
        </p:nvSpPr>
        <p:spPr bwMode="auto">
          <a:xfrm>
            <a:off x="6669088" y="2806700"/>
            <a:ext cx="2036763" cy="369332"/>
          </a:xfrm>
          <a:prstGeom prst="rect">
            <a:avLst/>
          </a:prstGeom>
          <a:solidFill>
            <a:schemeClr val="bg1"/>
          </a:solidFill>
          <a:ln>
            <a:noFill/>
          </a:ln>
          <a:effec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dirty="0">
                <a:solidFill>
                  <a:srgbClr val="000000"/>
                </a:solidFill>
                <a:latin typeface="Times New Roman" panose="02020603050405020304" pitchFamily="18" charset="0"/>
              </a:rPr>
              <a:t>average speed  = </a:t>
            </a:r>
          </a:p>
        </p:txBody>
      </p:sp>
      <p:graphicFrame>
        <p:nvGraphicFramePr>
          <p:cNvPr id="12302" name="Object 21"/>
          <p:cNvGraphicFramePr>
            <a:graphicFrameLocks noChangeAspect="1"/>
          </p:cNvGraphicFramePr>
          <p:nvPr>
            <p:extLst>
              <p:ext uri="{D42A27DB-BD31-4B8C-83A1-F6EECF244321}">
                <p14:modId xmlns:p14="http://schemas.microsoft.com/office/powerpoint/2010/main" val="4253115711"/>
              </p:ext>
            </p:extLst>
          </p:nvPr>
        </p:nvGraphicFramePr>
        <p:xfrm>
          <a:off x="8837612" y="2778618"/>
          <a:ext cx="1143000" cy="609600"/>
        </p:xfrm>
        <a:graphic>
          <a:graphicData uri="http://schemas.openxmlformats.org/presentationml/2006/ole">
            <mc:AlternateContent xmlns:mc="http://schemas.openxmlformats.org/markup-compatibility/2006">
              <mc:Choice xmlns:v="urn:schemas-microsoft-com:vml" Requires="v">
                <p:oleObj spid="_x0000_s3152" name="Equation" r:id="rId9" imgW="1143000" imgH="609600" progId="Equation.DSMT4">
                  <p:embed/>
                </p:oleObj>
              </mc:Choice>
              <mc:Fallback>
                <p:oleObj name="Equation" r:id="rId9" imgW="1143000" imgH="609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37612" y="2778618"/>
                        <a:ext cx="1143000" cy="609600"/>
                      </a:xfrm>
                      <a:prstGeom prst="rect">
                        <a:avLst/>
                      </a:prstGeom>
                      <a:solidFill>
                        <a:schemeClr val="bg1"/>
                      </a:solidFill>
                      <a:ln>
                        <a:noFill/>
                      </a:ln>
                      <a:effectLst/>
                    </p:spPr>
                  </p:pic>
                </p:oleObj>
              </mc:Fallback>
            </mc:AlternateContent>
          </a:graphicData>
        </a:graphic>
      </p:graphicFrame>
      <p:graphicFrame>
        <p:nvGraphicFramePr>
          <p:cNvPr id="12303" name="Object 23"/>
          <p:cNvGraphicFramePr>
            <a:graphicFrameLocks noChangeAspect="1"/>
          </p:cNvGraphicFramePr>
          <p:nvPr>
            <p:extLst>
              <p:ext uri="{D42A27DB-BD31-4B8C-83A1-F6EECF244321}">
                <p14:modId xmlns:p14="http://schemas.microsoft.com/office/powerpoint/2010/main" val="3914227396"/>
              </p:ext>
            </p:extLst>
          </p:nvPr>
        </p:nvGraphicFramePr>
        <p:xfrm>
          <a:off x="7553325" y="3851275"/>
          <a:ext cx="1193800" cy="736600"/>
        </p:xfrm>
        <a:graphic>
          <a:graphicData uri="http://schemas.openxmlformats.org/presentationml/2006/ole">
            <mc:AlternateContent xmlns:mc="http://schemas.openxmlformats.org/markup-compatibility/2006">
              <mc:Choice xmlns:v="urn:schemas-microsoft-com:vml" Requires="v">
                <p:oleObj spid="_x0000_s3153" name="Equation" r:id="rId11" imgW="1193800" imgH="736600" progId="Equation.DSMT4">
                  <p:embed/>
                </p:oleObj>
              </mc:Choice>
              <mc:Fallback>
                <p:oleObj name="Equation" r:id="rId11" imgW="1193800" imgH="736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3325" y="3851275"/>
                        <a:ext cx="1193800" cy="736600"/>
                      </a:xfrm>
                      <a:prstGeom prst="rect">
                        <a:avLst/>
                      </a:prstGeom>
                      <a:solidFill>
                        <a:schemeClr val="bg1"/>
                      </a:solidFill>
                      <a:ln>
                        <a:noFill/>
                      </a:ln>
                      <a:effectLst/>
                    </p:spPr>
                  </p:pic>
                </p:oleObj>
              </mc:Fallback>
            </mc:AlternateContent>
          </a:graphicData>
        </a:graphic>
      </p:graphicFrame>
      <p:sp>
        <p:nvSpPr>
          <p:cNvPr id="12304" name="Text Box 24"/>
          <p:cNvSpPr txBox="1">
            <a:spLocks noChangeArrowheads="1"/>
          </p:cNvSpPr>
          <p:nvPr/>
        </p:nvSpPr>
        <p:spPr bwMode="auto">
          <a:xfrm>
            <a:off x="1410494" y="4862104"/>
            <a:ext cx="5646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400">
                <a:solidFill>
                  <a:schemeClr val="tx1"/>
                </a:solidFill>
                <a:latin typeface="Times New Roman" panose="02020603050405020304" pitchFamily="18" charset="0"/>
              </a:rPr>
              <a:t>The </a:t>
            </a:r>
            <a:r>
              <a:rPr lang="en-US" altLang="en-US" sz="2400" b="1">
                <a:solidFill>
                  <a:srgbClr val="0000CC"/>
                </a:solidFill>
                <a:latin typeface="Times New Roman" panose="02020603050405020304" pitchFamily="18" charset="0"/>
              </a:rPr>
              <a:t>slope</a:t>
            </a:r>
            <a:r>
              <a:rPr lang="en-US" altLang="en-US" sz="2400">
                <a:solidFill>
                  <a:schemeClr val="tx1"/>
                </a:solidFill>
                <a:latin typeface="Times New Roman" panose="02020603050405020304" pitchFamily="18" charset="0"/>
              </a:rPr>
              <a:t> of a line on a distance-time graph is equal to the </a:t>
            </a:r>
            <a:r>
              <a:rPr lang="en-US" altLang="en-US" sz="2400" b="1">
                <a:solidFill>
                  <a:srgbClr val="0000CC"/>
                </a:solidFill>
                <a:latin typeface="Times New Roman" panose="02020603050405020304" pitchFamily="18" charset="0"/>
              </a:rPr>
              <a:t>average speed</a:t>
            </a:r>
            <a:r>
              <a:rPr lang="en-US" altLang="en-US" sz="2400">
                <a:solidFill>
                  <a:schemeClr val="tx1"/>
                </a:solidFill>
                <a:latin typeface="Times New Roman" panose="02020603050405020304" pitchFamily="18" charset="0"/>
              </a:rPr>
              <a:t> of the object.</a:t>
            </a:r>
          </a:p>
        </p:txBody>
      </p:sp>
      <p:sp>
        <p:nvSpPr>
          <p:cNvPr id="12305" name="Rectangle 25"/>
          <p:cNvSpPr>
            <a:spLocks noChangeArrowheads="1"/>
          </p:cNvSpPr>
          <p:nvPr/>
        </p:nvSpPr>
        <p:spPr bwMode="auto">
          <a:xfrm>
            <a:off x="1142206" y="4643395"/>
            <a:ext cx="5915025" cy="1268413"/>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8491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6" descr="mech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8338" y="503239"/>
            <a:ext cx="206057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2"/>
          <p:cNvSpPr>
            <a:spLocks noChangeArrowheads="1" noChangeShapeType="1" noTextEdit="1"/>
          </p:cNvSpPr>
          <p:nvPr/>
        </p:nvSpPr>
        <p:spPr bwMode="auto">
          <a:xfrm>
            <a:off x="3762376" y="228601"/>
            <a:ext cx="4770437" cy="371475"/>
          </a:xfrm>
          <a:prstGeom prst="rect">
            <a:avLst/>
          </a:prstGeom>
        </p:spPr>
        <p:txBody>
          <a:bodyPr wrap="none" fromWordArt="1">
            <a:prstTxWarp prst="textPlain">
              <a:avLst>
                <a:gd name="adj" fmla="val 50000"/>
              </a:avLst>
            </a:prstTxWarp>
          </a:bodyPr>
          <a:lstStyle/>
          <a:p>
            <a:pPr algn="ctr"/>
            <a:r>
              <a:rPr lang="en-US" sz="2400" kern="10">
                <a:ln w="9525">
                  <a:solidFill>
                    <a:schemeClr val="tx1"/>
                  </a:solidFill>
                  <a:round/>
                  <a:headEnd/>
                  <a:tailEnd/>
                </a:ln>
                <a:gradFill rotWithShape="1">
                  <a:gsLst>
                    <a:gs pos="0">
                      <a:srgbClr val="FFFF00"/>
                    </a:gs>
                    <a:gs pos="100000">
                      <a:srgbClr val="FF0000"/>
                    </a:gs>
                  </a:gsLst>
                  <a:path path="rect">
                    <a:fillToRect r="100000" b="100000"/>
                  </a:path>
                </a:gradFill>
                <a:effectLst>
                  <a:outerShdw dist="35921" dir="2700000" algn="ctr" rotWithShape="0">
                    <a:srgbClr val="C0C0C0">
                      <a:alpha val="79999"/>
                    </a:srgbClr>
                  </a:outerShdw>
                </a:effectLst>
                <a:latin typeface="Impact" panose="020B0806030902050204" pitchFamily="34" charset="0"/>
              </a:rPr>
              <a:t>Mechanical Energy</a:t>
            </a:r>
          </a:p>
        </p:txBody>
      </p:sp>
      <p:sp>
        <p:nvSpPr>
          <p:cNvPr id="3076" name="Text Box 3"/>
          <p:cNvSpPr txBox="1">
            <a:spLocks noChangeArrowheads="1"/>
          </p:cNvSpPr>
          <p:nvPr/>
        </p:nvSpPr>
        <p:spPr bwMode="auto">
          <a:xfrm>
            <a:off x="1614488" y="990601"/>
            <a:ext cx="61261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The term </a:t>
            </a:r>
            <a:r>
              <a:rPr lang="en-US" altLang="en-US" sz="2000">
                <a:solidFill>
                  <a:srgbClr val="FF0000"/>
                </a:solidFill>
                <a:latin typeface="Times New Roman" panose="02020603050405020304" pitchFamily="18" charset="0"/>
              </a:rPr>
              <a:t>mechanical energy</a:t>
            </a:r>
            <a:r>
              <a:rPr lang="en-US" altLang="en-US" sz="2000">
                <a:latin typeface="Times New Roman" panose="02020603050405020304" pitchFamily="18" charset="0"/>
              </a:rPr>
              <a:t> means the sum of an object’s potential and kinetic energy.</a:t>
            </a:r>
          </a:p>
        </p:txBody>
      </p:sp>
      <p:graphicFrame>
        <p:nvGraphicFramePr>
          <p:cNvPr id="3077" name="Object 4"/>
          <p:cNvGraphicFramePr>
            <a:graphicFrameLocks noChangeAspect="1"/>
          </p:cNvGraphicFramePr>
          <p:nvPr/>
        </p:nvGraphicFramePr>
        <p:xfrm>
          <a:off x="3305175" y="2239963"/>
          <a:ext cx="1930400" cy="431800"/>
        </p:xfrm>
        <a:graphic>
          <a:graphicData uri="http://schemas.openxmlformats.org/presentationml/2006/ole">
            <mc:AlternateContent xmlns:mc="http://schemas.openxmlformats.org/markup-compatibility/2006">
              <mc:Choice xmlns:v="urn:schemas-microsoft-com:vml" Requires="v">
                <p:oleObj spid="_x0000_s22544" name="Equation" r:id="rId4" imgW="1930400" imgH="431800" progId="Equation.DSMT4">
                  <p:embed/>
                </p:oleObj>
              </mc:Choice>
              <mc:Fallback>
                <p:oleObj name="Equation" r:id="rId4" imgW="1930400" imgH="431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175" y="2239963"/>
                        <a:ext cx="1930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6"/>
          <p:cNvSpPr>
            <a:spLocks noChangeArrowheads="1"/>
          </p:cNvSpPr>
          <p:nvPr/>
        </p:nvSpPr>
        <p:spPr bwMode="auto">
          <a:xfrm>
            <a:off x="3165475" y="2087563"/>
            <a:ext cx="2286000" cy="762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079" name="Text Box 22"/>
          <p:cNvSpPr txBox="1">
            <a:spLocks noChangeArrowheads="1"/>
          </p:cNvSpPr>
          <p:nvPr/>
        </p:nvSpPr>
        <p:spPr bwMode="auto">
          <a:xfrm>
            <a:off x="1614488" y="3382964"/>
            <a:ext cx="7726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When work is done on an object, the object gains energy as a result.</a:t>
            </a:r>
          </a:p>
        </p:txBody>
      </p:sp>
      <p:sp>
        <p:nvSpPr>
          <p:cNvPr id="3080" name="Text Box 23"/>
          <p:cNvSpPr txBox="1">
            <a:spLocks noChangeArrowheads="1"/>
          </p:cNvSpPr>
          <p:nvPr/>
        </p:nvSpPr>
        <p:spPr bwMode="auto">
          <a:xfrm>
            <a:off x="2757488" y="4435476"/>
            <a:ext cx="6354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An object is gaining kinetic energy if it increases its speed.</a:t>
            </a:r>
          </a:p>
        </p:txBody>
      </p:sp>
      <p:pic>
        <p:nvPicPr>
          <p:cNvPr id="3081" name="Picture 24" descr="j021352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49425" y="4022725"/>
            <a:ext cx="93186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7" descr="j029700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861426" y="4892675"/>
            <a:ext cx="12795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29"/>
          <p:cNvSpPr txBox="1">
            <a:spLocks noChangeArrowheads="1"/>
          </p:cNvSpPr>
          <p:nvPr/>
        </p:nvSpPr>
        <p:spPr bwMode="auto">
          <a:xfrm>
            <a:off x="2801937" y="5607051"/>
            <a:ext cx="594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An object is gaining gravitational potential energy if it is getting higher above the reference point (the ground).</a:t>
            </a:r>
          </a:p>
        </p:txBody>
      </p:sp>
    </p:spTree>
    <p:extLst>
      <p:ext uri="{BB962C8B-B14F-4D97-AF65-F5344CB8AC3E}">
        <p14:creationId xmlns:p14="http://schemas.microsoft.com/office/powerpoint/2010/main" val="9398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1827212" y="228601"/>
            <a:ext cx="8534400" cy="504825"/>
          </a:xfrm>
          <a:prstGeom prst="rect">
            <a:avLst/>
          </a:prstGeom>
        </p:spPr>
        <p:txBody>
          <a:bodyPr wrap="none" fromWordArt="1">
            <a:prstTxWarp prst="textPlain">
              <a:avLst>
                <a:gd name="adj" fmla="val 50000"/>
              </a:avLst>
            </a:prstTxWarp>
          </a:bodyPr>
          <a:lstStyle/>
          <a:p>
            <a:pPr algn="ctr"/>
            <a:r>
              <a:rPr lang="en-US" sz="3200" kern="10">
                <a:ln w="9525">
                  <a:solidFill>
                    <a:schemeClr val="tx1"/>
                  </a:solidFill>
                  <a:round/>
                  <a:headEnd/>
                  <a:tailEnd/>
                </a:ln>
                <a:gradFill rotWithShape="1">
                  <a:gsLst>
                    <a:gs pos="0">
                      <a:srgbClr val="FFFF00"/>
                    </a:gs>
                    <a:gs pos="100000">
                      <a:srgbClr val="FF0000"/>
                    </a:gs>
                  </a:gsLst>
                  <a:path path="rect">
                    <a:fillToRect r="100000" b="100000"/>
                  </a:path>
                </a:gradFill>
                <a:effectLst>
                  <a:outerShdw dist="35921" dir="2700000" algn="ctr" rotWithShape="0">
                    <a:srgbClr val="C0C0C0">
                      <a:alpha val="79999"/>
                    </a:srgbClr>
                  </a:outerShdw>
                </a:effectLst>
                <a:latin typeface="Impact" panose="020B0806030902050204" pitchFamily="34" charset="0"/>
              </a:rPr>
              <a:t>The Law of Conservation of Mechanical Energy</a:t>
            </a:r>
          </a:p>
        </p:txBody>
      </p:sp>
      <p:sp>
        <p:nvSpPr>
          <p:cNvPr id="4099" name="Text Box 7"/>
          <p:cNvSpPr txBox="1">
            <a:spLocks noChangeArrowheads="1"/>
          </p:cNvSpPr>
          <p:nvPr/>
        </p:nvSpPr>
        <p:spPr bwMode="auto">
          <a:xfrm>
            <a:off x="1598612" y="960439"/>
            <a:ext cx="617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The law of conservation of mechanical energy is:</a:t>
            </a:r>
          </a:p>
        </p:txBody>
      </p:sp>
      <p:sp>
        <p:nvSpPr>
          <p:cNvPr id="4100" name="Text Box 8"/>
          <p:cNvSpPr txBox="1">
            <a:spLocks noChangeArrowheads="1"/>
          </p:cNvSpPr>
          <p:nvPr/>
        </p:nvSpPr>
        <p:spPr bwMode="auto">
          <a:xfrm>
            <a:off x="2589212" y="1585914"/>
            <a:ext cx="647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“Within a closed, isolated system, energy can change form, but the total amount of mechanical energy remains constant.”</a:t>
            </a:r>
          </a:p>
        </p:txBody>
      </p:sp>
      <p:sp>
        <p:nvSpPr>
          <p:cNvPr id="4101" name="Rectangle 9"/>
          <p:cNvSpPr>
            <a:spLocks noChangeArrowheads="1"/>
          </p:cNvSpPr>
          <p:nvPr/>
        </p:nvSpPr>
        <p:spPr bwMode="auto">
          <a:xfrm>
            <a:off x="2284412" y="1509713"/>
            <a:ext cx="6934200" cy="9144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102" name="Text Box 10"/>
          <p:cNvSpPr txBox="1">
            <a:spLocks noChangeArrowheads="1"/>
          </p:cNvSpPr>
          <p:nvPr/>
        </p:nvSpPr>
        <p:spPr bwMode="auto">
          <a:xfrm>
            <a:off x="1598612" y="2651126"/>
            <a:ext cx="906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A </a:t>
            </a:r>
            <a:r>
              <a:rPr lang="en-US" altLang="en-US" sz="2000" i="1">
                <a:latin typeface="Times New Roman" panose="02020603050405020304" pitchFamily="18" charset="0"/>
              </a:rPr>
              <a:t>closed, isolated system</a:t>
            </a:r>
            <a:r>
              <a:rPr lang="en-US" altLang="en-US" sz="2000">
                <a:latin typeface="Times New Roman" panose="02020603050405020304" pitchFamily="18" charset="0"/>
              </a:rPr>
              <a:t> means that it is isolated from external forces, so no work can be done on it (i.e. energy can’t be added or taken away).  It is sometimes referred to as a frictionless system.  Friction “dissipates” energy as useless heat.</a:t>
            </a:r>
          </a:p>
        </p:txBody>
      </p:sp>
      <p:sp>
        <p:nvSpPr>
          <p:cNvPr id="4103" name="Text Box 15"/>
          <p:cNvSpPr txBox="1">
            <a:spLocks noChangeArrowheads="1"/>
          </p:cNvSpPr>
          <p:nvPr/>
        </p:nvSpPr>
        <p:spPr bwMode="auto">
          <a:xfrm>
            <a:off x="1614488" y="3840164"/>
            <a:ext cx="8869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All this really means is that potential energy is being converted to kinetic energy, or vice versa.</a:t>
            </a:r>
          </a:p>
        </p:txBody>
      </p:sp>
      <p:sp>
        <p:nvSpPr>
          <p:cNvPr id="4104" name="Text Box 16"/>
          <p:cNvSpPr txBox="1">
            <a:spLocks noChangeArrowheads="1"/>
          </p:cNvSpPr>
          <p:nvPr/>
        </p:nvSpPr>
        <p:spPr bwMode="auto">
          <a:xfrm>
            <a:off x="2116138" y="4678364"/>
            <a:ext cx="1965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So, we can say:</a:t>
            </a:r>
          </a:p>
        </p:txBody>
      </p:sp>
      <p:graphicFrame>
        <p:nvGraphicFramePr>
          <p:cNvPr id="4105" name="Object 17"/>
          <p:cNvGraphicFramePr>
            <a:graphicFrameLocks noChangeAspect="1"/>
          </p:cNvGraphicFramePr>
          <p:nvPr/>
        </p:nvGraphicFramePr>
        <p:xfrm>
          <a:off x="4584700" y="4694238"/>
          <a:ext cx="1333500" cy="381000"/>
        </p:xfrm>
        <a:graphic>
          <a:graphicData uri="http://schemas.openxmlformats.org/presentationml/2006/ole">
            <mc:AlternateContent xmlns:mc="http://schemas.openxmlformats.org/markup-compatibility/2006">
              <mc:Choice xmlns:v="urn:schemas-microsoft-com:vml" Requires="v">
                <p:oleObj spid="_x0000_s23596" name="Equation" r:id="rId3" imgW="1333500" imgH="381000" progId="Equation.DSMT4">
                  <p:embed/>
                </p:oleObj>
              </mc:Choice>
              <mc:Fallback>
                <p:oleObj name="Equation" r:id="rId3" imgW="1333500" imgH="381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700" y="4694238"/>
                        <a:ext cx="13335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6" name="Object 19"/>
          <p:cNvGraphicFramePr>
            <a:graphicFrameLocks noChangeAspect="1"/>
          </p:cNvGraphicFramePr>
          <p:nvPr/>
        </p:nvGraphicFramePr>
        <p:xfrm>
          <a:off x="4191000" y="5227638"/>
          <a:ext cx="1765300" cy="533400"/>
        </p:xfrm>
        <a:graphic>
          <a:graphicData uri="http://schemas.openxmlformats.org/presentationml/2006/ole">
            <mc:AlternateContent xmlns:mc="http://schemas.openxmlformats.org/markup-compatibility/2006">
              <mc:Choice xmlns:v="urn:schemas-microsoft-com:vml" Requires="v">
                <p:oleObj spid="_x0000_s23597" name="Equation" r:id="rId5" imgW="1765300" imgH="533400" progId="Equation.DSMT4">
                  <p:embed/>
                </p:oleObj>
              </mc:Choice>
              <mc:Fallback>
                <p:oleObj name="Equation" r:id="rId5" imgW="1765300" imgH="533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5227638"/>
                        <a:ext cx="1765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7" name="Object 20"/>
          <p:cNvGraphicFramePr>
            <a:graphicFrameLocks noChangeAspect="1"/>
          </p:cNvGraphicFramePr>
          <p:nvPr/>
        </p:nvGraphicFramePr>
        <p:xfrm>
          <a:off x="4406900" y="5867400"/>
          <a:ext cx="1333500" cy="533400"/>
        </p:xfrm>
        <a:graphic>
          <a:graphicData uri="http://schemas.openxmlformats.org/presentationml/2006/ole">
            <mc:AlternateContent xmlns:mc="http://schemas.openxmlformats.org/markup-compatibility/2006">
              <mc:Choice xmlns:v="urn:schemas-microsoft-com:vml" Requires="v">
                <p:oleObj spid="_x0000_s23598" name="Equation" r:id="rId7" imgW="1333500" imgH="533400" progId="Equation.DSMT4">
                  <p:embed/>
                </p:oleObj>
              </mc:Choice>
              <mc:Fallback>
                <p:oleObj name="Equation" r:id="rId7" imgW="1333500" imgH="533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6900" y="5867400"/>
                        <a:ext cx="13335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8" name="AutoShape 24"/>
          <p:cNvSpPr>
            <a:spLocks noChangeArrowheads="1"/>
          </p:cNvSpPr>
          <p:nvPr/>
        </p:nvSpPr>
        <p:spPr bwMode="auto">
          <a:xfrm>
            <a:off x="6643688" y="4479925"/>
            <a:ext cx="1782763" cy="1233488"/>
          </a:xfrm>
          <a:prstGeom prst="wedgeRoundRectCallout">
            <a:avLst>
              <a:gd name="adj1" fmla="val 98352"/>
              <a:gd name="adj2" fmla="val 23231"/>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You can divide both sides by the mass!!</a:t>
            </a:r>
          </a:p>
        </p:txBody>
      </p:sp>
      <p:sp>
        <p:nvSpPr>
          <p:cNvPr id="4109" name="Line 25"/>
          <p:cNvSpPr>
            <a:spLocks noChangeShapeType="1"/>
          </p:cNvSpPr>
          <p:nvPr/>
        </p:nvSpPr>
        <p:spPr bwMode="auto">
          <a:xfrm flipH="1">
            <a:off x="5408612" y="5303839"/>
            <a:ext cx="228600" cy="3651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Line 26"/>
          <p:cNvSpPr>
            <a:spLocks noChangeShapeType="1"/>
          </p:cNvSpPr>
          <p:nvPr/>
        </p:nvSpPr>
        <p:spPr bwMode="auto">
          <a:xfrm flipH="1">
            <a:off x="4630737" y="5303839"/>
            <a:ext cx="228600" cy="36512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0629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2" name="WordArt 2" descr="Narrow vertical"/>
          <p:cNvSpPr>
            <a:spLocks noChangeArrowheads="1" noChangeShapeType="1" noTextEdit="1"/>
          </p:cNvSpPr>
          <p:nvPr/>
        </p:nvSpPr>
        <p:spPr bwMode="auto">
          <a:xfrm>
            <a:off x="1754187" y="49214"/>
            <a:ext cx="2171700" cy="884237"/>
          </a:xfrm>
          <a:prstGeom prst="rect">
            <a:avLst/>
          </a:prstGeom>
        </p:spPr>
        <p:txBody>
          <a:bodyPr wrap="none" fromWordArt="1">
            <a:prstTxWarp prst="textCurveUp">
              <a:avLst>
                <a:gd name="adj" fmla="val 40356"/>
              </a:avLst>
            </a:prstTxWarp>
          </a:bodyPr>
          <a:lstStyle/>
          <a:p>
            <a:pPr algn="ctr"/>
            <a:r>
              <a:rPr lang="en-US" sz="3200" kern="10">
                <a:ln w="12700">
                  <a:solidFill>
                    <a:srgbClr val="000000"/>
                  </a:solidFill>
                  <a:round/>
                  <a:headEnd/>
                  <a:tailEnd/>
                </a:ln>
                <a:pattFill prst="dashHorz">
                  <a:fgClr>
                    <a:schemeClr val="tx1"/>
                  </a:fgClr>
                  <a:bgClr>
                    <a:srgbClr val="FFFF00"/>
                  </a:bgClr>
                </a:pattFill>
                <a:effectLst>
                  <a:outerShdw dist="45791" dir="2021404" algn="ctr" rotWithShape="0">
                    <a:srgbClr val="808080">
                      <a:alpha val="79999"/>
                    </a:srgbClr>
                  </a:outerShdw>
                </a:effectLst>
                <a:latin typeface="Arial Black" panose="020B0A04020102020204" pitchFamily="34" charset="0"/>
              </a:rPr>
              <a:t>examples:</a:t>
            </a:r>
          </a:p>
        </p:txBody>
      </p:sp>
      <p:sp>
        <p:nvSpPr>
          <p:cNvPr id="5123" name="Text Box 3"/>
          <p:cNvSpPr txBox="1">
            <a:spLocks noChangeArrowheads="1"/>
          </p:cNvSpPr>
          <p:nvPr/>
        </p:nvSpPr>
        <p:spPr bwMode="auto">
          <a:xfrm>
            <a:off x="4595813" y="395289"/>
            <a:ext cx="3235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Practice Problems p. 183</a:t>
            </a:r>
          </a:p>
        </p:txBody>
      </p:sp>
      <p:sp>
        <p:nvSpPr>
          <p:cNvPr id="3076" name="Text Box 4"/>
          <p:cNvSpPr txBox="1">
            <a:spLocks noChangeArrowheads="1"/>
          </p:cNvSpPr>
          <p:nvPr/>
        </p:nvSpPr>
        <p:spPr bwMode="auto">
          <a:xfrm>
            <a:off x="1600201" y="1201739"/>
            <a:ext cx="87010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8)  A seagull flying horizontally at 8.00 m/s carries a clam with a mass of 300 g in its beak.  Calculate the total mechanical energy of the clam when the seagull is 30.0 m above the ground.   </a:t>
            </a:r>
          </a:p>
        </p:txBody>
      </p:sp>
      <p:sp>
        <p:nvSpPr>
          <p:cNvPr id="3077" name="Text Box 5"/>
          <p:cNvSpPr txBox="1">
            <a:spLocks noChangeArrowheads="1"/>
          </p:cNvSpPr>
          <p:nvPr/>
        </p:nvSpPr>
        <p:spPr bwMode="auto">
          <a:xfrm>
            <a:off x="8207376" y="2041526"/>
            <a:ext cx="218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97.9 J</a:t>
            </a:r>
          </a:p>
        </p:txBody>
      </p:sp>
      <p:sp>
        <p:nvSpPr>
          <p:cNvPr id="3078" name="Oval 6"/>
          <p:cNvSpPr>
            <a:spLocks noChangeArrowheads="1"/>
          </p:cNvSpPr>
          <p:nvPr/>
        </p:nvSpPr>
        <p:spPr bwMode="auto">
          <a:xfrm>
            <a:off x="9431337" y="1976438"/>
            <a:ext cx="1041400" cy="53816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079" name="Text Box 7"/>
          <p:cNvSpPr txBox="1">
            <a:spLocks noChangeArrowheads="1"/>
          </p:cNvSpPr>
          <p:nvPr/>
        </p:nvSpPr>
        <p:spPr bwMode="auto">
          <a:xfrm>
            <a:off x="1600200" y="2765426"/>
            <a:ext cx="90662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9)  A 55.0 kg high-jump athlete leaps into the air in an attempt to clear the bar.  At the top of the leap, the athlete has a total mechanical energy of 3.00 x 10</a:t>
            </a:r>
            <a:r>
              <a:rPr lang="en-US" altLang="en-US" baseline="30000"/>
              <a:t>3</a:t>
            </a:r>
            <a:r>
              <a:rPr lang="en-US" altLang="en-US"/>
              <a:t> J and is moving at 8.33 m/s.  Calculate the gravitational potential energy of the athlete.</a:t>
            </a:r>
          </a:p>
        </p:txBody>
      </p:sp>
      <p:sp>
        <p:nvSpPr>
          <p:cNvPr id="3080" name="Text Box 8"/>
          <p:cNvSpPr txBox="1">
            <a:spLocks noChangeArrowheads="1"/>
          </p:cNvSpPr>
          <p:nvPr/>
        </p:nvSpPr>
        <p:spPr bwMode="auto">
          <a:xfrm>
            <a:off x="8782050" y="3924301"/>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1.09 x 10</a:t>
            </a:r>
            <a:r>
              <a:rPr lang="en-US" altLang="en-US" sz="2000" baseline="30000">
                <a:latin typeface="Times New Roman" panose="02020603050405020304" pitchFamily="18" charset="0"/>
              </a:rPr>
              <a:t>3</a:t>
            </a:r>
            <a:r>
              <a:rPr lang="en-US" altLang="en-US" sz="2000">
                <a:latin typeface="Times New Roman" panose="02020603050405020304" pitchFamily="18" charset="0"/>
              </a:rPr>
              <a:t> J</a:t>
            </a:r>
          </a:p>
        </p:txBody>
      </p:sp>
      <p:sp>
        <p:nvSpPr>
          <p:cNvPr id="3081" name="Oval 9"/>
          <p:cNvSpPr>
            <a:spLocks noChangeArrowheads="1"/>
          </p:cNvSpPr>
          <p:nvPr/>
        </p:nvSpPr>
        <p:spPr bwMode="auto">
          <a:xfrm>
            <a:off x="8883651" y="3821113"/>
            <a:ext cx="1589087" cy="61436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3082" name="Text Box 10"/>
          <p:cNvSpPr txBox="1">
            <a:spLocks noChangeArrowheads="1"/>
          </p:cNvSpPr>
          <p:nvPr/>
        </p:nvSpPr>
        <p:spPr bwMode="auto">
          <a:xfrm>
            <a:off x="1600200" y="4754564"/>
            <a:ext cx="90662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10)  A construction worker drops a 2.00 kg hammer from a roof.  When the hammer is 50.0 m above the ground, it has a total mechanical energy of 1.88 x 10</a:t>
            </a:r>
            <a:r>
              <a:rPr lang="en-US" altLang="en-US" baseline="30000"/>
              <a:t>3</a:t>
            </a:r>
            <a:r>
              <a:rPr lang="en-US" altLang="en-US"/>
              <a:t> J.  Calculate the kinetic energy of the hammer.</a:t>
            </a:r>
          </a:p>
        </p:txBody>
      </p:sp>
      <p:sp>
        <p:nvSpPr>
          <p:cNvPr id="3083" name="Text Box 11"/>
          <p:cNvSpPr txBox="1">
            <a:spLocks noChangeArrowheads="1"/>
          </p:cNvSpPr>
          <p:nvPr/>
        </p:nvSpPr>
        <p:spPr bwMode="auto">
          <a:xfrm>
            <a:off x="8782050" y="5497514"/>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899 J</a:t>
            </a:r>
          </a:p>
        </p:txBody>
      </p:sp>
      <p:sp>
        <p:nvSpPr>
          <p:cNvPr id="3084" name="Oval 12"/>
          <p:cNvSpPr>
            <a:spLocks noChangeArrowheads="1"/>
          </p:cNvSpPr>
          <p:nvPr/>
        </p:nvSpPr>
        <p:spPr bwMode="auto">
          <a:xfrm>
            <a:off x="9523413" y="5394326"/>
            <a:ext cx="949325" cy="6143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13" name="Picture 2" descr="http://images.clipartpanda.com/wise-owl-clipart-black-and-white-owl-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26014"/>
            <a:ext cx="1617024" cy="193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62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wipe(down)">
                                      <p:cBhvr>
                                        <p:cTn id="14" dur="1000"/>
                                        <p:tgtEl>
                                          <p:spTgt spid="30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80"/>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3081"/>
                                        </p:tgtEl>
                                        <p:attrNameLst>
                                          <p:attrName>style.visibility</p:attrName>
                                        </p:attrNameLst>
                                      </p:cBhvr>
                                      <p:to>
                                        <p:strVal val="visible"/>
                                      </p:to>
                                    </p:set>
                                    <p:animEffect transition="in" filter="wipe(down)">
                                      <p:cBhvr>
                                        <p:cTn id="26" dur="1000"/>
                                        <p:tgtEl>
                                          <p:spTgt spid="308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8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83"/>
                                        </p:tgtEl>
                                        <p:attrNameLst>
                                          <p:attrName>style.visibility</p:attrName>
                                        </p:attrNameLst>
                                      </p:cBhvr>
                                      <p:to>
                                        <p:strVal val="visible"/>
                                      </p:to>
                                    </p:set>
                                  </p:childTnLst>
                                </p:cTn>
                              </p:par>
                            </p:childTnLst>
                          </p:cTn>
                        </p:par>
                        <p:par>
                          <p:cTn id="35" fill="hold" nodeType="afterGroup">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3084"/>
                                        </p:tgtEl>
                                        <p:attrNameLst>
                                          <p:attrName>style.visibility</p:attrName>
                                        </p:attrNameLst>
                                      </p:cBhvr>
                                      <p:to>
                                        <p:strVal val="visible"/>
                                      </p:to>
                                    </p:set>
                                    <p:animEffect transition="in" filter="wipe(down)">
                                      <p:cBhvr>
                                        <p:cTn id="38" dur="1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78" grpId="0" animBg="1"/>
      <p:bldP spid="3079" grpId="0"/>
      <p:bldP spid="3080" grpId="0"/>
      <p:bldP spid="3081" grpId="0" animBg="1"/>
      <p:bldP spid="3082" grpId="0"/>
      <p:bldP spid="3083" grpId="0"/>
      <p:bldP spid="308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146" name="WordArt 2" descr="Narrow vertical"/>
          <p:cNvSpPr>
            <a:spLocks noChangeArrowheads="1" noChangeShapeType="1" noTextEdit="1"/>
          </p:cNvSpPr>
          <p:nvPr/>
        </p:nvSpPr>
        <p:spPr bwMode="auto">
          <a:xfrm>
            <a:off x="1754187" y="49214"/>
            <a:ext cx="2171700" cy="884237"/>
          </a:xfrm>
          <a:prstGeom prst="rect">
            <a:avLst/>
          </a:prstGeom>
        </p:spPr>
        <p:txBody>
          <a:bodyPr wrap="none" fromWordArt="1">
            <a:prstTxWarp prst="textCurveUp">
              <a:avLst>
                <a:gd name="adj" fmla="val 40356"/>
              </a:avLst>
            </a:prstTxWarp>
          </a:bodyPr>
          <a:lstStyle/>
          <a:p>
            <a:pPr algn="ctr"/>
            <a:r>
              <a:rPr lang="en-US" sz="3200" kern="10">
                <a:ln w="12700">
                  <a:solidFill>
                    <a:srgbClr val="000000"/>
                  </a:solidFill>
                  <a:round/>
                  <a:headEnd/>
                  <a:tailEnd/>
                </a:ln>
                <a:pattFill prst="dashHorz">
                  <a:fgClr>
                    <a:schemeClr val="tx1"/>
                  </a:fgClr>
                  <a:bgClr>
                    <a:srgbClr val="FFFF00"/>
                  </a:bgClr>
                </a:pattFill>
                <a:effectLst>
                  <a:outerShdw dist="45791" dir="2021404" algn="ctr" rotWithShape="0">
                    <a:srgbClr val="808080">
                      <a:alpha val="79999"/>
                    </a:srgbClr>
                  </a:outerShdw>
                </a:effectLst>
                <a:latin typeface="Arial Black" panose="020B0A04020102020204" pitchFamily="34" charset="0"/>
              </a:rPr>
              <a:t>examples:</a:t>
            </a:r>
          </a:p>
        </p:txBody>
      </p:sp>
      <p:sp>
        <p:nvSpPr>
          <p:cNvPr id="6147" name="Text Box 3"/>
          <p:cNvSpPr txBox="1">
            <a:spLocks noChangeArrowheads="1"/>
          </p:cNvSpPr>
          <p:nvPr/>
        </p:nvSpPr>
        <p:spPr bwMode="auto">
          <a:xfrm>
            <a:off x="4595813" y="395289"/>
            <a:ext cx="3235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Practice Problems p. 184</a:t>
            </a:r>
          </a:p>
        </p:txBody>
      </p:sp>
      <p:sp>
        <p:nvSpPr>
          <p:cNvPr id="8196" name="Text Box 4"/>
          <p:cNvSpPr txBox="1">
            <a:spLocks noChangeArrowheads="1"/>
          </p:cNvSpPr>
          <p:nvPr/>
        </p:nvSpPr>
        <p:spPr bwMode="auto">
          <a:xfrm>
            <a:off x="1600201" y="1670051"/>
            <a:ext cx="87010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11)  A 10.0 kg water balloon is dropped from a height of 12.0 m.  Calculate the speed of the balloon just before it hits the ground.   </a:t>
            </a:r>
          </a:p>
        </p:txBody>
      </p:sp>
      <p:sp>
        <p:nvSpPr>
          <p:cNvPr id="8197" name="Text Box 5"/>
          <p:cNvSpPr txBox="1">
            <a:spLocks noChangeArrowheads="1"/>
          </p:cNvSpPr>
          <p:nvPr/>
        </p:nvSpPr>
        <p:spPr bwMode="auto">
          <a:xfrm>
            <a:off x="8207376" y="2270126"/>
            <a:ext cx="218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15.3 m/s</a:t>
            </a:r>
          </a:p>
        </p:txBody>
      </p:sp>
      <p:sp>
        <p:nvSpPr>
          <p:cNvPr id="8198" name="Oval 6"/>
          <p:cNvSpPr>
            <a:spLocks noChangeArrowheads="1"/>
          </p:cNvSpPr>
          <p:nvPr/>
        </p:nvSpPr>
        <p:spPr bwMode="auto">
          <a:xfrm>
            <a:off x="9248775" y="2205038"/>
            <a:ext cx="1223962" cy="538162"/>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199" name="Text Box 7"/>
          <p:cNvSpPr txBox="1">
            <a:spLocks noChangeArrowheads="1"/>
          </p:cNvSpPr>
          <p:nvPr/>
        </p:nvSpPr>
        <p:spPr bwMode="auto">
          <a:xfrm>
            <a:off x="1600200" y="3089276"/>
            <a:ext cx="9066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12)  A 30.0 kg child on a trampoline jumps vertically into the air at an initial speed of 1.60 m/s.  Calculate how high the child will rise.</a:t>
            </a:r>
          </a:p>
        </p:txBody>
      </p:sp>
      <p:sp>
        <p:nvSpPr>
          <p:cNvPr id="8200" name="Text Box 8"/>
          <p:cNvSpPr txBox="1">
            <a:spLocks noChangeArrowheads="1"/>
          </p:cNvSpPr>
          <p:nvPr/>
        </p:nvSpPr>
        <p:spPr bwMode="auto">
          <a:xfrm>
            <a:off x="8782050" y="3786189"/>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0.130 m</a:t>
            </a:r>
          </a:p>
        </p:txBody>
      </p:sp>
      <p:sp>
        <p:nvSpPr>
          <p:cNvPr id="8201" name="Oval 9"/>
          <p:cNvSpPr>
            <a:spLocks noChangeArrowheads="1"/>
          </p:cNvSpPr>
          <p:nvPr/>
        </p:nvSpPr>
        <p:spPr bwMode="auto">
          <a:xfrm>
            <a:off x="9248775" y="3683001"/>
            <a:ext cx="1223962" cy="6143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8202" name="Text Box 10"/>
          <p:cNvSpPr txBox="1">
            <a:spLocks noChangeArrowheads="1"/>
          </p:cNvSpPr>
          <p:nvPr/>
        </p:nvSpPr>
        <p:spPr bwMode="auto">
          <a:xfrm>
            <a:off x="1600200" y="4756151"/>
            <a:ext cx="90662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13)  A 20.0 g dart is fired from a dart gun with a horizontal speed of 4.10 m/s.  The total mechanical energy of the dart is 0.481 J.  Calculate the gravitational potential energy of the dart.</a:t>
            </a:r>
          </a:p>
        </p:txBody>
      </p:sp>
      <p:sp>
        <p:nvSpPr>
          <p:cNvPr id="8203" name="Text Box 11"/>
          <p:cNvSpPr txBox="1">
            <a:spLocks noChangeArrowheads="1"/>
          </p:cNvSpPr>
          <p:nvPr/>
        </p:nvSpPr>
        <p:spPr bwMode="auto">
          <a:xfrm>
            <a:off x="8782050" y="5707064"/>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0.313 J</a:t>
            </a:r>
          </a:p>
        </p:txBody>
      </p:sp>
      <p:sp>
        <p:nvSpPr>
          <p:cNvPr id="8204" name="Oval 12"/>
          <p:cNvSpPr>
            <a:spLocks noChangeArrowheads="1"/>
          </p:cNvSpPr>
          <p:nvPr/>
        </p:nvSpPr>
        <p:spPr bwMode="auto">
          <a:xfrm>
            <a:off x="9340851" y="5603876"/>
            <a:ext cx="1131887" cy="6143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13" name="Picture 2" descr="http://images.clipartpanda.com/wise-owl-clipart-black-and-white-owl-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26014"/>
            <a:ext cx="1617024" cy="193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55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8198"/>
                                        </p:tgtEl>
                                        <p:attrNameLst>
                                          <p:attrName>style.visibility</p:attrName>
                                        </p:attrNameLst>
                                      </p:cBhvr>
                                      <p:to>
                                        <p:strVal val="visible"/>
                                      </p:to>
                                    </p:set>
                                    <p:animEffect transition="in" filter="wipe(down)">
                                      <p:cBhvr>
                                        <p:cTn id="14" dur="1000"/>
                                        <p:tgtEl>
                                          <p:spTgt spid="81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4" fill="hold" grpId="0" nodeType="afterEffect">
                                  <p:stCondLst>
                                    <p:cond delay="0"/>
                                  </p:stCondLst>
                                  <p:childTnLst>
                                    <p:set>
                                      <p:cBhvr>
                                        <p:cTn id="25" dur="1" fill="hold">
                                          <p:stCondLst>
                                            <p:cond delay="0"/>
                                          </p:stCondLst>
                                        </p:cTn>
                                        <p:tgtEl>
                                          <p:spTgt spid="8201"/>
                                        </p:tgtEl>
                                        <p:attrNameLst>
                                          <p:attrName>style.visibility</p:attrName>
                                        </p:attrNameLst>
                                      </p:cBhvr>
                                      <p:to>
                                        <p:strVal val="visible"/>
                                      </p:to>
                                    </p:set>
                                    <p:animEffect transition="in" filter="wipe(down)">
                                      <p:cBhvr>
                                        <p:cTn id="26" dur="1000"/>
                                        <p:tgtEl>
                                          <p:spTgt spid="82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03"/>
                                        </p:tgtEl>
                                        <p:attrNameLst>
                                          <p:attrName>style.visibility</p:attrName>
                                        </p:attrNameLst>
                                      </p:cBhvr>
                                      <p:to>
                                        <p:strVal val="visible"/>
                                      </p:to>
                                    </p:set>
                                  </p:childTnLst>
                                </p:cTn>
                              </p:par>
                            </p:childTnLst>
                          </p:cTn>
                        </p:par>
                        <p:par>
                          <p:cTn id="35" fill="hold" nodeType="afterGroup">
                            <p:stCondLst>
                              <p:cond delay="0"/>
                            </p:stCondLst>
                            <p:childTnLst>
                              <p:par>
                                <p:cTn id="36" presetID="22" presetClass="entr" presetSubtype="4" fill="hold" grpId="0" nodeType="afterEffect">
                                  <p:stCondLst>
                                    <p:cond delay="0"/>
                                  </p:stCondLst>
                                  <p:childTnLst>
                                    <p:set>
                                      <p:cBhvr>
                                        <p:cTn id="37" dur="1" fill="hold">
                                          <p:stCondLst>
                                            <p:cond delay="0"/>
                                          </p:stCondLst>
                                        </p:cTn>
                                        <p:tgtEl>
                                          <p:spTgt spid="8204"/>
                                        </p:tgtEl>
                                        <p:attrNameLst>
                                          <p:attrName>style.visibility</p:attrName>
                                        </p:attrNameLst>
                                      </p:cBhvr>
                                      <p:to>
                                        <p:strVal val="visible"/>
                                      </p:to>
                                    </p:set>
                                    <p:animEffect transition="in" filter="wipe(down)">
                                      <p:cBhvr>
                                        <p:cTn id="38" dur="10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8" grpId="0" animBg="1"/>
      <p:bldP spid="8199" grpId="0"/>
      <p:bldP spid="8200" grpId="0"/>
      <p:bldP spid="8201" grpId="0" animBg="1"/>
      <p:bldP spid="8202" grpId="0"/>
      <p:bldP spid="8203" grpId="0"/>
      <p:bldP spid="820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170" name="WordArt 4" descr="Narrow vertical"/>
          <p:cNvSpPr>
            <a:spLocks noChangeArrowheads="1" noChangeShapeType="1" noTextEdit="1"/>
          </p:cNvSpPr>
          <p:nvPr/>
        </p:nvSpPr>
        <p:spPr bwMode="auto">
          <a:xfrm>
            <a:off x="1754187" y="49214"/>
            <a:ext cx="2171700" cy="884237"/>
          </a:xfrm>
          <a:prstGeom prst="rect">
            <a:avLst/>
          </a:prstGeom>
        </p:spPr>
        <p:txBody>
          <a:bodyPr wrap="none" fromWordArt="1">
            <a:prstTxWarp prst="textCurveUp">
              <a:avLst>
                <a:gd name="adj" fmla="val 40356"/>
              </a:avLst>
            </a:prstTxWarp>
          </a:bodyPr>
          <a:lstStyle/>
          <a:p>
            <a:pPr algn="ctr"/>
            <a:r>
              <a:rPr lang="en-US" sz="3200" kern="10">
                <a:ln w="12700">
                  <a:solidFill>
                    <a:srgbClr val="000000"/>
                  </a:solidFill>
                  <a:round/>
                  <a:headEnd/>
                  <a:tailEnd/>
                </a:ln>
                <a:pattFill prst="dashHorz">
                  <a:fgClr>
                    <a:schemeClr val="tx1"/>
                  </a:fgClr>
                  <a:bgClr>
                    <a:srgbClr val="FFFF00"/>
                  </a:bgClr>
                </a:pattFill>
                <a:effectLst>
                  <a:outerShdw dist="45791" dir="2021404" algn="ctr" rotWithShape="0">
                    <a:srgbClr val="808080">
                      <a:alpha val="79999"/>
                    </a:srgbClr>
                  </a:outerShdw>
                </a:effectLst>
                <a:latin typeface="Arial Black" panose="020B0A04020102020204" pitchFamily="34" charset="0"/>
              </a:rPr>
              <a:t>examples:</a:t>
            </a:r>
          </a:p>
        </p:txBody>
      </p:sp>
      <p:sp>
        <p:nvSpPr>
          <p:cNvPr id="9221" name="Text Box 5"/>
          <p:cNvSpPr txBox="1">
            <a:spLocks noChangeArrowheads="1"/>
          </p:cNvSpPr>
          <p:nvPr/>
        </p:nvSpPr>
        <p:spPr bwMode="auto">
          <a:xfrm>
            <a:off x="1600201" y="1417639"/>
            <a:ext cx="87010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a:t>14)  A pendulum consists of a 500 g metal ball suspended on a 50.0 cm string.  The ball is pulled horizontally and up a total vertical distance of 10.0 cm.  It is then released.  At the bottom of the arc, the mechanical energy of the ball was determined to be 0.491 J.  What was the speed of the ball at the bottom of its arc?   </a:t>
            </a:r>
          </a:p>
        </p:txBody>
      </p:sp>
      <p:sp>
        <p:nvSpPr>
          <p:cNvPr id="9222" name="Text Box 6"/>
          <p:cNvSpPr txBox="1">
            <a:spLocks noChangeArrowheads="1"/>
          </p:cNvSpPr>
          <p:nvPr/>
        </p:nvSpPr>
        <p:spPr bwMode="auto">
          <a:xfrm>
            <a:off x="8207376" y="2909889"/>
            <a:ext cx="218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1.40 m/s</a:t>
            </a:r>
          </a:p>
        </p:txBody>
      </p:sp>
      <p:sp>
        <p:nvSpPr>
          <p:cNvPr id="9223" name="Oval 7"/>
          <p:cNvSpPr>
            <a:spLocks noChangeArrowheads="1"/>
          </p:cNvSpPr>
          <p:nvPr/>
        </p:nvSpPr>
        <p:spPr bwMode="auto">
          <a:xfrm>
            <a:off x="9248775" y="2844801"/>
            <a:ext cx="1223962" cy="53816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pic>
        <p:nvPicPr>
          <p:cNvPr id="6" name="Picture 2" descr="http://images.clipartpanda.com/wise-owl-clipart-black-and-white-owl-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12" y="4495800"/>
            <a:ext cx="1617024" cy="1931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80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9223"/>
                                        </p:tgtEl>
                                        <p:attrNameLst>
                                          <p:attrName>style.visibility</p:attrName>
                                        </p:attrNameLst>
                                      </p:cBhvr>
                                      <p:to>
                                        <p:strVal val="visible"/>
                                      </p:to>
                                    </p:set>
                                    <p:animEffect transition="in" filter="wipe(down)">
                                      <p:cBhvr>
                                        <p:cTn id="14" dur="1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Grp="1" noChangeArrowheads="1" noChangeShapeType="1" noTextEdit="1"/>
          </p:cNvSpPr>
          <p:nvPr>
            <p:ph type="title"/>
          </p:nvPr>
        </p:nvSpPr>
        <p:spPr bwMode="auto">
          <a:xfrm>
            <a:off x="1154654" y="1828800"/>
            <a:ext cx="4634958" cy="3132669"/>
          </a:xfrm>
          <a:prstGeom prst="rect">
            <a:avLst/>
          </a:prstGeom>
        </p:spPr>
        <p:txBody>
          <a:bodyPr wrap="none" fromWordArt="1">
            <a:prstTxWarp prst="textSlantUp">
              <a:avLst>
                <a:gd name="adj" fmla="val 55556"/>
              </a:avLst>
            </a:prstTxWarp>
          </a:bodyPr>
          <a:lstStyle/>
          <a:p>
            <a:pPr algn="ctr"/>
            <a:r>
              <a:rPr lang="en-US" sz="3600" kern="10" dirty="0">
                <a:ln w="9525">
                  <a:solidFill>
                    <a:srgbClr val="000000"/>
                  </a:solidFill>
                  <a:round/>
                  <a:headEnd/>
                  <a:tailEnd/>
                </a:ln>
                <a:gradFill rotWithShape="1">
                  <a:gsLst>
                    <a:gs pos="0">
                      <a:srgbClr val="FF9900"/>
                    </a:gs>
                    <a:gs pos="50000">
                      <a:srgbClr val="FF3300"/>
                    </a:gs>
                    <a:gs pos="100000">
                      <a:srgbClr val="FF9900"/>
                    </a:gs>
                  </a:gsLst>
                  <a:lin ang="18900000" scaled="1"/>
                </a:gradFill>
                <a:latin typeface="Arial Black" panose="020B0A04020102020204" pitchFamily="34" charset="0"/>
              </a:rPr>
              <a:t>Homework:</a:t>
            </a:r>
          </a:p>
        </p:txBody>
      </p:sp>
      <p:sp>
        <p:nvSpPr>
          <p:cNvPr id="3" name="Text Placeholder 2"/>
          <p:cNvSpPr>
            <a:spLocks noGrp="1"/>
          </p:cNvSpPr>
          <p:nvPr>
            <p:ph type="body" idx="1"/>
          </p:nvPr>
        </p:nvSpPr>
        <p:spPr>
          <a:xfrm>
            <a:off x="6893764" y="1600200"/>
            <a:ext cx="3756566" cy="3361268"/>
          </a:xfrm>
        </p:spPr>
        <p:txBody>
          <a:bodyPr>
            <a:normAutofit/>
          </a:bodyPr>
          <a:lstStyle/>
          <a:p>
            <a:pPr>
              <a:buFont typeface="Wingdings" panose="05000000000000000000" pitchFamily="2" charset="2"/>
              <a:buChar char="ü"/>
            </a:pPr>
            <a:r>
              <a:rPr lang="en-US" altLang="en-US" sz="1800" dirty="0">
                <a:solidFill>
                  <a:srgbClr val="000000"/>
                </a:solidFill>
                <a:latin typeface="Times New Roman" panose="02020603050405020304" pitchFamily="18" charset="0"/>
              </a:rPr>
              <a:t>read pages 183 – 188</a:t>
            </a:r>
            <a:endParaRPr lang="en-US" altLang="en-US" sz="1600" dirty="0">
              <a:solidFill>
                <a:srgbClr val="000000"/>
              </a:solidFill>
              <a:latin typeface="Times New Roman" panose="02020603050405020304" pitchFamily="18" charset="0"/>
            </a:endParaRPr>
          </a:p>
          <a:p>
            <a:pPr>
              <a:buFont typeface="Wingdings" panose="05000000000000000000" pitchFamily="2" charset="2"/>
              <a:buChar char="ü"/>
            </a:pPr>
            <a:r>
              <a:rPr lang="en-US" altLang="en-US" sz="1800" dirty="0">
                <a:solidFill>
                  <a:srgbClr val="000000"/>
                </a:solidFill>
                <a:latin typeface="Times New Roman" panose="02020603050405020304" pitchFamily="18" charset="0"/>
              </a:rPr>
              <a:t>B2.4  Check and Reflect Page 188  #’s 1, 2, 5, 6, 7, 9 </a:t>
            </a:r>
            <a:endParaRPr lang="en-US" altLang="en-US" sz="1600" dirty="0">
              <a:solidFill>
                <a:srgbClr val="000000"/>
              </a:solidFill>
              <a:latin typeface="Times New Roman" panose="02020603050405020304" pitchFamily="18" charset="0"/>
            </a:endParaRPr>
          </a:p>
          <a:p>
            <a:endParaRPr lang="en-US" sz="1800" dirty="0"/>
          </a:p>
        </p:txBody>
      </p:sp>
      <p:pic>
        <p:nvPicPr>
          <p:cNvPr id="5"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178" y="3984601"/>
            <a:ext cx="2729293" cy="237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0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1600200" y="395289"/>
            <a:ext cx="7258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We use machines to convert the energy added to it (</a:t>
            </a:r>
            <a:r>
              <a:rPr lang="en-US" altLang="en-US" sz="2000" b="1">
                <a:solidFill>
                  <a:srgbClr val="FF0000"/>
                </a:solidFill>
                <a:latin typeface="Times New Roman" panose="02020603050405020304" pitchFamily="18" charset="0"/>
              </a:rPr>
              <a:t>energy input</a:t>
            </a:r>
            <a:r>
              <a:rPr lang="en-US" altLang="en-US" sz="2000">
                <a:latin typeface="Times New Roman" panose="02020603050405020304" pitchFamily="18" charset="0"/>
              </a:rPr>
              <a:t>)</a:t>
            </a:r>
          </a:p>
        </p:txBody>
      </p:sp>
      <p:pic>
        <p:nvPicPr>
          <p:cNvPr id="4099" name="Picture 10" descr="j025450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5288" y="2392363"/>
            <a:ext cx="1420813"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1" descr="j022378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54250" y="1201738"/>
            <a:ext cx="16383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 descr="j033638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97937" y="203200"/>
            <a:ext cx="8064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13"/>
          <p:cNvSpPr txBox="1">
            <a:spLocks noChangeArrowheads="1"/>
          </p:cNvSpPr>
          <p:nvPr/>
        </p:nvSpPr>
        <p:spPr bwMode="auto">
          <a:xfrm>
            <a:off x="1908175" y="1289051"/>
            <a:ext cx="6107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4103" name="Text Box 14"/>
          <p:cNvSpPr txBox="1">
            <a:spLocks noChangeArrowheads="1"/>
          </p:cNvSpPr>
          <p:nvPr/>
        </p:nvSpPr>
        <p:spPr bwMode="auto">
          <a:xfrm>
            <a:off x="4289425" y="1163639"/>
            <a:ext cx="6145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to a different form of energy (</a:t>
            </a:r>
            <a:r>
              <a:rPr lang="en-US" altLang="en-US" sz="2000" b="1">
                <a:solidFill>
                  <a:srgbClr val="FF0000"/>
                </a:solidFill>
                <a:latin typeface="Times New Roman" panose="02020603050405020304" pitchFamily="18" charset="0"/>
              </a:rPr>
              <a:t>useful energy output</a:t>
            </a:r>
            <a:r>
              <a:rPr lang="en-US" altLang="en-US" sz="2000">
                <a:latin typeface="Times New Roman" panose="02020603050405020304" pitchFamily="18" charset="0"/>
              </a:rPr>
              <a:t>) that we may want to do work (</a:t>
            </a:r>
            <a:r>
              <a:rPr lang="en-US" altLang="en-US" sz="2000" b="1">
                <a:solidFill>
                  <a:srgbClr val="FF0000"/>
                </a:solidFill>
                <a:latin typeface="Times New Roman" panose="02020603050405020304" pitchFamily="18" charset="0"/>
              </a:rPr>
              <a:t>useful work output</a:t>
            </a:r>
            <a:r>
              <a:rPr lang="en-US" altLang="en-US" sz="2000">
                <a:latin typeface="Times New Roman" panose="02020603050405020304" pitchFamily="18" charset="0"/>
              </a:rPr>
              <a:t>).</a:t>
            </a:r>
          </a:p>
        </p:txBody>
      </p:sp>
      <p:sp>
        <p:nvSpPr>
          <p:cNvPr id="4104" name="Text Box 15"/>
          <p:cNvSpPr txBox="1">
            <a:spLocks noChangeArrowheads="1"/>
          </p:cNvSpPr>
          <p:nvPr/>
        </p:nvSpPr>
        <p:spPr bwMode="auto">
          <a:xfrm>
            <a:off x="1639887" y="3148014"/>
            <a:ext cx="5875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A system will always lose some energy as wasted heat. </a:t>
            </a:r>
          </a:p>
        </p:txBody>
      </p:sp>
      <p:sp>
        <p:nvSpPr>
          <p:cNvPr id="4105" name="Text Box 16"/>
          <p:cNvSpPr txBox="1">
            <a:spLocks noChangeArrowheads="1"/>
          </p:cNvSpPr>
          <p:nvPr/>
        </p:nvSpPr>
        <p:spPr bwMode="auto">
          <a:xfrm>
            <a:off x="1600201" y="4298951"/>
            <a:ext cx="8834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In other words, the useful energy input is never equal to the useful energy output.  </a:t>
            </a:r>
          </a:p>
        </p:txBody>
      </p:sp>
      <p:sp>
        <p:nvSpPr>
          <p:cNvPr id="4106" name="Text Box 17"/>
          <p:cNvSpPr txBox="1">
            <a:spLocks noChangeArrowheads="1"/>
          </p:cNvSpPr>
          <p:nvPr/>
        </p:nvSpPr>
        <p:spPr bwMode="auto">
          <a:xfrm>
            <a:off x="1598613" y="5221289"/>
            <a:ext cx="8912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A </a:t>
            </a:r>
            <a:r>
              <a:rPr lang="en-US" altLang="en-US" sz="2000" i="1">
                <a:latin typeface="Times New Roman" panose="02020603050405020304" pitchFamily="18" charset="0"/>
              </a:rPr>
              <a:t>perfect machine</a:t>
            </a:r>
            <a:r>
              <a:rPr lang="en-US" altLang="en-US" sz="2000">
                <a:latin typeface="Times New Roman" panose="02020603050405020304" pitchFamily="18" charset="0"/>
              </a:rPr>
              <a:t>, which is 100% efficient in converting energy, is only theoretical.</a:t>
            </a:r>
          </a:p>
        </p:txBody>
      </p:sp>
    </p:spTree>
    <p:extLst>
      <p:ext uri="{BB962C8B-B14F-4D97-AF65-F5344CB8AC3E}">
        <p14:creationId xmlns:p14="http://schemas.microsoft.com/office/powerpoint/2010/main" val="132945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14487" y="960439"/>
            <a:ext cx="87772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0000CC"/>
                </a:solidFill>
                <a:latin typeface="Times New Roman" panose="02020603050405020304" pitchFamily="18" charset="0"/>
              </a:rPr>
              <a:t>Efficiency</a:t>
            </a:r>
            <a:r>
              <a:rPr lang="en-US" altLang="en-US" sz="2000">
                <a:latin typeface="Times New Roman" panose="02020603050405020304" pitchFamily="18" charset="0"/>
              </a:rPr>
              <a:t> is a measurement of how effectively a machine converts input energy into useful energy output.</a:t>
            </a:r>
          </a:p>
        </p:txBody>
      </p:sp>
      <p:graphicFrame>
        <p:nvGraphicFramePr>
          <p:cNvPr id="5123" name="Object 3"/>
          <p:cNvGraphicFramePr>
            <a:graphicFrameLocks noChangeAspect="1"/>
          </p:cNvGraphicFramePr>
          <p:nvPr/>
        </p:nvGraphicFramePr>
        <p:xfrm>
          <a:off x="2162175" y="2103438"/>
          <a:ext cx="3149600" cy="660400"/>
        </p:xfrm>
        <a:graphic>
          <a:graphicData uri="http://schemas.openxmlformats.org/presentationml/2006/ole">
            <mc:AlternateContent xmlns:mc="http://schemas.openxmlformats.org/markup-compatibility/2006">
              <mc:Choice xmlns:v="urn:schemas-microsoft-com:vml" Requires="v">
                <p:oleObj spid="_x0000_s24606" name="Equation" r:id="rId3" imgW="3149600" imgH="660400" progId="Equation.DSMT4">
                  <p:embed/>
                </p:oleObj>
              </mc:Choice>
              <mc:Fallback>
                <p:oleObj name="Equation" r:id="rId3" imgW="3149600" imgH="660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175" y="2103438"/>
                        <a:ext cx="31496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Text Box 4"/>
          <p:cNvSpPr txBox="1">
            <a:spLocks noChangeArrowheads="1"/>
          </p:cNvSpPr>
          <p:nvPr/>
        </p:nvSpPr>
        <p:spPr bwMode="auto">
          <a:xfrm>
            <a:off x="1614487" y="3581401"/>
            <a:ext cx="502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Efficiency is sometimes expressed as a percent.</a:t>
            </a:r>
          </a:p>
        </p:txBody>
      </p:sp>
      <p:graphicFrame>
        <p:nvGraphicFramePr>
          <p:cNvPr id="5125" name="Object 5"/>
          <p:cNvGraphicFramePr>
            <a:graphicFrameLocks noChangeAspect="1"/>
          </p:cNvGraphicFramePr>
          <p:nvPr/>
        </p:nvGraphicFramePr>
        <p:xfrm>
          <a:off x="2619375" y="4368800"/>
          <a:ext cx="5016500" cy="660400"/>
        </p:xfrm>
        <a:graphic>
          <a:graphicData uri="http://schemas.openxmlformats.org/presentationml/2006/ole">
            <mc:AlternateContent xmlns:mc="http://schemas.openxmlformats.org/markup-compatibility/2006">
              <mc:Choice xmlns:v="urn:schemas-microsoft-com:vml" Requires="v">
                <p:oleObj spid="_x0000_s24607" name="Equation" r:id="rId5" imgW="5016500" imgH="660400" progId="Equation.DSMT4">
                  <p:embed/>
                </p:oleObj>
              </mc:Choice>
              <mc:Fallback>
                <p:oleObj name="Equation" r:id="rId5" imgW="5016500" imgH="660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375" y="4368800"/>
                        <a:ext cx="50165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6" name="Text Box 6"/>
          <p:cNvSpPr txBox="1">
            <a:spLocks noChangeArrowheads="1"/>
          </p:cNvSpPr>
          <p:nvPr/>
        </p:nvSpPr>
        <p:spPr bwMode="auto">
          <a:xfrm>
            <a:off x="6872287" y="1920876"/>
            <a:ext cx="3290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This gives us the efficiency as a decimal between 0 and 1.</a:t>
            </a:r>
          </a:p>
        </p:txBody>
      </p:sp>
      <p:sp>
        <p:nvSpPr>
          <p:cNvPr id="5127" name="WordArt 7"/>
          <p:cNvSpPr>
            <a:spLocks noChangeArrowheads="1" noChangeShapeType="1" noTextEdit="1"/>
          </p:cNvSpPr>
          <p:nvPr/>
        </p:nvSpPr>
        <p:spPr bwMode="auto">
          <a:xfrm>
            <a:off x="4770438" y="228601"/>
            <a:ext cx="2284413" cy="371475"/>
          </a:xfrm>
          <a:prstGeom prst="rect">
            <a:avLst/>
          </a:prstGeom>
        </p:spPr>
        <p:txBody>
          <a:bodyPr wrap="none" fromWordArt="1">
            <a:prstTxWarp prst="textPlain">
              <a:avLst>
                <a:gd name="adj" fmla="val 50000"/>
              </a:avLst>
            </a:prstTxWarp>
          </a:bodyPr>
          <a:lstStyle/>
          <a:p>
            <a:pPr algn="ctr"/>
            <a:r>
              <a:rPr lang="en-US" sz="2400" kern="10">
                <a:ln w="19050">
                  <a:solidFill>
                    <a:schemeClr val="tx1"/>
                  </a:solidFill>
                  <a:round/>
                  <a:headEnd/>
                  <a:tailEnd/>
                </a:ln>
                <a:gradFill rotWithShape="1">
                  <a:gsLst>
                    <a:gs pos="0">
                      <a:srgbClr val="3366FF"/>
                    </a:gs>
                    <a:gs pos="100000">
                      <a:srgbClr val="FFFFFF"/>
                    </a:gs>
                  </a:gsLst>
                  <a:lin ang="5400000" scaled="1"/>
                </a:gradFill>
                <a:effectLst>
                  <a:outerShdw dist="35921" dir="2700000" algn="ctr" rotWithShape="0">
                    <a:srgbClr val="990000"/>
                  </a:outerShdw>
                </a:effectLst>
                <a:latin typeface="Impact" panose="020B0806030902050204" pitchFamily="34" charset="0"/>
              </a:rPr>
              <a:t>Efficiency</a:t>
            </a:r>
          </a:p>
        </p:txBody>
      </p:sp>
      <p:sp>
        <p:nvSpPr>
          <p:cNvPr id="5128" name="AutoShape 8"/>
          <p:cNvSpPr>
            <a:spLocks/>
          </p:cNvSpPr>
          <p:nvPr/>
        </p:nvSpPr>
        <p:spPr bwMode="auto">
          <a:xfrm>
            <a:off x="5545137" y="2012950"/>
            <a:ext cx="274638" cy="776288"/>
          </a:xfrm>
          <a:prstGeom prst="rightBrace">
            <a:avLst>
              <a:gd name="adj1" fmla="val 2355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5129" name="Freeform 9"/>
          <p:cNvSpPr>
            <a:spLocks/>
          </p:cNvSpPr>
          <p:nvPr/>
        </p:nvSpPr>
        <p:spPr bwMode="auto">
          <a:xfrm>
            <a:off x="5911850" y="2255838"/>
            <a:ext cx="868362" cy="442912"/>
          </a:xfrm>
          <a:custGeom>
            <a:avLst/>
            <a:gdLst>
              <a:gd name="T0" fmla="*/ 0 w 518"/>
              <a:gd name="T1" fmla="*/ 241934727 h 279"/>
              <a:gd name="T2" fmla="*/ 404673456 w 518"/>
              <a:gd name="T3" fmla="*/ 677920472 h 279"/>
              <a:gd name="T4" fmla="*/ 1051026473 w 518"/>
              <a:gd name="T5" fmla="*/ 95765829 h 279"/>
              <a:gd name="T6" fmla="*/ 1455699929 w 518"/>
              <a:gd name="T7" fmla="*/ 95765829 h 2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8" h="279">
                <a:moveTo>
                  <a:pt x="0" y="96"/>
                </a:moveTo>
                <a:cubicBezTo>
                  <a:pt x="41" y="187"/>
                  <a:pt x="82" y="279"/>
                  <a:pt x="144" y="269"/>
                </a:cubicBezTo>
                <a:cubicBezTo>
                  <a:pt x="206" y="259"/>
                  <a:pt x="312" y="76"/>
                  <a:pt x="374" y="38"/>
                </a:cubicBezTo>
                <a:cubicBezTo>
                  <a:pt x="436" y="0"/>
                  <a:pt x="477" y="19"/>
                  <a:pt x="518" y="38"/>
                </a:cubicBezTo>
              </a:path>
            </a:pathLst>
          </a:custGeom>
          <a:noFill/>
          <a:ln w="25400">
            <a:solidFill>
              <a:srgbClr val="0000CC"/>
            </a:solidFill>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8880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descr="Narrow vertical"/>
          <p:cNvSpPr>
            <a:spLocks noChangeArrowheads="1" noChangeShapeType="1" noTextEdit="1"/>
          </p:cNvSpPr>
          <p:nvPr/>
        </p:nvSpPr>
        <p:spPr bwMode="auto">
          <a:xfrm>
            <a:off x="1754187" y="49214"/>
            <a:ext cx="2171700" cy="884237"/>
          </a:xfrm>
          <a:prstGeom prst="rect">
            <a:avLst/>
          </a:prstGeom>
        </p:spPr>
        <p:txBody>
          <a:bodyPr wrap="none" fromWordArt="1">
            <a:prstTxWarp prst="textCurveUp">
              <a:avLst>
                <a:gd name="adj" fmla="val 40356"/>
              </a:avLst>
            </a:prstTxWarp>
          </a:bodyPr>
          <a:lstStyle/>
          <a:p>
            <a:pPr algn="ctr"/>
            <a:r>
              <a:rPr lang="en-US" sz="3200" kern="10">
                <a:ln w="12700">
                  <a:solidFill>
                    <a:srgbClr val="000000"/>
                  </a:solidFill>
                  <a:round/>
                  <a:headEnd/>
                  <a:tailEnd/>
                </a:ln>
                <a:pattFill prst="dashHorz">
                  <a:fgClr>
                    <a:schemeClr val="tx1"/>
                  </a:fgClr>
                  <a:bgClr>
                    <a:srgbClr val="FFFF00"/>
                  </a:bgClr>
                </a:pattFill>
                <a:effectLst>
                  <a:outerShdw dist="45791" dir="2021404" algn="ctr" rotWithShape="0">
                    <a:srgbClr val="808080">
                      <a:alpha val="79999"/>
                    </a:srgbClr>
                  </a:outerShdw>
                </a:effectLst>
                <a:latin typeface="Arial Black" panose="020B0A04020102020204" pitchFamily="34" charset="0"/>
              </a:rPr>
              <a:t>examples:</a:t>
            </a:r>
          </a:p>
        </p:txBody>
      </p:sp>
      <p:sp>
        <p:nvSpPr>
          <p:cNvPr id="6147" name="Text Box 3"/>
          <p:cNvSpPr txBox="1">
            <a:spLocks noChangeArrowheads="1"/>
          </p:cNvSpPr>
          <p:nvPr/>
        </p:nvSpPr>
        <p:spPr bwMode="auto">
          <a:xfrm>
            <a:off x="4595813" y="395289"/>
            <a:ext cx="3235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rPr>
              <a:t>Practice Problems p. 216</a:t>
            </a:r>
          </a:p>
        </p:txBody>
      </p:sp>
      <p:sp>
        <p:nvSpPr>
          <p:cNvPr id="9220" name="Text Box 4"/>
          <p:cNvSpPr txBox="1">
            <a:spLocks noChangeArrowheads="1"/>
          </p:cNvSpPr>
          <p:nvPr/>
        </p:nvSpPr>
        <p:spPr bwMode="auto">
          <a:xfrm>
            <a:off x="1600201" y="1201739"/>
            <a:ext cx="78311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714500" indent="-342900">
              <a:defRPr sz="2000">
                <a:solidFill>
                  <a:schemeClr val="tx1"/>
                </a:solidFill>
                <a:latin typeface="Times New Roman" panose="02020603050405020304" pitchFamily="18" charset="0"/>
              </a:defRPr>
            </a:lvl4pPr>
            <a:lvl5pPr marL="2171700" indent="-342900">
              <a:defRPr sz="20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0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0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0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buFontTx/>
              <a:buAutoNum type="arabicParenR"/>
            </a:pPr>
            <a:r>
              <a:rPr lang="en-US" altLang="en-US"/>
              <a:t>In lifting a car, the total mechanical energy input of a hydraulic hoist is 5.61 x 10</a:t>
            </a:r>
            <a:r>
              <a:rPr lang="en-US" altLang="en-US" baseline="30000"/>
              <a:t>4</a:t>
            </a:r>
            <a:r>
              <a:rPr lang="en-US" altLang="en-US"/>
              <a:t> J, while the useful mechanical energy output is 1.96 x 10</a:t>
            </a:r>
            <a:r>
              <a:rPr lang="en-US" altLang="en-US" baseline="30000"/>
              <a:t>4</a:t>
            </a:r>
            <a:r>
              <a:rPr lang="en-US" altLang="en-US"/>
              <a:t> J.  Calculate the percent efficiency of the hoist.   </a:t>
            </a:r>
          </a:p>
        </p:txBody>
      </p:sp>
      <p:sp>
        <p:nvSpPr>
          <p:cNvPr id="6149" name="Rectangle 15"/>
          <p:cNvSpPr>
            <a:spLocks noChangeArrowheads="1"/>
          </p:cNvSpPr>
          <p:nvPr/>
        </p:nvSpPr>
        <p:spPr bwMode="auto">
          <a:xfrm>
            <a:off x="3612596" y="3041720"/>
            <a:ext cx="13949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u="sng">
                <a:latin typeface="Times New Roman" panose="02020603050405020304" pitchFamily="18" charset="0"/>
              </a:rPr>
              <a:t>1.96 x 10</a:t>
            </a:r>
            <a:r>
              <a:rPr lang="en-US" altLang="en-US" sz="2000" u="sng" baseline="30000">
                <a:latin typeface="Times New Roman" panose="02020603050405020304" pitchFamily="18" charset="0"/>
              </a:rPr>
              <a:t>4</a:t>
            </a:r>
            <a:r>
              <a:rPr lang="en-US" altLang="en-US" sz="2000" u="sng">
                <a:latin typeface="Times New Roman" panose="02020603050405020304" pitchFamily="18" charset="0"/>
              </a:rPr>
              <a:t> J</a:t>
            </a:r>
            <a:endParaRPr lang="en-US" altLang="en-US" sz="2000">
              <a:latin typeface="Times New Roman" panose="02020603050405020304" pitchFamily="18" charset="0"/>
            </a:endParaRPr>
          </a:p>
          <a:p>
            <a:pPr algn="ctr" eaLnBrk="1" hangingPunct="1">
              <a:spcBef>
                <a:spcPct val="0"/>
              </a:spcBef>
              <a:buFontTx/>
              <a:buNone/>
            </a:pPr>
            <a:r>
              <a:rPr lang="en-US" altLang="en-US" sz="2000">
                <a:latin typeface="Times New Roman" panose="02020603050405020304" pitchFamily="18" charset="0"/>
              </a:rPr>
              <a:t>5.61 x 10</a:t>
            </a:r>
            <a:r>
              <a:rPr lang="en-US" altLang="en-US" sz="2000" baseline="30000">
                <a:latin typeface="Times New Roman" panose="02020603050405020304" pitchFamily="18" charset="0"/>
              </a:rPr>
              <a:t>4</a:t>
            </a:r>
            <a:r>
              <a:rPr lang="en-US" altLang="en-US" sz="2000">
                <a:latin typeface="Times New Roman" panose="02020603050405020304" pitchFamily="18" charset="0"/>
              </a:rPr>
              <a:t> J</a:t>
            </a:r>
          </a:p>
        </p:txBody>
      </p:sp>
      <p:sp>
        <p:nvSpPr>
          <p:cNvPr id="6150" name="Rectangle 16"/>
          <p:cNvSpPr>
            <a:spLocks noChangeArrowheads="1"/>
          </p:cNvSpPr>
          <p:nvPr/>
        </p:nvSpPr>
        <p:spPr bwMode="auto">
          <a:xfrm>
            <a:off x="3252788" y="3198814"/>
            <a:ext cx="32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a:t>
            </a:r>
          </a:p>
        </p:txBody>
      </p:sp>
      <p:sp>
        <p:nvSpPr>
          <p:cNvPr id="6151" name="Rectangle 17"/>
          <p:cNvSpPr>
            <a:spLocks noChangeArrowheads="1"/>
          </p:cNvSpPr>
          <p:nvPr/>
        </p:nvSpPr>
        <p:spPr bwMode="auto">
          <a:xfrm>
            <a:off x="5095875" y="3160714"/>
            <a:ext cx="208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x 100 %  = 34.9 %</a:t>
            </a:r>
          </a:p>
        </p:txBody>
      </p:sp>
      <p:pic>
        <p:nvPicPr>
          <p:cNvPr id="6152"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62" y="2238375"/>
            <a:ext cx="53530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25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a:spLocks noGrp="1" noChangeArrowheads="1"/>
          </p:cNvSpPr>
          <p:nvPr>
            <p:ph type="body" idx="4294967295"/>
          </p:nvPr>
        </p:nvSpPr>
        <p:spPr>
          <a:xfrm>
            <a:off x="1564381" y="970946"/>
            <a:ext cx="8229600" cy="1306512"/>
          </a:xfrm>
          <a:noFill/>
        </p:spPr>
        <p:txBody>
          <a:bodyPr/>
          <a:lstStyle/>
          <a:p>
            <a:pPr eaLnBrk="1" hangingPunct="1">
              <a:spcBef>
                <a:spcPct val="50000"/>
              </a:spcBef>
              <a:buFontTx/>
              <a:buNone/>
            </a:pPr>
            <a:r>
              <a:rPr lang="en-US" altLang="en-US" sz="2000" dirty="0">
                <a:latin typeface="Times New Roman" panose="02020603050405020304" pitchFamily="18" charset="0"/>
              </a:rPr>
              <a:t>2)  A small electric motor has an efficiency</a:t>
            </a:r>
            <a:r>
              <a:rPr lang="en-US" altLang="en-US" dirty="0">
                <a:latin typeface="Times New Roman" panose="02020603050405020304" pitchFamily="18" charset="0"/>
              </a:rPr>
              <a:t> </a:t>
            </a:r>
            <a:r>
              <a:rPr lang="en-US" altLang="en-US" sz="2000" dirty="0">
                <a:latin typeface="Times New Roman" panose="02020603050405020304" pitchFamily="18" charset="0"/>
              </a:rPr>
              <a:t>of 85%.  In lifting a small load, it produces 15 J of mechanical energy output.  Calculate the mechanical energy input of the motor.</a:t>
            </a:r>
          </a:p>
        </p:txBody>
      </p:sp>
      <p:sp>
        <p:nvSpPr>
          <p:cNvPr id="7171" name="Rectangle 5"/>
          <p:cNvSpPr>
            <a:spLocks noChangeArrowheads="1"/>
          </p:cNvSpPr>
          <p:nvPr/>
        </p:nvSpPr>
        <p:spPr bwMode="auto">
          <a:xfrm>
            <a:off x="2729672" y="2711975"/>
            <a:ext cx="2092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total work input = </a:t>
            </a:r>
          </a:p>
        </p:txBody>
      </p:sp>
      <p:sp>
        <p:nvSpPr>
          <p:cNvPr id="7172" name="Rectangle 6"/>
          <p:cNvSpPr>
            <a:spLocks noChangeArrowheads="1"/>
          </p:cNvSpPr>
          <p:nvPr/>
        </p:nvSpPr>
        <p:spPr bwMode="auto">
          <a:xfrm>
            <a:off x="4704456" y="2557988"/>
            <a:ext cx="19494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u="sng" dirty="0">
                <a:latin typeface="Times New Roman" panose="02020603050405020304" pitchFamily="18" charset="0"/>
              </a:rPr>
              <a:t>total work output</a:t>
            </a:r>
            <a:endParaRPr lang="en-US" altLang="en-US" sz="2000" dirty="0">
              <a:latin typeface="Times New Roman" panose="02020603050405020304" pitchFamily="18" charset="0"/>
            </a:endParaRPr>
          </a:p>
          <a:p>
            <a:pPr algn="ctr" eaLnBrk="1" hangingPunct="1">
              <a:spcBef>
                <a:spcPct val="0"/>
              </a:spcBef>
              <a:buFontTx/>
              <a:buNone/>
            </a:pPr>
            <a:r>
              <a:rPr lang="en-US" altLang="en-US" sz="2000" dirty="0">
                <a:latin typeface="Times New Roman" panose="02020603050405020304" pitchFamily="18" charset="0"/>
              </a:rPr>
              <a:t>    efficiency</a:t>
            </a:r>
          </a:p>
        </p:txBody>
      </p:sp>
      <p:sp>
        <p:nvSpPr>
          <p:cNvPr id="7173" name="Rectangle 10"/>
          <p:cNvSpPr>
            <a:spLocks noChangeArrowheads="1"/>
          </p:cNvSpPr>
          <p:nvPr/>
        </p:nvSpPr>
        <p:spPr bwMode="auto">
          <a:xfrm>
            <a:off x="6680222" y="2752713"/>
            <a:ext cx="755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x 100</a:t>
            </a:r>
          </a:p>
        </p:txBody>
      </p:sp>
      <p:sp>
        <p:nvSpPr>
          <p:cNvPr id="7174" name="Rectangle 11"/>
          <p:cNvSpPr>
            <a:spLocks noChangeArrowheads="1"/>
          </p:cNvSpPr>
          <p:nvPr/>
        </p:nvSpPr>
        <p:spPr bwMode="auto">
          <a:xfrm>
            <a:off x="4472949" y="3573507"/>
            <a:ext cx="32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a:t>
            </a:r>
          </a:p>
        </p:txBody>
      </p:sp>
      <p:sp>
        <p:nvSpPr>
          <p:cNvPr id="7175" name="Rectangle 12"/>
          <p:cNvSpPr>
            <a:spLocks noChangeArrowheads="1"/>
          </p:cNvSpPr>
          <p:nvPr/>
        </p:nvSpPr>
        <p:spPr bwMode="auto">
          <a:xfrm>
            <a:off x="4808426" y="3435050"/>
            <a:ext cx="6492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u="sng" dirty="0">
                <a:latin typeface="Times New Roman" panose="02020603050405020304" pitchFamily="18" charset="0"/>
              </a:rPr>
              <a:t>15 J</a:t>
            </a:r>
            <a:endParaRPr lang="en-US" altLang="en-US" sz="2000" dirty="0">
              <a:latin typeface="Times New Roman" panose="02020603050405020304" pitchFamily="18" charset="0"/>
            </a:endParaRPr>
          </a:p>
          <a:p>
            <a:pPr algn="ctr" eaLnBrk="1" hangingPunct="1">
              <a:spcBef>
                <a:spcPct val="0"/>
              </a:spcBef>
              <a:buFontTx/>
              <a:buNone/>
            </a:pPr>
            <a:r>
              <a:rPr lang="en-US" altLang="en-US" sz="2000" dirty="0">
                <a:latin typeface="Times New Roman" panose="02020603050405020304" pitchFamily="18" charset="0"/>
              </a:rPr>
              <a:t>85%</a:t>
            </a:r>
          </a:p>
        </p:txBody>
      </p:sp>
      <p:sp>
        <p:nvSpPr>
          <p:cNvPr id="7176" name="Rectangle 13"/>
          <p:cNvSpPr>
            <a:spLocks noChangeArrowheads="1"/>
          </p:cNvSpPr>
          <p:nvPr/>
        </p:nvSpPr>
        <p:spPr bwMode="auto">
          <a:xfrm>
            <a:off x="5457713" y="3587449"/>
            <a:ext cx="755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x 100</a:t>
            </a:r>
          </a:p>
        </p:txBody>
      </p:sp>
      <p:sp>
        <p:nvSpPr>
          <p:cNvPr id="7177" name="Rectangle 14"/>
          <p:cNvSpPr>
            <a:spLocks noChangeArrowheads="1"/>
          </p:cNvSpPr>
          <p:nvPr/>
        </p:nvSpPr>
        <p:spPr bwMode="auto">
          <a:xfrm>
            <a:off x="4486275" y="4419600"/>
            <a:ext cx="32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a:latin typeface="Times New Roman" panose="02020603050405020304" pitchFamily="18" charset="0"/>
              </a:rPr>
              <a:t>=</a:t>
            </a:r>
          </a:p>
        </p:txBody>
      </p:sp>
      <p:sp>
        <p:nvSpPr>
          <p:cNvPr id="11279" name="Text Box 15"/>
          <p:cNvSpPr txBox="1">
            <a:spLocks noChangeArrowheads="1"/>
          </p:cNvSpPr>
          <p:nvPr/>
        </p:nvSpPr>
        <p:spPr bwMode="auto">
          <a:xfrm>
            <a:off x="4813300" y="4419600"/>
            <a:ext cx="666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dirty="0">
                <a:latin typeface="Times New Roman" panose="02020603050405020304" pitchFamily="18" charset="0"/>
              </a:rPr>
              <a:t>18 J</a:t>
            </a:r>
          </a:p>
        </p:txBody>
      </p:sp>
    </p:spTree>
    <p:extLst>
      <p:ext uri="{BB962C8B-B14F-4D97-AF65-F5344CB8AC3E}">
        <p14:creationId xmlns:p14="http://schemas.microsoft.com/office/powerpoint/2010/main" val="167933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4"/>
          <p:cNvGraphicFramePr>
            <a:graphicFrameLocks noChangeAspect="1"/>
          </p:cNvGraphicFramePr>
          <p:nvPr>
            <p:extLst>
              <p:ext uri="{D42A27DB-BD31-4B8C-83A1-F6EECF244321}">
                <p14:modId xmlns:p14="http://schemas.microsoft.com/office/powerpoint/2010/main" val="4140900987"/>
              </p:ext>
            </p:extLst>
          </p:nvPr>
        </p:nvGraphicFramePr>
        <p:xfrm>
          <a:off x="1496218" y="846138"/>
          <a:ext cx="4532313" cy="3622675"/>
        </p:xfrm>
        <a:graphic>
          <a:graphicData uri="http://schemas.openxmlformats.org/presentationml/2006/ole">
            <mc:AlternateContent xmlns:mc="http://schemas.openxmlformats.org/markup-compatibility/2006">
              <mc:Choice xmlns:v="urn:schemas-microsoft-com:vml" Requires="v">
                <p:oleObj spid="_x0000_s4143" name="Chart" r:id="rId3" imgW="3352800" imgH="2686202" progId="Excel.Chart.8">
                  <p:embed/>
                </p:oleObj>
              </mc:Choice>
              <mc:Fallback>
                <p:oleObj name="Chart" r:id="rId3" imgW="3352800" imgH="26862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218" y="846138"/>
                        <a:ext cx="4532313"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5"/>
          <p:cNvSpPr txBox="1">
            <a:spLocks noChangeArrowheads="1"/>
          </p:cNvSpPr>
          <p:nvPr/>
        </p:nvSpPr>
        <p:spPr bwMode="auto">
          <a:xfrm>
            <a:off x="2385779" y="640046"/>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3200" b="1" u="sng" dirty="0">
                <a:solidFill>
                  <a:schemeClr val="tx1"/>
                </a:solidFill>
                <a:latin typeface="Times New Roman" panose="02020603050405020304" pitchFamily="18" charset="0"/>
              </a:rPr>
              <a:t>Distance vs Time</a:t>
            </a:r>
          </a:p>
        </p:txBody>
      </p:sp>
      <p:sp>
        <p:nvSpPr>
          <p:cNvPr id="13316" name="Text Box 6"/>
          <p:cNvSpPr txBox="1">
            <a:spLocks noChangeArrowheads="1"/>
          </p:cNvSpPr>
          <p:nvPr/>
        </p:nvSpPr>
        <p:spPr bwMode="auto">
          <a:xfrm rot="-5400000">
            <a:off x="139144" y="2373313"/>
            <a:ext cx="168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dirty="0">
                <a:solidFill>
                  <a:schemeClr val="tx1"/>
                </a:solidFill>
                <a:latin typeface="Times New Roman" panose="02020603050405020304" pitchFamily="18" charset="0"/>
              </a:rPr>
              <a:t>Distance (m)</a:t>
            </a:r>
          </a:p>
        </p:txBody>
      </p:sp>
      <p:sp>
        <p:nvSpPr>
          <p:cNvPr id="13317" name="Text Box 7"/>
          <p:cNvSpPr txBox="1">
            <a:spLocks noChangeArrowheads="1"/>
          </p:cNvSpPr>
          <p:nvPr/>
        </p:nvSpPr>
        <p:spPr bwMode="auto">
          <a:xfrm>
            <a:off x="3715544" y="4631152"/>
            <a:ext cx="1036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chemeClr val="tx1"/>
                </a:solidFill>
                <a:latin typeface="Times New Roman" panose="02020603050405020304" pitchFamily="18" charset="0"/>
              </a:rPr>
              <a:t>Time (s)</a:t>
            </a:r>
          </a:p>
        </p:txBody>
      </p:sp>
      <p:sp>
        <p:nvSpPr>
          <p:cNvPr id="13318" name="Oval 8"/>
          <p:cNvSpPr>
            <a:spLocks noChangeArrowheads="1"/>
          </p:cNvSpPr>
          <p:nvPr/>
        </p:nvSpPr>
        <p:spPr bwMode="auto">
          <a:xfrm>
            <a:off x="2127321" y="3562351"/>
            <a:ext cx="152400" cy="152400"/>
          </a:xfrm>
          <a:prstGeom prst="ellipse">
            <a:avLst/>
          </a:prstGeom>
          <a:solidFill>
            <a:srgbClr val="004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3319" name="Text Box 9"/>
          <p:cNvSpPr txBox="1">
            <a:spLocks noChangeArrowheads="1"/>
          </p:cNvSpPr>
          <p:nvPr/>
        </p:nvSpPr>
        <p:spPr bwMode="auto">
          <a:xfrm>
            <a:off x="1281256" y="4303714"/>
            <a:ext cx="1295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dirty="0">
                <a:solidFill>
                  <a:srgbClr val="004600"/>
                </a:solidFill>
                <a:latin typeface="Times New Roman" panose="02020603050405020304" pitchFamily="18" charset="0"/>
              </a:rPr>
              <a:t>(0,0)</a:t>
            </a:r>
          </a:p>
        </p:txBody>
      </p:sp>
      <p:sp>
        <p:nvSpPr>
          <p:cNvPr id="13320" name="Line 10"/>
          <p:cNvSpPr>
            <a:spLocks noChangeShapeType="1"/>
          </p:cNvSpPr>
          <p:nvPr/>
        </p:nvSpPr>
        <p:spPr bwMode="auto">
          <a:xfrm rot="10800000" flipV="1">
            <a:off x="1827212" y="3659188"/>
            <a:ext cx="307975" cy="712788"/>
          </a:xfrm>
          <a:prstGeom prst="line">
            <a:avLst/>
          </a:prstGeom>
          <a:noFill/>
          <a:ln w="38100">
            <a:solidFill>
              <a:srgbClr val="004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Oval 11"/>
          <p:cNvSpPr>
            <a:spLocks noChangeArrowheads="1"/>
          </p:cNvSpPr>
          <p:nvPr/>
        </p:nvSpPr>
        <p:spPr bwMode="auto">
          <a:xfrm>
            <a:off x="4138379" y="2157450"/>
            <a:ext cx="152400" cy="152400"/>
          </a:xfrm>
          <a:prstGeom prst="ellipse">
            <a:avLst/>
          </a:prstGeom>
          <a:solidFill>
            <a:srgbClr val="CE1A8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3322" name="Text Box 12"/>
          <p:cNvSpPr txBox="1">
            <a:spLocks noChangeArrowheads="1"/>
          </p:cNvSpPr>
          <p:nvPr/>
        </p:nvSpPr>
        <p:spPr bwMode="auto">
          <a:xfrm>
            <a:off x="4656048" y="4251307"/>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2800">
                <a:solidFill>
                  <a:srgbClr val="CE1A8E"/>
                </a:solidFill>
                <a:latin typeface="Times New Roman" panose="02020603050405020304" pitchFamily="18" charset="0"/>
              </a:rPr>
              <a:t>(6.0,30)</a:t>
            </a:r>
          </a:p>
        </p:txBody>
      </p:sp>
      <p:sp>
        <p:nvSpPr>
          <p:cNvPr id="13323" name="Line 13"/>
          <p:cNvSpPr>
            <a:spLocks noChangeShapeType="1"/>
          </p:cNvSpPr>
          <p:nvPr/>
        </p:nvSpPr>
        <p:spPr bwMode="auto">
          <a:xfrm rot="10800000" flipH="1" flipV="1">
            <a:off x="4214580" y="2233650"/>
            <a:ext cx="498475" cy="2151062"/>
          </a:xfrm>
          <a:prstGeom prst="line">
            <a:avLst/>
          </a:prstGeom>
          <a:noFill/>
          <a:ln w="38100">
            <a:solidFill>
              <a:srgbClr val="CE1A8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3324" name="Object 14"/>
          <p:cNvGraphicFramePr>
            <a:graphicFrameLocks noChangeAspect="1"/>
          </p:cNvGraphicFramePr>
          <p:nvPr/>
        </p:nvGraphicFramePr>
        <p:xfrm>
          <a:off x="6824662" y="471488"/>
          <a:ext cx="2171700" cy="749300"/>
        </p:xfrm>
        <a:graphic>
          <a:graphicData uri="http://schemas.openxmlformats.org/presentationml/2006/ole">
            <mc:AlternateContent xmlns:mc="http://schemas.openxmlformats.org/markup-compatibility/2006">
              <mc:Choice xmlns:v="urn:schemas-microsoft-com:vml" Requires="v">
                <p:oleObj spid="_x0000_s4144" name="Equation" r:id="rId5" imgW="2171700" imgH="749300" progId="Equation.DSMT4">
                  <p:embed/>
                </p:oleObj>
              </mc:Choice>
              <mc:Fallback>
                <p:oleObj name="Equation" r:id="rId5" imgW="2171700" imgH="7493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4662" y="471488"/>
                        <a:ext cx="21717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5" name="Object 15"/>
          <p:cNvGraphicFramePr>
            <a:graphicFrameLocks noChangeAspect="1"/>
          </p:cNvGraphicFramePr>
          <p:nvPr/>
        </p:nvGraphicFramePr>
        <p:xfrm>
          <a:off x="7546975" y="1585913"/>
          <a:ext cx="1562100" cy="749300"/>
        </p:xfrm>
        <a:graphic>
          <a:graphicData uri="http://schemas.openxmlformats.org/presentationml/2006/ole">
            <mc:AlternateContent xmlns:mc="http://schemas.openxmlformats.org/markup-compatibility/2006">
              <mc:Choice xmlns:v="urn:schemas-microsoft-com:vml" Requires="v">
                <p:oleObj spid="_x0000_s4145" name="Equation" r:id="rId7" imgW="1562100" imgH="749300" progId="Equation.DSMT4">
                  <p:embed/>
                </p:oleObj>
              </mc:Choice>
              <mc:Fallback>
                <p:oleObj name="Equation" r:id="rId7" imgW="1562100" imgH="7493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6975" y="1585913"/>
                        <a:ext cx="1562100" cy="74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6" name="Text Box 16"/>
          <p:cNvSpPr txBox="1">
            <a:spLocks noChangeArrowheads="1"/>
          </p:cNvSpPr>
          <p:nvPr/>
        </p:nvSpPr>
        <p:spPr bwMode="auto">
          <a:xfrm>
            <a:off x="7553325" y="2724150"/>
            <a:ext cx="13827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   5.0 m/s</a:t>
            </a:r>
          </a:p>
        </p:txBody>
      </p:sp>
      <p:sp>
        <p:nvSpPr>
          <p:cNvPr id="13327" name="Oval 18"/>
          <p:cNvSpPr>
            <a:spLocks noChangeArrowheads="1"/>
          </p:cNvSpPr>
          <p:nvPr/>
        </p:nvSpPr>
        <p:spPr bwMode="auto">
          <a:xfrm>
            <a:off x="7861301" y="2622551"/>
            <a:ext cx="998537" cy="614363"/>
          </a:xfrm>
          <a:prstGeom prst="ellipse">
            <a:avLst/>
          </a:prstGeom>
          <a:noFill/>
          <a:ln w="1905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Times New Roman" panose="02020603050405020304" pitchFamily="18" charset="0"/>
            </a:endParaRPr>
          </a:p>
        </p:txBody>
      </p:sp>
      <p:sp>
        <p:nvSpPr>
          <p:cNvPr id="13328" name="Text Box 19"/>
          <p:cNvSpPr txBox="1">
            <a:spLocks noChangeArrowheads="1"/>
          </p:cNvSpPr>
          <p:nvPr/>
        </p:nvSpPr>
        <p:spPr bwMode="auto">
          <a:xfrm>
            <a:off x="1754188" y="5426075"/>
            <a:ext cx="5414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So, the boat is moving at a constant rate of 5.0 m/s.</a:t>
            </a:r>
          </a:p>
        </p:txBody>
      </p:sp>
    </p:spTree>
    <p:extLst>
      <p:ext uri="{BB962C8B-B14F-4D97-AF65-F5344CB8AC3E}">
        <p14:creationId xmlns:p14="http://schemas.microsoft.com/office/powerpoint/2010/main" val="341945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a:spLocks noGrp="1" noChangeArrowheads="1"/>
          </p:cNvSpPr>
          <p:nvPr>
            <p:ph type="body" sz="half" idx="4294967295"/>
          </p:nvPr>
        </p:nvSpPr>
        <p:spPr>
          <a:xfrm>
            <a:off x="1668463" y="641350"/>
            <a:ext cx="8185150" cy="906463"/>
          </a:xfrm>
          <a:noFill/>
        </p:spPr>
        <p:txBody>
          <a:bodyPr>
            <a:normAutofit lnSpcReduction="10000"/>
          </a:bodyPr>
          <a:lstStyle/>
          <a:p>
            <a:pPr>
              <a:lnSpc>
                <a:spcPct val="90000"/>
              </a:lnSpc>
              <a:spcBef>
                <a:spcPct val="50000"/>
              </a:spcBef>
              <a:buNone/>
              <a:tabLst>
                <a:tab pos="5254625" algn="l"/>
              </a:tabLst>
            </a:pPr>
            <a:r>
              <a:rPr lang="en-US" altLang="en-US" sz="2000" dirty="0">
                <a:latin typeface="Times New Roman" panose="02020603050405020304" pitchFamily="18" charset="0"/>
              </a:rPr>
              <a:t>3)  A Bunsen burner supplies 4.00 x 10</a:t>
            </a:r>
            <a:r>
              <a:rPr lang="en-US" altLang="en-US" sz="2000" baseline="30000" dirty="0">
                <a:latin typeface="Times New Roman" panose="02020603050405020304" pitchFamily="18" charset="0"/>
              </a:rPr>
              <a:t>3</a:t>
            </a:r>
            <a:r>
              <a:rPr lang="en-US" altLang="en-US" sz="2000" dirty="0">
                <a:latin typeface="Times New Roman" panose="02020603050405020304" pitchFamily="18" charset="0"/>
              </a:rPr>
              <a:t> J of heat to a small beaker of water.  Only 125 J of heat is gained by the beaker and water.  Calculate the percent efficiency of the burner.</a:t>
            </a:r>
          </a:p>
        </p:txBody>
      </p:sp>
      <p:sp>
        <p:nvSpPr>
          <p:cNvPr id="8195" name="Rectangle 11"/>
          <p:cNvSpPr>
            <a:spLocks noChangeArrowheads="1"/>
          </p:cNvSpPr>
          <p:nvPr/>
        </p:nvSpPr>
        <p:spPr bwMode="auto">
          <a:xfrm>
            <a:off x="4327526" y="2814639"/>
            <a:ext cx="32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a:t>
            </a:r>
          </a:p>
        </p:txBody>
      </p:sp>
      <p:sp>
        <p:nvSpPr>
          <p:cNvPr id="8196" name="Rectangle 12"/>
          <p:cNvSpPr>
            <a:spLocks noChangeArrowheads="1"/>
          </p:cNvSpPr>
          <p:nvPr/>
        </p:nvSpPr>
        <p:spPr bwMode="auto">
          <a:xfrm>
            <a:off x="4683125" y="2695576"/>
            <a:ext cx="17145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u="sng">
                <a:latin typeface="Times New Roman" panose="02020603050405020304" pitchFamily="18" charset="0"/>
              </a:rPr>
              <a:t>125 J	</a:t>
            </a:r>
            <a:endParaRPr lang="en-US" altLang="en-US" sz="2000">
              <a:latin typeface="Times New Roman" panose="02020603050405020304" pitchFamily="18" charset="0"/>
            </a:endParaRPr>
          </a:p>
          <a:p>
            <a:pPr algn="ctr" eaLnBrk="1" hangingPunct="1">
              <a:spcBef>
                <a:spcPct val="0"/>
              </a:spcBef>
              <a:buFontTx/>
              <a:buNone/>
            </a:pPr>
            <a:r>
              <a:rPr lang="en-US" altLang="en-US" sz="2000">
                <a:latin typeface="Times New Roman" panose="02020603050405020304" pitchFamily="18" charset="0"/>
              </a:rPr>
              <a:t>     4.00 x 10</a:t>
            </a:r>
            <a:r>
              <a:rPr lang="en-US" altLang="en-US" sz="2000" baseline="30000">
                <a:latin typeface="Times New Roman" panose="02020603050405020304" pitchFamily="18" charset="0"/>
              </a:rPr>
              <a:t>3</a:t>
            </a:r>
            <a:r>
              <a:rPr lang="en-US" altLang="en-US" sz="2000">
                <a:latin typeface="Times New Roman" panose="02020603050405020304" pitchFamily="18" charset="0"/>
              </a:rPr>
              <a:t> J</a:t>
            </a:r>
          </a:p>
        </p:txBody>
      </p:sp>
      <p:sp>
        <p:nvSpPr>
          <p:cNvPr id="8197" name="Rectangle 13"/>
          <p:cNvSpPr>
            <a:spLocks noChangeArrowheads="1"/>
          </p:cNvSpPr>
          <p:nvPr/>
        </p:nvSpPr>
        <p:spPr bwMode="auto">
          <a:xfrm>
            <a:off x="6286500" y="2814639"/>
            <a:ext cx="755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x 100</a:t>
            </a:r>
          </a:p>
        </p:txBody>
      </p:sp>
      <p:sp>
        <p:nvSpPr>
          <p:cNvPr id="8198" name="Rectangle 14"/>
          <p:cNvSpPr>
            <a:spLocks noChangeArrowheads="1"/>
          </p:cNvSpPr>
          <p:nvPr/>
        </p:nvSpPr>
        <p:spPr bwMode="auto">
          <a:xfrm>
            <a:off x="4443413" y="3697289"/>
            <a:ext cx="32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rPr>
              <a:t>=</a:t>
            </a:r>
          </a:p>
        </p:txBody>
      </p:sp>
      <p:sp>
        <p:nvSpPr>
          <p:cNvPr id="13327" name="Text Box 15"/>
          <p:cNvSpPr txBox="1">
            <a:spLocks noChangeArrowheads="1"/>
          </p:cNvSpPr>
          <p:nvPr/>
        </p:nvSpPr>
        <p:spPr bwMode="auto">
          <a:xfrm>
            <a:off x="4749801" y="3697289"/>
            <a:ext cx="1011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2000">
                <a:latin typeface="Times New Roman" panose="02020603050405020304" pitchFamily="18" charset="0"/>
              </a:rPr>
              <a:t>3.13 %</a:t>
            </a:r>
          </a:p>
        </p:txBody>
      </p:sp>
      <p:pic>
        <p:nvPicPr>
          <p:cNvPr id="8200"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350" y="1739900"/>
            <a:ext cx="53530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04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27"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8000"/>
            <a:chOff x="0" y="0"/>
            <a:chExt cx="12192000" cy="6858000"/>
          </a:xfrm>
        </p:grpSpPr>
        <p:sp>
          <p:nvSpPr>
            <p:cNvPr id="75" name="Rectangle 7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922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836029" y="1085549"/>
            <a:ext cx="3430053" cy="4686903"/>
          </a:xfrm>
        </p:spPr>
        <p:txBody>
          <a:bodyPr anchor="ctr">
            <a:normAutofit/>
          </a:bodyPr>
          <a:lstStyle/>
          <a:p>
            <a:pPr algn="r"/>
            <a:r>
              <a:rPr lang="en-US" altLang="en-US">
                <a:solidFill>
                  <a:schemeClr val="tx1"/>
                </a:solidFill>
                <a:latin typeface="Times New Roman" panose="02020603050405020304" pitchFamily="18" charset="0"/>
              </a:rPr>
              <a:t>Where does all of our energy come from?</a:t>
            </a:r>
            <a:endParaRPr lang="en-US">
              <a:solidFill>
                <a:schemeClr val="tx1"/>
              </a:solidFill>
            </a:endParaRPr>
          </a:p>
        </p:txBody>
      </p:sp>
      <p:cxnSp>
        <p:nvCxnSpPr>
          <p:cNvPr id="78" name="Straight Connector 77">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219" name="Rectangle 3"/>
          <p:cNvSpPr>
            <a:spLocks noGrp="1" noChangeArrowheads="1"/>
          </p:cNvSpPr>
          <p:nvPr>
            <p:ph idx="1"/>
          </p:nvPr>
        </p:nvSpPr>
        <p:spPr>
          <a:xfrm>
            <a:off x="4418013" y="914400"/>
            <a:ext cx="7086598" cy="5410200"/>
          </a:xfrm>
        </p:spPr>
        <p:txBody>
          <a:bodyPr anchor="ctr">
            <a:normAutofit/>
          </a:bodyPr>
          <a:lstStyle/>
          <a:p>
            <a:pPr lvl="1" eaLnBrk="1" hangingPunct="1"/>
            <a:r>
              <a:rPr lang="en-US" altLang="en-US" sz="2400" dirty="0">
                <a:solidFill>
                  <a:schemeClr val="tx1"/>
                </a:solidFill>
                <a:latin typeface="Times New Roman" panose="02020603050405020304" pitchFamily="18" charset="0"/>
              </a:rPr>
              <a:t>Solar Energy Sources - Are derived directly or indirectly from the sun</a:t>
            </a:r>
          </a:p>
          <a:p>
            <a:pPr lvl="2" eaLnBrk="1" hangingPunct="1"/>
            <a:r>
              <a:rPr lang="en-US" altLang="en-US" sz="2000" dirty="0">
                <a:solidFill>
                  <a:schemeClr val="tx1"/>
                </a:solidFill>
                <a:latin typeface="Times New Roman" panose="02020603050405020304" pitchFamily="18" charset="0"/>
              </a:rPr>
              <a:t>Solar radiation </a:t>
            </a:r>
          </a:p>
          <a:p>
            <a:pPr lvl="3" eaLnBrk="1" hangingPunct="1"/>
            <a:r>
              <a:rPr lang="en-US" altLang="en-US" sz="1800" dirty="0">
                <a:solidFill>
                  <a:schemeClr val="tx1"/>
                </a:solidFill>
                <a:latin typeface="Times New Roman" panose="02020603050405020304" pitchFamily="18" charset="0"/>
              </a:rPr>
              <a:t>is radiated from the fusion reactions and is captured on the earth by plants, and solar panels</a:t>
            </a:r>
          </a:p>
          <a:p>
            <a:pPr lvl="2" eaLnBrk="1" hangingPunct="1"/>
            <a:r>
              <a:rPr lang="en-US" altLang="en-US" sz="2000" dirty="0">
                <a:solidFill>
                  <a:schemeClr val="tx1"/>
                </a:solidFill>
                <a:latin typeface="Times New Roman" panose="02020603050405020304" pitchFamily="18" charset="0"/>
              </a:rPr>
              <a:t>Wind Energy </a:t>
            </a:r>
          </a:p>
          <a:p>
            <a:pPr lvl="3" eaLnBrk="1" hangingPunct="1"/>
            <a:r>
              <a:rPr lang="en-US" altLang="en-US" sz="1800" dirty="0">
                <a:solidFill>
                  <a:schemeClr val="tx1"/>
                </a:solidFill>
                <a:latin typeface="Times New Roman" panose="02020603050405020304" pitchFamily="18" charset="0"/>
              </a:rPr>
              <a:t>Is the result of the sun heating the earth</a:t>
            </a:r>
          </a:p>
          <a:p>
            <a:pPr lvl="3" eaLnBrk="1" hangingPunct="1"/>
            <a:r>
              <a:rPr lang="en-US" altLang="en-US" sz="1800" dirty="0">
                <a:solidFill>
                  <a:schemeClr val="tx1"/>
                </a:solidFill>
                <a:latin typeface="Times New Roman" panose="02020603050405020304" pitchFamily="18" charset="0"/>
              </a:rPr>
              <a:t>This causes convection currents to form which can then turn turbines and be converted into electrical energy</a:t>
            </a:r>
          </a:p>
          <a:p>
            <a:pPr lvl="2" eaLnBrk="1" hangingPunct="1"/>
            <a:r>
              <a:rPr lang="en-US" altLang="en-US" sz="2000" dirty="0">
                <a:solidFill>
                  <a:schemeClr val="tx1"/>
                </a:solidFill>
                <a:latin typeface="Times New Roman" panose="02020603050405020304" pitchFamily="18" charset="0"/>
              </a:rPr>
              <a:t>Water Energy</a:t>
            </a:r>
          </a:p>
          <a:p>
            <a:pPr lvl="3" eaLnBrk="1" hangingPunct="1"/>
            <a:r>
              <a:rPr lang="en-US" altLang="en-US" sz="1800" dirty="0">
                <a:solidFill>
                  <a:schemeClr val="tx1"/>
                </a:solidFill>
                <a:latin typeface="Times New Roman" panose="02020603050405020304" pitchFamily="18" charset="0"/>
              </a:rPr>
              <a:t>Is the result of the sun heating the water</a:t>
            </a:r>
          </a:p>
          <a:p>
            <a:pPr lvl="3" eaLnBrk="1" hangingPunct="1"/>
            <a:r>
              <a:rPr lang="en-US" altLang="en-US" sz="1800" dirty="0">
                <a:solidFill>
                  <a:schemeClr val="tx1"/>
                </a:solidFill>
                <a:latin typeface="Times New Roman" panose="02020603050405020304" pitchFamily="18" charset="0"/>
              </a:rPr>
              <a:t>This causes evaporation that leads to rain </a:t>
            </a:r>
            <a:r>
              <a:rPr lang="en-US" altLang="en-US" sz="1800" dirty="0">
                <a:solidFill>
                  <a:schemeClr val="tx1"/>
                </a:solidFill>
                <a:latin typeface="Times New Roman" panose="02020603050405020304" pitchFamily="18" charset="0"/>
                <a:sym typeface="Wingdings" panose="05000000000000000000" pitchFamily="2" charset="2"/>
              </a:rPr>
              <a:t> flowing rivers  dams</a:t>
            </a:r>
            <a:endParaRPr lang="en-US" altLang="en-US" sz="2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888387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8000"/>
            <a:chOff x="0" y="0"/>
            <a:chExt cx="12192000" cy="6858000"/>
          </a:xfrm>
        </p:grpSpPr>
        <p:sp>
          <p:nvSpPr>
            <p:cNvPr id="74" name="Rectangle 73">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836029" y="1085549"/>
            <a:ext cx="3430053" cy="4686903"/>
          </a:xfrm>
        </p:spPr>
        <p:txBody>
          <a:bodyPr anchor="ctr">
            <a:normAutofit/>
          </a:bodyPr>
          <a:lstStyle/>
          <a:p>
            <a:pPr algn="r"/>
            <a:r>
              <a:rPr lang="en-US">
                <a:solidFill>
                  <a:schemeClr val="tx1"/>
                </a:solidFill>
              </a:rPr>
              <a:t>Continued…</a:t>
            </a:r>
          </a:p>
        </p:txBody>
      </p:sp>
      <p:cxnSp>
        <p:nvCxnSpPr>
          <p:cNvPr id="77" name="Straight Connector 76">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242" name="Rectangle 3"/>
          <p:cNvSpPr>
            <a:spLocks noGrp="1" noChangeArrowheads="1"/>
          </p:cNvSpPr>
          <p:nvPr>
            <p:ph idx="1"/>
          </p:nvPr>
        </p:nvSpPr>
        <p:spPr>
          <a:xfrm>
            <a:off x="4037012" y="1085549"/>
            <a:ext cx="6581328" cy="5162851"/>
          </a:xfrm>
        </p:spPr>
        <p:txBody>
          <a:bodyPr anchor="ctr">
            <a:normAutofit/>
          </a:bodyPr>
          <a:lstStyle/>
          <a:p>
            <a:pPr lvl="2" eaLnBrk="1" hangingPunct="1"/>
            <a:r>
              <a:rPr lang="en-US" altLang="en-US" sz="2400" dirty="0">
                <a:solidFill>
                  <a:schemeClr val="tx1"/>
                </a:solidFill>
                <a:latin typeface="Times New Roman" panose="02020603050405020304" pitchFamily="18" charset="0"/>
              </a:rPr>
              <a:t>Biomass (indirect)</a:t>
            </a:r>
          </a:p>
          <a:p>
            <a:pPr lvl="3" eaLnBrk="1" hangingPunct="1"/>
            <a:r>
              <a:rPr lang="en-US" altLang="en-US" sz="2000" dirty="0">
                <a:solidFill>
                  <a:schemeClr val="tx1"/>
                </a:solidFill>
                <a:latin typeface="Times New Roman" panose="02020603050405020304" pitchFamily="18" charset="0"/>
              </a:rPr>
              <a:t>Is any form of organic matter</a:t>
            </a:r>
          </a:p>
          <a:p>
            <a:pPr lvl="3" eaLnBrk="1" hangingPunct="1"/>
            <a:r>
              <a:rPr lang="en-US" altLang="en-US" sz="2000" dirty="0">
                <a:solidFill>
                  <a:schemeClr val="tx1"/>
                </a:solidFill>
                <a:latin typeface="Times New Roman" panose="02020603050405020304" pitchFamily="18" charset="0"/>
              </a:rPr>
              <a:t>Examples are wood, plants, animal wastes, etc.</a:t>
            </a:r>
          </a:p>
          <a:p>
            <a:pPr lvl="3" eaLnBrk="1" hangingPunct="1"/>
            <a:r>
              <a:rPr lang="en-US" altLang="en-US" sz="2000" dirty="0">
                <a:solidFill>
                  <a:schemeClr val="tx1"/>
                </a:solidFill>
                <a:latin typeface="Times New Roman" panose="02020603050405020304" pitchFamily="18" charset="0"/>
              </a:rPr>
              <a:t>These can combust (burn) to release chemical energy that is converted into thermal energy</a:t>
            </a:r>
          </a:p>
          <a:p>
            <a:pPr lvl="2" eaLnBrk="1" hangingPunct="1"/>
            <a:r>
              <a:rPr lang="en-US" altLang="en-US" sz="2400" dirty="0">
                <a:solidFill>
                  <a:schemeClr val="tx1"/>
                </a:solidFill>
                <a:latin typeface="Times New Roman" panose="02020603050405020304" pitchFamily="18" charset="0"/>
              </a:rPr>
              <a:t>Fossil Fuels (indirect)</a:t>
            </a:r>
          </a:p>
          <a:p>
            <a:pPr lvl="3" eaLnBrk="1" hangingPunct="1"/>
            <a:r>
              <a:rPr lang="en-US" altLang="en-US" sz="2000" dirty="0">
                <a:solidFill>
                  <a:schemeClr val="tx1"/>
                </a:solidFill>
                <a:latin typeface="Times New Roman" panose="02020603050405020304" pitchFamily="18" charset="0"/>
              </a:rPr>
              <a:t>Examples are oil, natural gas and coal</a:t>
            </a:r>
          </a:p>
          <a:p>
            <a:pPr lvl="3" eaLnBrk="1" hangingPunct="1"/>
            <a:r>
              <a:rPr lang="en-US" altLang="en-US" sz="2000" dirty="0">
                <a:solidFill>
                  <a:schemeClr val="tx1"/>
                </a:solidFill>
                <a:latin typeface="Times New Roman" panose="02020603050405020304" pitchFamily="18" charset="0"/>
              </a:rPr>
              <a:t>Fossil fuels were formed from plants and animals that lived a long time ago</a:t>
            </a:r>
            <a:endParaRPr lang="en-US" altLang="en-US" sz="2800" dirty="0">
              <a:solidFill>
                <a:schemeClr val="tx1"/>
              </a:solidFill>
              <a:latin typeface="Times New Roman" panose="02020603050405020304" pitchFamily="18" charset="0"/>
            </a:endParaRPr>
          </a:p>
          <a:p>
            <a:pPr lvl="2" eaLnBrk="1" hangingPunct="1"/>
            <a:endParaRPr lang="en-US" altLang="en-US" sz="24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561569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8000"/>
            <a:chOff x="0" y="0"/>
            <a:chExt cx="12192000" cy="6858000"/>
          </a:xfrm>
        </p:grpSpPr>
        <p:sp>
          <p:nvSpPr>
            <p:cNvPr id="74" name="Rectangle 73">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836029" y="1085549"/>
            <a:ext cx="3430053" cy="4686903"/>
          </a:xfrm>
        </p:spPr>
        <p:txBody>
          <a:bodyPr anchor="ctr">
            <a:normAutofit/>
          </a:bodyPr>
          <a:lstStyle/>
          <a:p>
            <a:pPr lvl="1" algn="r" defTabSz="457063" rtl="0">
              <a:spcBef>
                <a:spcPct val="0"/>
              </a:spcBef>
            </a:pPr>
            <a:r>
              <a:rPr lang="en-US" altLang="en-US">
                <a:solidFill>
                  <a:schemeClr val="tx1"/>
                </a:solidFill>
                <a:latin typeface="+mj-lt"/>
              </a:rPr>
              <a:t>Non-Solar Energy Sources</a:t>
            </a:r>
            <a:endParaRPr lang="en-US">
              <a:solidFill>
                <a:schemeClr val="tx1"/>
              </a:solidFill>
              <a:latin typeface="+mj-lt"/>
            </a:endParaRPr>
          </a:p>
        </p:txBody>
      </p:sp>
      <p:cxnSp>
        <p:nvCxnSpPr>
          <p:cNvPr id="77" name="Straight Connector 76">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1266" name="Rectangle 3"/>
          <p:cNvSpPr>
            <a:spLocks noGrp="1" noChangeArrowheads="1"/>
          </p:cNvSpPr>
          <p:nvPr>
            <p:ph idx="1"/>
          </p:nvPr>
        </p:nvSpPr>
        <p:spPr>
          <a:xfrm>
            <a:off x="4113212" y="1085549"/>
            <a:ext cx="7086600" cy="4934251"/>
          </a:xfrm>
        </p:spPr>
        <p:txBody>
          <a:bodyPr anchor="ctr">
            <a:normAutofit/>
          </a:bodyPr>
          <a:lstStyle/>
          <a:p>
            <a:pPr lvl="2" eaLnBrk="1" hangingPunct="1"/>
            <a:r>
              <a:rPr lang="en-US" altLang="en-US" sz="2000" dirty="0">
                <a:solidFill>
                  <a:schemeClr val="tx1"/>
                </a:solidFill>
                <a:latin typeface="Times New Roman" panose="02020603050405020304" pitchFamily="18" charset="0"/>
              </a:rPr>
              <a:t>Nuclear Energy</a:t>
            </a:r>
          </a:p>
          <a:p>
            <a:pPr lvl="3" eaLnBrk="1" hangingPunct="1"/>
            <a:r>
              <a:rPr lang="en-US" altLang="en-US" sz="1800" dirty="0">
                <a:solidFill>
                  <a:schemeClr val="tx1"/>
                </a:solidFill>
                <a:latin typeface="Times New Roman" panose="02020603050405020304" pitchFamily="18" charset="0"/>
              </a:rPr>
              <a:t>Fission and Fusion</a:t>
            </a:r>
          </a:p>
          <a:p>
            <a:pPr lvl="2" eaLnBrk="1" hangingPunct="1"/>
            <a:r>
              <a:rPr lang="en-US" altLang="en-US" sz="2000" dirty="0">
                <a:solidFill>
                  <a:schemeClr val="tx1"/>
                </a:solidFill>
                <a:latin typeface="Times New Roman" panose="02020603050405020304" pitchFamily="18" charset="0"/>
              </a:rPr>
              <a:t>Geothermal Energy</a:t>
            </a:r>
          </a:p>
          <a:p>
            <a:pPr lvl="3" eaLnBrk="1" hangingPunct="1"/>
            <a:r>
              <a:rPr lang="en-US" altLang="en-US" sz="1800" dirty="0">
                <a:solidFill>
                  <a:schemeClr val="tx1"/>
                </a:solidFill>
                <a:latin typeface="Times New Roman" panose="02020603050405020304" pitchFamily="18" charset="0"/>
              </a:rPr>
              <a:t>Thermal energy from the earth’s interior</a:t>
            </a:r>
          </a:p>
          <a:p>
            <a:pPr lvl="3" eaLnBrk="1" hangingPunct="1"/>
            <a:r>
              <a:rPr lang="en-US" altLang="en-US" sz="1800" dirty="0">
                <a:solidFill>
                  <a:schemeClr val="tx1"/>
                </a:solidFill>
                <a:latin typeface="Times New Roman" panose="02020603050405020304" pitchFamily="18" charset="0"/>
              </a:rPr>
              <a:t>Water is heated and transported up through geysers and hot springs</a:t>
            </a:r>
          </a:p>
          <a:p>
            <a:pPr lvl="3" eaLnBrk="1" hangingPunct="1"/>
            <a:r>
              <a:rPr lang="en-US" altLang="en-US" sz="1800" dirty="0">
                <a:solidFill>
                  <a:schemeClr val="tx1"/>
                </a:solidFill>
                <a:latin typeface="Times New Roman" panose="02020603050405020304" pitchFamily="18" charset="0"/>
              </a:rPr>
              <a:t>Humans can us this to create steam and run turbines</a:t>
            </a:r>
          </a:p>
          <a:p>
            <a:pPr lvl="2" eaLnBrk="1" hangingPunct="1"/>
            <a:r>
              <a:rPr lang="en-US" altLang="en-US" sz="2000" dirty="0">
                <a:solidFill>
                  <a:schemeClr val="tx1"/>
                </a:solidFill>
                <a:latin typeface="Times New Roman" panose="02020603050405020304" pitchFamily="18" charset="0"/>
              </a:rPr>
              <a:t>Tidal Energy</a:t>
            </a:r>
          </a:p>
          <a:p>
            <a:pPr lvl="3" eaLnBrk="1" hangingPunct="1"/>
            <a:r>
              <a:rPr lang="en-US" altLang="en-US" sz="1800" dirty="0">
                <a:solidFill>
                  <a:schemeClr val="tx1"/>
                </a:solidFill>
                <a:latin typeface="Times New Roman" panose="02020603050405020304" pitchFamily="18" charset="0"/>
              </a:rPr>
              <a:t>Movement of the ocean in tides</a:t>
            </a:r>
          </a:p>
          <a:p>
            <a:pPr lvl="3" eaLnBrk="1" hangingPunct="1"/>
            <a:r>
              <a:rPr lang="en-US" altLang="en-US" sz="1800" dirty="0">
                <a:solidFill>
                  <a:schemeClr val="tx1"/>
                </a:solidFill>
                <a:latin typeface="Times New Roman" panose="02020603050405020304" pitchFamily="18" charset="0"/>
              </a:rPr>
              <a:t>It is caused by the moon</a:t>
            </a:r>
          </a:p>
          <a:p>
            <a:pPr lvl="3" eaLnBrk="1" hangingPunct="1"/>
            <a:r>
              <a:rPr lang="en-US" altLang="en-US" sz="1800" dirty="0">
                <a:solidFill>
                  <a:schemeClr val="tx1"/>
                </a:solidFill>
                <a:latin typeface="Times New Roman" panose="02020603050405020304" pitchFamily="18" charset="0"/>
              </a:rPr>
              <a:t>This can be used to turn turbines and create electricity</a:t>
            </a:r>
          </a:p>
        </p:txBody>
      </p:sp>
    </p:spTree>
    <p:extLst>
      <p:ext uri="{BB962C8B-B14F-4D97-AF65-F5344CB8AC3E}">
        <p14:creationId xmlns:p14="http://schemas.microsoft.com/office/powerpoint/2010/main" val="22256444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8000"/>
            <a:chOff x="0" y="0"/>
            <a:chExt cx="12192000" cy="6858000"/>
          </a:xfrm>
        </p:grpSpPr>
        <p:sp>
          <p:nvSpPr>
            <p:cNvPr id="75" name="Rectangle 74">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836029" y="1085549"/>
            <a:ext cx="3430053" cy="4686903"/>
          </a:xfrm>
        </p:spPr>
        <p:txBody>
          <a:bodyPr anchor="ctr">
            <a:normAutofit/>
          </a:bodyPr>
          <a:lstStyle/>
          <a:p>
            <a:pPr algn="r"/>
            <a:r>
              <a:rPr lang="en-US">
                <a:solidFill>
                  <a:schemeClr val="tx1"/>
                </a:solidFill>
              </a:rPr>
              <a:t>Continued…</a:t>
            </a:r>
          </a:p>
        </p:txBody>
      </p:sp>
      <p:cxnSp>
        <p:nvCxnSpPr>
          <p:cNvPr id="78" name="Straight Connector 77">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2291" name="Rectangle 3"/>
          <p:cNvSpPr>
            <a:spLocks noGrp="1" noChangeArrowheads="1"/>
          </p:cNvSpPr>
          <p:nvPr>
            <p:ph idx="1"/>
          </p:nvPr>
        </p:nvSpPr>
        <p:spPr>
          <a:xfrm>
            <a:off x="5040086" y="1085549"/>
            <a:ext cx="5578254" cy="4686903"/>
          </a:xfrm>
        </p:spPr>
        <p:txBody>
          <a:bodyPr anchor="ctr">
            <a:normAutofit/>
          </a:bodyPr>
          <a:lstStyle/>
          <a:p>
            <a:pPr eaLnBrk="1" hangingPunct="1"/>
            <a:r>
              <a:rPr lang="en-US" altLang="en-US" sz="2400" dirty="0">
                <a:solidFill>
                  <a:schemeClr val="tx1"/>
                </a:solidFill>
                <a:latin typeface="Times New Roman" panose="02020603050405020304" pitchFamily="18" charset="0"/>
              </a:rPr>
              <a:t>Renewable Energy</a:t>
            </a:r>
          </a:p>
          <a:p>
            <a:pPr lvl="1" eaLnBrk="1" hangingPunct="1"/>
            <a:r>
              <a:rPr lang="en-US" altLang="en-US" sz="2400" dirty="0">
                <a:solidFill>
                  <a:schemeClr val="tx1"/>
                </a:solidFill>
                <a:latin typeface="Times New Roman" panose="02020603050405020304" pitchFamily="18" charset="0"/>
              </a:rPr>
              <a:t>Ones that are continuous and always available</a:t>
            </a:r>
          </a:p>
          <a:p>
            <a:pPr lvl="1" eaLnBrk="1" hangingPunct="1"/>
            <a:r>
              <a:rPr lang="en-US" altLang="en-US" sz="2400" dirty="0">
                <a:solidFill>
                  <a:schemeClr val="tx1"/>
                </a:solidFill>
                <a:latin typeface="Times New Roman" panose="02020603050405020304" pitchFamily="18" charset="0"/>
              </a:rPr>
              <a:t>Examples: wind, solar, water, geothermal, tidal &amp; biomass</a:t>
            </a:r>
          </a:p>
          <a:p>
            <a:pPr eaLnBrk="1" hangingPunct="1"/>
            <a:r>
              <a:rPr lang="en-US" altLang="en-US" sz="2400" dirty="0">
                <a:solidFill>
                  <a:schemeClr val="tx1"/>
                </a:solidFill>
                <a:latin typeface="Times New Roman" panose="02020603050405020304" pitchFamily="18" charset="0"/>
              </a:rPr>
              <a:t>Non-Renewable Energy</a:t>
            </a:r>
          </a:p>
          <a:p>
            <a:pPr lvl="1" eaLnBrk="1" hangingPunct="1"/>
            <a:r>
              <a:rPr lang="en-US" altLang="en-US" sz="2400" dirty="0">
                <a:solidFill>
                  <a:schemeClr val="tx1"/>
                </a:solidFill>
                <a:latin typeface="Times New Roman" panose="02020603050405020304" pitchFamily="18" charset="0"/>
              </a:rPr>
              <a:t>Ones that are limited and irreplaceable</a:t>
            </a:r>
          </a:p>
          <a:p>
            <a:pPr lvl="1" eaLnBrk="1" hangingPunct="1"/>
            <a:r>
              <a:rPr lang="en-US" altLang="en-US" sz="2400" dirty="0">
                <a:solidFill>
                  <a:schemeClr val="tx1"/>
                </a:solidFill>
                <a:latin typeface="Times New Roman" panose="02020603050405020304" pitchFamily="18" charset="0"/>
              </a:rPr>
              <a:t>Examples: nuclear &amp; fossil fuels</a:t>
            </a:r>
          </a:p>
        </p:txBody>
      </p:sp>
    </p:spTree>
    <p:extLst>
      <p:ext uri="{BB962C8B-B14F-4D97-AF65-F5344CB8AC3E}">
        <p14:creationId xmlns:p14="http://schemas.microsoft.com/office/powerpoint/2010/main" val="35674864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8000"/>
            <a:chOff x="0" y="0"/>
            <a:chExt cx="12192000" cy="6858000"/>
          </a:xfrm>
        </p:grpSpPr>
        <p:sp>
          <p:nvSpPr>
            <p:cNvPr id="75" name="Rectangle 7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4" y="973667"/>
            <a:ext cx="2941444" cy="4833745"/>
          </a:xfrm>
        </p:spPr>
        <p:txBody>
          <a:bodyPr>
            <a:normAutofit/>
          </a:bodyPr>
          <a:lstStyle/>
          <a:p>
            <a:r>
              <a:rPr lang="en-US">
                <a:solidFill>
                  <a:srgbClr val="EBEBEB"/>
                </a:solidFill>
              </a:rPr>
              <a:t>Perspective: </a:t>
            </a:r>
          </a:p>
        </p:txBody>
      </p:sp>
      <p:sp>
        <p:nvSpPr>
          <p:cNvPr id="83" name="Rectangle 8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3317" name="Rectangle 3">
            <a:extLst>
              <a:ext uri="{FF2B5EF4-FFF2-40B4-BE49-F238E27FC236}">
                <a16:creationId xmlns:a16="http://schemas.microsoft.com/office/drawing/2014/main" id="{96CB5F08-AE3D-4D45-856C-754D7F402117}"/>
              </a:ext>
            </a:extLst>
          </p:cNvPr>
          <p:cNvGraphicFramePr>
            <a:graphicFrameLocks noGrp="1"/>
          </p:cNvGraphicFramePr>
          <p:nvPr>
            <p:ph idx="1"/>
            <p:extLst>
              <p:ext uri="{D42A27DB-BD31-4B8C-83A1-F6EECF244321}">
                <p14:modId xmlns:p14="http://schemas.microsoft.com/office/powerpoint/2010/main" val="783783550"/>
              </p:ext>
            </p:extLst>
          </p:nvPr>
        </p:nvGraphicFramePr>
        <p:xfrm>
          <a:off x="5027612" y="402164"/>
          <a:ext cx="6858000" cy="607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564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653" y="973668"/>
            <a:ext cx="8759131" cy="706964"/>
          </a:xfrm>
        </p:spPr>
        <p:txBody>
          <a:bodyPr>
            <a:normAutofit/>
          </a:bodyPr>
          <a:lstStyle/>
          <a:p>
            <a:r>
              <a:rPr lang="en-US" altLang="en-US">
                <a:solidFill>
                  <a:srgbClr val="EBEBEB"/>
                </a:solidFill>
                <a:latin typeface="Times New Roman" panose="02020603050405020304" pitchFamily="18" charset="0"/>
              </a:rPr>
              <a:t>Energy Consumption/Conservation</a:t>
            </a:r>
            <a:endParaRPr lang="en-US">
              <a:solidFill>
                <a:srgbClr val="EBEBEB"/>
              </a:solidFill>
            </a:endParaRPr>
          </a:p>
        </p:txBody>
      </p:sp>
      <p:graphicFrame>
        <p:nvGraphicFramePr>
          <p:cNvPr id="21547" name="Group 43"/>
          <p:cNvGraphicFramePr>
            <a:graphicFrameLocks noGrp="1"/>
          </p:cNvGraphicFramePr>
          <p:nvPr>
            <p:ph idx="1"/>
            <p:extLst>
              <p:ext uri="{D42A27DB-BD31-4B8C-83A1-F6EECF244321}">
                <p14:modId xmlns:p14="http://schemas.microsoft.com/office/powerpoint/2010/main" val="3823955840"/>
              </p:ext>
            </p:extLst>
          </p:nvPr>
        </p:nvGraphicFramePr>
        <p:xfrm>
          <a:off x="1992871" y="2925232"/>
          <a:ext cx="8210333" cy="3086462"/>
        </p:xfrm>
        <a:graphic>
          <a:graphicData uri="http://schemas.openxmlformats.org/drawingml/2006/table">
            <a:tbl>
              <a:tblPr firstRow="1" bandRow="1"/>
              <a:tblGrid>
                <a:gridCol w="2305428">
                  <a:extLst>
                    <a:ext uri="{9D8B030D-6E8A-4147-A177-3AD203B41FA5}">
                      <a16:colId xmlns:a16="http://schemas.microsoft.com/office/drawing/2014/main" val="20000"/>
                    </a:ext>
                  </a:extLst>
                </a:gridCol>
                <a:gridCol w="2127689">
                  <a:extLst>
                    <a:ext uri="{9D8B030D-6E8A-4147-A177-3AD203B41FA5}">
                      <a16:colId xmlns:a16="http://schemas.microsoft.com/office/drawing/2014/main" val="20001"/>
                    </a:ext>
                  </a:extLst>
                </a:gridCol>
                <a:gridCol w="1888608">
                  <a:extLst>
                    <a:ext uri="{9D8B030D-6E8A-4147-A177-3AD203B41FA5}">
                      <a16:colId xmlns:a16="http://schemas.microsoft.com/office/drawing/2014/main" val="20002"/>
                    </a:ext>
                  </a:extLst>
                </a:gridCol>
                <a:gridCol w="1888608">
                  <a:extLst>
                    <a:ext uri="{9D8B030D-6E8A-4147-A177-3AD203B41FA5}">
                      <a16:colId xmlns:a16="http://schemas.microsoft.com/office/drawing/2014/main" val="20003"/>
                    </a:ext>
                  </a:extLst>
                </a:gridCol>
              </a:tblGrid>
              <a:tr h="125632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rPr>
                        <a:t>FOSSIL FUEL</a:t>
                      </a:r>
                    </a:p>
                  </a:txBody>
                  <a:tcPr marL="97136" marR="97136" marT="45305" marB="453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Arial" panose="020B0604020202020204" pitchFamily="34" charset="0"/>
                        </a:rPr>
                        <a:t>Yearly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Arial" panose="020B0604020202020204" pitchFamily="34" charset="0"/>
                        </a:rPr>
                        <a:t>Consumption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Arial" panose="020B0604020202020204" pitchFamily="34" charset="0"/>
                        </a:rPr>
                        <a:t>(x 10</a:t>
                      </a:r>
                      <a:r>
                        <a:rPr kumimoji="0" lang="en-US" sz="2200" b="1" i="0" u="none" strike="noStrike" cap="none" normalizeH="0" baseline="30000">
                          <a:ln>
                            <a:noFill/>
                          </a:ln>
                          <a:solidFill>
                            <a:schemeClr val="tx1"/>
                          </a:solidFill>
                          <a:effectLst/>
                          <a:latin typeface="Arial" panose="020B0604020202020204" pitchFamily="34" charset="0"/>
                        </a:rPr>
                        <a:t>16 </a:t>
                      </a:r>
                      <a:r>
                        <a:rPr kumimoji="0" lang="en-US" sz="2200" b="1" i="0" u="none" strike="noStrike" cap="none" normalizeH="0" baseline="0">
                          <a:ln>
                            <a:noFill/>
                          </a:ln>
                          <a:solidFill>
                            <a:schemeClr val="tx1"/>
                          </a:solidFill>
                          <a:effectLst/>
                          <a:latin typeface="Arial" panose="020B0604020202020204" pitchFamily="34" charset="0"/>
                        </a:rPr>
                        <a:t>J)</a:t>
                      </a:r>
                    </a:p>
                  </a:txBody>
                  <a:tcPr marL="97136" marR="97136" marT="45305" marB="45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rPr>
                        <a:t>Reserves Remaining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a:ln>
                            <a:noFill/>
                          </a:ln>
                          <a:solidFill>
                            <a:schemeClr val="tx1"/>
                          </a:solidFill>
                          <a:effectLst/>
                          <a:latin typeface="Arial" panose="020B0604020202020204" pitchFamily="34" charset="0"/>
                        </a:rPr>
                        <a:t>(x 10</a:t>
                      </a:r>
                      <a:r>
                        <a:rPr kumimoji="0" lang="en-US" sz="2200" b="1" i="0" u="none" strike="noStrike" cap="none" normalizeH="0" baseline="30000">
                          <a:ln>
                            <a:noFill/>
                          </a:ln>
                          <a:solidFill>
                            <a:schemeClr val="tx1"/>
                          </a:solidFill>
                          <a:effectLst/>
                          <a:latin typeface="Arial" panose="020B0604020202020204" pitchFamily="34" charset="0"/>
                        </a:rPr>
                        <a:t>16 </a:t>
                      </a:r>
                      <a:r>
                        <a:rPr kumimoji="0" lang="en-US" sz="2200" b="1" i="0" u="none" strike="noStrike" cap="none" normalizeH="0" baseline="0">
                          <a:ln>
                            <a:noFill/>
                          </a:ln>
                          <a:solidFill>
                            <a:schemeClr val="tx1"/>
                          </a:solidFill>
                          <a:effectLst/>
                          <a:latin typeface="Arial" panose="020B0604020202020204" pitchFamily="34" charset="0"/>
                        </a:rPr>
                        <a:t>J)</a:t>
                      </a:r>
                      <a:endParaRPr kumimoji="0" lang="en-US" sz="2400" b="1" i="0" u="none" strike="noStrike" cap="none" normalizeH="0" baseline="0">
                        <a:ln>
                          <a:noFill/>
                        </a:ln>
                        <a:solidFill>
                          <a:schemeClr val="tx1"/>
                        </a:solidFill>
                        <a:effectLst/>
                        <a:latin typeface="Arial" panose="020B0604020202020204" pitchFamily="34" charset="0"/>
                      </a:endParaRPr>
                    </a:p>
                  </a:txBody>
                  <a:tcPr marL="97136" marR="97136" marT="45305" marB="45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panose="020B0604020202020204" pitchFamily="34" charset="0"/>
                        </a:rPr>
                        <a:t>Estimated Years Remaining</a:t>
                      </a:r>
                    </a:p>
                  </a:txBody>
                  <a:tcPr marL="97136" marR="97136" marT="45305" marB="453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164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Conventional Oil</a:t>
                      </a:r>
                    </a:p>
                  </a:txBody>
                  <a:tcPr marL="97136" marR="97136" marT="45305" marB="453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150</a:t>
                      </a:r>
                    </a:p>
                  </a:txBody>
                  <a:tcPr marL="97136" marR="97136" marT="45305" marB="45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6 088</a:t>
                      </a:r>
                    </a:p>
                  </a:txBody>
                  <a:tcPr marL="97136" marR="97136" marT="45305" marB="45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40</a:t>
                      </a:r>
                    </a:p>
                  </a:txBody>
                  <a:tcPr marL="97136" marR="97136" marT="45305" marB="453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2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Coal</a:t>
                      </a:r>
                    </a:p>
                  </a:txBody>
                  <a:tcPr marL="97136" marR="97136" marT="45305" marB="453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96</a:t>
                      </a:r>
                    </a:p>
                  </a:txBody>
                  <a:tcPr marL="97136" marR="97136" marT="45305" marB="45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21 362</a:t>
                      </a:r>
                    </a:p>
                  </a:txBody>
                  <a:tcPr marL="97136" marR="97136" marT="45305" marB="45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216</a:t>
                      </a:r>
                    </a:p>
                  </a:txBody>
                  <a:tcPr marL="97136" marR="97136" marT="45305" marB="453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24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Natural Gas</a:t>
                      </a:r>
                    </a:p>
                  </a:txBody>
                  <a:tcPr marL="97136" marR="97136" marT="45305" marB="453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92</a:t>
                      </a:r>
                    </a:p>
                  </a:txBody>
                  <a:tcPr marL="97136" marR="97136" marT="45305" marB="45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5 893</a:t>
                      </a:r>
                    </a:p>
                  </a:txBody>
                  <a:tcPr marL="97136" marR="97136" marT="45305" marB="453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62</a:t>
                      </a:r>
                    </a:p>
                  </a:txBody>
                  <a:tcPr marL="97136" marR="97136" marT="45305" marB="453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7657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8000"/>
            <a:chOff x="0" y="0"/>
            <a:chExt cx="12192000" cy="6858000"/>
          </a:xfrm>
        </p:grpSpPr>
        <p:sp>
          <p:nvSpPr>
            <p:cNvPr id="75" name="Rectangle 74">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362" name="Rectangle 2"/>
          <p:cNvSpPr>
            <a:spLocks noGrp="1" noChangeArrowheads="1"/>
          </p:cNvSpPr>
          <p:nvPr>
            <p:ph type="title"/>
          </p:nvPr>
        </p:nvSpPr>
        <p:spPr>
          <a:xfrm>
            <a:off x="1154654" y="973667"/>
            <a:ext cx="2941444" cy="4833745"/>
          </a:xfrm>
        </p:spPr>
        <p:txBody>
          <a:bodyPr>
            <a:normAutofit/>
          </a:bodyPr>
          <a:lstStyle/>
          <a:p>
            <a:pPr eaLnBrk="1" hangingPunct="1"/>
            <a:r>
              <a:rPr lang="en-US" altLang="en-US">
                <a:solidFill>
                  <a:srgbClr val="EBEBEB"/>
                </a:solidFill>
                <a:latin typeface="Times New Roman" panose="02020603050405020304" pitchFamily="18" charset="0"/>
              </a:rPr>
              <a:t>How can we stop this trend?</a:t>
            </a:r>
          </a:p>
        </p:txBody>
      </p:sp>
      <p:sp>
        <p:nvSpPr>
          <p:cNvPr id="83" name="Rectangle 82">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5365" name="Rectangle 3">
            <a:extLst>
              <a:ext uri="{FF2B5EF4-FFF2-40B4-BE49-F238E27FC236}">
                <a16:creationId xmlns:a16="http://schemas.microsoft.com/office/drawing/2014/main" id="{DF36ADF2-04FB-4009-95E8-9FEE8DA09226}"/>
              </a:ext>
            </a:extLst>
          </p:cNvPr>
          <p:cNvGraphicFramePr>
            <a:graphicFrameLocks noGrp="1"/>
          </p:cNvGraphicFramePr>
          <p:nvPr>
            <p:ph idx="1"/>
            <p:extLst>
              <p:ext uri="{D42A27DB-BD31-4B8C-83A1-F6EECF244321}">
                <p14:modId xmlns:p14="http://schemas.microsoft.com/office/powerpoint/2010/main" val="637992354"/>
              </p:ext>
            </p:extLst>
          </p:nvPr>
        </p:nvGraphicFramePr>
        <p:xfrm>
          <a:off x="5192947" y="808038"/>
          <a:ext cx="6389610"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64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Grp="1" noChangeArrowheads="1" noChangeShapeType="1" noTextEdit="1"/>
          </p:cNvSpPr>
          <p:nvPr>
            <p:ph type="title"/>
          </p:nvPr>
        </p:nvSpPr>
        <p:spPr bwMode="auto">
          <a:xfrm>
            <a:off x="1154654" y="1828800"/>
            <a:ext cx="4634958" cy="3132669"/>
          </a:xfrm>
          <a:prstGeom prst="rect">
            <a:avLst/>
          </a:prstGeom>
        </p:spPr>
        <p:txBody>
          <a:bodyPr wrap="none" fromWordArt="1">
            <a:prstTxWarp prst="textSlantUp">
              <a:avLst>
                <a:gd name="adj" fmla="val 55556"/>
              </a:avLst>
            </a:prstTxWarp>
          </a:bodyPr>
          <a:lstStyle/>
          <a:p>
            <a:pPr algn="ctr"/>
            <a:r>
              <a:rPr lang="en-US" sz="3600" kern="10" dirty="0">
                <a:ln w="9525">
                  <a:solidFill>
                    <a:srgbClr val="000000"/>
                  </a:solidFill>
                  <a:round/>
                  <a:headEnd/>
                  <a:tailEnd/>
                </a:ln>
                <a:gradFill rotWithShape="1">
                  <a:gsLst>
                    <a:gs pos="0">
                      <a:srgbClr val="FF9900"/>
                    </a:gs>
                    <a:gs pos="50000">
                      <a:srgbClr val="FF3300"/>
                    </a:gs>
                    <a:gs pos="100000">
                      <a:srgbClr val="FF9900"/>
                    </a:gs>
                  </a:gsLst>
                  <a:lin ang="18900000" scaled="1"/>
                </a:gradFill>
                <a:latin typeface="Arial Black" panose="020B0A04020102020204" pitchFamily="34" charset="0"/>
              </a:rPr>
              <a:t>Homework:</a:t>
            </a:r>
          </a:p>
        </p:txBody>
      </p:sp>
      <p:sp>
        <p:nvSpPr>
          <p:cNvPr id="3" name="Text Placeholder 2"/>
          <p:cNvSpPr>
            <a:spLocks noGrp="1"/>
          </p:cNvSpPr>
          <p:nvPr>
            <p:ph type="body" idx="1"/>
          </p:nvPr>
        </p:nvSpPr>
        <p:spPr>
          <a:xfrm>
            <a:off x="6893764" y="1600200"/>
            <a:ext cx="3756566" cy="3361268"/>
          </a:xfrm>
        </p:spPr>
        <p:txBody>
          <a:bodyPr>
            <a:normAutofit/>
          </a:bodyPr>
          <a:lstStyle/>
          <a:p>
            <a:pPr>
              <a:buFont typeface="Wingdings" panose="05000000000000000000" pitchFamily="2" charset="2"/>
              <a:buChar char="ü"/>
            </a:pPr>
            <a:r>
              <a:rPr lang="en-US" altLang="en-US" sz="1800" dirty="0">
                <a:solidFill>
                  <a:srgbClr val="000000"/>
                </a:solidFill>
                <a:latin typeface="Times New Roman" panose="02020603050405020304" pitchFamily="18" charset="0"/>
              </a:rPr>
              <a:t>read pages 215 – 226</a:t>
            </a:r>
          </a:p>
          <a:p>
            <a:pPr>
              <a:buFont typeface="Wingdings" panose="05000000000000000000" pitchFamily="2" charset="2"/>
              <a:buChar char="ü"/>
            </a:pPr>
            <a:r>
              <a:rPr lang="en-US" altLang="en-US" sz="1800" dirty="0">
                <a:solidFill>
                  <a:srgbClr val="000000"/>
                </a:solidFill>
                <a:latin typeface="Times New Roman" panose="02020603050405020304" pitchFamily="18" charset="0"/>
              </a:rPr>
              <a:t>B3.3  Check and Reflect Page 220 #’s 1-12</a:t>
            </a:r>
          </a:p>
          <a:p>
            <a:pPr>
              <a:buFont typeface="Wingdings" panose="05000000000000000000" pitchFamily="2" charset="2"/>
              <a:buChar char="ü"/>
            </a:pPr>
            <a:r>
              <a:rPr lang="en-US" altLang="en-US" sz="1800" dirty="0">
                <a:solidFill>
                  <a:srgbClr val="000000"/>
                </a:solidFill>
                <a:latin typeface="Times New Roman" panose="02020603050405020304" pitchFamily="18" charset="0"/>
              </a:rPr>
              <a:t>B3.4 Check and Reflect Page 227 #’s 1-12</a:t>
            </a:r>
          </a:p>
          <a:p>
            <a:endParaRPr lang="en-US" sz="1800" dirty="0"/>
          </a:p>
        </p:txBody>
      </p:sp>
      <p:pic>
        <p:nvPicPr>
          <p:cNvPr id="5" name="Picture 2" descr="https://roshrulez.files.wordpress.com/2012/01/bookworm-for-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178" y="3984601"/>
            <a:ext cx="2729293" cy="237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4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108" y="643466"/>
            <a:ext cx="1970425"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75" name="Freeform: Shape 74">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8665" y="1702167"/>
            <a:ext cx="3209207" cy="61269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14338" name="Picture 4" descr="B02_TableB1_2_FigB1_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7974" y="686311"/>
            <a:ext cx="8537552" cy="54853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41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4"/>
          <p:cNvSpPr>
            <a:spLocks noChangeShapeType="1"/>
          </p:cNvSpPr>
          <p:nvPr/>
        </p:nvSpPr>
        <p:spPr bwMode="auto">
          <a:xfrm flipV="1">
            <a:off x="2830512" y="665163"/>
            <a:ext cx="0" cy="23812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3" name="Line 6"/>
          <p:cNvSpPr>
            <a:spLocks noChangeShapeType="1"/>
          </p:cNvSpPr>
          <p:nvPr/>
        </p:nvSpPr>
        <p:spPr bwMode="auto">
          <a:xfrm rot="5400000" flipV="1">
            <a:off x="4021137" y="1855788"/>
            <a:ext cx="0" cy="23812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4" name="Text Box 7"/>
          <p:cNvSpPr txBox="1">
            <a:spLocks noChangeArrowheads="1"/>
          </p:cNvSpPr>
          <p:nvPr/>
        </p:nvSpPr>
        <p:spPr bwMode="auto">
          <a:xfrm>
            <a:off x="3138488" y="165100"/>
            <a:ext cx="23034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u="sng">
                <a:solidFill>
                  <a:schemeClr val="tx1"/>
                </a:solidFill>
                <a:latin typeface="Times New Roman" panose="02020603050405020304" pitchFamily="18" charset="0"/>
              </a:rPr>
              <a:t>Distance vs Time</a:t>
            </a:r>
          </a:p>
        </p:txBody>
      </p:sp>
      <p:sp>
        <p:nvSpPr>
          <p:cNvPr id="15365" name="Text Box 8"/>
          <p:cNvSpPr txBox="1">
            <a:spLocks noChangeArrowheads="1"/>
          </p:cNvSpPr>
          <p:nvPr/>
        </p:nvSpPr>
        <p:spPr bwMode="auto">
          <a:xfrm rot="-5400000">
            <a:off x="1550988" y="1690171"/>
            <a:ext cx="172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Distance (km)</a:t>
            </a:r>
          </a:p>
        </p:txBody>
      </p:sp>
      <p:sp>
        <p:nvSpPr>
          <p:cNvPr id="15366" name="Text Box 9"/>
          <p:cNvSpPr txBox="1">
            <a:spLocks noChangeArrowheads="1"/>
          </p:cNvSpPr>
          <p:nvPr/>
        </p:nvSpPr>
        <p:spPr bwMode="auto">
          <a:xfrm>
            <a:off x="3444876" y="3160713"/>
            <a:ext cx="1150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Time (h)</a:t>
            </a:r>
          </a:p>
        </p:txBody>
      </p:sp>
      <p:sp>
        <p:nvSpPr>
          <p:cNvPr id="15367" name="Line 10"/>
          <p:cNvSpPr>
            <a:spLocks noChangeShapeType="1"/>
          </p:cNvSpPr>
          <p:nvPr/>
        </p:nvSpPr>
        <p:spPr bwMode="auto">
          <a:xfrm>
            <a:off x="2830512" y="1931988"/>
            <a:ext cx="2305050" cy="0"/>
          </a:xfrm>
          <a:prstGeom prst="line">
            <a:avLst/>
          </a:prstGeom>
          <a:noFill/>
          <a:ln w="25400">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8" name="Line 11"/>
          <p:cNvSpPr>
            <a:spLocks noChangeShapeType="1"/>
          </p:cNvSpPr>
          <p:nvPr/>
        </p:nvSpPr>
        <p:spPr bwMode="auto">
          <a:xfrm flipV="1">
            <a:off x="2830513" y="895351"/>
            <a:ext cx="1266825" cy="2151063"/>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Line 12"/>
          <p:cNvSpPr>
            <a:spLocks noChangeShapeType="1"/>
          </p:cNvSpPr>
          <p:nvPr/>
        </p:nvSpPr>
        <p:spPr bwMode="auto">
          <a:xfrm flipV="1">
            <a:off x="2830512" y="1009651"/>
            <a:ext cx="2343150" cy="2036763"/>
          </a:xfrm>
          <a:prstGeom prst="line">
            <a:avLst/>
          </a:prstGeom>
          <a:noFill/>
          <a:ln w="254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0" name="Text Box 13"/>
          <p:cNvSpPr txBox="1">
            <a:spLocks noChangeArrowheads="1"/>
          </p:cNvSpPr>
          <p:nvPr/>
        </p:nvSpPr>
        <p:spPr bwMode="auto">
          <a:xfrm>
            <a:off x="4021138" y="920750"/>
            <a:ext cx="498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FF0000"/>
                </a:solidFill>
                <a:latin typeface="Times New Roman" panose="02020603050405020304" pitchFamily="18" charset="0"/>
              </a:rPr>
              <a:t>1</a:t>
            </a:r>
          </a:p>
        </p:txBody>
      </p:sp>
      <p:sp>
        <p:nvSpPr>
          <p:cNvPr id="15371" name="Text Box 14"/>
          <p:cNvSpPr txBox="1">
            <a:spLocks noChangeArrowheads="1"/>
          </p:cNvSpPr>
          <p:nvPr/>
        </p:nvSpPr>
        <p:spPr bwMode="auto">
          <a:xfrm>
            <a:off x="4905376" y="1163638"/>
            <a:ext cx="344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006600"/>
                </a:solidFill>
                <a:latin typeface="Times New Roman" panose="02020603050405020304" pitchFamily="18" charset="0"/>
              </a:rPr>
              <a:t>2</a:t>
            </a:r>
          </a:p>
        </p:txBody>
      </p:sp>
      <p:sp>
        <p:nvSpPr>
          <p:cNvPr id="15372" name="Text Box 15"/>
          <p:cNvSpPr txBox="1">
            <a:spLocks noChangeArrowheads="1"/>
          </p:cNvSpPr>
          <p:nvPr/>
        </p:nvSpPr>
        <p:spPr bwMode="auto">
          <a:xfrm>
            <a:off x="4865688" y="1931988"/>
            <a:ext cx="422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rgbClr val="0000CC"/>
                </a:solidFill>
                <a:latin typeface="Times New Roman" panose="02020603050405020304" pitchFamily="18" charset="0"/>
              </a:rPr>
              <a:t>3</a:t>
            </a:r>
          </a:p>
        </p:txBody>
      </p:sp>
      <p:sp>
        <p:nvSpPr>
          <p:cNvPr id="15373" name="Text Box 17"/>
          <p:cNvSpPr txBox="1">
            <a:spLocks noChangeArrowheads="1"/>
          </p:cNvSpPr>
          <p:nvPr/>
        </p:nvSpPr>
        <p:spPr bwMode="auto">
          <a:xfrm>
            <a:off x="5978526" y="663576"/>
            <a:ext cx="3686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The graph shows the motion of three different cars. </a:t>
            </a:r>
          </a:p>
        </p:txBody>
      </p:sp>
      <p:sp>
        <p:nvSpPr>
          <p:cNvPr id="15374" name="Text Box 18"/>
          <p:cNvSpPr txBox="1">
            <a:spLocks noChangeArrowheads="1"/>
          </p:cNvSpPr>
          <p:nvPr/>
        </p:nvSpPr>
        <p:spPr bwMode="auto">
          <a:xfrm>
            <a:off x="1831976" y="3352800"/>
            <a:ext cx="1114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sz="1400" i="1">
                <a:solidFill>
                  <a:schemeClr val="tx1"/>
                </a:solidFill>
                <a:latin typeface="Times New Roman" panose="02020603050405020304" pitchFamily="18" charset="0"/>
              </a:rPr>
              <a:t>text p.130</a:t>
            </a:r>
          </a:p>
        </p:txBody>
      </p:sp>
      <p:sp>
        <p:nvSpPr>
          <p:cNvPr id="15375" name="Text Box 19"/>
          <p:cNvSpPr txBox="1">
            <a:spLocks noChangeArrowheads="1"/>
          </p:cNvSpPr>
          <p:nvPr/>
        </p:nvSpPr>
        <p:spPr bwMode="auto">
          <a:xfrm>
            <a:off x="1600200" y="4197350"/>
            <a:ext cx="9066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FF0000"/>
                </a:solidFill>
                <a:latin typeface="Times New Roman" panose="02020603050405020304" pitchFamily="18" charset="0"/>
              </a:rPr>
              <a:t>Car 1</a:t>
            </a:r>
            <a:r>
              <a:rPr lang="en-US" altLang="en-US">
                <a:solidFill>
                  <a:schemeClr val="tx1"/>
                </a:solidFill>
                <a:latin typeface="Times New Roman" panose="02020603050405020304" pitchFamily="18" charset="0"/>
              </a:rPr>
              <a:t> is travelling at a constant speed, faster than car 2 (slope is steeper).</a:t>
            </a:r>
          </a:p>
        </p:txBody>
      </p:sp>
      <p:sp>
        <p:nvSpPr>
          <p:cNvPr id="15376" name="Text Box 21"/>
          <p:cNvSpPr txBox="1">
            <a:spLocks noChangeArrowheads="1"/>
          </p:cNvSpPr>
          <p:nvPr/>
        </p:nvSpPr>
        <p:spPr bwMode="auto">
          <a:xfrm>
            <a:off x="1600200" y="4887913"/>
            <a:ext cx="8412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006600"/>
                </a:solidFill>
                <a:latin typeface="Times New Roman" panose="02020603050405020304" pitchFamily="18" charset="0"/>
              </a:rPr>
              <a:t>Car 2</a:t>
            </a:r>
            <a:r>
              <a:rPr lang="en-US" altLang="en-US">
                <a:solidFill>
                  <a:schemeClr val="tx1"/>
                </a:solidFill>
                <a:latin typeface="Times New Roman" panose="02020603050405020304" pitchFamily="18" charset="0"/>
              </a:rPr>
              <a:t> is travelling at a constant speed, slower than car 1 (slope is not as steep). </a:t>
            </a:r>
          </a:p>
        </p:txBody>
      </p:sp>
      <p:sp>
        <p:nvSpPr>
          <p:cNvPr id="15377" name="Text Box 22"/>
          <p:cNvSpPr txBox="1">
            <a:spLocks noChangeArrowheads="1"/>
          </p:cNvSpPr>
          <p:nvPr/>
        </p:nvSpPr>
        <p:spPr bwMode="auto">
          <a:xfrm>
            <a:off x="5978525" y="1922463"/>
            <a:ext cx="41084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a:solidFill>
                  <a:schemeClr val="tx1"/>
                </a:solidFill>
                <a:latin typeface="Times New Roman" panose="02020603050405020304" pitchFamily="18" charset="0"/>
              </a:rPr>
              <a:t>All three cars have a constant speed, because the slope of their line does not change.  </a:t>
            </a:r>
          </a:p>
        </p:txBody>
      </p:sp>
      <p:sp>
        <p:nvSpPr>
          <p:cNvPr id="15378" name="Text Box 23"/>
          <p:cNvSpPr txBox="1">
            <a:spLocks noChangeArrowheads="1"/>
          </p:cNvSpPr>
          <p:nvPr/>
        </p:nvSpPr>
        <p:spPr bwMode="auto">
          <a:xfrm>
            <a:off x="1600200" y="5580064"/>
            <a:ext cx="84121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US" altLang="en-US" b="1">
                <a:solidFill>
                  <a:srgbClr val="0000CC"/>
                </a:solidFill>
                <a:latin typeface="Times New Roman" panose="02020603050405020304" pitchFamily="18" charset="0"/>
              </a:rPr>
              <a:t>Car 3</a:t>
            </a:r>
            <a:r>
              <a:rPr lang="en-US" altLang="en-US">
                <a:solidFill>
                  <a:schemeClr val="tx1"/>
                </a:solidFill>
                <a:latin typeface="Times New Roman" panose="02020603050405020304" pitchFamily="18" charset="0"/>
              </a:rPr>
              <a:t> is stopped.  The slope is zero, therefore the speed is zero.  The distance does not change as time passes.</a:t>
            </a:r>
          </a:p>
        </p:txBody>
      </p:sp>
    </p:spTree>
    <p:extLst>
      <p:ext uri="{BB962C8B-B14F-4D97-AF65-F5344CB8AC3E}">
        <p14:creationId xmlns:p14="http://schemas.microsoft.com/office/powerpoint/2010/main" val="252136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5062</Words>
  <Application>Microsoft Office PowerPoint</Application>
  <PresentationFormat>Custom</PresentationFormat>
  <Paragraphs>589</Paragraphs>
  <Slides>78</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78</vt:i4>
      </vt:variant>
    </vt:vector>
  </HeadingPairs>
  <TitlesOfParts>
    <vt:vector size="95" baseType="lpstr">
      <vt:lpstr>Arial</vt:lpstr>
      <vt:lpstr>Arial Black</vt:lpstr>
      <vt:lpstr>Baskerville Old Face</vt:lpstr>
      <vt:lpstr>Berlin Sans FB Demi</vt:lpstr>
      <vt:lpstr>Century Gothic</vt:lpstr>
      <vt:lpstr>Comic Sans MS</vt:lpstr>
      <vt:lpstr>Corbel</vt:lpstr>
      <vt:lpstr>Gill Sans Ultra Bold</vt:lpstr>
      <vt:lpstr>Impact</vt:lpstr>
      <vt:lpstr>Old English Text MT</vt:lpstr>
      <vt:lpstr>Times New Roman</vt:lpstr>
      <vt:lpstr>Wingdings</vt:lpstr>
      <vt:lpstr>Wingdings 3</vt:lpstr>
      <vt:lpstr>Ion Boardroom</vt:lpstr>
      <vt:lpstr>Equation</vt:lpstr>
      <vt:lpstr>Chart</vt:lpstr>
      <vt:lpstr>Photo Editor Photo</vt:lpstr>
      <vt:lpstr>Energy Flow in Technological Systems</vt:lpstr>
      <vt:lpstr>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lpstr>PowerPoint Presentation</vt:lpstr>
      <vt:lpstr>PowerPoint Presentation</vt:lpstr>
      <vt:lpstr>PowerPoint Presentation</vt:lpstr>
      <vt:lpstr>PowerPoint Presentation</vt:lpstr>
      <vt:lpstr>PowerPoint Presentation</vt:lpstr>
      <vt:lpstr>Homework:</vt:lpstr>
      <vt:lpstr>PowerPoint Presentation</vt:lpstr>
      <vt:lpstr>PowerPoint Presentation</vt:lpstr>
      <vt:lpstr>Homework:</vt:lpstr>
      <vt:lpstr>PowerPoint Presentation</vt:lpstr>
      <vt:lpstr>PowerPoint Presentation</vt:lpstr>
      <vt:lpstr>PowerPoint Presentation</vt:lpstr>
      <vt:lpstr>PowerPoint Presentation</vt:lpstr>
      <vt:lpstr>PowerPoint Presentation</vt:lpstr>
      <vt:lpstr>Homework:</vt:lpstr>
      <vt:lpstr>PowerPoint Presentation</vt:lpstr>
      <vt:lpstr>PowerPoint Presentation</vt:lpstr>
      <vt:lpstr>PowerPoint Presentation</vt:lpstr>
      <vt:lpstr>PowerPoint Presentation</vt:lpstr>
      <vt:lpstr>PowerPoint Presentation</vt:lpstr>
      <vt:lpstr>Where does all of our energy come from?</vt:lpstr>
      <vt:lpstr>Continued…</vt:lpstr>
      <vt:lpstr>Non-Solar Energy Sources</vt:lpstr>
      <vt:lpstr>Continued…</vt:lpstr>
      <vt:lpstr>Perspective: </vt:lpstr>
      <vt:lpstr>Energy Consumption/Conservation</vt:lpstr>
      <vt:lpstr>How can we stop this trend?</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2019-05-25T15:19:50Z</dcterms:created>
  <dcterms:modified xsi:type="dcterms:W3CDTF">2019-05-25T15:20:24Z</dcterms:modified>
</cp:coreProperties>
</file>