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8" r:id="rId2"/>
  </p:sldMasterIdLst>
  <p:notesMasterIdLst>
    <p:notesMasterId r:id="rId27"/>
  </p:notesMasterIdLst>
  <p:handoutMasterIdLst>
    <p:handoutMasterId r:id="rId28"/>
  </p:handoutMasterIdLst>
  <p:sldIdLst>
    <p:sldId id="257" r:id="rId3"/>
    <p:sldId id="258" r:id="rId4"/>
    <p:sldId id="259" r:id="rId5"/>
    <p:sldId id="261" r:id="rId6"/>
    <p:sldId id="262" r:id="rId7"/>
    <p:sldId id="264" r:id="rId8"/>
    <p:sldId id="265" r:id="rId9"/>
    <p:sldId id="266" r:id="rId10"/>
    <p:sldId id="267" r:id="rId11"/>
    <p:sldId id="269" r:id="rId12"/>
    <p:sldId id="270" r:id="rId13"/>
    <p:sldId id="281" r:id="rId14"/>
    <p:sldId id="272" r:id="rId15"/>
    <p:sldId id="273" r:id="rId16"/>
    <p:sldId id="274" r:id="rId17"/>
    <p:sldId id="290" r:id="rId18"/>
    <p:sldId id="282" r:id="rId19"/>
    <p:sldId id="275" r:id="rId20"/>
    <p:sldId id="276" r:id="rId21"/>
    <p:sldId id="283" r:id="rId22"/>
    <p:sldId id="278" r:id="rId23"/>
    <p:sldId id="279" r:id="rId24"/>
    <p:sldId id="280" r:id="rId25"/>
    <p:sldId id="284" r:id="rId26"/>
  </p:sldIdLst>
  <p:sldSz cx="12188825" cy="6858000"/>
  <p:notesSz cx="7019925" cy="9305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2496">
          <p15:clr>
            <a:srgbClr val="A4A3A4"/>
          </p15:clr>
        </p15:guide>
        <p15:guide id="3" orient="horz" pos="2880">
          <p15:clr>
            <a:srgbClr val="A4A3A4"/>
          </p15:clr>
        </p15:guide>
        <p15:guide id="4" orient="horz" pos="1056">
          <p15:clr>
            <a:srgbClr val="A4A3A4"/>
          </p15:clr>
        </p15:guide>
        <p15:guide id="5" orient="horz" pos="3888">
          <p15:clr>
            <a:srgbClr val="A4A3A4"/>
          </p15:clr>
        </p15:guide>
        <p15:guide id="6" orient="horz" pos="240">
          <p15:clr>
            <a:srgbClr val="A4A3A4"/>
          </p15:clr>
        </p15:guide>
        <p15:guide id="7" pos="3839">
          <p15:clr>
            <a:srgbClr val="A4A3A4"/>
          </p15:clr>
        </p15:guide>
        <p15:guide id="8" pos="527">
          <p15:clr>
            <a:srgbClr val="A4A3A4"/>
          </p15:clr>
        </p15:guide>
        <p15:guide id="9" pos="815">
          <p15:clr>
            <a:srgbClr val="A4A3A4"/>
          </p15:clr>
        </p15:guide>
        <p15:guide id="10" pos="6863">
          <p15:clr>
            <a:srgbClr val="A4A3A4"/>
          </p15:clr>
        </p15:guide>
        <p15:guide id="11" pos="6143">
          <p15:clr>
            <a:srgbClr val="A4A3A4"/>
          </p15:clr>
        </p15:guide>
        <p15:guide id="12" pos="4703">
          <p15:clr>
            <a:srgbClr val="A4A3A4"/>
          </p15:clr>
        </p15:guide>
      </p15:sldGuideLst>
    </p:ext>
    <p:ext uri="{2D200454-40CA-4A62-9FC3-DE9A4176ACB9}">
      <p15:notesGuideLst xmlns:p15="http://schemas.microsoft.com/office/powerpoint/2012/main">
        <p15:guide id="1" orient="horz" pos="2931" userDrawn="1">
          <p15:clr>
            <a:srgbClr val="A4A3A4"/>
          </p15:clr>
        </p15:guide>
        <p15:guide id="2" pos="221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68" d="100"/>
          <a:sy n="68" d="100"/>
        </p:scale>
        <p:origin x="84" y="156"/>
      </p:cViewPr>
      <p:guideLst>
        <p:guide orient="horz" pos="2160"/>
        <p:guide orient="horz" pos="2496"/>
        <p:guide orient="horz" pos="2880"/>
        <p:guide orient="horz" pos="1056"/>
        <p:guide orient="horz" pos="3888"/>
        <p:guide orient="horz" pos="240"/>
        <p:guide pos="3839"/>
        <p:guide pos="527"/>
        <p:guide pos="815"/>
        <p:guide pos="6863"/>
        <p:guide pos="6143"/>
        <p:guide pos="4703"/>
      </p:guideLst>
    </p:cSldViewPr>
  </p:slideViewPr>
  <p:notesTextViewPr>
    <p:cViewPr>
      <p:scale>
        <a:sx n="1" d="1"/>
        <a:sy n="1" d="1"/>
      </p:scale>
      <p:origin x="0" y="0"/>
    </p:cViewPr>
  </p:notesTextViewPr>
  <p:notesViewPr>
    <p:cSldViewPr>
      <p:cViewPr varScale="1">
        <p:scale>
          <a:sx n="76" d="100"/>
          <a:sy n="76" d="100"/>
        </p:scale>
        <p:origin x="1680" y="96"/>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13.svg"/></Relationships>
</file>

<file path=ppt/diagrams/_rels/data11.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22.png"/><Relationship Id="rId7" Type="http://schemas.openxmlformats.org/officeDocument/2006/relationships/image" Target="../media/image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5.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diagrams/_rels/data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13.svg"/></Relationships>
</file>

<file path=ppt/diagrams/_rels/drawing11.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22.png"/><Relationship Id="rId7" Type="http://schemas.openxmlformats.org/officeDocument/2006/relationships/image" Target="../media/image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5.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diagrams/_rels/drawing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E9251E-DED7-4FFB-B10E-0BCA9A3714F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3AEF884-2FF2-4066-A53A-E8C350E5167D}">
      <dgm:prSet/>
      <dgm:spPr/>
      <dgm:t>
        <a:bodyPr/>
        <a:lstStyle/>
        <a:p>
          <a:r>
            <a:rPr lang="en-US" baseline="0"/>
            <a:t>Analysis of the evidence produced in an investigation suggests an inverse variation between the pressure and volume of a gas; that is, as the pressure increases, the volume decreases</a:t>
          </a:r>
          <a:endParaRPr lang="en-US"/>
        </a:p>
      </dgm:t>
    </dgm:pt>
    <dgm:pt modelId="{9CC8895F-64DB-4224-8280-FB8AD4B055A0}" type="parTrans" cxnId="{EBCD93F7-C255-4DF2-84C2-8278F8B616FC}">
      <dgm:prSet/>
      <dgm:spPr/>
      <dgm:t>
        <a:bodyPr/>
        <a:lstStyle/>
        <a:p>
          <a:endParaRPr lang="en-US"/>
        </a:p>
      </dgm:t>
    </dgm:pt>
    <dgm:pt modelId="{3506EB90-98B7-4EB7-BCA3-BBA3DD40C35A}" type="sibTrans" cxnId="{EBCD93F7-C255-4DF2-84C2-8278F8B616FC}">
      <dgm:prSet/>
      <dgm:spPr/>
      <dgm:t>
        <a:bodyPr/>
        <a:lstStyle/>
        <a:p>
          <a:endParaRPr lang="en-US"/>
        </a:p>
      </dgm:t>
    </dgm:pt>
    <dgm:pt modelId="{F7451888-3BD3-4ADA-A566-6ED0C55A1C3C}">
      <dgm:prSet/>
      <dgm:spPr/>
      <dgm:t>
        <a:bodyPr/>
        <a:lstStyle/>
        <a:p>
          <a:r>
            <a:rPr lang="en-US" baseline="0"/>
            <a:t>Boyle’s Law: as the pressure on a gas increases, the volume of the gas decreases proportionally, provided that the temperature and chemical amount of gas remain constant.</a:t>
          </a:r>
          <a:endParaRPr lang="en-US"/>
        </a:p>
      </dgm:t>
    </dgm:pt>
    <dgm:pt modelId="{77ABD0C1-6557-4DFB-8899-04EC15AB483A}" type="parTrans" cxnId="{7221095F-138B-494D-9DA9-50CDBFDD5E2C}">
      <dgm:prSet/>
      <dgm:spPr/>
      <dgm:t>
        <a:bodyPr/>
        <a:lstStyle/>
        <a:p>
          <a:endParaRPr lang="en-US"/>
        </a:p>
      </dgm:t>
    </dgm:pt>
    <dgm:pt modelId="{ADB4DB39-3C1B-4959-93F8-1BCE22627154}" type="sibTrans" cxnId="{7221095F-138B-494D-9DA9-50CDBFDD5E2C}">
      <dgm:prSet/>
      <dgm:spPr/>
      <dgm:t>
        <a:bodyPr/>
        <a:lstStyle/>
        <a:p>
          <a:endParaRPr lang="en-US"/>
        </a:p>
      </dgm:t>
    </dgm:pt>
    <dgm:pt modelId="{13BEBE05-BBA3-41C2-B184-9BF5D31029F9}">
      <dgm:prSet/>
      <dgm:spPr/>
      <dgm:t>
        <a:bodyPr/>
        <a:lstStyle/>
        <a:p>
          <a:r>
            <a:rPr lang="en-US" baseline="0"/>
            <a:t>Equation: P</a:t>
          </a:r>
          <a:r>
            <a:rPr lang="en-US" baseline="-25000"/>
            <a:t>1</a:t>
          </a:r>
          <a:r>
            <a:rPr lang="en-US" baseline="0"/>
            <a:t>V</a:t>
          </a:r>
          <a:r>
            <a:rPr lang="en-US" baseline="-25000"/>
            <a:t>1</a:t>
          </a:r>
          <a:r>
            <a:rPr lang="en-US" baseline="0"/>
            <a:t> = P</a:t>
          </a:r>
          <a:r>
            <a:rPr lang="en-US" baseline="-25000"/>
            <a:t>2</a:t>
          </a:r>
          <a:r>
            <a:rPr lang="en-US" baseline="0"/>
            <a:t>V</a:t>
          </a:r>
          <a:r>
            <a:rPr lang="en-US" baseline="-25000"/>
            <a:t>2</a:t>
          </a:r>
          <a:endParaRPr lang="en-US"/>
        </a:p>
      </dgm:t>
    </dgm:pt>
    <dgm:pt modelId="{4BD90BDE-740A-41AA-813E-67FCFA957D5E}" type="parTrans" cxnId="{9E5B9840-970D-4AE9-991C-D0FF50769AE6}">
      <dgm:prSet/>
      <dgm:spPr/>
      <dgm:t>
        <a:bodyPr/>
        <a:lstStyle/>
        <a:p>
          <a:endParaRPr lang="en-US"/>
        </a:p>
      </dgm:t>
    </dgm:pt>
    <dgm:pt modelId="{A14F24B7-5F03-49C7-B76C-A472FBA02A0F}" type="sibTrans" cxnId="{9E5B9840-970D-4AE9-991C-D0FF50769AE6}">
      <dgm:prSet/>
      <dgm:spPr/>
      <dgm:t>
        <a:bodyPr/>
        <a:lstStyle/>
        <a:p>
          <a:endParaRPr lang="en-US"/>
        </a:p>
      </dgm:t>
    </dgm:pt>
    <dgm:pt modelId="{FFACE859-3554-402D-A277-1D49C3B1B542}" type="pres">
      <dgm:prSet presAssocID="{0CE9251E-DED7-4FFB-B10E-0BCA9A3714F5}" presName="root" presStyleCnt="0">
        <dgm:presLayoutVars>
          <dgm:dir/>
          <dgm:resizeHandles val="exact"/>
        </dgm:presLayoutVars>
      </dgm:prSet>
      <dgm:spPr/>
    </dgm:pt>
    <dgm:pt modelId="{C341B555-488A-4BFA-B659-8346E4AD74E7}" type="pres">
      <dgm:prSet presAssocID="{73AEF884-2FF2-4066-A53A-E8C350E5167D}" presName="compNode" presStyleCnt="0"/>
      <dgm:spPr/>
    </dgm:pt>
    <dgm:pt modelId="{432238A8-EDDF-4F94-8E66-FDF15D549244}" type="pres">
      <dgm:prSet presAssocID="{73AEF884-2FF2-4066-A53A-E8C350E5167D}" presName="bgRect" presStyleLbl="bgShp" presStyleIdx="0" presStyleCnt="3"/>
      <dgm:spPr/>
    </dgm:pt>
    <dgm:pt modelId="{DB5C40EA-E48B-402E-992E-16086D4E1A4B}" type="pres">
      <dgm:prSet presAssocID="{73AEF884-2FF2-4066-A53A-E8C350E5167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peed Bump"/>
        </a:ext>
      </dgm:extLst>
    </dgm:pt>
    <dgm:pt modelId="{6098BD2D-0D06-4D83-87A4-C6A5DF92DCC9}" type="pres">
      <dgm:prSet presAssocID="{73AEF884-2FF2-4066-A53A-E8C350E5167D}" presName="spaceRect" presStyleCnt="0"/>
      <dgm:spPr/>
    </dgm:pt>
    <dgm:pt modelId="{BE025E54-0239-4CB5-BAE4-3A54EC2F11BC}" type="pres">
      <dgm:prSet presAssocID="{73AEF884-2FF2-4066-A53A-E8C350E5167D}" presName="parTx" presStyleLbl="revTx" presStyleIdx="0" presStyleCnt="3">
        <dgm:presLayoutVars>
          <dgm:chMax val="0"/>
          <dgm:chPref val="0"/>
        </dgm:presLayoutVars>
      </dgm:prSet>
      <dgm:spPr/>
    </dgm:pt>
    <dgm:pt modelId="{A335625C-DBE7-46C3-BCD1-A8C6C912A1E2}" type="pres">
      <dgm:prSet presAssocID="{3506EB90-98B7-4EB7-BCA3-BBA3DD40C35A}" presName="sibTrans" presStyleCnt="0"/>
      <dgm:spPr/>
    </dgm:pt>
    <dgm:pt modelId="{437F63E5-723E-4892-B0E0-D75BD357A191}" type="pres">
      <dgm:prSet presAssocID="{F7451888-3BD3-4ADA-A566-6ED0C55A1C3C}" presName="compNode" presStyleCnt="0"/>
      <dgm:spPr/>
    </dgm:pt>
    <dgm:pt modelId="{F57AD5BE-7C99-463B-9B96-814B0940E7DB}" type="pres">
      <dgm:prSet presAssocID="{F7451888-3BD3-4ADA-A566-6ED0C55A1C3C}" presName="bgRect" presStyleLbl="bgShp" presStyleIdx="1" presStyleCnt="3"/>
      <dgm:spPr/>
    </dgm:pt>
    <dgm:pt modelId="{619927DC-BB51-4DC7-9A97-6BBB35AE904D}" type="pres">
      <dgm:prSet presAssocID="{F7451888-3BD3-4ADA-A566-6ED0C55A1C3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eaker"/>
        </a:ext>
      </dgm:extLst>
    </dgm:pt>
    <dgm:pt modelId="{94EE73D9-7CB9-401C-9656-CA8497DA6A60}" type="pres">
      <dgm:prSet presAssocID="{F7451888-3BD3-4ADA-A566-6ED0C55A1C3C}" presName="spaceRect" presStyleCnt="0"/>
      <dgm:spPr/>
    </dgm:pt>
    <dgm:pt modelId="{54050FD4-3871-443C-BA3F-383D4049EA81}" type="pres">
      <dgm:prSet presAssocID="{F7451888-3BD3-4ADA-A566-6ED0C55A1C3C}" presName="parTx" presStyleLbl="revTx" presStyleIdx="1" presStyleCnt="3">
        <dgm:presLayoutVars>
          <dgm:chMax val="0"/>
          <dgm:chPref val="0"/>
        </dgm:presLayoutVars>
      </dgm:prSet>
      <dgm:spPr/>
    </dgm:pt>
    <dgm:pt modelId="{B27EF6E0-9CC0-4EAB-AB6A-0620B4C01F54}" type="pres">
      <dgm:prSet presAssocID="{ADB4DB39-3C1B-4959-93F8-1BCE22627154}" presName="sibTrans" presStyleCnt="0"/>
      <dgm:spPr/>
    </dgm:pt>
    <dgm:pt modelId="{985FD843-7459-4421-8CC6-5C8E4791A0E6}" type="pres">
      <dgm:prSet presAssocID="{13BEBE05-BBA3-41C2-B184-9BF5D31029F9}" presName="compNode" presStyleCnt="0"/>
      <dgm:spPr/>
    </dgm:pt>
    <dgm:pt modelId="{583AC1FC-9293-4DB3-956A-BC4D700D5C90}" type="pres">
      <dgm:prSet presAssocID="{13BEBE05-BBA3-41C2-B184-9BF5D31029F9}" presName="bgRect" presStyleLbl="bgShp" presStyleIdx="2" presStyleCnt="3"/>
      <dgm:spPr/>
    </dgm:pt>
    <dgm:pt modelId="{D7E7C919-5615-4A56-ACE8-9C2C0819F9A5}" type="pres">
      <dgm:prSet presAssocID="{13BEBE05-BBA3-41C2-B184-9BF5D31029F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itcoin"/>
        </a:ext>
      </dgm:extLst>
    </dgm:pt>
    <dgm:pt modelId="{C0D11512-F865-4E89-B13D-235217B185F1}" type="pres">
      <dgm:prSet presAssocID="{13BEBE05-BBA3-41C2-B184-9BF5D31029F9}" presName="spaceRect" presStyleCnt="0"/>
      <dgm:spPr/>
    </dgm:pt>
    <dgm:pt modelId="{8A18F696-38B4-4D46-B3B6-0DE34DDD3B5E}" type="pres">
      <dgm:prSet presAssocID="{13BEBE05-BBA3-41C2-B184-9BF5D31029F9}" presName="parTx" presStyleLbl="revTx" presStyleIdx="2" presStyleCnt="3">
        <dgm:presLayoutVars>
          <dgm:chMax val="0"/>
          <dgm:chPref val="0"/>
        </dgm:presLayoutVars>
      </dgm:prSet>
      <dgm:spPr/>
    </dgm:pt>
  </dgm:ptLst>
  <dgm:cxnLst>
    <dgm:cxn modelId="{9E5B9840-970D-4AE9-991C-D0FF50769AE6}" srcId="{0CE9251E-DED7-4FFB-B10E-0BCA9A3714F5}" destId="{13BEBE05-BBA3-41C2-B184-9BF5D31029F9}" srcOrd="2" destOrd="0" parTransId="{4BD90BDE-740A-41AA-813E-67FCFA957D5E}" sibTransId="{A14F24B7-5F03-49C7-B76C-A472FBA02A0F}"/>
    <dgm:cxn modelId="{7221095F-138B-494D-9DA9-50CDBFDD5E2C}" srcId="{0CE9251E-DED7-4FFB-B10E-0BCA9A3714F5}" destId="{F7451888-3BD3-4ADA-A566-6ED0C55A1C3C}" srcOrd="1" destOrd="0" parTransId="{77ABD0C1-6557-4DFB-8899-04EC15AB483A}" sibTransId="{ADB4DB39-3C1B-4959-93F8-1BCE22627154}"/>
    <dgm:cxn modelId="{77CC584B-68E4-44F8-998D-D380ACF88CD4}" type="presOf" srcId="{73AEF884-2FF2-4066-A53A-E8C350E5167D}" destId="{BE025E54-0239-4CB5-BAE4-3A54EC2F11BC}" srcOrd="0" destOrd="0" presId="urn:microsoft.com/office/officeart/2018/2/layout/IconVerticalSolidList"/>
    <dgm:cxn modelId="{C1BF6250-7FB2-4A89-9DA2-2993DA32DB1D}" type="presOf" srcId="{0CE9251E-DED7-4FFB-B10E-0BCA9A3714F5}" destId="{FFACE859-3554-402D-A277-1D49C3B1B542}" srcOrd="0" destOrd="0" presId="urn:microsoft.com/office/officeart/2018/2/layout/IconVerticalSolidList"/>
    <dgm:cxn modelId="{F233B987-F89D-4EEE-BB36-A03D77EBB1A3}" type="presOf" srcId="{13BEBE05-BBA3-41C2-B184-9BF5D31029F9}" destId="{8A18F696-38B4-4D46-B3B6-0DE34DDD3B5E}" srcOrd="0" destOrd="0" presId="urn:microsoft.com/office/officeart/2018/2/layout/IconVerticalSolidList"/>
    <dgm:cxn modelId="{3210A7B0-201B-4E86-83C0-BC78A73DA3C0}" type="presOf" srcId="{F7451888-3BD3-4ADA-A566-6ED0C55A1C3C}" destId="{54050FD4-3871-443C-BA3F-383D4049EA81}" srcOrd="0" destOrd="0" presId="urn:microsoft.com/office/officeart/2018/2/layout/IconVerticalSolidList"/>
    <dgm:cxn modelId="{EBCD93F7-C255-4DF2-84C2-8278F8B616FC}" srcId="{0CE9251E-DED7-4FFB-B10E-0BCA9A3714F5}" destId="{73AEF884-2FF2-4066-A53A-E8C350E5167D}" srcOrd="0" destOrd="0" parTransId="{9CC8895F-64DB-4224-8280-FB8AD4B055A0}" sibTransId="{3506EB90-98B7-4EB7-BCA3-BBA3DD40C35A}"/>
    <dgm:cxn modelId="{7FD5726C-318D-494A-A3B5-50F51828DFE4}" type="presParOf" srcId="{FFACE859-3554-402D-A277-1D49C3B1B542}" destId="{C341B555-488A-4BFA-B659-8346E4AD74E7}" srcOrd="0" destOrd="0" presId="urn:microsoft.com/office/officeart/2018/2/layout/IconVerticalSolidList"/>
    <dgm:cxn modelId="{015752E8-2DF6-4141-8E36-A0ABB87E2F20}" type="presParOf" srcId="{C341B555-488A-4BFA-B659-8346E4AD74E7}" destId="{432238A8-EDDF-4F94-8E66-FDF15D549244}" srcOrd="0" destOrd="0" presId="urn:microsoft.com/office/officeart/2018/2/layout/IconVerticalSolidList"/>
    <dgm:cxn modelId="{BF8FBD24-80C7-4A18-BEB1-4606962933FA}" type="presParOf" srcId="{C341B555-488A-4BFA-B659-8346E4AD74E7}" destId="{DB5C40EA-E48B-402E-992E-16086D4E1A4B}" srcOrd="1" destOrd="0" presId="urn:microsoft.com/office/officeart/2018/2/layout/IconVerticalSolidList"/>
    <dgm:cxn modelId="{5FF561AE-A570-4095-AC30-60ECE1E85A6E}" type="presParOf" srcId="{C341B555-488A-4BFA-B659-8346E4AD74E7}" destId="{6098BD2D-0D06-4D83-87A4-C6A5DF92DCC9}" srcOrd="2" destOrd="0" presId="urn:microsoft.com/office/officeart/2018/2/layout/IconVerticalSolidList"/>
    <dgm:cxn modelId="{5A28B174-A209-4D2A-AAAC-9AC20964B61B}" type="presParOf" srcId="{C341B555-488A-4BFA-B659-8346E4AD74E7}" destId="{BE025E54-0239-4CB5-BAE4-3A54EC2F11BC}" srcOrd="3" destOrd="0" presId="urn:microsoft.com/office/officeart/2018/2/layout/IconVerticalSolidList"/>
    <dgm:cxn modelId="{5303B963-0D2D-427D-8878-E8299741C024}" type="presParOf" srcId="{FFACE859-3554-402D-A277-1D49C3B1B542}" destId="{A335625C-DBE7-46C3-BCD1-A8C6C912A1E2}" srcOrd="1" destOrd="0" presId="urn:microsoft.com/office/officeart/2018/2/layout/IconVerticalSolidList"/>
    <dgm:cxn modelId="{4BB19280-9281-4A85-9ED3-26126FEC2390}" type="presParOf" srcId="{FFACE859-3554-402D-A277-1D49C3B1B542}" destId="{437F63E5-723E-4892-B0E0-D75BD357A191}" srcOrd="2" destOrd="0" presId="urn:microsoft.com/office/officeart/2018/2/layout/IconVerticalSolidList"/>
    <dgm:cxn modelId="{AA76BF78-4D55-424C-B0D4-264EC6BF9C44}" type="presParOf" srcId="{437F63E5-723E-4892-B0E0-D75BD357A191}" destId="{F57AD5BE-7C99-463B-9B96-814B0940E7DB}" srcOrd="0" destOrd="0" presId="urn:microsoft.com/office/officeart/2018/2/layout/IconVerticalSolidList"/>
    <dgm:cxn modelId="{2E20047D-5173-4379-97C2-7B2CBF28D2EF}" type="presParOf" srcId="{437F63E5-723E-4892-B0E0-D75BD357A191}" destId="{619927DC-BB51-4DC7-9A97-6BBB35AE904D}" srcOrd="1" destOrd="0" presId="urn:microsoft.com/office/officeart/2018/2/layout/IconVerticalSolidList"/>
    <dgm:cxn modelId="{CD24F619-4D01-4294-B0B0-BCF1DF59A74F}" type="presParOf" srcId="{437F63E5-723E-4892-B0E0-D75BD357A191}" destId="{94EE73D9-7CB9-401C-9656-CA8497DA6A60}" srcOrd="2" destOrd="0" presId="urn:microsoft.com/office/officeart/2018/2/layout/IconVerticalSolidList"/>
    <dgm:cxn modelId="{A0FC03D0-C25B-43FA-A494-FE491C507D22}" type="presParOf" srcId="{437F63E5-723E-4892-B0E0-D75BD357A191}" destId="{54050FD4-3871-443C-BA3F-383D4049EA81}" srcOrd="3" destOrd="0" presId="urn:microsoft.com/office/officeart/2018/2/layout/IconVerticalSolidList"/>
    <dgm:cxn modelId="{FB131B74-0CC1-4086-95CE-2ABE50D4BBBE}" type="presParOf" srcId="{FFACE859-3554-402D-A277-1D49C3B1B542}" destId="{B27EF6E0-9CC0-4EAB-AB6A-0620B4C01F54}" srcOrd="3" destOrd="0" presId="urn:microsoft.com/office/officeart/2018/2/layout/IconVerticalSolidList"/>
    <dgm:cxn modelId="{43D9973B-AF14-4871-B07D-EAB8AF4B746A}" type="presParOf" srcId="{FFACE859-3554-402D-A277-1D49C3B1B542}" destId="{985FD843-7459-4421-8CC6-5C8E4791A0E6}" srcOrd="4" destOrd="0" presId="urn:microsoft.com/office/officeart/2018/2/layout/IconVerticalSolidList"/>
    <dgm:cxn modelId="{0710C57C-5387-4D48-A2BE-9AE26BA292FB}" type="presParOf" srcId="{985FD843-7459-4421-8CC6-5C8E4791A0E6}" destId="{583AC1FC-9293-4DB3-956A-BC4D700D5C90}" srcOrd="0" destOrd="0" presId="urn:microsoft.com/office/officeart/2018/2/layout/IconVerticalSolidList"/>
    <dgm:cxn modelId="{B2796946-4937-406E-A8E3-77EEE1490AFB}" type="presParOf" srcId="{985FD843-7459-4421-8CC6-5C8E4791A0E6}" destId="{D7E7C919-5615-4A56-ACE8-9C2C0819F9A5}" srcOrd="1" destOrd="0" presId="urn:microsoft.com/office/officeart/2018/2/layout/IconVerticalSolidList"/>
    <dgm:cxn modelId="{0F3C3D19-2B27-487F-B98E-A3C79D39989B}" type="presParOf" srcId="{985FD843-7459-4421-8CC6-5C8E4791A0E6}" destId="{C0D11512-F865-4E89-B13D-235217B185F1}" srcOrd="2" destOrd="0" presId="urn:microsoft.com/office/officeart/2018/2/layout/IconVerticalSolidList"/>
    <dgm:cxn modelId="{33D9CF75-E8A9-4602-98A6-D2D3DB074869}" type="presParOf" srcId="{985FD843-7459-4421-8CC6-5C8E4791A0E6}" destId="{8A18F696-38B4-4D46-B3B6-0DE34DDD3B5E}"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7019806-4130-40F0-804A-DAF11A69436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975DEA1-C41E-4389-B00E-B79E683779A6}">
      <dgm:prSet/>
      <dgm:spPr/>
      <dgm:t>
        <a:bodyPr/>
        <a:lstStyle/>
        <a:p>
          <a:r>
            <a:rPr lang="en-US" baseline="0"/>
            <a:t>A single, ideal-gas equation describes the interrelationship of pressure, temperature, volume, and chemical amount of matter—the four variables that define a gaseous system.</a:t>
          </a:r>
          <a:endParaRPr lang="en-US"/>
        </a:p>
      </dgm:t>
    </dgm:pt>
    <dgm:pt modelId="{22476898-D707-4E33-B593-184BD9E23FEF}" type="parTrans" cxnId="{A2ADD14C-5A93-490A-AFA6-793E3FA372C0}">
      <dgm:prSet/>
      <dgm:spPr/>
      <dgm:t>
        <a:bodyPr/>
        <a:lstStyle/>
        <a:p>
          <a:endParaRPr lang="en-US"/>
        </a:p>
      </dgm:t>
    </dgm:pt>
    <dgm:pt modelId="{F305EF45-DCFD-4076-B72F-ADF14C20F107}" type="sibTrans" cxnId="{A2ADD14C-5A93-490A-AFA6-793E3FA372C0}">
      <dgm:prSet/>
      <dgm:spPr/>
      <dgm:t>
        <a:bodyPr/>
        <a:lstStyle/>
        <a:p>
          <a:endParaRPr lang="en-US"/>
        </a:p>
      </dgm:t>
    </dgm:pt>
    <dgm:pt modelId="{15FB5D58-B103-41C6-8DC6-4502EB1C1BB4}">
      <dgm:prSet/>
      <dgm:spPr/>
      <dgm:t>
        <a:bodyPr/>
        <a:lstStyle/>
        <a:p>
          <a:r>
            <a:rPr lang="en-US" baseline="0"/>
            <a:t>The constant, R, is known as the universal gas constant. The value for the universal gas constant can be obtained by substituting STP (or SATP) conditions for one mole of an ideal gas into the ideal gas law</a:t>
          </a:r>
          <a:endParaRPr lang="en-US"/>
        </a:p>
      </dgm:t>
    </dgm:pt>
    <dgm:pt modelId="{002BCA9A-2B8D-4A96-90A0-B5FB4AA2EFA2}" type="parTrans" cxnId="{6F83546B-1E72-42B3-9DAC-BBC0166EDA42}">
      <dgm:prSet/>
      <dgm:spPr/>
      <dgm:t>
        <a:bodyPr/>
        <a:lstStyle/>
        <a:p>
          <a:endParaRPr lang="en-US"/>
        </a:p>
      </dgm:t>
    </dgm:pt>
    <dgm:pt modelId="{78054A4D-0B19-4BBE-BF07-603286DA5729}" type="sibTrans" cxnId="{6F83546B-1E72-42B3-9DAC-BBC0166EDA42}">
      <dgm:prSet/>
      <dgm:spPr/>
      <dgm:t>
        <a:bodyPr/>
        <a:lstStyle/>
        <a:p>
          <a:endParaRPr lang="en-US"/>
        </a:p>
      </dgm:t>
    </dgm:pt>
    <dgm:pt modelId="{3F91538A-B959-4874-BC7C-51179BC096D8}">
      <dgm:prSet/>
      <dgm:spPr/>
      <dgm:t>
        <a:bodyPr/>
        <a:lstStyle/>
        <a:p>
          <a:r>
            <a:rPr lang="en-US" baseline="0"/>
            <a:t>Equation: PV = nRT</a:t>
          </a:r>
          <a:endParaRPr lang="en-US"/>
        </a:p>
      </dgm:t>
    </dgm:pt>
    <dgm:pt modelId="{67B79414-464C-4792-826A-0DDBBDFA4D81}" type="parTrans" cxnId="{AD169884-43A5-4032-B595-84A00D193ACA}">
      <dgm:prSet/>
      <dgm:spPr/>
      <dgm:t>
        <a:bodyPr/>
        <a:lstStyle/>
        <a:p>
          <a:endParaRPr lang="en-US"/>
        </a:p>
      </dgm:t>
    </dgm:pt>
    <dgm:pt modelId="{79DD63E2-621C-4D00-B5EB-7BBE04CDFF00}" type="sibTrans" cxnId="{AD169884-43A5-4032-B595-84A00D193ACA}">
      <dgm:prSet/>
      <dgm:spPr/>
      <dgm:t>
        <a:bodyPr/>
        <a:lstStyle/>
        <a:p>
          <a:endParaRPr lang="en-US"/>
        </a:p>
      </dgm:t>
    </dgm:pt>
    <dgm:pt modelId="{DC0F227A-F28F-4C17-B1AC-517B2D106383}" type="pres">
      <dgm:prSet presAssocID="{97019806-4130-40F0-804A-DAF11A694365}" presName="root" presStyleCnt="0">
        <dgm:presLayoutVars>
          <dgm:dir/>
          <dgm:resizeHandles val="exact"/>
        </dgm:presLayoutVars>
      </dgm:prSet>
      <dgm:spPr/>
    </dgm:pt>
    <dgm:pt modelId="{DA4EE20B-AB82-4D75-AA22-5CF1AAC3EE05}" type="pres">
      <dgm:prSet presAssocID="{3975DEA1-C41E-4389-B00E-B79E683779A6}" presName="compNode" presStyleCnt="0"/>
      <dgm:spPr/>
    </dgm:pt>
    <dgm:pt modelId="{F170D402-F2D6-481A-8043-97DDFF904BB3}" type="pres">
      <dgm:prSet presAssocID="{3975DEA1-C41E-4389-B00E-B79E683779A6}" presName="bgRect" presStyleLbl="bgShp" presStyleIdx="0" presStyleCnt="3"/>
      <dgm:spPr/>
    </dgm:pt>
    <dgm:pt modelId="{6FAE7B83-5194-4849-96E8-ADBBEA87C35A}" type="pres">
      <dgm:prSet presAssocID="{3975DEA1-C41E-4389-B00E-B79E683779A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ientist"/>
        </a:ext>
      </dgm:extLst>
    </dgm:pt>
    <dgm:pt modelId="{8CD5A87C-E5CB-475B-B24D-2E044541E865}" type="pres">
      <dgm:prSet presAssocID="{3975DEA1-C41E-4389-B00E-B79E683779A6}" presName="spaceRect" presStyleCnt="0"/>
      <dgm:spPr/>
    </dgm:pt>
    <dgm:pt modelId="{71008A9D-30D2-42AC-8D10-5593B913CA54}" type="pres">
      <dgm:prSet presAssocID="{3975DEA1-C41E-4389-B00E-B79E683779A6}" presName="parTx" presStyleLbl="revTx" presStyleIdx="0" presStyleCnt="3">
        <dgm:presLayoutVars>
          <dgm:chMax val="0"/>
          <dgm:chPref val="0"/>
        </dgm:presLayoutVars>
      </dgm:prSet>
      <dgm:spPr/>
    </dgm:pt>
    <dgm:pt modelId="{5B568BEC-4F2A-47CC-8B4A-E313DCF0A0C6}" type="pres">
      <dgm:prSet presAssocID="{F305EF45-DCFD-4076-B72F-ADF14C20F107}" presName="sibTrans" presStyleCnt="0"/>
      <dgm:spPr/>
    </dgm:pt>
    <dgm:pt modelId="{48F0D0D5-E80D-46E9-9C61-FC731BB43F52}" type="pres">
      <dgm:prSet presAssocID="{15FB5D58-B103-41C6-8DC6-4502EB1C1BB4}" presName="compNode" presStyleCnt="0"/>
      <dgm:spPr/>
    </dgm:pt>
    <dgm:pt modelId="{6A08ED5B-9D6C-4523-A887-DD2C5B8AFAE3}" type="pres">
      <dgm:prSet presAssocID="{15FB5D58-B103-41C6-8DC6-4502EB1C1BB4}" presName="bgRect" presStyleLbl="bgShp" presStyleIdx="1" presStyleCnt="3"/>
      <dgm:spPr/>
    </dgm:pt>
    <dgm:pt modelId="{77907FBC-25F0-4E6D-BBC5-B157EA89B033}" type="pres">
      <dgm:prSet presAssocID="{15FB5D58-B103-41C6-8DC6-4502EB1C1BB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tabase"/>
        </a:ext>
      </dgm:extLst>
    </dgm:pt>
    <dgm:pt modelId="{B912F24F-43D8-4E7F-BEC7-327EED9AEC5E}" type="pres">
      <dgm:prSet presAssocID="{15FB5D58-B103-41C6-8DC6-4502EB1C1BB4}" presName="spaceRect" presStyleCnt="0"/>
      <dgm:spPr/>
    </dgm:pt>
    <dgm:pt modelId="{9A1CBBBB-20D2-4724-AF7F-68529A1468D8}" type="pres">
      <dgm:prSet presAssocID="{15FB5D58-B103-41C6-8DC6-4502EB1C1BB4}" presName="parTx" presStyleLbl="revTx" presStyleIdx="1" presStyleCnt="3">
        <dgm:presLayoutVars>
          <dgm:chMax val="0"/>
          <dgm:chPref val="0"/>
        </dgm:presLayoutVars>
      </dgm:prSet>
      <dgm:spPr/>
    </dgm:pt>
    <dgm:pt modelId="{E2991120-5F2F-44EB-8900-2DB234B9E899}" type="pres">
      <dgm:prSet presAssocID="{78054A4D-0B19-4BBE-BF07-603286DA5729}" presName="sibTrans" presStyleCnt="0"/>
      <dgm:spPr/>
    </dgm:pt>
    <dgm:pt modelId="{256B5E85-5D29-4448-85F8-859E4F2764CB}" type="pres">
      <dgm:prSet presAssocID="{3F91538A-B959-4874-BC7C-51179BC096D8}" presName="compNode" presStyleCnt="0"/>
      <dgm:spPr/>
    </dgm:pt>
    <dgm:pt modelId="{DE54EE8D-C2A0-420A-87F7-6E95B53B9EF8}" type="pres">
      <dgm:prSet presAssocID="{3F91538A-B959-4874-BC7C-51179BC096D8}" presName="bgRect" presStyleLbl="bgShp" presStyleIdx="2" presStyleCnt="3"/>
      <dgm:spPr/>
    </dgm:pt>
    <dgm:pt modelId="{E66ADCA2-61BE-49D7-B3B1-90F234AC849C}" type="pres">
      <dgm:prSet presAssocID="{3F91538A-B959-4874-BC7C-51179BC096D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s"/>
        </a:ext>
      </dgm:extLst>
    </dgm:pt>
    <dgm:pt modelId="{EDB098BC-F2C2-4674-853D-AE13E6DD80CD}" type="pres">
      <dgm:prSet presAssocID="{3F91538A-B959-4874-BC7C-51179BC096D8}" presName="spaceRect" presStyleCnt="0"/>
      <dgm:spPr/>
    </dgm:pt>
    <dgm:pt modelId="{A2A846F2-9C1E-4DF5-8B5D-006F6D3D4230}" type="pres">
      <dgm:prSet presAssocID="{3F91538A-B959-4874-BC7C-51179BC096D8}" presName="parTx" presStyleLbl="revTx" presStyleIdx="2" presStyleCnt="3">
        <dgm:presLayoutVars>
          <dgm:chMax val="0"/>
          <dgm:chPref val="0"/>
        </dgm:presLayoutVars>
      </dgm:prSet>
      <dgm:spPr/>
    </dgm:pt>
  </dgm:ptLst>
  <dgm:cxnLst>
    <dgm:cxn modelId="{5488B122-C210-4A72-8D35-7538538B694D}" type="presOf" srcId="{15FB5D58-B103-41C6-8DC6-4502EB1C1BB4}" destId="{9A1CBBBB-20D2-4724-AF7F-68529A1468D8}" srcOrd="0" destOrd="0" presId="urn:microsoft.com/office/officeart/2018/2/layout/IconVerticalSolidList"/>
    <dgm:cxn modelId="{2ECE0539-786E-4AB5-81DE-38BA5A83064C}" type="presOf" srcId="{3975DEA1-C41E-4389-B00E-B79E683779A6}" destId="{71008A9D-30D2-42AC-8D10-5593B913CA54}" srcOrd="0" destOrd="0" presId="urn:microsoft.com/office/officeart/2018/2/layout/IconVerticalSolidList"/>
    <dgm:cxn modelId="{D741273E-98E6-41A9-9716-3643FB4D0C36}" type="presOf" srcId="{3F91538A-B959-4874-BC7C-51179BC096D8}" destId="{A2A846F2-9C1E-4DF5-8B5D-006F6D3D4230}" srcOrd="0" destOrd="0" presId="urn:microsoft.com/office/officeart/2018/2/layout/IconVerticalSolidList"/>
    <dgm:cxn modelId="{7F7D6243-0327-43A6-B00C-22E66B8934D9}" type="presOf" srcId="{97019806-4130-40F0-804A-DAF11A694365}" destId="{DC0F227A-F28F-4C17-B1AC-517B2D106383}" srcOrd="0" destOrd="0" presId="urn:microsoft.com/office/officeart/2018/2/layout/IconVerticalSolidList"/>
    <dgm:cxn modelId="{6F83546B-1E72-42B3-9DAC-BBC0166EDA42}" srcId="{97019806-4130-40F0-804A-DAF11A694365}" destId="{15FB5D58-B103-41C6-8DC6-4502EB1C1BB4}" srcOrd="1" destOrd="0" parTransId="{002BCA9A-2B8D-4A96-90A0-B5FB4AA2EFA2}" sibTransId="{78054A4D-0B19-4BBE-BF07-603286DA5729}"/>
    <dgm:cxn modelId="{A2ADD14C-5A93-490A-AFA6-793E3FA372C0}" srcId="{97019806-4130-40F0-804A-DAF11A694365}" destId="{3975DEA1-C41E-4389-B00E-B79E683779A6}" srcOrd="0" destOrd="0" parTransId="{22476898-D707-4E33-B593-184BD9E23FEF}" sibTransId="{F305EF45-DCFD-4076-B72F-ADF14C20F107}"/>
    <dgm:cxn modelId="{AD169884-43A5-4032-B595-84A00D193ACA}" srcId="{97019806-4130-40F0-804A-DAF11A694365}" destId="{3F91538A-B959-4874-BC7C-51179BC096D8}" srcOrd="2" destOrd="0" parTransId="{67B79414-464C-4792-826A-0DDBBDFA4D81}" sibTransId="{79DD63E2-621C-4D00-B5EB-7BBE04CDFF00}"/>
    <dgm:cxn modelId="{9A9C097C-63AA-4904-A42D-2AC38D383A5F}" type="presParOf" srcId="{DC0F227A-F28F-4C17-B1AC-517B2D106383}" destId="{DA4EE20B-AB82-4D75-AA22-5CF1AAC3EE05}" srcOrd="0" destOrd="0" presId="urn:microsoft.com/office/officeart/2018/2/layout/IconVerticalSolidList"/>
    <dgm:cxn modelId="{D2298072-6090-4679-ACB2-37D0315CDD0E}" type="presParOf" srcId="{DA4EE20B-AB82-4D75-AA22-5CF1AAC3EE05}" destId="{F170D402-F2D6-481A-8043-97DDFF904BB3}" srcOrd="0" destOrd="0" presId="urn:microsoft.com/office/officeart/2018/2/layout/IconVerticalSolidList"/>
    <dgm:cxn modelId="{7D52B488-DAFD-4387-A137-C96DFDA08BBF}" type="presParOf" srcId="{DA4EE20B-AB82-4D75-AA22-5CF1AAC3EE05}" destId="{6FAE7B83-5194-4849-96E8-ADBBEA87C35A}" srcOrd="1" destOrd="0" presId="urn:microsoft.com/office/officeart/2018/2/layout/IconVerticalSolidList"/>
    <dgm:cxn modelId="{B0FDE0DE-D2E7-4EF3-B095-91BE86D5B615}" type="presParOf" srcId="{DA4EE20B-AB82-4D75-AA22-5CF1AAC3EE05}" destId="{8CD5A87C-E5CB-475B-B24D-2E044541E865}" srcOrd="2" destOrd="0" presId="urn:microsoft.com/office/officeart/2018/2/layout/IconVerticalSolidList"/>
    <dgm:cxn modelId="{7E5F5262-FF70-4A95-9FEC-2AF97ED72120}" type="presParOf" srcId="{DA4EE20B-AB82-4D75-AA22-5CF1AAC3EE05}" destId="{71008A9D-30D2-42AC-8D10-5593B913CA54}" srcOrd="3" destOrd="0" presId="urn:microsoft.com/office/officeart/2018/2/layout/IconVerticalSolidList"/>
    <dgm:cxn modelId="{1EB7F082-3576-427A-A794-07385031F4A6}" type="presParOf" srcId="{DC0F227A-F28F-4C17-B1AC-517B2D106383}" destId="{5B568BEC-4F2A-47CC-8B4A-E313DCF0A0C6}" srcOrd="1" destOrd="0" presId="urn:microsoft.com/office/officeart/2018/2/layout/IconVerticalSolidList"/>
    <dgm:cxn modelId="{123E811D-06EB-4540-ADC2-3D36F079049B}" type="presParOf" srcId="{DC0F227A-F28F-4C17-B1AC-517B2D106383}" destId="{48F0D0D5-E80D-46E9-9C61-FC731BB43F52}" srcOrd="2" destOrd="0" presId="urn:microsoft.com/office/officeart/2018/2/layout/IconVerticalSolidList"/>
    <dgm:cxn modelId="{84FDF7FC-4001-4505-AC5F-2A3292F01852}" type="presParOf" srcId="{48F0D0D5-E80D-46E9-9C61-FC731BB43F52}" destId="{6A08ED5B-9D6C-4523-A887-DD2C5B8AFAE3}" srcOrd="0" destOrd="0" presId="urn:microsoft.com/office/officeart/2018/2/layout/IconVerticalSolidList"/>
    <dgm:cxn modelId="{D9CC1074-4452-4929-8D93-0DE7EE12EE43}" type="presParOf" srcId="{48F0D0D5-E80D-46E9-9C61-FC731BB43F52}" destId="{77907FBC-25F0-4E6D-BBC5-B157EA89B033}" srcOrd="1" destOrd="0" presId="urn:microsoft.com/office/officeart/2018/2/layout/IconVerticalSolidList"/>
    <dgm:cxn modelId="{EBAC18AE-F4A6-4D5E-A113-EDDFD51DA8C1}" type="presParOf" srcId="{48F0D0D5-E80D-46E9-9C61-FC731BB43F52}" destId="{B912F24F-43D8-4E7F-BEC7-327EED9AEC5E}" srcOrd="2" destOrd="0" presId="urn:microsoft.com/office/officeart/2018/2/layout/IconVerticalSolidList"/>
    <dgm:cxn modelId="{CAC1BC61-C122-43A6-929A-8E42D639C67D}" type="presParOf" srcId="{48F0D0D5-E80D-46E9-9C61-FC731BB43F52}" destId="{9A1CBBBB-20D2-4724-AF7F-68529A1468D8}" srcOrd="3" destOrd="0" presId="urn:microsoft.com/office/officeart/2018/2/layout/IconVerticalSolidList"/>
    <dgm:cxn modelId="{31109BDC-0D0F-4188-A9D1-62EEAF88C961}" type="presParOf" srcId="{DC0F227A-F28F-4C17-B1AC-517B2D106383}" destId="{E2991120-5F2F-44EB-8900-2DB234B9E899}" srcOrd="3" destOrd="0" presId="urn:microsoft.com/office/officeart/2018/2/layout/IconVerticalSolidList"/>
    <dgm:cxn modelId="{3F529058-ADD1-44D6-8AF0-5C0F5CD0AB32}" type="presParOf" srcId="{DC0F227A-F28F-4C17-B1AC-517B2D106383}" destId="{256B5E85-5D29-4448-85F8-859E4F2764CB}" srcOrd="4" destOrd="0" presId="urn:microsoft.com/office/officeart/2018/2/layout/IconVerticalSolidList"/>
    <dgm:cxn modelId="{1E951C03-9357-482E-A64A-E6F8C6AC13FF}" type="presParOf" srcId="{256B5E85-5D29-4448-85F8-859E4F2764CB}" destId="{DE54EE8D-C2A0-420A-87F7-6E95B53B9EF8}" srcOrd="0" destOrd="0" presId="urn:microsoft.com/office/officeart/2018/2/layout/IconVerticalSolidList"/>
    <dgm:cxn modelId="{9DDAC633-5704-4D67-B7E9-604DACBD5FB5}" type="presParOf" srcId="{256B5E85-5D29-4448-85F8-859E4F2764CB}" destId="{E66ADCA2-61BE-49D7-B3B1-90F234AC849C}" srcOrd="1" destOrd="0" presId="urn:microsoft.com/office/officeart/2018/2/layout/IconVerticalSolidList"/>
    <dgm:cxn modelId="{AA1F5650-CC7B-4195-8BDD-BAFE40BD5D0B}" type="presParOf" srcId="{256B5E85-5D29-4448-85F8-859E4F2764CB}" destId="{EDB098BC-F2C2-4674-853D-AE13E6DD80CD}" srcOrd="2" destOrd="0" presId="urn:microsoft.com/office/officeart/2018/2/layout/IconVerticalSolidList"/>
    <dgm:cxn modelId="{0DDA53F3-311E-4299-9BF8-4DE45FBB43C9}" type="presParOf" srcId="{256B5E85-5D29-4448-85F8-859E4F2764CB}" destId="{A2A846F2-9C1E-4DF5-8B5D-006F6D3D4230}"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09EEEB6-D130-4D38-9324-A77AF7A9559F}"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31DE7ED9-8F30-4386-BC22-B08CB9B2F1A0}">
      <dgm:prSet/>
      <dgm:spPr/>
      <dgm:t>
        <a:bodyPr/>
        <a:lstStyle/>
        <a:p>
          <a:r>
            <a:rPr lang="en-US" dirty="0"/>
            <a:t>A common use of the ideal gas law is to predict volumes or masses of gases under specified conditions of temperature and pressure. For example, predict the volume occupied by 0.78 g of hydrogen at 22 °C and 125 kPa.</a:t>
          </a:r>
        </a:p>
      </dgm:t>
    </dgm:pt>
    <dgm:pt modelId="{7DE796B0-7955-4D76-BB62-2CA1D11ABEC2}" type="parTrans" cxnId="{A71C9B4C-5D3D-41F9-A5A5-430A91DF5D3A}">
      <dgm:prSet/>
      <dgm:spPr/>
      <dgm:t>
        <a:bodyPr/>
        <a:lstStyle/>
        <a:p>
          <a:endParaRPr lang="en-US"/>
        </a:p>
      </dgm:t>
    </dgm:pt>
    <dgm:pt modelId="{181A4822-8769-491C-AF99-FD6B2183768B}" type="sibTrans" cxnId="{A71C9B4C-5D3D-41F9-A5A5-430A91DF5D3A}">
      <dgm:prSet/>
      <dgm:spPr/>
      <dgm:t>
        <a:bodyPr/>
        <a:lstStyle/>
        <a:p>
          <a:endParaRPr lang="en-US"/>
        </a:p>
      </dgm:t>
    </dgm:pt>
    <dgm:pt modelId="{F1A70B14-4A97-4B05-ABAB-F1DC35EDB26F}">
      <dgm:prSet/>
      <dgm:spPr/>
      <dgm:t>
        <a:bodyPr/>
        <a:lstStyle/>
        <a:p>
          <a:r>
            <a:rPr lang="en-US"/>
            <a:t>What mass of argon gas (Figure 3) should be introduced into an evacuated 0.88 L tube to produce a pressure of 90 kPa at 30 °C?</a:t>
          </a:r>
        </a:p>
      </dgm:t>
    </dgm:pt>
    <dgm:pt modelId="{A2CAEB74-2A3A-4A10-BE4B-49662A8B90A7}" type="parTrans" cxnId="{C5E31BD3-2C97-49DC-B3E5-09A4D90323DF}">
      <dgm:prSet/>
      <dgm:spPr/>
      <dgm:t>
        <a:bodyPr/>
        <a:lstStyle/>
        <a:p>
          <a:endParaRPr lang="en-US"/>
        </a:p>
      </dgm:t>
    </dgm:pt>
    <dgm:pt modelId="{F7FBF184-E280-49E6-81BE-AE7CC61180F6}" type="sibTrans" cxnId="{C5E31BD3-2C97-49DC-B3E5-09A4D90323DF}">
      <dgm:prSet/>
      <dgm:spPr/>
      <dgm:t>
        <a:bodyPr/>
        <a:lstStyle/>
        <a:p>
          <a:endParaRPr lang="en-US"/>
        </a:p>
      </dgm:t>
    </dgm:pt>
    <dgm:pt modelId="{3BC666FE-0FC0-45F9-89B2-D5EF03E42008}">
      <dgm:prSet/>
      <dgm:spPr/>
      <dgm:t>
        <a:bodyPr/>
        <a:lstStyle/>
        <a:p>
          <a:r>
            <a:rPr lang="en-US"/>
            <a:t>Predict the chemical amount of methane gas present in a sample that has a volume of 500 mL at 35.0 °C and 210 kPa. </a:t>
          </a:r>
        </a:p>
      </dgm:t>
    </dgm:pt>
    <dgm:pt modelId="{42B94479-6AAF-41C4-AB2B-969B71D9BDFA}" type="parTrans" cxnId="{61A22B0B-32EF-4794-ADB0-261C3F12CF2A}">
      <dgm:prSet/>
      <dgm:spPr/>
      <dgm:t>
        <a:bodyPr/>
        <a:lstStyle/>
        <a:p>
          <a:endParaRPr lang="en-US"/>
        </a:p>
      </dgm:t>
    </dgm:pt>
    <dgm:pt modelId="{D30AB586-E5B5-4DAD-95CE-88DB11033456}" type="sibTrans" cxnId="{61A22B0B-32EF-4794-ADB0-261C3F12CF2A}">
      <dgm:prSet/>
      <dgm:spPr/>
      <dgm:t>
        <a:bodyPr/>
        <a:lstStyle/>
        <a:p>
          <a:endParaRPr lang="en-US"/>
        </a:p>
      </dgm:t>
    </dgm:pt>
    <dgm:pt modelId="{EB51EB02-97FB-4511-8CD0-8588F4BF24B5}">
      <dgm:prSet/>
      <dgm:spPr/>
      <dgm:t>
        <a:bodyPr/>
        <a:lstStyle/>
        <a:p>
          <a:r>
            <a:rPr lang="en-US"/>
            <a:t>What volume does 50 kg of oxygen gas occupy at a pressure of 150 kPa and a temperature of 125 °C?</a:t>
          </a:r>
        </a:p>
      </dgm:t>
    </dgm:pt>
    <dgm:pt modelId="{99421B6D-0C78-487E-B359-E054F15DC7F8}" type="parTrans" cxnId="{98D9474F-95D4-491C-8AEE-425A6205BA2E}">
      <dgm:prSet/>
      <dgm:spPr/>
      <dgm:t>
        <a:bodyPr/>
        <a:lstStyle/>
        <a:p>
          <a:endParaRPr lang="en-US"/>
        </a:p>
      </dgm:t>
    </dgm:pt>
    <dgm:pt modelId="{E4FDD5B8-0963-4462-AF37-E63917A6FF34}" type="sibTrans" cxnId="{98D9474F-95D4-491C-8AEE-425A6205BA2E}">
      <dgm:prSet/>
      <dgm:spPr/>
      <dgm:t>
        <a:bodyPr/>
        <a:lstStyle/>
        <a:p>
          <a:endParaRPr lang="en-US"/>
        </a:p>
      </dgm:t>
    </dgm:pt>
    <dgm:pt modelId="{594403EB-F51C-4467-AA2D-49A9BF1B55E1}" type="pres">
      <dgm:prSet presAssocID="{A09EEEB6-D130-4D38-9324-A77AF7A9559F}" presName="root" presStyleCnt="0">
        <dgm:presLayoutVars>
          <dgm:dir/>
          <dgm:resizeHandles val="exact"/>
        </dgm:presLayoutVars>
      </dgm:prSet>
      <dgm:spPr/>
    </dgm:pt>
    <dgm:pt modelId="{F5A80FAF-C175-4A09-8C3D-BFD9D2EC2F1B}" type="pres">
      <dgm:prSet presAssocID="{31DE7ED9-8F30-4386-BC22-B08CB9B2F1A0}" presName="compNode" presStyleCnt="0"/>
      <dgm:spPr/>
    </dgm:pt>
    <dgm:pt modelId="{44F22AC4-0EDD-4673-AC0A-92C69FCE4B19}" type="pres">
      <dgm:prSet presAssocID="{31DE7ED9-8F30-4386-BC22-B08CB9B2F1A0}" presName="bgRect" presStyleLbl="bgShp" presStyleIdx="0" presStyleCnt="4"/>
      <dgm:spPr/>
    </dgm:pt>
    <dgm:pt modelId="{C2ED2595-D9E3-49D1-AB12-EC05CAD7F7FB}" type="pres">
      <dgm:prSet presAssocID="{31DE7ED9-8F30-4386-BC22-B08CB9B2F1A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hermometer"/>
        </a:ext>
      </dgm:extLst>
    </dgm:pt>
    <dgm:pt modelId="{0DF818DF-B2CC-4700-AFC6-985110C01343}" type="pres">
      <dgm:prSet presAssocID="{31DE7ED9-8F30-4386-BC22-B08CB9B2F1A0}" presName="spaceRect" presStyleCnt="0"/>
      <dgm:spPr/>
    </dgm:pt>
    <dgm:pt modelId="{88E8DA0C-7FC3-4C7F-81A1-381207CF3EFE}" type="pres">
      <dgm:prSet presAssocID="{31DE7ED9-8F30-4386-BC22-B08CB9B2F1A0}" presName="parTx" presStyleLbl="revTx" presStyleIdx="0" presStyleCnt="4">
        <dgm:presLayoutVars>
          <dgm:chMax val="0"/>
          <dgm:chPref val="0"/>
        </dgm:presLayoutVars>
      </dgm:prSet>
      <dgm:spPr/>
    </dgm:pt>
    <dgm:pt modelId="{27DC42A9-F1CD-4A49-9AEE-DC01B758FECE}" type="pres">
      <dgm:prSet presAssocID="{181A4822-8769-491C-AF99-FD6B2183768B}" presName="sibTrans" presStyleCnt="0"/>
      <dgm:spPr/>
    </dgm:pt>
    <dgm:pt modelId="{98FCFEA0-11A8-47D0-96E0-074F92859CCA}" type="pres">
      <dgm:prSet presAssocID="{F1A70B14-4A97-4B05-ABAB-F1DC35EDB26F}" presName="compNode" presStyleCnt="0"/>
      <dgm:spPr/>
    </dgm:pt>
    <dgm:pt modelId="{A2EB5BC6-1472-40C8-A963-E450D2FE5EE2}" type="pres">
      <dgm:prSet presAssocID="{F1A70B14-4A97-4B05-ABAB-F1DC35EDB26F}" presName="bgRect" presStyleLbl="bgShp" presStyleIdx="1" presStyleCnt="4"/>
      <dgm:spPr/>
    </dgm:pt>
    <dgm:pt modelId="{66510D74-F012-466D-8AA8-974A39B47F48}" type="pres">
      <dgm:prSet presAssocID="{F1A70B14-4A97-4B05-ABAB-F1DC35EDB26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ientist"/>
        </a:ext>
      </dgm:extLst>
    </dgm:pt>
    <dgm:pt modelId="{E26EDE73-5FBE-40E9-A00E-F8CC5851CCF7}" type="pres">
      <dgm:prSet presAssocID="{F1A70B14-4A97-4B05-ABAB-F1DC35EDB26F}" presName="spaceRect" presStyleCnt="0"/>
      <dgm:spPr/>
    </dgm:pt>
    <dgm:pt modelId="{27A457B2-D088-4525-947E-C8111E3E296E}" type="pres">
      <dgm:prSet presAssocID="{F1A70B14-4A97-4B05-ABAB-F1DC35EDB26F}" presName="parTx" presStyleLbl="revTx" presStyleIdx="1" presStyleCnt="4">
        <dgm:presLayoutVars>
          <dgm:chMax val="0"/>
          <dgm:chPref val="0"/>
        </dgm:presLayoutVars>
      </dgm:prSet>
      <dgm:spPr/>
    </dgm:pt>
    <dgm:pt modelId="{D6015D0D-45CC-4989-A576-26EA78E9613F}" type="pres">
      <dgm:prSet presAssocID="{F7FBF184-E280-49E6-81BE-AE7CC61180F6}" presName="sibTrans" presStyleCnt="0"/>
      <dgm:spPr/>
    </dgm:pt>
    <dgm:pt modelId="{DDF2968D-6B8B-4B7D-82D2-9D60DB22B66A}" type="pres">
      <dgm:prSet presAssocID="{3BC666FE-0FC0-45F9-89B2-D5EF03E42008}" presName="compNode" presStyleCnt="0"/>
      <dgm:spPr/>
    </dgm:pt>
    <dgm:pt modelId="{AED1CF32-05DD-491F-9479-640062385B24}" type="pres">
      <dgm:prSet presAssocID="{3BC666FE-0FC0-45F9-89B2-D5EF03E42008}" presName="bgRect" presStyleLbl="bgShp" presStyleIdx="2" presStyleCnt="4"/>
      <dgm:spPr/>
    </dgm:pt>
    <dgm:pt modelId="{EF112460-147C-42A5-AE8B-308038631373}" type="pres">
      <dgm:prSet presAssocID="{3BC666FE-0FC0-45F9-89B2-D5EF03E4200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eaker"/>
        </a:ext>
      </dgm:extLst>
    </dgm:pt>
    <dgm:pt modelId="{DBD7D5CE-A5A0-4FC4-9A71-5FF13BBA6003}" type="pres">
      <dgm:prSet presAssocID="{3BC666FE-0FC0-45F9-89B2-D5EF03E42008}" presName="spaceRect" presStyleCnt="0"/>
      <dgm:spPr/>
    </dgm:pt>
    <dgm:pt modelId="{FC81A779-6D9C-479E-8571-A1D601513351}" type="pres">
      <dgm:prSet presAssocID="{3BC666FE-0FC0-45F9-89B2-D5EF03E42008}" presName="parTx" presStyleLbl="revTx" presStyleIdx="2" presStyleCnt="4">
        <dgm:presLayoutVars>
          <dgm:chMax val="0"/>
          <dgm:chPref val="0"/>
        </dgm:presLayoutVars>
      </dgm:prSet>
      <dgm:spPr/>
    </dgm:pt>
    <dgm:pt modelId="{0888766C-4BA7-45F8-A982-27BCB97A2DDD}" type="pres">
      <dgm:prSet presAssocID="{D30AB586-E5B5-4DAD-95CE-88DB11033456}" presName="sibTrans" presStyleCnt="0"/>
      <dgm:spPr/>
    </dgm:pt>
    <dgm:pt modelId="{9D0F2C75-71CD-484B-BC01-85C419F21815}" type="pres">
      <dgm:prSet presAssocID="{EB51EB02-97FB-4511-8CD0-8588F4BF24B5}" presName="compNode" presStyleCnt="0"/>
      <dgm:spPr/>
    </dgm:pt>
    <dgm:pt modelId="{D56A96C6-A9D4-44A7-9CE7-4FBF83950721}" type="pres">
      <dgm:prSet presAssocID="{EB51EB02-97FB-4511-8CD0-8588F4BF24B5}" presName="bgRect" presStyleLbl="bgShp" presStyleIdx="3" presStyleCnt="4"/>
      <dgm:spPr/>
    </dgm:pt>
    <dgm:pt modelId="{800FE619-F3F1-4497-99B1-F19B857AD482}" type="pres">
      <dgm:prSet presAssocID="{EB51EB02-97FB-4511-8CD0-8588F4BF24B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ire"/>
        </a:ext>
      </dgm:extLst>
    </dgm:pt>
    <dgm:pt modelId="{D9F139FF-FEBD-4572-9ADC-117FF7DC8D80}" type="pres">
      <dgm:prSet presAssocID="{EB51EB02-97FB-4511-8CD0-8588F4BF24B5}" presName="spaceRect" presStyleCnt="0"/>
      <dgm:spPr/>
    </dgm:pt>
    <dgm:pt modelId="{5EA3D8D1-91E9-4430-92B4-74AC244D01F4}" type="pres">
      <dgm:prSet presAssocID="{EB51EB02-97FB-4511-8CD0-8588F4BF24B5}" presName="parTx" presStyleLbl="revTx" presStyleIdx="3" presStyleCnt="4">
        <dgm:presLayoutVars>
          <dgm:chMax val="0"/>
          <dgm:chPref val="0"/>
        </dgm:presLayoutVars>
      </dgm:prSet>
      <dgm:spPr/>
    </dgm:pt>
  </dgm:ptLst>
  <dgm:cxnLst>
    <dgm:cxn modelId="{EA831302-98A1-4A92-BE9D-73BD23119F0D}" type="presOf" srcId="{F1A70B14-4A97-4B05-ABAB-F1DC35EDB26F}" destId="{27A457B2-D088-4525-947E-C8111E3E296E}" srcOrd="0" destOrd="0" presId="urn:microsoft.com/office/officeart/2018/2/layout/IconVerticalSolidList"/>
    <dgm:cxn modelId="{61A22B0B-32EF-4794-ADB0-261C3F12CF2A}" srcId="{A09EEEB6-D130-4D38-9324-A77AF7A9559F}" destId="{3BC666FE-0FC0-45F9-89B2-D5EF03E42008}" srcOrd="2" destOrd="0" parTransId="{42B94479-6AAF-41C4-AB2B-969B71D9BDFA}" sibTransId="{D30AB586-E5B5-4DAD-95CE-88DB11033456}"/>
    <dgm:cxn modelId="{A71C9B4C-5D3D-41F9-A5A5-430A91DF5D3A}" srcId="{A09EEEB6-D130-4D38-9324-A77AF7A9559F}" destId="{31DE7ED9-8F30-4386-BC22-B08CB9B2F1A0}" srcOrd="0" destOrd="0" parTransId="{7DE796B0-7955-4D76-BB62-2CA1D11ABEC2}" sibTransId="{181A4822-8769-491C-AF99-FD6B2183768B}"/>
    <dgm:cxn modelId="{98D9474F-95D4-491C-8AEE-425A6205BA2E}" srcId="{A09EEEB6-D130-4D38-9324-A77AF7A9559F}" destId="{EB51EB02-97FB-4511-8CD0-8588F4BF24B5}" srcOrd="3" destOrd="0" parTransId="{99421B6D-0C78-487E-B359-E054F15DC7F8}" sibTransId="{E4FDD5B8-0963-4462-AF37-E63917A6FF34}"/>
    <dgm:cxn modelId="{1CC33F88-E7D2-4ADD-AF12-5F8C084AA506}" type="presOf" srcId="{31DE7ED9-8F30-4386-BC22-B08CB9B2F1A0}" destId="{88E8DA0C-7FC3-4C7F-81A1-381207CF3EFE}" srcOrd="0" destOrd="0" presId="urn:microsoft.com/office/officeart/2018/2/layout/IconVerticalSolidList"/>
    <dgm:cxn modelId="{8E2C1BC3-E10A-4760-BF9E-D5350A67B05B}" type="presOf" srcId="{EB51EB02-97FB-4511-8CD0-8588F4BF24B5}" destId="{5EA3D8D1-91E9-4430-92B4-74AC244D01F4}" srcOrd="0" destOrd="0" presId="urn:microsoft.com/office/officeart/2018/2/layout/IconVerticalSolidList"/>
    <dgm:cxn modelId="{C5E31BD3-2C97-49DC-B3E5-09A4D90323DF}" srcId="{A09EEEB6-D130-4D38-9324-A77AF7A9559F}" destId="{F1A70B14-4A97-4B05-ABAB-F1DC35EDB26F}" srcOrd="1" destOrd="0" parTransId="{A2CAEB74-2A3A-4A10-BE4B-49662A8B90A7}" sibTransId="{F7FBF184-E280-49E6-81BE-AE7CC61180F6}"/>
    <dgm:cxn modelId="{725658E1-853B-404B-A8F1-6D9729F91563}" type="presOf" srcId="{A09EEEB6-D130-4D38-9324-A77AF7A9559F}" destId="{594403EB-F51C-4467-AA2D-49A9BF1B55E1}" srcOrd="0" destOrd="0" presId="urn:microsoft.com/office/officeart/2018/2/layout/IconVerticalSolidList"/>
    <dgm:cxn modelId="{E43BE6E6-94CF-4038-A28D-84CA59A0D972}" type="presOf" srcId="{3BC666FE-0FC0-45F9-89B2-D5EF03E42008}" destId="{FC81A779-6D9C-479E-8571-A1D601513351}" srcOrd="0" destOrd="0" presId="urn:microsoft.com/office/officeart/2018/2/layout/IconVerticalSolidList"/>
    <dgm:cxn modelId="{D26B7C89-F9A8-4B96-9CE7-E958802CE867}" type="presParOf" srcId="{594403EB-F51C-4467-AA2D-49A9BF1B55E1}" destId="{F5A80FAF-C175-4A09-8C3D-BFD9D2EC2F1B}" srcOrd="0" destOrd="0" presId="urn:microsoft.com/office/officeart/2018/2/layout/IconVerticalSolidList"/>
    <dgm:cxn modelId="{ECE9829F-EE2A-4B8A-8650-17277BA9C59C}" type="presParOf" srcId="{F5A80FAF-C175-4A09-8C3D-BFD9D2EC2F1B}" destId="{44F22AC4-0EDD-4673-AC0A-92C69FCE4B19}" srcOrd="0" destOrd="0" presId="urn:microsoft.com/office/officeart/2018/2/layout/IconVerticalSolidList"/>
    <dgm:cxn modelId="{2A9A19A0-441F-40F7-A8AF-2E091D4DA1FD}" type="presParOf" srcId="{F5A80FAF-C175-4A09-8C3D-BFD9D2EC2F1B}" destId="{C2ED2595-D9E3-49D1-AB12-EC05CAD7F7FB}" srcOrd="1" destOrd="0" presId="urn:microsoft.com/office/officeart/2018/2/layout/IconVerticalSolidList"/>
    <dgm:cxn modelId="{97625BC7-4BEB-4AA4-A857-4A2328032FF6}" type="presParOf" srcId="{F5A80FAF-C175-4A09-8C3D-BFD9D2EC2F1B}" destId="{0DF818DF-B2CC-4700-AFC6-985110C01343}" srcOrd="2" destOrd="0" presId="urn:microsoft.com/office/officeart/2018/2/layout/IconVerticalSolidList"/>
    <dgm:cxn modelId="{F724CD2F-28C6-4C86-A861-A706ADE355D8}" type="presParOf" srcId="{F5A80FAF-C175-4A09-8C3D-BFD9D2EC2F1B}" destId="{88E8DA0C-7FC3-4C7F-81A1-381207CF3EFE}" srcOrd="3" destOrd="0" presId="urn:microsoft.com/office/officeart/2018/2/layout/IconVerticalSolidList"/>
    <dgm:cxn modelId="{8A8764A8-7EA1-4C15-85B7-562F52D55BE1}" type="presParOf" srcId="{594403EB-F51C-4467-AA2D-49A9BF1B55E1}" destId="{27DC42A9-F1CD-4A49-9AEE-DC01B758FECE}" srcOrd="1" destOrd="0" presId="urn:microsoft.com/office/officeart/2018/2/layout/IconVerticalSolidList"/>
    <dgm:cxn modelId="{88603271-54DD-4DC1-8032-83CAEB364A99}" type="presParOf" srcId="{594403EB-F51C-4467-AA2D-49A9BF1B55E1}" destId="{98FCFEA0-11A8-47D0-96E0-074F92859CCA}" srcOrd="2" destOrd="0" presId="urn:microsoft.com/office/officeart/2018/2/layout/IconVerticalSolidList"/>
    <dgm:cxn modelId="{5851E53D-5B2C-4D35-AEC4-1B0F80D472FA}" type="presParOf" srcId="{98FCFEA0-11A8-47D0-96E0-074F92859CCA}" destId="{A2EB5BC6-1472-40C8-A963-E450D2FE5EE2}" srcOrd="0" destOrd="0" presId="urn:microsoft.com/office/officeart/2018/2/layout/IconVerticalSolidList"/>
    <dgm:cxn modelId="{808004C2-E640-40E3-8793-85F733E40DF9}" type="presParOf" srcId="{98FCFEA0-11A8-47D0-96E0-074F92859CCA}" destId="{66510D74-F012-466D-8AA8-974A39B47F48}" srcOrd="1" destOrd="0" presId="urn:microsoft.com/office/officeart/2018/2/layout/IconVerticalSolidList"/>
    <dgm:cxn modelId="{DC61A92D-DEAD-4C9D-A396-8FE446B6F538}" type="presParOf" srcId="{98FCFEA0-11A8-47D0-96E0-074F92859CCA}" destId="{E26EDE73-5FBE-40E9-A00E-F8CC5851CCF7}" srcOrd="2" destOrd="0" presId="urn:microsoft.com/office/officeart/2018/2/layout/IconVerticalSolidList"/>
    <dgm:cxn modelId="{9611B37C-3EEE-4EDF-B58B-6CCC7F2A57EC}" type="presParOf" srcId="{98FCFEA0-11A8-47D0-96E0-074F92859CCA}" destId="{27A457B2-D088-4525-947E-C8111E3E296E}" srcOrd="3" destOrd="0" presId="urn:microsoft.com/office/officeart/2018/2/layout/IconVerticalSolidList"/>
    <dgm:cxn modelId="{A7A8A4CE-0130-419C-B77D-8921952A311E}" type="presParOf" srcId="{594403EB-F51C-4467-AA2D-49A9BF1B55E1}" destId="{D6015D0D-45CC-4989-A576-26EA78E9613F}" srcOrd="3" destOrd="0" presId="urn:microsoft.com/office/officeart/2018/2/layout/IconVerticalSolidList"/>
    <dgm:cxn modelId="{40E40164-AEFC-4BD0-84B8-EEC5D4C5CE1F}" type="presParOf" srcId="{594403EB-F51C-4467-AA2D-49A9BF1B55E1}" destId="{DDF2968D-6B8B-4B7D-82D2-9D60DB22B66A}" srcOrd="4" destOrd="0" presId="urn:microsoft.com/office/officeart/2018/2/layout/IconVerticalSolidList"/>
    <dgm:cxn modelId="{A22E8710-4B16-4A3C-85A3-3749385EBB82}" type="presParOf" srcId="{DDF2968D-6B8B-4B7D-82D2-9D60DB22B66A}" destId="{AED1CF32-05DD-491F-9479-640062385B24}" srcOrd="0" destOrd="0" presId="urn:microsoft.com/office/officeart/2018/2/layout/IconVerticalSolidList"/>
    <dgm:cxn modelId="{17D0596A-0181-4365-9816-5295DAE3AB16}" type="presParOf" srcId="{DDF2968D-6B8B-4B7D-82D2-9D60DB22B66A}" destId="{EF112460-147C-42A5-AE8B-308038631373}" srcOrd="1" destOrd="0" presId="urn:microsoft.com/office/officeart/2018/2/layout/IconVerticalSolidList"/>
    <dgm:cxn modelId="{3CC7DC2E-4C78-4BDC-8657-EB2B95C962E6}" type="presParOf" srcId="{DDF2968D-6B8B-4B7D-82D2-9D60DB22B66A}" destId="{DBD7D5CE-A5A0-4FC4-9A71-5FF13BBA6003}" srcOrd="2" destOrd="0" presId="urn:microsoft.com/office/officeart/2018/2/layout/IconVerticalSolidList"/>
    <dgm:cxn modelId="{093EF4E2-BFFF-403D-8640-590DA71EB4C4}" type="presParOf" srcId="{DDF2968D-6B8B-4B7D-82D2-9D60DB22B66A}" destId="{FC81A779-6D9C-479E-8571-A1D601513351}" srcOrd="3" destOrd="0" presId="urn:microsoft.com/office/officeart/2018/2/layout/IconVerticalSolidList"/>
    <dgm:cxn modelId="{2B657B3D-663A-45B0-A870-497B9822C7A8}" type="presParOf" srcId="{594403EB-F51C-4467-AA2D-49A9BF1B55E1}" destId="{0888766C-4BA7-45F8-A982-27BCB97A2DDD}" srcOrd="5" destOrd="0" presId="urn:microsoft.com/office/officeart/2018/2/layout/IconVerticalSolidList"/>
    <dgm:cxn modelId="{AFF670C6-9867-4688-9719-56AEBB6DE9B2}" type="presParOf" srcId="{594403EB-F51C-4467-AA2D-49A9BF1B55E1}" destId="{9D0F2C75-71CD-484B-BC01-85C419F21815}" srcOrd="6" destOrd="0" presId="urn:microsoft.com/office/officeart/2018/2/layout/IconVerticalSolidList"/>
    <dgm:cxn modelId="{A396778B-0A57-4076-AA4C-1C1007AB10B8}" type="presParOf" srcId="{9D0F2C75-71CD-484B-BC01-85C419F21815}" destId="{D56A96C6-A9D4-44A7-9CE7-4FBF83950721}" srcOrd="0" destOrd="0" presId="urn:microsoft.com/office/officeart/2018/2/layout/IconVerticalSolidList"/>
    <dgm:cxn modelId="{4038CCBB-061B-4B8A-8872-DDF341117901}" type="presParOf" srcId="{9D0F2C75-71CD-484B-BC01-85C419F21815}" destId="{800FE619-F3F1-4497-99B1-F19B857AD482}" srcOrd="1" destOrd="0" presId="urn:microsoft.com/office/officeart/2018/2/layout/IconVerticalSolidList"/>
    <dgm:cxn modelId="{CCB9500A-8850-4017-9264-DD47C22CDC71}" type="presParOf" srcId="{9D0F2C75-71CD-484B-BC01-85C419F21815}" destId="{D9F139FF-FEBD-4572-9ADC-117FF7DC8D80}" srcOrd="2" destOrd="0" presId="urn:microsoft.com/office/officeart/2018/2/layout/IconVerticalSolidList"/>
    <dgm:cxn modelId="{F9A6050B-9715-40AE-A04D-159D2AE8776F}" type="presParOf" srcId="{9D0F2C75-71CD-484B-BC01-85C419F21815}" destId="{5EA3D8D1-91E9-4430-92B4-74AC244D01F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C85E7B-1F83-4E82-820C-5D8A86A79BC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06509F9-B692-49A4-9728-30D1982CCCDB}">
      <dgm:prSet/>
      <dgm:spPr/>
      <dgm:t>
        <a:bodyPr/>
        <a:lstStyle/>
        <a:p>
          <a:r>
            <a:rPr lang="en-US"/>
            <a:t>A 2.0 L party balloon at 98 kPa is taken to the top of a mountain where the pressure is 75 kPa. Assume that the temperature and chemical amount of the gas remain the same. Use Boyle’s law to determine the new volume of the balloon.</a:t>
          </a:r>
        </a:p>
      </dgm:t>
    </dgm:pt>
    <dgm:pt modelId="{B3E69E0F-4943-49A1-B2DD-3097EA4469E8}" type="parTrans" cxnId="{052A5C82-8DD4-427E-97C0-C12A226F1A54}">
      <dgm:prSet/>
      <dgm:spPr/>
      <dgm:t>
        <a:bodyPr/>
        <a:lstStyle/>
        <a:p>
          <a:endParaRPr lang="en-US"/>
        </a:p>
      </dgm:t>
    </dgm:pt>
    <dgm:pt modelId="{D55C7C86-6DF7-4C73-905A-563743E94294}" type="sibTrans" cxnId="{052A5C82-8DD4-427E-97C0-C12A226F1A54}">
      <dgm:prSet/>
      <dgm:spPr/>
      <dgm:t>
        <a:bodyPr/>
        <a:lstStyle/>
        <a:p>
          <a:endParaRPr lang="en-US"/>
        </a:p>
      </dgm:t>
    </dgm:pt>
    <dgm:pt modelId="{4B06353C-92A1-44ED-A296-BADED59405FC}">
      <dgm:prSet/>
      <dgm:spPr/>
      <dgm:t>
        <a:bodyPr/>
        <a:lstStyle/>
        <a:p>
          <a:r>
            <a:rPr lang="en-US"/>
            <a:t>A bicycle pump contains 0.650 L of air at 101 kPa. If the pump is closed, what pressure is required to change the volume to 0.250 L?</a:t>
          </a:r>
        </a:p>
      </dgm:t>
    </dgm:pt>
    <dgm:pt modelId="{E4FCF0B2-2644-45BD-8A8F-E16A1943F984}" type="parTrans" cxnId="{C486367B-9BB0-4DB7-92DA-DD53EC0EAC50}">
      <dgm:prSet/>
      <dgm:spPr/>
      <dgm:t>
        <a:bodyPr/>
        <a:lstStyle/>
        <a:p>
          <a:endParaRPr lang="en-US"/>
        </a:p>
      </dgm:t>
    </dgm:pt>
    <dgm:pt modelId="{09F9295E-B237-491B-BC34-E999B3FB2D8B}" type="sibTrans" cxnId="{C486367B-9BB0-4DB7-92DA-DD53EC0EAC50}">
      <dgm:prSet/>
      <dgm:spPr/>
      <dgm:t>
        <a:bodyPr/>
        <a:lstStyle/>
        <a:p>
          <a:endParaRPr lang="en-US"/>
        </a:p>
      </dgm:t>
    </dgm:pt>
    <dgm:pt modelId="{1CDF6CC7-6C4C-4ED0-8AC9-A4F6CE46D9F2}">
      <dgm:prSet/>
      <dgm:spPr/>
      <dgm:t>
        <a:bodyPr/>
        <a:lstStyle/>
        <a:p>
          <a:r>
            <a:rPr lang="en-US"/>
            <a:t>A weather balloon containing 35.0 L of helium at 98.0 kPa is released and rises. Assuming that the temperature is constant, find the volume of the balloon when the atmospheric pressure is 25.0 kPa at a height of about 25 km</a:t>
          </a:r>
        </a:p>
      </dgm:t>
    </dgm:pt>
    <dgm:pt modelId="{E0CC77CE-D308-42A7-962E-1748CC380741}" type="parTrans" cxnId="{FD27228C-5A1D-4323-8361-D5ABFF06633F}">
      <dgm:prSet/>
      <dgm:spPr/>
      <dgm:t>
        <a:bodyPr/>
        <a:lstStyle/>
        <a:p>
          <a:endParaRPr lang="en-US"/>
        </a:p>
      </dgm:t>
    </dgm:pt>
    <dgm:pt modelId="{25E674AA-F96A-4BA4-A86A-64C92C823932}" type="sibTrans" cxnId="{FD27228C-5A1D-4323-8361-D5ABFF06633F}">
      <dgm:prSet/>
      <dgm:spPr/>
      <dgm:t>
        <a:bodyPr/>
        <a:lstStyle/>
        <a:p>
          <a:endParaRPr lang="en-US"/>
        </a:p>
      </dgm:t>
    </dgm:pt>
    <dgm:pt modelId="{A3A23E5D-1A48-41C1-B0FE-868E424D03E4}" type="pres">
      <dgm:prSet presAssocID="{5CC85E7B-1F83-4E82-820C-5D8A86A79BC1}" presName="root" presStyleCnt="0">
        <dgm:presLayoutVars>
          <dgm:dir/>
          <dgm:resizeHandles val="exact"/>
        </dgm:presLayoutVars>
      </dgm:prSet>
      <dgm:spPr/>
    </dgm:pt>
    <dgm:pt modelId="{984A51E3-8B21-4F79-AED4-150F00CC174C}" type="pres">
      <dgm:prSet presAssocID="{506509F9-B692-49A4-9728-30D1982CCCDB}" presName="compNode" presStyleCnt="0"/>
      <dgm:spPr/>
    </dgm:pt>
    <dgm:pt modelId="{CC06850D-3A8C-40DE-A1FF-71D2464316E6}" type="pres">
      <dgm:prSet presAssocID="{506509F9-B692-49A4-9728-30D1982CCCDB}" presName="bgRect" presStyleLbl="bgShp" presStyleIdx="0" presStyleCnt="3"/>
      <dgm:spPr/>
    </dgm:pt>
    <dgm:pt modelId="{1E702E31-B4EF-468B-BAD7-E8CB9B03F6AA}" type="pres">
      <dgm:prSet presAssocID="{506509F9-B692-49A4-9728-30D1982CCCD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eaker"/>
        </a:ext>
      </dgm:extLst>
    </dgm:pt>
    <dgm:pt modelId="{96120369-BE95-4672-8950-B7F27733A715}" type="pres">
      <dgm:prSet presAssocID="{506509F9-B692-49A4-9728-30D1982CCCDB}" presName="spaceRect" presStyleCnt="0"/>
      <dgm:spPr/>
    </dgm:pt>
    <dgm:pt modelId="{88783F91-B222-48DA-BF0F-3FE851D66514}" type="pres">
      <dgm:prSet presAssocID="{506509F9-B692-49A4-9728-30D1982CCCDB}" presName="parTx" presStyleLbl="revTx" presStyleIdx="0" presStyleCnt="3">
        <dgm:presLayoutVars>
          <dgm:chMax val="0"/>
          <dgm:chPref val="0"/>
        </dgm:presLayoutVars>
      </dgm:prSet>
      <dgm:spPr/>
    </dgm:pt>
    <dgm:pt modelId="{BA810C3E-3053-4DCB-9365-85AA510847BA}" type="pres">
      <dgm:prSet presAssocID="{D55C7C86-6DF7-4C73-905A-563743E94294}" presName="sibTrans" presStyleCnt="0"/>
      <dgm:spPr/>
    </dgm:pt>
    <dgm:pt modelId="{86839DAF-D762-45E5-8D14-6EA06A9C4711}" type="pres">
      <dgm:prSet presAssocID="{4B06353C-92A1-44ED-A296-BADED59405FC}" presName="compNode" presStyleCnt="0"/>
      <dgm:spPr/>
    </dgm:pt>
    <dgm:pt modelId="{DBDCAE8B-3C14-47CB-8230-1880E9BD5C49}" type="pres">
      <dgm:prSet presAssocID="{4B06353C-92A1-44ED-A296-BADED59405FC}" presName="bgRect" presStyleLbl="bgShp" presStyleIdx="1" presStyleCnt="3"/>
      <dgm:spPr/>
    </dgm:pt>
    <dgm:pt modelId="{76E24051-8011-4B91-BF13-881B0A0056DC}" type="pres">
      <dgm:prSet presAssocID="{4B06353C-92A1-44ED-A296-BADED59405F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tabase"/>
        </a:ext>
      </dgm:extLst>
    </dgm:pt>
    <dgm:pt modelId="{ED2BDB9D-45E3-49F8-9954-8FE6AF32AA1B}" type="pres">
      <dgm:prSet presAssocID="{4B06353C-92A1-44ED-A296-BADED59405FC}" presName="spaceRect" presStyleCnt="0"/>
      <dgm:spPr/>
    </dgm:pt>
    <dgm:pt modelId="{14EDD7B3-36C6-44D0-A9C4-B7FAA5AF6FB3}" type="pres">
      <dgm:prSet presAssocID="{4B06353C-92A1-44ED-A296-BADED59405FC}" presName="parTx" presStyleLbl="revTx" presStyleIdx="1" presStyleCnt="3">
        <dgm:presLayoutVars>
          <dgm:chMax val="0"/>
          <dgm:chPref val="0"/>
        </dgm:presLayoutVars>
      </dgm:prSet>
      <dgm:spPr/>
    </dgm:pt>
    <dgm:pt modelId="{1DBC02BE-D17B-4F93-9A0E-6E25056E6C58}" type="pres">
      <dgm:prSet presAssocID="{09F9295E-B237-491B-BC34-E999B3FB2D8B}" presName="sibTrans" presStyleCnt="0"/>
      <dgm:spPr/>
    </dgm:pt>
    <dgm:pt modelId="{8CD170AD-0EB4-47F0-B238-1768B3FD8162}" type="pres">
      <dgm:prSet presAssocID="{1CDF6CC7-6C4C-4ED0-8AC9-A4F6CE46D9F2}" presName="compNode" presStyleCnt="0"/>
      <dgm:spPr/>
    </dgm:pt>
    <dgm:pt modelId="{9D17CAFF-A97D-41BE-93A6-6796B5E3D46F}" type="pres">
      <dgm:prSet presAssocID="{1CDF6CC7-6C4C-4ED0-8AC9-A4F6CE46D9F2}" presName="bgRect" presStyleLbl="bgShp" presStyleIdx="2" presStyleCnt="3"/>
      <dgm:spPr/>
    </dgm:pt>
    <dgm:pt modelId="{499E6888-0967-445F-BB11-CF246AC05612}" type="pres">
      <dgm:prSet presAssocID="{1CDF6CC7-6C4C-4ED0-8AC9-A4F6CE46D9F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artial Sun"/>
        </a:ext>
      </dgm:extLst>
    </dgm:pt>
    <dgm:pt modelId="{E1F6E963-87A8-48D1-852B-34E45A3BF8D6}" type="pres">
      <dgm:prSet presAssocID="{1CDF6CC7-6C4C-4ED0-8AC9-A4F6CE46D9F2}" presName="spaceRect" presStyleCnt="0"/>
      <dgm:spPr/>
    </dgm:pt>
    <dgm:pt modelId="{8FF88F9A-2E70-48BD-B7BC-8A9B43DDD294}" type="pres">
      <dgm:prSet presAssocID="{1CDF6CC7-6C4C-4ED0-8AC9-A4F6CE46D9F2}" presName="parTx" presStyleLbl="revTx" presStyleIdx="2" presStyleCnt="3">
        <dgm:presLayoutVars>
          <dgm:chMax val="0"/>
          <dgm:chPref val="0"/>
        </dgm:presLayoutVars>
      </dgm:prSet>
      <dgm:spPr/>
    </dgm:pt>
  </dgm:ptLst>
  <dgm:cxnLst>
    <dgm:cxn modelId="{848DE871-9055-4042-801E-84DF2E598118}" type="presOf" srcId="{5CC85E7B-1F83-4E82-820C-5D8A86A79BC1}" destId="{A3A23E5D-1A48-41C1-B0FE-868E424D03E4}" srcOrd="0" destOrd="0" presId="urn:microsoft.com/office/officeart/2018/2/layout/IconVerticalSolidList"/>
    <dgm:cxn modelId="{C486367B-9BB0-4DB7-92DA-DD53EC0EAC50}" srcId="{5CC85E7B-1F83-4E82-820C-5D8A86A79BC1}" destId="{4B06353C-92A1-44ED-A296-BADED59405FC}" srcOrd="1" destOrd="0" parTransId="{E4FCF0B2-2644-45BD-8A8F-E16A1943F984}" sibTransId="{09F9295E-B237-491B-BC34-E999B3FB2D8B}"/>
    <dgm:cxn modelId="{052A5C82-8DD4-427E-97C0-C12A226F1A54}" srcId="{5CC85E7B-1F83-4E82-820C-5D8A86A79BC1}" destId="{506509F9-B692-49A4-9728-30D1982CCCDB}" srcOrd="0" destOrd="0" parTransId="{B3E69E0F-4943-49A1-B2DD-3097EA4469E8}" sibTransId="{D55C7C86-6DF7-4C73-905A-563743E94294}"/>
    <dgm:cxn modelId="{FD27228C-5A1D-4323-8361-D5ABFF06633F}" srcId="{5CC85E7B-1F83-4E82-820C-5D8A86A79BC1}" destId="{1CDF6CC7-6C4C-4ED0-8AC9-A4F6CE46D9F2}" srcOrd="2" destOrd="0" parTransId="{E0CC77CE-D308-42A7-962E-1748CC380741}" sibTransId="{25E674AA-F96A-4BA4-A86A-64C92C823932}"/>
    <dgm:cxn modelId="{6A2EB9B4-66C8-472F-8E3D-A0A94FF5D2F8}" type="presOf" srcId="{506509F9-B692-49A4-9728-30D1982CCCDB}" destId="{88783F91-B222-48DA-BF0F-3FE851D66514}" srcOrd="0" destOrd="0" presId="urn:microsoft.com/office/officeart/2018/2/layout/IconVerticalSolidList"/>
    <dgm:cxn modelId="{0883BBD4-AF02-49C0-919F-F66B8521434E}" type="presOf" srcId="{4B06353C-92A1-44ED-A296-BADED59405FC}" destId="{14EDD7B3-36C6-44D0-A9C4-B7FAA5AF6FB3}" srcOrd="0" destOrd="0" presId="urn:microsoft.com/office/officeart/2018/2/layout/IconVerticalSolidList"/>
    <dgm:cxn modelId="{E560E8DE-8721-4A62-88CC-A2D221B613E3}" type="presOf" srcId="{1CDF6CC7-6C4C-4ED0-8AC9-A4F6CE46D9F2}" destId="{8FF88F9A-2E70-48BD-B7BC-8A9B43DDD294}" srcOrd="0" destOrd="0" presId="urn:microsoft.com/office/officeart/2018/2/layout/IconVerticalSolidList"/>
    <dgm:cxn modelId="{C4A1C0C5-4781-4C02-8753-D2E9758BF3CE}" type="presParOf" srcId="{A3A23E5D-1A48-41C1-B0FE-868E424D03E4}" destId="{984A51E3-8B21-4F79-AED4-150F00CC174C}" srcOrd="0" destOrd="0" presId="urn:microsoft.com/office/officeart/2018/2/layout/IconVerticalSolidList"/>
    <dgm:cxn modelId="{6896BF00-054F-49A1-99CD-D812ADD9E0E4}" type="presParOf" srcId="{984A51E3-8B21-4F79-AED4-150F00CC174C}" destId="{CC06850D-3A8C-40DE-A1FF-71D2464316E6}" srcOrd="0" destOrd="0" presId="urn:microsoft.com/office/officeart/2018/2/layout/IconVerticalSolidList"/>
    <dgm:cxn modelId="{0EE506F2-07D6-4639-B022-D7D5014C9AF8}" type="presParOf" srcId="{984A51E3-8B21-4F79-AED4-150F00CC174C}" destId="{1E702E31-B4EF-468B-BAD7-E8CB9B03F6AA}" srcOrd="1" destOrd="0" presId="urn:microsoft.com/office/officeart/2018/2/layout/IconVerticalSolidList"/>
    <dgm:cxn modelId="{1149F0F0-CACC-433C-ADBE-95CBE2BD703D}" type="presParOf" srcId="{984A51E3-8B21-4F79-AED4-150F00CC174C}" destId="{96120369-BE95-4672-8950-B7F27733A715}" srcOrd="2" destOrd="0" presId="urn:microsoft.com/office/officeart/2018/2/layout/IconVerticalSolidList"/>
    <dgm:cxn modelId="{E9715501-A637-4A41-9093-353CC53138AA}" type="presParOf" srcId="{984A51E3-8B21-4F79-AED4-150F00CC174C}" destId="{88783F91-B222-48DA-BF0F-3FE851D66514}" srcOrd="3" destOrd="0" presId="urn:microsoft.com/office/officeart/2018/2/layout/IconVerticalSolidList"/>
    <dgm:cxn modelId="{8E19FC88-8306-45CC-9D71-5AEA1368BE42}" type="presParOf" srcId="{A3A23E5D-1A48-41C1-B0FE-868E424D03E4}" destId="{BA810C3E-3053-4DCB-9365-85AA510847BA}" srcOrd="1" destOrd="0" presId="urn:microsoft.com/office/officeart/2018/2/layout/IconVerticalSolidList"/>
    <dgm:cxn modelId="{01DC9F26-5552-4C82-A77F-8E0E38453442}" type="presParOf" srcId="{A3A23E5D-1A48-41C1-B0FE-868E424D03E4}" destId="{86839DAF-D762-45E5-8D14-6EA06A9C4711}" srcOrd="2" destOrd="0" presId="urn:microsoft.com/office/officeart/2018/2/layout/IconVerticalSolidList"/>
    <dgm:cxn modelId="{2C1B2A81-0D80-490B-9537-E33698867C40}" type="presParOf" srcId="{86839DAF-D762-45E5-8D14-6EA06A9C4711}" destId="{DBDCAE8B-3C14-47CB-8230-1880E9BD5C49}" srcOrd="0" destOrd="0" presId="urn:microsoft.com/office/officeart/2018/2/layout/IconVerticalSolidList"/>
    <dgm:cxn modelId="{D6768B5C-AD1B-49C8-93BC-DB6D2E969504}" type="presParOf" srcId="{86839DAF-D762-45E5-8D14-6EA06A9C4711}" destId="{76E24051-8011-4B91-BF13-881B0A0056DC}" srcOrd="1" destOrd="0" presId="urn:microsoft.com/office/officeart/2018/2/layout/IconVerticalSolidList"/>
    <dgm:cxn modelId="{35829190-F618-4E44-B1FF-A6D615B4D0D7}" type="presParOf" srcId="{86839DAF-D762-45E5-8D14-6EA06A9C4711}" destId="{ED2BDB9D-45E3-49F8-9954-8FE6AF32AA1B}" srcOrd="2" destOrd="0" presId="urn:microsoft.com/office/officeart/2018/2/layout/IconVerticalSolidList"/>
    <dgm:cxn modelId="{910950A0-395A-470C-945A-99593FA16F95}" type="presParOf" srcId="{86839DAF-D762-45E5-8D14-6EA06A9C4711}" destId="{14EDD7B3-36C6-44D0-A9C4-B7FAA5AF6FB3}" srcOrd="3" destOrd="0" presId="urn:microsoft.com/office/officeart/2018/2/layout/IconVerticalSolidList"/>
    <dgm:cxn modelId="{1B246713-D3B5-415D-9214-C3B5BB3376E5}" type="presParOf" srcId="{A3A23E5D-1A48-41C1-B0FE-868E424D03E4}" destId="{1DBC02BE-D17B-4F93-9A0E-6E25056E6C58}" srcOrd="3" destOrd="0" presId="urn:microsoft.com/office/officeart/2018/2/layout/IconVerticalSolidList"/>
    <dgm:cxn modelId="{5998580A-2BDF-4B8B-BBC1-76D99AEB661A}" type="presParOf" srcId="{A3A23E5D-1A48-41C1-B0FE-868E424D03E4}" destId="{8CD170AD-0EB4-47F0-B238-1768B3FD8162}" srcOrd="4" destOrd="0" presId="urn:microsoft.com/office/officeart/2018/2/layout/IconVerticalSolidList"/>
    <dgm:cxn modelId="{29E81916-39B3-4A8F-B2B5-3C754BC21CC0}" type="presParOf" srcId="{8CD170AD-0EB4-47F0-B238-1768B3FD8162}" destId="{9D17CAFF-A97D-41BE-93A6-6796B5E3D46F}" srcOrd="0" destOrd="0" presId="urn:microsoft.com/office/officeart/2018/2/layout/IconVerticalSolidList"/>
    <dgm:cxn modelId="{AFD93D15-600C-4E59-AD0E-184B1B8A1436}" type="presParOf" srcId="{8CD170AD-0EB4-47F0-B238-1768B3FD8162}" destId="{499E6888-0967-445F-BB11-CF246AC05612}" srcOrd="1" destOrd="0" presId="urn:microsoft.com/office/officeart/2018/2/layout/IconVerticalSolidList"/>
    <dgm:cxn modelId="{943876BB-E3A1-4C8F-8C3D-24A2C116A32D}" type="presParOf" srcId="{8CD170AD-0EB4-47F0-B238-1768B3FD8162}" destId="{E1F6E963-87A8-48D1-852B-34E45A3BF8D6}" srcOrd="2" destOrd="0" presId="urn:microsoft.com/office/officeart/2018/2/layout/IconVerticalSolidList"/>
    <dgm:cxn modelId="{3DAEB931-B88F-45C4-9BA2-4EA8482BE6AE}" type="presParOf" srcId="{8CD170AD-0EB4-47F0-B238-1768B3FD8162}" destId="{8FF88F9A-2E70-48BD-B7BC-8A9B43DDD294}"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508086-2DD5-4593-8A7A-C4E72B90C76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090652E-6CA5-421C-94EC-3DB5BB206A17}">
      <dgm:prSet/>
      <dgm:spPr/>
      <dgm:t>
        <a:bodyPr/>
        <a:lstStyle/>
        <a:p>
          <a:r>
            <a:rPr lang="en-US" baseline="0"/>
            <a:t>Absolute Zero: the basis of another temperature scale, called the absolute or Kelvin temperature scale. On the absolute temperature scale, absolute zero (–273 °C) is zero kelvin (0 K)</a:t>
          </a:r>
          <a:endParaRPr lang="en-US"/>
        </a:p>
      </dgm:t>
    </dgm:pt>
    <dgm:pt modelId="{C90ABFEA-7359-406F-8430-CF3C3965B748}" type="parTrans" cxnId="{9A4AF0A3-6710-4E3A-9AB1-99D29123B6AB}">
      <dgm:prSet/>
      <dgm:spPr/>
      <dgm:t>
        <a:bodyPr/>
        <a:lstStyle/>
        <a:p>
          <a:endParaRPr lang="en-US"/>
        </a:p>
      </dgm:t>
    </dgm:pt>
    <dgm:pt modelId="{9DE23C58-B96E-4657-8085-DE5D254C1B81}" type="sibTrans" cxnId="{9A4AF0A3-6710-4E3A-9AB1-99D29123B6AB}">
      <dgm:prSet/>
      <dgm:spPr/>
      <dgm:t>
        <a:bodyPr/>
        <a:lstStyle/>
        <a:p>
          <a:endParaRPr lang="en-US"/>
        </a:p>
      </dgm:t>
    </dgm:pt>
    <dgm:pt modelId="{014B4254-42CC-4C14-B570-5CC49A7599BC}">
      <dgm:prSet/>
      <dgm:spPr/>
      <dgm:t>
        <a:bodyPr/>
        <a:lstStyle/>
        <a:p>
          <a:r>
            <a:rPr lang="en-US" baseline="0"/>
            <a:t>STP and SATP are each defined by two exact values with infinite significant digits. STP is 273.15 K and 101.325 kPa; SATP is 298.15 K and 100 kPa. </a:t>
          </a:r>
          <a:endParaRPr lang="en-US"/>
        </a:p>
      </dgm:t>
    </dgm:pt>
    <dgm:pt modelId="{16878A0D-19C5-45B6-9378-4FFEAC218703}" type="parTrans" cxnId="{73C69963-34CC-49EE-A792-C3043CD0CA55}">
      <dgm:prSet/>
      <dgm:spPr/>
      <dgm:t>
        <a:bodyPr/>
        <a:lstStyle/>
        <a:p>
          <a:endParaRPr lang="en-US"/>
        </a:p>
      </dgm:t>
    </dgm:pt>
    <dgm:pt modelId="{9BD33DA9-C6D0-45BF-BE07-5DB4E2885128}" type="sibTrans" cxnId="{73C69963-34CC-49EE-A792-C3043CD0CA55}">
      <dgm:prSet/>
      <dgm:spPr/>
      <dgm:t>
        <a:bodyPr/>
        <a:lstStyle/>
        <a:p>
          <a:endParaRPr lang="en-US"/>
        </a:p>
      </dgm:t>
    </dgm:pt>
    <dgm:pt modelId="{8803FB91-B645-4E6D-8566-E363064555DE}">
      <dgm:prSet/>
      <dgm:spPr/>
      <dgm:t>
        <a:bodyPr/>
        <a:lstStyle/>
        <a:p>
          <a:r>
            <a:rPr lang="en-US" baseline="0"/>
            <a:t>For convenience, however, use STP as 273 K and 101 kPa and SATP as 298 K and 100 kPa.</a:t>
          </a:r>
          <a:endParaRPr lang="en-US"/>
        </a:p>
      </dgm:t>
    </dgm:pt>
    <dgm:pt modelId="{1CCA383D-0521-446A-8D73-CE00B256B5A4}" type="parTrans" cxnId="{E5F77B73-039A-4EB9-93DD-EDEAC280794E}">
      <dgm:prSet/>
      <dgm:spPr/>
      <dgm:t>
        <a:bodyPr/>
        <a:lstStyle/>
        <a:p>
          <a:endParaRPr lang="en-US"/>
        </a:p>
      </dgm:t>
    </dgm:pt>
    <dgm:pt modelId="{FFD060AB-E2F9-49B1-A960-6B357BDD3210}" type="sibTrans" cxnId="{E5F77B73-039A-4EB9-93DD-EDEAC280794E}">
      <dgm:prSet/>
      <dgm:spPr/>
      <dgm:t>
        <a:bodyPr/>
        <a:lstStyle/>
        <a:p>
          <a:endParaRPr lang="en-US"/>
        </a:p>
      </dgm:t>
    </dgm:pt>
    <dgm:pt modelId="{89BEF89F-7128-4DB4-99EE-69B35DB3CC02}" type="pres">
      <dgm:prSet presAssocID="{D3508086-2DD5-4593-8A7A-C4E72B90C763}" presName="root" presStyleCnt="0">
        <dgm:presLayoutVars>
          <dgm:dir/>
          <dgm:resizeHandles val="exact"/>
        </dgm:presLayoutVars>
      </dgm:prSet>
      <dgm:spPr/>
    </dgm:pt>
    <dgm:pt modelId="{1D62BEB6-A81C-4620-A1B0-80532EDBA5AB}" type="pres">
      <dgm:prSet presAssocID="{E090652E-6CA5-421C-94EC-3DB5BB206A17}" presName="compNode" presStyleCnt="0"/>
      <dgm:spPr/>
    </dgm:pt>
    <dgm:pt modelId="{F988B2F1-CC54-4B2B-B3E2-DCBD2759DB84}" type="pres">
      <dgm:prSet presAssocID="{E090652E-6CA5-421C-94EC-3DB5BB206A17}" presName="bgRect" presStyleLbl="bgShp" presStyleIdx="0" presStyleCnt="3"/>
      <dgm:spPr/>
    </dgm:pt>
    <dgm:pt modelId="{DF931441-88A8-4E4F-B2A9-4F4CFDAE82CC}" type="pres">
      <dgm:prSet presAssocID="{E090652E-6CA5-421C-94EC-3DB5BB206A1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hermometer"/>
        </a:ext>
      </dgm:extLst>
    </dgm:pt>
    <dgm:pt modelId="{735C2806-4894-451C-8476-9483FE33C363}" type="pres">
      <dgm:prSet presAssocID="{E090652E-6CA5-421C-94EC-3DB5BB206A17}" presName="spaceRect" presStyleCnt="0"/>
      <dgm:spPr/>
    </dgm:pt>
    <dgm:pt modelId="{3F3AE63A-0074-47B3-B6EA-553DDA434DB3}" type="pres">
      <dgm:prSet presAssocID="{E090652E-6CA5-421C-94EC-3DB5BB206A17}" presName="parTx" presStyleLbl="revTx" presStyleIdx="0" presStyleCnt="3">
        <dgm:presLayoutVars>
          <dgm:chMax val="0"/>
          <dgm:chPref val="0"/>
        </dgm:presLayoutVars>
      </dgm:prSet>
      <dgm:spPr/>
    </dgm:pt>
    <dgm:pt modelId="{D9AC749D-C3D4-4A30-9EEB-E5948E57CA02}" type="pres">
      <dgm:prSet presAssocID="{9DE23C58-B96E-4657-8085-DE5D254C1B81}" presName="sibTrans" presStyleCnt="0"/>
      <dgm:spPr/>
    </dgm:pt>
    <dgm:pt modelId="{36FA8CB0-C669-4044-8E23-9C11C644CB0C}" type="pres">
      <dgm:prSet presAssocID="{014B4254-42CC-4C14-B570-5CC49A7599BC}" presName="compNode" presStyleCnt="0"/>
      <dgm:spPr/>
    </dgm:pt>
    <dgm:pt modelId="{687EDDDA-26E3-4190-A6A0-86D33F86CCD1}" type="pres">
      <dgm:prSet presAssocID="{014B4254-42CC-4C14-B570-5CC49A7599BC}" presName="bgRect" presStyleLbl="bgShp" presStyleIdx="1" presStyleCnt="3"/>
      <dgm:spPr/>
    </dgm:pt>
    <dgm:pt modelId="{B75E237D-C0FC-4CE4-9488-577229D4B105}" type="pres">
      <dgm:prSet presAssocID="{014B4254-42CC-4C14-B570-5CC49A7599B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FAA8E2D0-1878-4E11-9A57-F3E4F8E6FA3F}" type="pres">
      <dgm:prSet presAssocID="{014B4254-42CC-4C14-B570-5CC49A7599BC}" presName="spaceRect" presStyleCnt="0"/>
      <dgm:spPr/>
    </dgm:pt>
    <dgm:pt modelId="{46D14DC8-843B-4C44-AD0D-2317B78AE60D}" type="pres">
      <dgm:prSet presAssocID="{014B4254-42CC-4C14-B570-5CC49A7599BC}" presName="parTx" presStyleLbl="revTx" presStyleIdx="1" presStyleCnt="3">
        <dgm:presLayoutVars>
          <dgm:chMax val="0"/>
          <dgm:chPref val="0"/>
        </dgm:presLayoutVars>
      </dgm:prSet>
      <dgm:spPr/>
    </dgm:pt>
    <dgm:pt modelId="{C572D915-D30B-4968-879E-B962AAFA3569}" type="pres">
      <dgm:prSet presAssocID="{9BD33DA9-C6D0-45BF-BE07-5DB4E2885128}" presName="sibTrans" presStyleCnt="0"/>
      <dgm:spPr/>
    </dgm:pt>
    <dgm:pt modelId="{C264F747-CB82-48AC-BF01-7B492F259235}" type="pres">
      <dgm:prSet presAssocID="{8803FB91-B645-4E6D-8566-E363064555DE}" presName="compNode" presStyleCnt="0"/>
      <dgm:spPr/>
    </dgm:pt>
    <dgm:pt modelId="{5C2EB9E7-2ECF-49CA-923D-4E5DD75F9145}" type="pres">
      <dgm:prSet presAssocID="{8803FB91-B645-4E6D-8566-E363064555DE}" presName="bgRect" presStyleLbl="bgShp" presStyleIdx="2" presStyleCnt="3"/>
      <dgm:spPr/>
    </dgm:pt>
    <dgm:pt modelId="{98C3D6B6-EA16-4E1D-A1DA-3C455CF735AF}" type="pres">
      <dgm:prSet presAssocID="{8803FB91-B645-4E6D-8566-E363064555D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C5C628E5-58D9-4C74-9037-DB4496A438A2}" type="pres">
      <dgm:prSet presAssocID="{8803FB91-B645-4E6D-8566-E363064555DE}" presName="spaceRect" presStyleCnt="0"/>
      <dgm:spPr/>
    </dgm:pt>
    <dgm:pt modelId="{33F743D6-D8D8-4FCF-8BDE-674CA3090514}" type="pres">
      <dgm:prSet presAssocID="{8803FB91-B645-4E6D-8566-E363064555DE}" presName="parTx" presStyleLbl="revTx" presStyleIdx="2" presStyleCnt="3">
        <dgm:presLayoutVars>
          <dgm:chMax val="0"/>
          <dgm:chPref val="0"/>
        </dgm:presLayoutVars>
      </dgm:prSet>
      <dgm:spPr/>
    </dgm:pt>
  </dgm:ptLst>
  <dgm:cxnLst>
    <dgm:cxn modelId="{8781EA20-B5BC-4A45-9331-F358B7CAF6B8}" type="presOf" srcId="{014B4254-42CC-4C14-B570-5CC49A7599BC}" destId="{46D14DC8-843B-4C44-AD0D-2317B78AE60D}" srcOrd="0" destOrd="0" presId="urn:microsoft.com/office/officeart/2018/2/layout/IconVerticalSolidList"/>
    <dgm:cxn modelId="{BE6E7141-6AB3-4D96-A1B8-9D10BAC17AF6}" type="presOf" srcId="{D3508086-2DD5-4593-8A7A-C4E72B90C763}" destId="{89BEF89F-7128-4DB4-99EE-69B35DB3CC02}" srcOrd="0" destOrd="0" presId="urn:microsoft.com/office/officeart/2018/2/layout/IconVerticalSolidList"/>
    <dgm:cxn modelId="{73C69963-34CC-49EE-A792-C3043CD0CA55}" srcId="{D3508086-2DD5-4593-8A7A-C4E72B90C763}" destId="{014B4254-42CC-4C14-B570-5CC49A7599BC}" srcOrd="1" destOrd="0" parTransId="{16878A0D-19C5-45B6-9378-4FFEAC218703}" sibTransId="{9BD33DA9-C6D0-45BF-BE07-5DB4E2885128}"/>
    <dgm:cxn modelId="{E5F77B73-039A-4EB9-93DD-EDEAC280794E}" srcId="{D3508086-2DD5-4593-8A7A-C4E72B90C763}" destId="{8803FB91-B645-4E6D-8566-E363064555DE}" srcOrd="2" destOrd="0" parTransId="{1CCA383D-0521-446A-8D73-CE00B256B5A4}" sibTransId="{FFD060AB-E2F9-49B1-A960-6B357BDD3210}"/>
    <dgm:cxn modelId="{05A96E9F-7E30-4435-B8EE-832E8347E12E}" type="presOf" srcId="{E090652E-6CA5-421C-94EC-3DB5BB206A17}" destId="{3F3AE63A-0074-47B3-B6EA-553DDA434DB3}" srcOrd="0" destOrd="0" presId="urn:microsoft.com/office/officeart/2018/2/layout/IconVerticalSolidList"/>
    <dgm:cxn modelId="{9A4AF0A3-6710-4E3A-9AB1-99D29123B6AB}" srcId="{D3508086-2DD5-4593-8A7A-C4E72B90C763}" destId="{E090652E-6CA5-421C-94EC-3DB5BB206A17}" srcOrd="0" destOrd="0" parTransId="{C90ABFEA-7359-406F-8430-CF3C3965B748}" sibTransId="{9DE23C58-B96E-4657-8085-DE5D254C1B81}"/>
    <dgm:cxn modelId="{0BE989A9-4572-4262-9903-0106D0607047}" type="presOf" srcId="{8803FB91-B645-4E6D-8566-E363064555DE}" destId="{33F743D6-D8D8-4FCF-8BDE-674CA3090514}" srcOrd="0" destOrd="0" presId="urn:microsoft.com/office/officeart/2018/2/layout/IconVerticalSolidList"/>
    <dgm:cxn modelId="{16D13FDA-F7DF-4B4B-B5D1-CA4E28CEA366}" type="presParOf" srcId="{89BEF89F-7128-4DB4-99EE-69B35DB3CC02}" destId="{1D62BEB6-A81C-4620-A1B0-80532EDBA5AB}" srcOrd="0" destOrd="0" presId="urn:microsoft.com/office/officeart/2018/2/layout/IconVerticalSolidList"/>
    <dgm:cxn modelId="{28F9C8D3-7E15-47F9-BE22-67E7ED1E3C50}" type="presParOf" srcId="{1D62BEB6-A81C-4620-A1B0-80532EDBA5AB}" destId="{F988B2F1-CC54-4B2B-B3E2-DCBD2759DB84}" srcOrd="0" destOrd="0" presId="urn:microsoft.com/office/officeart/2018/2/layout/IconVerticalSolidList"/>
    <dgm:cxn modelId="{11D5833B-60E3-4131-BEA3-2B98790747E0}" type="presParOf" srcId="{1D62BEB6-A81C-4620-A1B0-80532EDBA5AB}" destId="{DF931441-88A8-4E4F-B2A9-4F4CFDAE82CC}" srcOrd="1" destOrd="0" presId="urn:microsoft.com/office/officeart/2018/2/layout/IconVerticalSolidList"/>
    <dgm:cxn modelId="{0F6D451F-F899-498C-8729-20B2636FE785}" type="presParOf" srcId="{1D62BEB6-A81C-4620-A1B0-80532EDBA5AB}" destId="{735C2806-4894-451C-8476-9483FE33C363}" srcOrd="2" destOrd="0" presId="urn:microsoft.com/office/officeart/2018/2/layout/IconVerticalSolidList"/>
    <dgm:cxn modelId="{A5010B17-EDBD-4CCA-91AD-8997F2478ED9}" type="presParOf" srcId="{1D62BEB6-A81C-4620-A1B0-80532EDBA5AB}" destId="{3F3AE63A-0074-47B3-B6EA-553DDA434DB3}" srcOrd="3" destOrd="0" presId="urn:microsoft.com/office/officeart/2018/2/layout/IconVerticalSolidList"/>
    <dgm:cxn modelId="{F38B8A0B-3E27-49C0-BB2B-3603737A8E42}" type="presParOf" srcId="{89BEF89F-7128-4DB4-99EE-69B35DB3CC02}" destId="{D9AC749D-C3D4-4A30-9EEB-E5948E57CA02}" srcOrd="1" destOrd="0" presId="urn:microsoft.com/office/officeart/2018/2/layout/IconVerticalSolidList"/>
    <dgm:cxn modelId="{E49930CC-BDF0-40CA-8CBB-F5D2710C1336}" type="presParOf" srcId="{89BEF89F-7128-4DB4-99EE-69B35DB3CC02}" destId="{36FA8CB0-C669-4044-8E23-9C11C644CB0C}" srcOrd="2" destOrd="0" presId="urn:microsoft.com/office/officeart/2018/2/layout/IconVerticalSolidList"/>
    <dgm:cxn modelId="{D6C3169F-E865-4DBC-8669-F993F6DEAE91}" type="presParOf" srcId="{36FA8CB0-C669-4044-8E23-9C11C644CB0C}" destId="{687EDDDA-26E3-4190-A6A0-86D33F86CCD1}" srcOrd="0" destOrd="0" presId="urn:microsoft.com/office/officeart/2018/2/layout/IconVerticalSolidList"/>
    <dgm:cxn modelId="{2D76976B-C9C0-4EB5-8650-BAD7FBB2DE3E}" type="presParOf" srcId="{36FA8CB0-C669-4044-8E23-9C11C644CB0C}" destId="{B75E237D-C0FC-4CE4-9488-577229D4B105}" srcOrd="1" destOrd="0" presId="urn:microsoft.com/office/officeart/2018/2/layout/IconVerticalSolidList"/>
    <dgm:cxn modelId="{81364010-1CF4-43FE-82CB-A9FD9BABB5DE}" type="presParOf" srcId="{36FA8CB0-C669-4044-8E23-9C11C644CB0C}" destId="{FAA8E2D0-1878-4E11-9A57-F3E4F8E6FA3F}" srcOrd="2" destOrd="0" presId="urn:microsoft.com/office/officeart/2018/2/layout/IconVerticalSolidList"/>
    <dgm:cxn modelId="{933C141D-C8E0-4ED8-88A7-9B208FCF42BB}" type="presParOf" srcId="{36FA8CB0-C669-4044-8E23-9C11C644CB0C}" destId="{46D14DC8-843B-4C44-AD0D-2317B78AE60D}" srcOrd="3" destOrd="0" presId="urn:microsoft.com/office/officeart/2018/2/layout/IconVerticalSolidList"/>
    <dgm:cxn modelId="{83B0B703-AB32-493A-B47A-02C484B0D5F2}" type="presParOf" srcId="{89BEF89F-7128-4DB4-99EE-69B35DB3CC02}" destId="{C572D915-D30B-4968-879E-B962AAFA3569}" srcOrd="3" destOrd="0" presId="urn:microsoft.com/office/officeart/2018/2/layout/IconVerticalSolidList"/>
    <dgm:cxn modelId="{7E894DF0-2889-4F80-B8BF-67F38F0D9D29}" type="presParOf" srcId="{89BEF89F-7128-4DB4-99EE-69B35DB3CC02}" destId="{C264F747-CB82-48AC-BF01-7B492F259235}" srcOrd="4" destOrd="0" presId="urn:microsoft.com/office/officeart/2018/2/layout/IconVerticalSolidList"/>
    <dgm:cxn modelId="{5B37C394-9EF5-4BA9-A799-1716C0EACC55}" type="presParOf" srcId="{C264F747-CB82-48AC-BF01-7B492F259235}" destId="{5C2EB9E7-2ECF-49CA-923D-4E5DD75F9145}" srcOrd="0" destOrd="0" presId="urn:microsoft.com/office/officeart/2018/2/layout/IconVerticalSolidList"/>
    <dgm:cxn modelId="{941F889F-AF21-4A04-8A3F-E0D2EA7B28D0}" type="presParOf" srcId="{C264F747-CB82-48AC-BF01-7B492F259235}" destId="{98C3D6B6-EA16-4E1D-A1DA-3C455CF735AF}" srcOrd="1" destOrd="0" presId="urn:microsoft.com/office/officeart/2018/2/layout/IconVerticalSolidList"/>
    <dgm:cxn modelId="{9BD77B0B-AC8E-4EF5-87AE-0C6841A9DF4E}" type="presParOf" srcId="{C264F747-CB82-48AC-BF01-7B492F259235}" destId="{C5C628E5-58D9-4C74-9037-DB4496A438A2}" srcOrd="2" destOrd="0" presId="urn:microsoft.com/office/officeart/2018/2/layout/IconVerticalSolidList"/>
    <dgm:cxn modelId="{3BCDCC9D-1F9A-44DA-B6F6-BED8271BA349}" type="presParOf" srcId="{C264F747-CB82-48AC-BF01-7B492F259235}" destId="{33F743D6-D8D8-4FCF-8BDE-674CA3090514}"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A9FD3D3-326E-4D25-AAD5-1A17FAFAAD7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C48FE52-EF0E-4D96-8E1F-41A628D838F0}">
      <dgm:prSet/>
      <dgm:spPr/>
      <dgm:t>
        <a:bodyPr/>
        <a:lstStyle/>
        <a:p>
          <a:r>
            <a:rPr lang="en-US"/>
            <a:t>In a test of Charles’ law, a gas inside a cylinder with a movable piston is heated to 315 °C. The initial volume of gas in the cylinder is 0.30 L at 25 °C. What will be the final volume when the temperature is 315 °C?</a:t>
          </a:r>
        </a:p>
      </dgm:t>
    </dgm:pt>
    <dgm:pt modelId="{BC9759B6-361C-4AC2-A7A7-CF9B69343DDA}" type="parTrans" cxnId="{68E3AE01-42A0-457E-B2FF-C93C4738D2F7}">
      <dgm:prSet/>
      <dgm:spPr/>
      <dgm:t>
        <a:bodyPr/>
        <a:lstStyle/>
        <a:p>
          <a:endParaRPr lang="en-US"/>
        </a:p>
      </dgm:t>
    </dgm:pt>
    <dgm:pt modelId="{EFA2D734-21F8-4499-A2FC-3669B56191EC}" type="sibTrans" cxnId="{68E3AE01-42A0-457E-B2FF-C93C4738D2F7}">
      <dgm:prSet/>
      <dgm:spPr/>
      <dgm:t>
        <a:bodyPr/>
        <a:lstStyle/>
        <a:p>
          <a:endParaRPr lang="en-US"/>
        </a:p>
      </dgm:t>
    </dgm:pt>
    <dgm:pt modelId="{2CDD535F-6A79-4DCC-AF10-272A4F2B6D9C}">
      <dgm:prSet/>
      <dgm:spPr/>
      <dgm:t>
        <a:bodyPr/>
        <a:lstStyle/>
        <a:p>
          <a:r>
            <a:rPr lang="en-US"/>
            <a:t>An open, “empty” 2 L plastic pop container, which has an actual inside volume of 2.05 L, is removed from a refrigerator at 5 °C and allowed to warm up to 21 °C on a kitchen counter. What volume of air, measured at 21 °C, will leave the container as it warms?</a:t>
          </a:r>
        </a:p>
      </dgm:t>
    </dgm:pt>
    <dgm:pt modelId="{B03FC9EB-D463-45DC-94D6-4DFBFF7641AE}" type="parTrans" cxnId="{123DD59A-E981-4FC7-96F3-F32CF87EA194}">
      <dgm:prSet/>
      <dgm:spPr/>
      <dgm:t>
        <a:bodyPr/>
        <a:lstStyle/>
        <a:p>
          <a:endParaRPr lang="en-US"/>
        </a:p>
      </dgm:t>
    </dgm:pt>
    <dgm:pt modelId="{332C87C1-EC25-468B-8885-DF9A9F12A0E4}" type="sibTrans" cxnId="{123DD59A-E981-4FC7-96F3-F32CF87EA194}">
      <dgm:prSet/>
      <dgm:spPr/>
      <dgm:t>
        <a:bodyPr/>
        <a:lstStyle/>
        <a:p>
          <a:endParaRPr lang="en-US"/>
        </a:p>
      </dgm:t>
    </dgm:pt>
    <dgm:pt modelId="{08A3F726-FF16-4D58-B401-206D3BF14F83}">
      <dgm:prSet/>
      <dgm:spPr/>
      <dgm:t>
        <a:bodyPr/>
        <a:lstStyle/>
        <a:p>
          <a:r>
            <a:rPr lang="en-US"/>
            <a:t>Cooking pots have loose-fitting lids to allow air to escape while food is being heated. If a 1.5 L saucepan is heated from 22 °C to 100 °C, by what percentage will any gas in the pan increase in volume?</a:t>
          </a:r>
        </a:p>
      </dgm:t>
    </dgm:pt>
    <dgm:pt modelId="{462662FF-7FB1-440B-ABD2-8A158CBCA34F}" type="parTrans" cxnId="{0ECC3BC0-0892-46F5-9AC0-3D60BF337AFD}">
      <dgm:prSet/>
      <dgm:spPr/>
      <dgm:t>
        <a:bodyPr/>
        <a:lstStyle/>
        <a:p>
          <a:endParaRPr lang="en-US"/>
        </a:p>
      </dgm:t>
    </dgm:pt>
    <dgm:pt modelId="{D519AA73-5E12-484E-AFF6-A78935D4604A}" type="sibTrans" cxnId="{0ECC3BC0-0892-46F5-9AC0-3D60BF337AFD}">
      <dgm:prSet/>
      <dgm:spPr/>
      <dgm:t>
        <a:bodyPr/>
        <a:lstStyle/>
        <a:p>
          <a:endParaRPr lang="en-US"/>
        </a:p>
      </dgm:t>
    </dgm:pt>
    <dgm:pt modelId="{06EBFA78-3499-4EBB-A32C-2BF91A60E1A4}">
      <dgm:prSet/>
      <dgm:spPr/>
      <dgm:t>
        <a:bodyPr/>
        <a:lstStyle/>
        <a:p>
          <a:r>
            <a:rPr lang="en-US"/>
            <a:t>Butane is a gas that can be used in simple lighters. </a:t>
          </a:r>
        </a:p>
      </dgm:t>
    </dgm:pt>
    <dgm:pt modelId="{6EDF3B42-7BE8-4994-8CDC-B8267E0BAEF8}" type="parTrans" cxnId="{DE146BD5-062C-41C1-AB34-4F3B3F4159F0}">
      <dgm:prSet/>
      <dgm:spPr/>
      <dgm:t>
        <a:bodyPr/>
        <a:lstStyle/>
        <a:p>
          <a:endParaRPr lang="en-US"/>
        </a:p>
      </dgm:t>
    </dgm:pt>
    <dgm:pt modelId="{AEB1BAB7-11DD-4934-A722-FBAFCA773252}" type="sibTrans" cxnId="{DE146BD5-062C-41C1-AB34-4F3B3F4159F0}">
      <dgm:prSet/>
      <dgm:spPr/>
      <dgm:t>
        <a:bodyPr/>
        <a:lstStyle/>
        <a:p>
          <a:endParaRPr lang="en-US"/>
        </a:p>
      </dgm:t>
    </dgm:pt>
    <dgm:pt modelId="{6B9EAFE6-4E29-43BA-A01A-363AA301E72C}">
      <dgm:prSet/>
      <dgm:spPr/>
      <dgm:t>
        <a:bodyPr/>
        <a:lstStyle/>
        <a:p>
          <a:r>
            <a:rPr lang="en-US"/>
            <a:t>If 15 mL of butane gas at 0 °C is warmed to 25 °C, calculate its final volume. </a:t>
          </a:r>
        </a:p>
      </dgm:t>
    </dgm:pt>
    <dgm:pt modelId="{15D9A2EF-9D8D-4DC4-8480-C0815A3D32BD}" type="parTrans" cxnId="{E1A3E933-1D8B-45E9-BE1B-1D3CB2109E23}">
      <dgm:prSet/>
      <dgm:spPr/>
      <dgm:t>
        <a:bodyPr/>
        <a:lstStyle/>
        <a:p>
          <a:endParaRPr lang="en-US"/>
        </a:p>
      </dgm:t>
    </dgm:pt>
    <dgm:pt modelId="{A926550A-322E-4ED6-BA3C-3D936B44144F}" type="sibTrans" cxnId="{E1A3E933-1D8B-45E9-BE1B-1D3CB2109E23}">
      <dgm:prSet/>
      <dgm:spPr/>
      <dgm:t>
        <a:bodyPr/>
        <a:lstStyle/>
        <a:p>
          <a:endParaRPr lang="en-US"/>
        </a:p>
      </dgm:t>
    </dgm:pt>
    <dgm:pt modelId="{56F35AC8-B638-400F-9B0C-A26B7D80A0EA}">
      <dgm:prSet/>
      <dgm:spPr/>
      <dgm:t>
        <a:bodyPr/>
        <a:lstStyle/>
        <a:p>
          <a:r>
            <a:rPr lang="en-US"/>
            <a:t>What assumptions did you make in your calculation? </a:t>
          </a:r>
        </a:p>
      </dgm:t>
    </dgm:pt>
    <dgm:pt modelId="{A0767B7C-2CF4-41A1-A4E2-AE0CE941704D}" type="parTrans" cxnId="{D0509E50-BEA8-40AF-B415-BDF53DBB1080}">
      <dgm:prSet/>
      <dgm:spPr/>
      <dgm:t>
        <a:bodyPr/>
        <a:lstStyle/>
        <a:p>
          <a:endParaRPr lang="en-US"/>
        </a:p>
      </dgm:t>
    </dgm:pt>
    <dgm:pt modelId="{C14D5943-9935-4AD9-A824-3EC3B8BC5FDE}" type="sibTrans" cxnId="{D0509E50-BEA8-40AF-B415-BDF53DBB1080}">
      <dgm:prSet/>
      <dgm:spPr/>
      <dgm:t>
        <a:bodyPr/>
        <a:lstStyle/>
        <a:p>
          <a:endParaRPr lang="en-US"/>
        </a:p>
      </dgm:t>
    </dgm:pt>
    <dgm:pt modelId="{4B776BD1-CE39-47DA-82D8-D30D76ABE818}">
      <dgm:prSet/>
      <dgm:spPr/>
      <dgm:t>
        <a:bodyPr/>
        <a:lstStyle/>
        <a:p>
          <a:r>
            <a:rPr lang="en-US"/>
            <a:t>How does this calculation illustrate the need to use absolute temperatures?</a:t>
          </a:r>
        </a:p>
      </dgm:t>
    </dgm:pt>
    <dgm:pt modelId="{26DE264D-61F4-49A5-BF61-830F271D4B83}" type="parTrans" cxnId="{6F442453-8964-41F0-A0B7-DF237AE2449C}">
      <dgm:prSet/>
      <dgm:spPr/>
      <dgm:t>
        <a:bodyPr/>
        <a:lstStyle/>
        <a:p>
          <a:endParaRPr lang="en-US"/>
        </a:p>
      </dgm:t>
    </dgm:pt>
    <dgm:pt modelId="{214F8954-A9EA-4692-BEAA-6979612EBBAB}" type="sibTrans" cxnId="{6F442453-8964-41F0-A0B7-DF237AE2449C}">
      <dgm:prSet/>
      <dgm:spPr/>
      <dgm:t>
        <a:bodyPr/>
        <a:lstStyle/>
        <a:p>
          <a:endParaRPr lang="en-US"/>
        </a:p>
      </dgm:t>
    </dgm:pt>
    <dgm:pt modelId="{9B9988E5-0A64-43B7-B6F6-8C8BA1B4C2E6}" type="pres">
      <dgm:prSet presAssocID="{4A9FD3D3-326E-4D25-AAD5-1A17FAFAAD7E}" presName="root" presStyleCnt="0">
        <dgm:presLayoutVars>
          <dgm:dir/>
          <dgm:resizeHandles val="exact"/>
        </dgm:presLayoutVars>
      </dgm:prSet>
      <dgm:spPr/>
    </dgm:pt>
    <dgm:pt modelId="{18D3E60C-AB5C-4C32-AFC7-C2235760A228}" type="pres">
      <dgm:prSet presAssocID="{EC48FE52-EF0E-4D96-8E1F-41A628D838F0}" presName="compNode" presStyleCnt="0"/>
      <dgm:spPr/>
    </dgm:pt>
    <dgm:pt modelId="{C8948BF5-A7DA-43AF-81A2-D781248396DD}" type="pres">
      <dgm:prSet presAssocID="{EC48FE52-EF0E-4D96-8E1F-41A628D838F0}" presName="bgRect" presStyleLbl="bgShp" presStyleIdx="0" presStyleCnt="4"/>
      <dgm:spPr/>
    </dgm:pt>
    <dgm:pt modelId="{AC798169-CD36-40A7-AEC8-B7F91A080F96}" type="pres">
      <dgm:prSet presAssocID="{EC48FE52-EF0E-4D96-8E1F-41A628D838F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hermometer"/>
        </a:ext>
      </dgm:extLst>
    </dgm:pt>
    <dgm:pt modelId="{8A128B49-DB0B-4009-8583-DC131EEC08CA}" type="pres">
      <dgm:prSet presAssocID="{EC48FE52-EF0E-4D96-8E1F-41A628D838F0}" presName="spaceRect" presStyleCnt="0"/>
      <dgm:spPr/>
    </dgm:pt>
    <dgm:pt modelId="{4DE8783B-D039-4A18-B438-508AE5440FD6}" type="pres">
      <dgm:prSet presAssocID="{EC48FE52-EF0E-4D96-8E1F-41A628D838F0}" presName="parTx" presStyleLbl="revTx" presStyleIdx="0" presStyleCnt="5">
        <dgm:presLayoutVars>
          <dgm:chMax val="0"/>
          <dgm:chPref val="0"/>
        </dgm:presLayoutVars>
      </dgm:prSet>
      <dgm:spPr/>
    </dgm:pt>
    <dgm:pt modelId="{0E666D27-E882-4754-8A85-A3E84A3956DF}" type="pres">
      <dgm:prSet presAssocID="{EFA2D734-21F8-4499-A2FC-3669B56191EC}" presName="sibTrans" presStyleCnt="0"/>
      <dgm:spPr/>
    </dgm:pt>
    <dgm:pt modelId="{42440C53-D71E-40BA-936D-32EF9ED47A09}" type="pres">
      <dgm:prSet presAssocID="{2CDD535F-6A79-4DCC-AF10-272A4F2B6D9C}" presName="compNode" presStyleCnt="0"/>
      <dgm:spPr/>
    </dgm:pt>
    <dgm:pt modelId="{7D765AC9-E906-4004-B200-BEE9B9532ECB}" type="pres">
      <dgm:prSet presAssocID="{2CDD535F-6A79-4DCC-AF10-272A4F2B6D9C}" presName="bgRect" presStyleLbl="bgShp" presStyleIdx="1" presStyleCnt="4"/>
      <dgm:spPr/>
    </dgm:pt>
    <dgm:pt modelId="{5A36117C-F2C8-414A-9B17-CFD997E9BB0B}" type="pres">
      <dgm:prSet presAssocID="{2CDD535F-6A79-4DCC-AF10-272A4F2B6D9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ink"/>
        </a:ext>
      </dgm:extLst>
    </dgm:pt>
    <dgm:pt modelId="{FCED12EC-D7EA-4589-8B0C-B88AD40A5386}" type="pres">
      <dgm:prSet presAssocID="{2CDD535F-6A79-4DCC-AF10-272A4F2B6D9C}" presName="spaceRect" presStyleCnt="0"/>
      <dgm:spPr/>
    </dgm:pt>
    <dgm:pt modelId="{C1E350E1-E6B5-4376-814E-FFC07960B34F}" type="pres">
      <dgm:prSet presAssocID="{2CDD535F-6A79-4DCC-AF10-272A4F2B6D9C}" presName="parTx" presStyleLbl="revTx" presStyleIdx="1" presStyleCnt="5">
        <dgm:presLayoutVars>
          <dgm:chMax val="0"/>
          <dgm:chPref val="0"/>
        </dgm:presLayoutVars>
      </dgm:prSet>
      <dgm:spPr/>
    </dgm:pt>
    <dgm:pt modelId="{915311CF-3511-490E-BD72-CDBF9525EE6F}" type="pres">
      <dgm:prSet presAssocID="{332C87C1-EC25-468B-8885-DF9A9F12A0E4}" presName="sibTrans" presStyleCnt="0"/>
      <dgm:spPr/>
    </dgm:pt>
    <dgm:pt modelId="{DD800E9E-9302-4F24-8D11-4ADE4A6BC530}" type="pres">
      <dgm:prSet presAssocID="{08A3F726-FF16-4D58-B401-206D3BF14F83}" presName="compNode" presStyleCnt="0"/>
      <dgm:spPr/>
    </dgm:pt>
    <dgm:pt modelId="{EFB0EAC4-3C30-4E90-9FAA-909137C35601}" type="pres">
      <dgm:prSet presAssocID="{08A3F726-FF16-4D58-B401-206D3BF14F83}" presName="bgRect" presStyleLbl="bgShp" presStyleIdx="2" presStyleCnt="4"/>
      <dgm:spPr/>
    </dgm:pt>
    <dgm:pt modelId="{ABF026CC-2547-44AF-9B08-A5F6E8CF4709}" type="pres">
      <dgm:prSet presAssocID="{08A3F726-FF16-4D58-B401-206D3BF14F8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poon"/>
        </a:ext>
      </dgm:extLst>
    </dgm:pt>
    <dgm:pt modelId="{7398C8AD-5D85-4089-A388-D3184B1EBC7C}" type="pres">
      <dgm:prSet presAssocID="{08A3F726-FF16-4D58-B401-206D3BF14F83}" presName="spaceRect" presStyleCnt="0"/>
      <dgm:spPr/>
    </dgm:pt>
    <dgm:pt modelId="{E294424E-94D7-4132-8811-EF9C6DAA94BB}" type="pres">
      <dgm:prSet presAssocID="{08A3F726-FF16-4D58-B401-206D3BF14F83}" presName="parTx" presStyleLbl="revTx" presStyleIdx="2" presStyleCnt="5">
        <dgm:presLayoutVars>
          <dgm:chMax val="0"/>
          <dgm:chPref val="0"/>
        </dgm:presLayoutVars>
      </dgm:prSet>
      <dgm:spPr/>
    </dgm:pt>
    <dgm:pt modelId="{E5492BB4-C876-40BB-B456-362D1856552E}" type="pres">
      <dgm:prSet presAssocID="{D519AA73-5E12-484E-AFF6-A78935D4604A}" presName="sibTrans" presStyleCnt="0"/>
      <dgm:spPr/>
    </dgm:pt>
    <dgm:pt modelId="{C6C60356-A635-4D43-B3FE-C0835540BB68}" type="pres">
      <dgm:prSet presAssocID="{06EBFA78-3499-4EBB-A32C-2BF91A60E1A4}" presName="compNode" presStyleCnt="0"/>
      <dgm:spPr/>
    </dgm:pt>
    <dgm:pt modelId="{35ACDF4C-D7E0-41FC-95B2-441F572184EF}" type="pres">
      <dgm:prSet presAssocID="{06EBFA78-3499-4EBB-A32C-2BF91A60E1A4}" presName="bgRect" presStyleLbl="bgShp" presStyleIdx="3" presStyleCnt="4"/>
      <dgm:spPr/>
    </dgm:pt>
    <dgm:pt modelId="{D8988122-F515-492C-8BBE-8C7B2FDCD5D8}" type="pres">
      <dgm:prSet presAssocID="{06EBFA78-3499-4EBB-A32C-2BF91A60E1A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eaker"/>
        </a:ext>
      </dgm:extLst>
    </dgm:pt>
    <dgm:pt modelId="{B79F2F3E-C4D1-4B9B-B164-F8F444D054B8}" type="pres">
      <dgm:prSet presAssocID="{06EBFA78-3499-4EBB-A32C-2BF91A60E1A4}" presName="spaceRect" presStyleCnt="0"/>
      <dgm:spPr/>
    </dgm:pt>
    <dgm:pt modelId="{08690073-B787-489B-B0AE-AB9A8C644476}" type="pres">
      <dgm:prSet presAssocID="{06EBFA78-3499-4EBB-A32C-2BF91A60E1A4}" presName="parTx" presStyleLbl="revTx" presStyleIdx="3" presStyleCnt="5">
        <dgm:presLayoutVars>
          <dgm:chMax val="0"/>
          <dgm:chPref val="0"/>
        </dgm:presLayoutVars>
      </dgm:prSet>
      <dgm:spPr/>
    </dgm:pt>
    <dgm:pt modelId="{B91BB8A0-5DDA-4E57-95AC-96E399558170}" type="pres">
      <dgm:prSet presAssocID="{06EBFA78-3499-4EBB-A32C-2BF91A60E1A4}" presName="desTx" presStyleLbl="revTx" presStyleIdx="4" presStyleCnt="5">
        <dgm:presLayoutVars/>
      </dgm:prSet>
      <dgm:spPr/>
    </dgm:pt>
  </dgm:ptLst>
  <dgm:cxnLst>
    <dgm:cxn modelId="{68E3AE01-42A0-457E-B2FF-C93C4738D2F7}" srcId="{4A9FD3D3-326E-4D25-AAD5-1A17FAFAAD7E}" destId="{EC48FE52-EF0E-4D96-8E1F-41A628D838F0}" srcOrd="0" destOrd="0" parTransId="{BC9759B6-361C-4AC2-A7A7-CF9B69343DDA}" sibTransId="{EFA2D734-21F8-4499-A2FC-3669B56191EC}"/>
    <dgm:cxn modelId="{C1339721-A022-40AC-B458-52A57CC8EE77}" type="presOf" srcId="{EC48FE52-EF0E-4D96-8E1F-41A628D838F0}" destId="{4DE8783B-D039-4A18-B438-508AE5440FD6}" srcOrd="0" destOrd="0" presId="urn:microsoft.com/office/officeart/2018/2/layout/IconVerticalSolidList"/>
    <dgm:cxn modelId="{14D9BB21-522F-492D-BA1B-2C5D04D222C4}" type="presOf" srcId="{56F35AC8-B638-400F-9B0C-A26B7D80A0EA}" destId="{B91BB8A0-5DDA-4E57-95AC-96E399558170}" srcOrd="0" destOrd="1" presId="urn:microsoft.com/office/officeart/2018/2/layout/IconVerticalSolidList"/>
    <dgm:cxn modelId="{9BF6D424-1B23-4428-A90C-22009F4E3C39}" type="presOf" srcId="{4A9FD3D3-326E-4D25-AAD5-1A17FAFAAD7E}" destId="{9B9988E5-0A64-43B7-B6F6-8C8BA1B4C2E6}" srcOrd="0" destOrd="0" presId="urn:microsoft.com/office/officeart/2018/2/layout/IconVerticalSolidList"/>
    <dgm:cxn modelId="{B402062A-BFDE-4A70-9AE5-683CD9216E28}" type="presOf" srcId="{4B776BD1-CE39-47DA-82D8-D30D76ABE818}" destId="{B91BB8A0-5DDA-4E57-95AC-96E399558170}" srcOrd="0" destOrd="2" presId="urn:microsoft.com/office/officeart/2018/2/layout/IconVerticalSolidList"/>
    <dgm:cxn modelId="{E1A3E933-1D8B-45E9-BE1B-1D3CB2109E23}" srcId="{06EBFA78-3499-4EBB-A32C-2BF91A60E1A4}" destId="{6B9EAFE6-4E29-43BA-A01A-363AA301E72C}" srcOrd="0" destOrd="0" parTransId="{15D9A2EF-9D8D-4DC4-8480-C0815A3D32BD}" sibTransId="{A926550A-322E-4ED6-BA3C-3D936B44144F}"/>
    <dgm:cxn modelId="{20AEBD66-80D2-445F-B1A0-93B92DCDFEF6}" type="presOf" srcId="{08A3F726-FF16-4D58-B401-206D3BF14F83}" destId="{E294424E-94D7-4132-8811-EF9C6DAA94BB}" srcOrd="0" destOrd="0" presId="urn:microsoft.com/office/officeart/2018/2/layout/IconVerticalSolidList"/>
    <dgm:cxn modelId="{D0509E50-BEA8-40AF-B415-BDF53DBB1080}" srcId="{06EBFA78-3499-4EBB-A32C-2BF91A60E1A4}" destId="{56F35AC8-B638-400F-9B0C-A26B7D80A0EA}" srcOrd="1" destOrd="0" parTransId="{A0767B7C-2CF4-41A1-A4E2-AE0CE941704D}" sibTransId="{C14D5943-9935-4AD9-A824-3EC3B8BC5FDE}"/>
    <dgm:cxn modelId="{6F442453-8964-41F0-A0B7-DF237AE2449C}" srcId="{06EBFA78-3499-4EBB-A32C-2BF91A60E1A4}" destId="{4B776BD1-CE39-47DA-82D8-D30D76ABE818}" srcOrd="2" destOrd="0" parTransId="{26DE264D-61F4-49A5-BF61-830F271D4B83}" sibTransId="{214F8954-A9EA-4692-BEAA-6979612EBBAB}"/>
    <dgm:cxn modelId="{123DD59A-E981-4FC7-96F3-F32CF87EA194}" srcId="{4A9FD3D3-326E-4D25-AAD5-1A17FAFAAD7E}" destId="{2CDD535F-6A79-4DCC-AF10-272A4F2B6D9C}" srcOrd="1" destOrd="0" parTransId="{B03FC9EB-D463-45DC-94D6-4DFBFF7641AE}" sibTransId="{332C87C1-EC25-468B-8885-DF9A9F12A0E4}"/>
    <dgm:cxn modelId="{0ECC3BC0-0892-46F5-9AC0-3D60BF337AFD}" srcId="{4A9FD3D3-326E-4D25-AAD5-1A17FAFAAD7E}" destId="{08A3F726-FF16-4D58-B401-206D3BF14F83}" srcOrd="2" destOrd="0" parTransId="{462662FF-7FB1-440B-ABD2-8A158CBCA34F}" sibTransId="{D519AA73-5E12-484E-AFF6-A78935D4604A}"/>
    <dgm:cxn modelId="{2C017BCD-3F87-4B04-B506-DD500C75B87E}" type="presOf" srcId="{06EBFA78-3499-4EBB-A32C-2BF91A60E1A4}" destId="{08690073-B787-489B-B0AE-AB9A8C644476}" srcOrd="0" destOrd="0" presId="urn:microsoft.com/office/officeart/2018/2/layout/IconVerticalSolidList"/>
    <dgm:cxn modelId="{DE146BD5-062C-41C1-AB34-4F3B3F4159F0}" srcId="{4A9FD3D3-326E-4D25-AAD5-1A17FAFAAD7E}" destId="{06EBFA78-3499-4EBB-A32C-2BF91A60E1A4}" srcOrd="3" destOrd="0" parTransId="{6EDF3B42-7BE8-4994-8CDC-B8267E0BAEF8}" sibTransId="{AEB1BAB7-11DD-4934-A722-FBAFCA773252}"/>
    <dgm:cxn modelId="{4CC341ED-C389-445D-A67A-B3973FCF85C2}" type="presOf" srcId="{2CDD535F-6A79-4DCC-AF10-272A4F2B6D9C}" destId="{C1E350E1-E6B5-4376-814E-FFC07960B34F}" srcOrd="0" destOrd="0" presId="urn:microsoft.com/office/officeart/2018/2/layout/IconVerticalSolidList"/>
    <dgm:cxn modelId="{16BE19FA-C0DA-4960-9FE8-3689CB3CA0A1}" type="presOf" srcId="{6B9EAFE6-4E29-43BA-A01A-363AA301E72C}" destId="{B91BB8A0-5DDA-4E57-95AC-96E399558170}" srcOrd="0" destOrd="0" presId="urn:microsoft.com/office/officeart/2018/2/layout/IconVerticalSolidList"/>
    <dgm:cxn modelId="{FCF61886-F33E-4192-AC57-9D0C32905D93}" type="presParOf" srcId="{9B9988E5-0A64-43B7-B6F6-8C8BA1B4C2E6}" destId="{18D3E60C-AB5C-4C32-AFC7-C2235760A228}" srcOrd="0" destOrd="0" presId="urn:microsoft.com/office/officeart/2018/2/layout/IconVerticalSolidList"/>
    <dgm:cxn modelId="{E5209F30-1F39-4893-B405-5B15B2F9C8B9}" type="presParOf" srcId="{18D3E60C-AB5C-4C32-AFC7-C2235760A228}" destId="{C8948BF5-A7DA-43AF-81A2-D781248396DD}" srcOrd="0" destOrd="0" presId="urn:microsoft.com/office/officeart/2018/2/layout/IconVerticalSolidList"/>
    <dgm:cxn modelId="{77B891EB-DF67-4835-9B96-52C8E4124E55}" type="presParOf" srcId="{18D3E60C-AB5C-4C32-AFC7-C2235760A228}" destId="{AC798169-CD36-40A7-AEC8-B7F91A080F96}" srcOrd="1" destOrd="0" presId="urn:microsoft.com/office/officeart/2018/2/layout/IconVerticalSolidList"/>
    <dgm:cxn modelId="{94CE1668-3826-4302-B547-DD793D4C242D}" type="presParOf" srcId="{18D3E60C-AB5C-4C32-AFC7-C2235760A228}" destId="{8A128B49-DB0B-4009-8583-DC131EEC08CA}" srcOrd="2" destOrd="0" presId="urn:microsoft.com/office/officeart/2018/2/layout/IconVerticalSolidList"/>
    <dgm:cxn modelId="{61E08399-7951-43F9-BD67-FA0F88A90A92}" type="presParOf" srcId="{18D3E60C-AB5C-4C32-AFC7-C2235760A228}" destId="{4DE8783B-D039-4A18-B438-508AE5440FD6}" srcOrd="3" destOrd="0" presId="urn:microsoft.com/office/officeart/2018/2/layout/IconVerticalSolidList"/>
    <dgm:cxn modelId="{B99CCB47-F274-4FEE-8BD1-D623F12CA12E}" type="presParOf" srcId="{9B9988E5-0A64-43B7-B6F6-8C8BA1B4C2E6}" destId="{0E666D27-E882-4754-8A85-A3E84A3956DF}" srcOrd="1" destOrd="0" presId="urn:microsoft.com/office/officeart/2018/2/layout/IconVerticalSolidList"/>
    <dgm:cxn modelId="{2C194506-707A-4393-9F60-E23A4D6AD1A0}" type="presParOf" srcId="{9B9988E5-0A64-43B7-B6F6-8C8BA1B4C2E6}" destId="{42440C53-D71E-40BA-936D-32EF9ED47A09}" srcOrd="2" destOrd="0" presId="urn:microsoft.com/office/officeart/2018/2/layout/IconVerticalSolidList"/>
    <dgm:cxn modelId="{FFEF1F2C-3D4E-4FC2-830B-5E4ECACF31A6}" type="presParOf" srcId="{42440C53-D71E-40BA-936D-32EF9ED47A09}" destId="{7D765AC9-E906-4004-B200-BEE9B9532ECB}" srcOrd="0" destOrd="0" presId="urn:microsoft.com/office/officeart/2018/2/layout/IconVerticalSolidList"/>
    <dgm:cxn modelId="{81DEE097-9648-4EB4-AAEE-21227E8D7206}" type="presParOf" srcId="{42440C53-D71E-40BA-936D-32EF9ED47A09}" destId="{5A36117C-F2C8-414A-9B17-CFD997E9BB0B}" srcOrd="1" destOrd="0" presId="urn:microsoft.com/office/officeart/2018/2/layout/IconVerticalSolidList"/>
    <dgm:cxn modelId="{07E5DD76-2FA1-4101-94AA-77D4E0F82B40}" type="presParOf" srcId="{42440C53-D71E-40BA-936D-32EF9ED47A09}" destId="{FCED12EC-D7EA-4589-8B0C-B88AD40A5386}" srcOrd="2" destOrd="0" presId="urn:microsoft.com/office/officeart/2018/2/layout/IconVerticalSolidList"/>
    <dgm:cxn modelId="{1CA02D88-0FED-46A9-9D8F-04E2D096AB9E}" type="presParOf" srcId="{42440C53-D71E-40BA-936D-32EF9ED47A09}" destId="{C1E350E1-E6B5-4376-814E-FFC07960B34F}" srcOrd="3" destOrd="0" presId="urn:microsoft.com/office/officeart/2018/2/layout/IconVerticalSolidList"/>
    <dgm:cxn modelId="{2462BD42-9BFA-4015-8FC3-24E526E2F815}" type="presParOf" srcId="{9B9988E5-0A64-43B7-B6F6-8C8BA1B4C2E6}" destId="{915311CF-3511-490E-BD72-CDBF9525EE6F}" srcOrd="3" destOrd="0" presId="urn:microsoft.com/office/officeart/2018/2/layout/IconVerticalSolidList"/>
    <dgm:cxn modelId="{4D998494-430B-4FEF-AE2A-E6E68D080CB1}" type="presParOf" srcId="{9B9988E5-0A64-43B7-B6F6-8C8BA1B4C2E6}" destId="{DD800E9E-9302-4F24-8D11-4ADE4A6BC530}" srcOrd="4" destOrd="0" presId="urn:microsoft.com/office/officeart/2018/2/layout/IconVerticalSolidList"/>
    <dgm:cxn modelId="{119AB5C5-ADD5-426E-9259-A0C52760FBA6}" type="presParOf" srcId="{DD800E9E-9302-4F24-8D11-4ADE4A6BC530}" destId="{EFB0EAC4-3C30-4E90-9FAA-909137C35601}" srcOrd="0" destOrd="0" presId="urn:microsoft.com/office/officeart/2018/2/layout/IconVerticalSolidList"/>
    <dgm:cxn modelId="{7003EE81-6936-476A-8F5A-95E57C9DB117}" type="presParOf" srcId="{DD800E9E-9302-4F24-8D11-4ADE4A6BC530}" destId="{ABF026CC-2547-44AF-9B08-A5F6E8CF4709}" srcOrd="1" destOrd="0" presId="urn:microsoft.com/office/officeart/2018/2/layout/IconVerticalSolidList"/>
    <dgm:cxn modelId="{B202B2C1-20B6-4A87-A18A-018F21283BEA}" type="presParOf" srcId="{DD800E9E-9302-4F24-8D11-4ADE4A6BC530}" destId="{7398C8AD-5D85-4089-A388-D3184B1EBC7C}" srcOrd="2" destOrd="0" presId="urn:microsoft.com/office/officeart/2018/2/layout/IconVerticalSolidList"/>
    <dgm:cxn modelId="{EF0BC265-B74A-44F3-8454-8E6528C12538}" type="presParOf" srcId="{DD800E9E-9302-4F24-8D11-4ADE4A6BC530}" destId="{E294424E-94D7-4132-8811-EF9C6DAA94BB}" srcOrd="3" destOrd="0" presId="urn:microsoft.com/office/officeart/2018/2/layout/IconVerticalSolidList"/>
    <dgm:cxn modelId="{EFD04369-5FD4-48C0-A3C5-7E7F44198DE8}" type="presParOf" srcId="{9B9988E5-0A64-43B7-B6F6-8C8BA1B4C2E6}" destId="{E5492BB4-C876-40BB-B456-362D1856552E}" srcOrd="5" destOrd="0" presId="urn:microsoft.com/office/officeart/2018/2/layout/IconVerticalSolidList"/>
    <dgm:cxn modelId="{A90D5E7E-7D78-4573-B273-61B66E5A1708}" type="presParOf" srcId="{9B9988E5-0A64-43B7-B6F6-8C8BA1B4C2E6}" destId="{C6C60356-A635-4D43-B3FE-C0835540BB68}" srcOrd="6" destOrd="0" presId="urn:microsoft.com/office/officeart/2018/2/layout/IconVerticalSolidList"/>
    <dgm:cxn modelId="{564E89C9-9B59-4D80-8231-9046CEEA5601}" type="presParOf" srcId="{C6C60356-A635-4D43-B3FE-C0835540BB68}" destId="{35ACDF4C-D7E0-41FC-95B2-441F572184EF}" srcOrd="0" destOrd="0" presId="urn:microsoft.com/office/officeart/2018/2/layout/IconVerticalSolidList"/>
    <dgm:cxn modelId="{3679AA97-97C3-44B3-89AE-CE5D11866FE8}" type="presParOf" srcId="{C6C60356-A635-4D43-B3FE-C0835540BB68}" destId="{D8988122-F515-492C-8BBE-8C7B2FDCD5D8}" srcOrd="1" destOrd="0" presId="urn:microsoft.com/office/officeart/2018/2/layout/IconVerticalSolidList"/>
    <dgm:cxn modelId="{787D343A-02AB-4DC8-8287-F0D7F1815D99}" type="presParOf" srcId="{C6C60356-A635-4D43-B3FE-C0835540BB68}" destId="{B79F2F3E-C4D1-4B9B-B164-F8F444D054B8}" srcOrd="2" destOrd="0" presId="urn:microsoft.com/office/officeart/2018/2/layout/IconVerticalSolidList"/>
    <dgm:cxn modelId="{7C20E1C1-6F51-4B8D-BCFF-FDE1D40A32BB}" type="presParOf" srcId="{C6C60356-A635-4D43-B3FE-C0835540BB68}" destId="{08690073-B787-489B-B0AE-AB9A8C644476}" srcOrd="3" destOrd="0" presId="urn:microsoft.com/office/officeart/2018/2/layout/IconVerticalSolidList"/>
    <dgm:cxn modelId="{5B0D0133-96D7-4CCB-ABE4-F3D3576FF4F5}" type="presParOf" srcId="{C6C60356-A635-4D43-B3FE-C0835540BB68}" destId="{B91BB8A0-5DDA-4E57-95AC-96E399558170}" srcOrd="4"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4DC139D-2F00-475C-940C-BC3DA14E911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B0100F4-EBD9-4B68-8C08-EA1248959555}">
      <dgm:prSet/>
      <dgm:spPr/>
      <dgm:t>
        <a:bodyPr/>
        <a:lstStyle/>
        <a:p>
          <a:pPr>
            <a:lnSpc>
              <a:spcPct val="100000"/>
            </a:lnSpc>
          </a:pPr>
          <a:r>
            <a:rPr lang="en-US"/>
            <a:t>A steel cylinder with a fixed volume contains a gas at a pressure of 652 kPa and a temperature of 25 °C. If the cylinder is heated to 150 °C, use the combined gas law to calculate the new pressure.</a:t>
          </a:r>
        </a:p>
      </dgm:t>
    </dgm:pt>
    <dgm:pt modelId="{27C38E85-6DEE-4AC0-B7AF-C5393FD16841}" type="parTrans" cxnId="{6BFDB65C-2442-43ED-86C4-AADC759BA343}">
      <dgm:prSet/>
      <dgm:spPr/>
      <dgm:t>
        <a:bodyPr/>
        <a:lstStyle/>
        <a:p>
          <a:endParaRPr lang="en-US"/>
        </a:p>
      </dgm:t>
    </dgm:pt>
    <dgm:pt modelId="{D3F1E189-02AA-4678-A95D-D09038B10480}" type="sibTrans" cxnId="{6BFDB65C-2442-43ED-86C4-AADC759BA343}">
      <dgm:prSet/>
      <dgm:spPr/>
      <dgm:t>
        <a:bodyPr/>
        <a:lstStyle/>
        <a:p>
          <a:endParaRPr lang="en-US"/>
        </a:p>
      </dgm:t>
    </dgm:pt>
    <dgm:pt modelId="{00D6B169-DEFD-4013-A140-896B12CCED7F}">
      <dgm:prSet/>
      <dgm:spPr/>
      <dgm:t>
        <a:bodyPr/>
        <a:lstStyle/>
        <a:p>
          <a:pPr>
            <a:lnSpc>
              <a:spcPct val="100000"/>
            </a:lnSpc>
          </a:pPr>
          <a:r>
            <a:rPr lang="en-US"/>
            <a:t>A balloon containing helium gas at 20 °C and a pressure of 100 kPa has a volume of 7.50 L. Calculate the volume of the balloon after it rises 10 km into the upper atmosphere, where the temperature is –36 °C and the outside air pressure is 28 kPa. Assume that no gas escapes and that the balloon is free to expand so that the gas pressure within it remains equal to the air pressure outside.</a:t>
          </a:r>
        </a:p>
      </dgm:t>
    </dgm:pt>
    <dgm:pt modelId="{194FFCF8-B970-42F4-B263-D74B5E46AF19}" type="parTrans" cxnId="{40C8DA46-B964-4701-AD29-16D527DC81FD}">
      <dgm:prSet/>
      <dgm:spPr/>
      <dgm:t>
        <a:bodyPr/>
        <a:lstStyle/>
        <a:p>
          <a:endParaRPr lang="en-US"/>
        </a:p>
      </dgm:t>
    </dgm:pt>
    <dgm:pt modelId="{2E09542A-811F-4091-882C-5069CEF027A4}" type="sibTrans" cxnId="{40C8DA46-B964-4701-AD29-16D527DC81FD}">
      <dgm:prSet/>
      <dgm:spPr/>
      <dgm:t>
        <a:bodyPr/>
        <a:lstStyle/>
        <a:p>
          <a:endParaRPr lang="en-US"/>
        </a:p>
      </dgm:t>
    </dgm:pt>
    <dgm:pt modelId="{A2153347-6A78-4E0A-856E-7D18F78C6897}">
      <dgm:prSet/>
      <dgm:spPr/>
      <dgm:t>
        <a:bodyPr/>
        <a:lstStyle/>
        <a:p>
          <a:pPr>
            <a:lnSpc>
              <a:spcPct val="100000"/>
            </a:lnSpc>
          </a:pPr>
          <a:r>
            <a:rPr lang="en-US"/>
            <a:t>A large party balloon has a volume of 5.00 L at 20 °C and 100 kPa. Calculate the pressure for a volume of 6.00 L at 35 °C. </a:t>
          </a:r>
        </a:p>
      </dgm:t>
    </dgm:pt>
    <dgm:pt modelId="{119E659A-F2DC-4874-A644-509571CC3F4A}" type="parTrans" cxnId="{3CD7ABBE-8928-4297-B3B9-0194901EF96A}">
      <dgm:prSet/>
      <dgm:spPr/>
      <dgm:t>
        <a:bodyPr/>
        <a:lstStyle/>
        <a:p>
          <a:endParaRPr lang="en-US"/>
        </a:p>
      </dgm:t>
    </dgm:pt>
    <dgm:pt modelId="{1A200EC0-758B-4E33-AD6D-EF63928A5CC3}" type="sibTrans" cxnId="{3CD7ABBE-8928-4297-B3B9-0194901EF96A}">
      <dgm:prSet/>
      <dgm:spPr/>
      <dgm:t>
        <a:bodyPr/>
        <a:lstStyle/>
        <a:p>
          <a:endParaRPr lang="en-US"/>
        </a:p>
      </dgm:t>
    </dgm:pt>
    <dgm:pt modelId="{5937D876-47EF-47AD-8F7A-5B1EA4FF18F2}">
      <dgm:prSet/>
      <dgm:spPr/>
      <dgm:t>
        <a:bodyPr/>
        <a:lstStyle/>
        <a:p>
          <a:pPr>
            <a:lnSpc>
              <a:spcPct val="100000"/>
            </a:lnSpc>
          </a:pPr>
          <a:r>
            <a:rPr lang="en-US"/>
            <a:t>A cylinder of helium gas has a volume of 1.0 L. The gas in the cylinder exerts a pressure of 800 kPa at 30 °C. What volume would this gas occupy at SATP?  </a:t>
          </a:r>
        </a:p>
      </dgm:t>
    </dgm:pt>
    <dgm:pt modelId="{DFB83EAB-D30E-4E02-849A-FB9812D4B6E5}" type="parTrans" cxnId="{6DC52968-8B5C-4340-8B89-2AAF375FE354}">
      <dgm:prSet/>
      <dgm:spPr/>
      <dgm:t>
        <a:bodyPr/>
        <a:lstStyle/>
        <a:p>
          <a:endParaRPr lang="en-US"/>
        </a:p>
      </dgm:t>
    </dgm:pt>
    <dgm:pt modelId="{0BB3D11D-8D60-4B83-BCA3-F9787A2FAEF3}" type="sibTrans" cxnId="{6DC52968-8B5C-4340-8B89-2AAF375FE354}">
      <dgm:prSet/>
      <dgm:spPr/>
      <dgm:t>
        <a:bodyPr/>
        <a:lstStyle/>
        <a:p>
          <a:endParaRPr lang="en-US"/>
        </a:p>
      </dgm:t>
    </dgm:pt>
    <dgm:pt modelId="{C8A1FC67-15C4-4D5E-9610-03BC8F36FE48}">
      <dgm:prSet/>
      <dgm:spPr/>
      <dgm:t>
        <a:bodyPr/>
        <a:lstStyle/>
        <a:p>
          <a:pPr>
            <a:lnSpc>
              <a:spcPct val="100000"/>
            </a:lnSpc>
          </a:pPr>
          <a:r>
            <a:rPr lang="en-US"/>
            <a:t>For any of the calculations in the previous questions, does the result depend on the identity of the gas? Explain briefly. A 2.0 mL bubble of gas is released at the bottom of a lake where the pressure is 6.5 atm and the temperature is 10 °C. Predict the Celsius temperature of the gas bubble at the surface, where the pressure is 0.95 atm and the volume becomes 14.4 mL</a:t>
          </a:r>
        </a:p>
      </dgm:t>
    </dgm:pt>
    <dgm:pt modelId="{CCEDBCB0-6CE7-4CBA-8284-52E249EF98FF}" type="parTrans" cxnId="{CCB00A38-30EC-4933-9FB0-456F0BCBB559}">
      <dgm:prSet/>
      <dgm:spPr/>
      <dgm:t>
        <a:bodyPr/>
        <a:lstStyle/>
        <a:p>
          <a:endParaRPr lang="en-US"/>
        </a:p>
      </dgm:t>
    </dgm:pt>
    <dgm:pt modelId="{66CCE35B-3145-4594-BC8C-486CBD3DB2CD}" type="sibTrans" cxnId="{CCB00A38-30EC-4933-9FB0-456F0BCBB559}">
      <dgm:prSet/>
      <dgm:spPr/>
      <dgm:t>
        <a:bodyPr/>
        <a:lstStyle/>
        <a:p>
          <a:endParaRPr lang="en-US"/>
        </a:p>
      </dgm:t>
    </dgm:pt>
    <dgm:pt modelId="{C31B5B0B-A142-486C-B227-EBEA71F9B3AB}" type="pres">
      <dgm:prSet presAssocID="{A4DC139D-2F00-475C-940C-BC3DA14E911E}" presName="root" presStyleCnt="0">
        <dgm:presLayoutVars>
          <dgm:dir/>
          <dgm:resizeHandles val="exact"/>
        </dgm:presLayoutVars>
      </dgm:prSet>
      <dgm:spPr/>
    </dgm:pt>
    <dgm:pt modelId="{2083BEF4-99E5-4CF9-B221-9373A7CD14B7}" type="pres">
      <dgm:prSet presAssocID="{9B0100F4-EBD9-4B68-8C08-EA1248959555}" presName="compNode" presStyleCnt="0"/>
      <dgm:spPr/>
    </dgm:pt>
    <dgm:pt modelId="{45F53EE6-5E81-4F80-837F-DFC7BA99E851}" type="pres">
      <dgm:prSet presAssocID="{9B0100F4-EBD9-4B68-8C08-EA1248959555}" presName="bgRect" presStyleLbl="bgShp" presStyleIdx="0" presStyleCnt="5"/>
      <dgm:spPr/>
    </dgm:pt>
    <dgm:pt modelId="{FB5F9510-D50F-4ABA-A4E3-9002F3C0B68B}" type="pres">
      <dgm:prSet presAssocID="{9B0100F4-EBD9-4B68-8C08-EA124895955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hermometer"/>
        </a:ext>
      </dgm:extLst>
    </dgm:pt>
    <dgm:pt modelId="{BC44BA9E-4B93-4BFB-82C1-0CBB1ECDC939}" type="pres">
      <dgm:prSet presAssocID="{9B0100F4-EBD9-4B68-8C08-EA1248959555}" presName="spaceRect" presStyleCnt="0"/>
      <dgm:spPr/>
    </dgm:pt>
    <dgm:pt modelId="{EADBB5FB-9588-40DC-B5A8-F2F57F14DF37}" type="pres">
      <dgm:prSet presAssocID="{9B0100F4-EBD9-4B68-8C08-EA1248959555}" presName="parTx" presStyleLbl="revTx" presStyleIdx="0" presStyleCnt="5">
        <dgm:presLayoutVars>
          <dgm:chMax val="0"/>
          <dgm:chPref val="0"/>
        </dgm:presLayoutVars>
      </dgm:prSet>
      <dgm:spPr/>
    </dgm:pt>
    <dgm:pt modelId="{0597EBF6-22B6-4B48-92D8-263EF8AD7ADE}" type="pres">
      <dgm:prSet presAssocID="{D3F1E189-02AA-4678-A95D-D09038B10480}" presName="sibTrans" presStyleCnt="0"/>
      <dgm:spPr/>
    </dgm:pt>
    <dgm:pt modelId="{DE2AB486-9001-4E52-925E-F3D8B1A02408}" type="pres">
      <dgm:prSet presAssocID="{00D6B169-DEFD-4013-A140-896B12CCED7F}" presName="compNode" presStyleCnt="0"/>
      <dgm:spPr/>
    </dgm:pt>
    <dgm:pt modelId="{F4730480-0C66-49A2-88D2-9E250259D780}" type="pres">
      <dgm:prSet presAssocID="{00D6B169-DEFD-4013-A140-896B12CCED7F}" presName="bgRect" presStyleLbl="bgShp" presStyleIdx="1" presStyleCnt="5"/>
      <dgm:spPr/>
    </dgm:pt>
    <dgm:pt modelId="{0BB83DD7-7A68-4582-A09D-7A6546B51C76}" type="pres">
      <dgm:prSet presAssocID="{00D6B169-DEFD-4013-A140-896B12CCED7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idge scene"/>
        </a:ext>
      </dgm:extLst>
    </dgm:pt>
    <dgm:pt modelId="{6E16983B-1CEE-4C30-B6A3-BC6707544B1F}" type="pres">
      <dgm:prSet presAssocID="{00D6B169-DEFD-4013-A140-896B12CCED7F}" presName="spaceRect" presStyleCnt="0"/>
      <dgm:spPr/>
    </dgm:pt>
    <dgm:pt modelId="{7D661440-20E0-45EF-8366-DF2C2E61515A}" type="pres">
      <dgm:prSet presAssocID="{00D6B169-DEFD-4013-A140-896B12CCED7F}" presName="parTx" presStyleLbl="revTx" presStyleIdx="1" presStyleCnt="5">
        <dgm:presLayoutVars>
          <dgm:chMax val="0"/>
          <dgm:chPref val="0"/>
        </dgm:presLayoutVars>
      </dgm:prSet>
      <dgm:spPr/>
    </dgm:pt>
    <dgm:pt modelId="{492E44F4-C963-465D-9989-2F364406CFF4}" type="pres">
      <dgm:prSet presAssocID="{2E09542A-811F-4091-882C-5069CEF027A4}" presName="sibTrans" presStyleCnt="0"/>
      <dgm:spPr/>
    </dgm:pt>
    <dgm:pt modelId="{9D91AE82-3404-4306-82BC-5A140749D209}" type="pres">
      <dgm:prSet presAssocID="{A2153347-6A78-4E0A-856E-7D18F78C6897}" presName="compNode" presStyleCnt="0"/>
      <dgm:spPr/>
    </dgm:pt>
    <dgm:pt modelId="{5AE48DA2-03AE-4FDA-B13C-F0F2BA00059C}" type="pres">
      <dgm:prSet presAssocID="{A2153347-6A78-4E0A-856E-7D18F78C6897}" presName="bgRect" presStyleLbl="bgShp" presStyleIdx="2" presStyleCnt="5"/>
      <dgm:spPr/>
    </dgm:pt>
    <dgm:pt modelId="{7FA17C3A-1F01-4D2A-84B9-5BAD0CEE5C24}" type="pres">
      <dgm:prSet presAssocID="{A2153347-6A78-4E0A-856E-7D18F78C689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eaker"/>
        </a:ext>
      </dgm:extLst>
    </dgm:pt>
    <dgm:pt modelId="{D6EAB059-E169-4F9F-B6A3-EB929114541F}" type="pres">
      <dgm:prSet presAssocID="{A2153347-6A78-4E0A-856E-7D18F78C6897}" presName="spaceRect" presStyleCnt="0"/>
      <dgm:spPr/>
    </dgm:pt>
    <dgm:pt modelId="{C688CAE1-0E4A-4FEA-94FA-D524B63ADA76}" type="pres">
      <dgm:prSet presAssocID="{A2153347-6A78-4E0A-856E-7D18F78C6897}" presName="parTx" presStyleLbl="revTx" presStyleIdx="2" presStyleCnt="5">
        <dgm:presLayoutVars>
          <dgm:chMax val="0"/>
          <dgm:chPref val="0"/>
        </dgm:presLayoutVars>
      </dgm:prSet>
      <dgm:spPr/>
    </dgm:pt>
    <dgm:pt modelId="{1D971618-C8FA-4F35-ADE2-E97C0A127751}" type="pres">
      <dgm:prSet presAssocID="{1A200EC0-758B-4E33-AD6D-EF63928A5CC3}" presName="sibTrans" presStyleCnt="0"/>
      <dgm:spPr/>
    </dgm:pt>
    <dgm:pt modelId="{084B0859-9420-41C1-9BC4-B92C43855EC1}" type="pres">
      <dgm:prSet presAssocID="{5937D876-47EF-47AD-8F7A-5B1EA4FF18F2}" presName="compNode" presStyleCnt="0"/>
      <dgm:spPr/>
    </dgm:pt>
    <dgm:pt modelId="{D925294F-1565-4521-B257-EBBC78988F8B}" type="pres">
      <dgm:prSet presAssocID="{5937D876-47EF-47AD-8F7A-5B1EA4FF18F2}" presName="bgRect" presStyleLbl="bgShp" presStyleIdx="3" presStyleCnt="5"/>
      <dgm:spPr/>
    </dgm:pt>
    <dgm:pt modelId="{78228D04-385C-4E81-9CAA-2EF50721EEB8}" type="pres">
      <dgm:prSet presAssocID="{5937D876-47EF-47AD-8F7A-5B1EA4FF18F2}"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ome"/>
        </a:ext>
      </dgm:extLst>
    </dgm:pt>
    <dgm:pt modelId="{5CBAE76A-1150-4D88-81E2-63FA180F75C5}" type="pres">
      <dgm:prSet presAssocID="{5937D876-47EF-47AD-8F7A-5B1EA4FF18F2}" presName="spaceRect" presStyleCnt="0"/>
      <dgm:spPr/>
    </dgm:pt>
    <dgm:pt modelId="{D50356D2-6024-42F8-82FF-1A51A27A83EE}" type="pres">
      <dgm:prSet presAssocID="{5937D876-47EF-47AD-8F7A-5B1EA4FF18F2}" presName="parTx" presStyleLbl="revTx" presStyleIdx="3" presStyleCnt="5">
        <dgm:presLayoutVars>
          <dgm:chMax val="0"/>
          <dgm:chPref val="0"/>
        </dgm:presLayoutVars>
      </dgm:prSet>
      <dgm:spPr/>
    </dgm:pt>
    <dgm:pt modelId="{64C1DB3E-F9E9-450E-A203-F6DE3B30280E}" type="pres">
      <dgm:prSet presAssocID="{0BB3D11D-8D60-4B83-BCA3-F9787A2FAEF3}" presName="sibTrans" presStyleCnt="0"/>
      <dgm:spPr/>
    </dgm:pt>
    <dgm:pt modelId="{7EBAF74D-17A1-4687-BC31-E5FB3B1EF5E9}" type="pres">
      <dgm:prSet presAssocID="{C8A1FC67-15C4-4D5E-9610-03BC8F36FE48}" presName="compNode" presStyleCnt="0"/>
      <dgm:spPr/>
    </dgm:pt>
    <dgm:pt modelId="{E4D67565-C470-471A-8DAD-335CDC93F603}" type="pres">
      <dgm:prSet presAssocID="{C8A1FC67-15C4-4D5E-9610-03BC8F36FE48}" presName="bgRect" presStyleLbl="bgShp" presStyleIdx="4" presStyleCnt="5"/>
      <dgm:spPr/>
    </dgm:pt>
    <dgm:pt modelId="{829D575E-103E-403B-AC51-E8BB3A8BE5B0}" type="pres">
      <dgm:prSet presAssocID="{C8A1FC67-15C4-4D5E-9610-03BC8F36FE48}"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peed Bump"/>
        </a:ext>
      </dgm:extLst>
    </dgm:pt>
    <dgm:pt modelId="{A15D14B7-ACB1-4A4D-9D28-2B3093985E35}" type="pres">
      <dgm:prSet presAssocID="{C8A1FC67-15C4-4D5E-9610-03BC8F36FE48}" presName="spaceRect" presStyleCnt="0"/>
      <dgm:spPr/>
    </dgm:pt>
    <dgm:pt modelId="{0C1167A4-C9DD-4832-A3B4-CA2752AD3D5F}" type="pres">
      <dgm:prSet presAssocID="{C8A1FC67-15C4-4D5E-9610-03BC8F36FE48}" presName="parTx" presStyleLbl="revTx" presStyleIdx="4" presStyleCnt="5">
        <dgm:presLayoutVars>
          <dgm:chMax val="0"/>
          <dgm:chPref val="0"/>
        </dgm:presLayoutVars>
      </dgm:prSet>
      <dgm:spPr/>
    </dgm:pt>
  </dgm:ptLst>
  <dgm:cxnLst>
    <dgm:cxn modelId="{5998D001-192F-46F3-8900-430756A05B17}" type="presOf" srcId="{A4DC139D-2F00-475C-940C-BC3DA14E911E}" destId="{C31B5B0B-A142-486C-B227-EBEA71F9B3AB}" srcOrd="0" destOrd="0" presId="urn:microsoft.com/office/officeart/2018/2/layout/IconVerticalSolidList"/>
    <dgm:cxn modelId="{FA8E5709-A7D1-479D-93B9-9D2875BE6D83}" type="presOf" srcId="{00D6B169-DEFD-4013-A140-896B12CCED7F}" destId="{7D661440-20E0-45EF-8366-DF2C2E61515A}" srcOrd="0" destOrd="0" presId="urn:microsoft.com/office/officeart/2018/2/layout/IconVerticalSolidList"/>
    <dgm:cxn modelId="{667FAA20-4FEC-41C2-A782-E7A1C310DABE}" type="presOf" srcId="{5937D876-47EF-47AD-8F7A-5B1EA4FF18F2}" destId="{D50356D2-6024-42F8-82FF-1A51A27A83EE}" srcOrd="0" destOrd="0" presId="urn:microsoft.com/office/officeart/2018/2/layout/IconVerticalSolidList"/>
    <dgm:cxn modelId="{CCB00A38-30EC-4933-9FB0-456F0BCBB559}" srcId="{A4DC139D-2F00-475C-940C-BC3DA14E911E}" destId="{C8A1FC67-15C4-4D5E-9610-03BC8F36FE48}" srcOrd="4" destOrd="0" parTransId="{CCEDBCB0-6CE7-4CBA-8284-52E249EF98FF}" sibTransId="{66CCE35B-3145-4594-BC8C-486CBD3DB2CD}"/>
    <dgm:cxn modelId="{6BFDB65C-2442-43ED-86C4-AADC759BA343}" srcId="{A4DC139D-2F00-475C-940C-BC3DA14E911E}" destId="{9B0100F4-EBD9-4B68-8C08-EA1248959555}" srcOrd="0" destOrd="0" parTransId="{27C38E85-6DEE-4AC0-B7AF-C5393FD16841}" sibTransId="{D3F1E189-02AA-4678-A95D-D09038B10480}"/>
    <dgm:cxn modelId="{40C8DA46-B964-4701-AD29-16D527DC81FD}" srcId="{A4DC139D-2F00-475C-940C-BC3DA14E911E}" destId="{00D6B169-DEFD-4013-A140-896B12CCED7F}" srcOrd="1" destOrd="0" parTransId="{194FFCF8-B970-42F4-B263-D74B5E46AF19}" sibTransId="{2E09542A-811F-4091-882C-5069CEF027A4}"/>
    <dgm:cxn modelId="{6DC52968-8B5C-4340-8B89-2AAF375FE354}" srcId="{A4DC139D-2F00-475C-940C-BC3DA14E911E}" destId="{5937D876-47EF-47AD-8F7A-5B1EA4FF18F2}" srcOrd="3" destOrd="0" parTransId="{DFB83EAB-D30E-4E02-849A-FB9812D4B6E5}" sibTransId="{0BB3D11D-8D60-4B83-BCA3-F9787A2FAEF3}"/>
    <dgm:cxn modelId="{F8A23BBB-28EB-4A77-8C11-543FE6CD85E9}" type="presOf" srcId="{9B0100F4-EBD9-4B68-8C08-EA1248959555}" destId="{EADBB5FB-9588-40DC-B5A8-F2F57F14DF37}" srcOrd="0" destOrd="0" presId="urn:microsoft.com/office/officeart/2018/2/layout/IconVerticalSolidList"/>
    <dgm:cxn modelId="{3CD7ABBE-8928-4297-B3B9-0194901EF96A}" srcId="{A4DC139D-2F00-475C-940C-BC3DA14E911E}" destId="{A2153347-6A78-4E0A-856E-7D18F78C6897}" srcOrd="2" destOrd="0" parTransId="{119E659A-F2DC-4874-A644-509571CC3F4A}" sibTransId="{1A200EC0-758B-4E33-AD6D-EF63928A5CC3}"/>
    <dgm:cxn modelId="{2E3B0DDD-0FD3-458F-BA06-D7ED01E7EB45}" type="presOf" srcId="{A2153347-6A78-4E0A-856E-7D18F78C6897}" destId="{C688CAE1-0E4A-4FEA-94FA-D524B63ADA76}" srcOrd="0" destOrd="0" presId="urn:microsoft.com/office/officeart/2018/2/layout/IconVerticalSolidList"/>
    <dgm:cxn modelId="{BF73F3E8-889E-4315-84E8-2E66E70C7B17}" type="presOf" srcId="{C8A1FC67-15C4-4D5E-9610-03BC8F36FE48}" destId="{0C1167A4-C9DD-4832-A3B4-CA2752AD3D5F}" srcOrd="0" destOrd="0" presId="urn:microsoft.com/office/officeart/2018/2/layout/IconVerticalSolidList"/>
    <dgm:cxn modelId="{76C9C9C9-DE9B-403D-BB3E-2801CF0216AD}" type="presParOf" srcId="{C31B5B0B-A142-486C-B227-EBEA71F9B3AB}" destId="{2083BEF4-99E5-4CF9-B221-9373A7CD14B7}" srcOrd="0" destOrd="0" presId="urn:microsoft.com/office/officeart/2018/2/layout/IconVerticalSolidList"/>
    <dgm:cxn modelId="{761CBC56-BFA5-4F57-804B-AE49B962B5CA}" type="presParOf" srcId="{2083BEF4-99E5-4CF9-B221-9373A7CD14B7}" destId="{45F53EE6-5E81-4F80-837F-DFC7BA99E851}" srcOrd="0" destOrd="0" presId="urn:microsoft.com/office/officeart/2018/2/layout/IconVerticalSolidList"/>
    <dgm:cxn modelId="{1232FB8D-0876-43D0-BE04-D3021A432FE5}" type="presParOf" srcId="{2083BEF4-99E5-4CF9-B221-9373A7CD14B7}" destId="{FB5F9510-D50F-4ABA-A4E3-9002F3C0B68B}" srcOrd="1" destOrd="0" presId="urn:microsoft.com/office/officeart/2018/2/layout/IconVerticalSolidList"/>
    <dgm:cxn modelId="{92A341A7-378B-4016-8781-F0B00DCB7AE1}" type="presParOf" srcId="{2083BEF4-99E5-4CF9-B221-9373A7CD14B7}" destId="{BC44BA9E-4B93-4BFB-82C1-0CBB1ECDC939}" srcOrd="2" destOrd="0" presId="urn:microsoft.com/office/officeart/2018/2/layout/IconVerticalSolidList"/>
    <dgm:cxn modelId="{2C900FB0-E5AD-48B5-8152-A1D6BE2934E7}" type="presParOf" srcId="{2083BEF4-99E5-4CF9-B221-9373A7CD14B7}" destId="{EADBB5FB-9588-40DC-B5A8-F2F57F14DF37}" srcOrd="3" destOrd="0" presId="urn:microsoft.com/office/officeart/2018/2/layout/IconVerticalSolidList"/>
    <dgm:cxn modelId="{42954768-033A-4A77-AAA3-343CF82ECC6F}" type="presParOf" srcId="{C31B5B0B-A142-486C-B227-EBEA71F9B3AB}" destId="{0597EBF6-22B6-4B48-92D8-263EF8AD7ADE}" srcOrd="1" destOrd="0" presId="urn:microsoft.com/office/officeart/2018/2/layout/IconVerticalSolidList"/>
    <dgm:cxn modelId="{BE289120-5812-40C4-9728-B2A25B96849F}" type="presParOf" srcId="{C31B5B0B-A142-486C-B227-EBEA71F9B3AB}" destId="{DE2AB486-9001-4E52-925E-F3D8B1A02408}" srcOrd="2" destOrd="0" presId="urn:microsoft.com/office/officeart/2018/2/layout/IconVerticalSolidList"/>
    <dgm:cxn modelId="{2B85AB9A-0411-422A-A272-1EDC5B13D8D8}" type="presParOf" srcId="{DE2AB486-9001-4E52-925E-F3D8B1A02408}" destId="{F4730480-0C66-49A2-88D2-9E250259D780}" srcOrd="0" destOrd="0" presId="urn:microsoft.com/office/officeart/2018/2/layout/IconVerticalSolidList"/>
    <dgm:cxn modelId="{09B645E2-50EE-4E86-A5ED-E4F1510C3922}" type="presParOf" srcId="{DE2AB486-9001-4E52-925E-F3D8B1A02408}" destId="{0BB83DD7-7A68-4582-A09D-7A6546B51C76}" srcOrd="1" destOrd="0" presId="urn:microsoft.com/office/officeart/2018/2/layout/IconVerticalSolidList"/>
    <dgm:cxn modelId="{913A9F9C-4A44-4EAA-89AF-520E56BFB015}" type="presParOf" srcId="{DE2AB486-9001-4E52-925E-F3D8B1A02408}" destId="{6E16983B-1CEE-4C30-B6A3-BC6707544B1F}" srcOrd="2" destOrd="0" presId="urn:microsoft.com/office/officeart/2018/2/layout/IconVerticalSolidList"/>
    <dgm:cxn modelId="{A1767AE8-1764-4A09-A58A-60F176762DA3}" type="presParOf" srcId="{DE2AB486-9001-4E52-925E-F3D8B1A02408}" destId="{7D661440-20E0-45EF-8366-DF2C2E61515A}" srcOrd="3" destOrd="0" presId="urn:microsoft.com/office/officeart/2018/2/layout/IconVerticalSolidList"/>
    <dgm:cxn modelId="{3A6B030A-AC63-4274-844C-8A51DE1638C2}" type="presParOf" srcId="{C31B5B0B-A142-486C-B227-EBEA71F9B3AB}" destId="{492E44F4-C963-465D-9989-2F364406CFF4}" srcOrd="3" destOrd="0" presId="urn:microsoft.com/office/officeart/2018/2/layout/IconVerticalSolidList"/>
    <dgm:cxn modelId="{2E49B352-06A2-46CA-9700-5C690ECC531B}" type="presParOf" srcId="{C31B5B0B-A142-486C-B227-EBEA71F9B3AB}" destId="{9D91AE82-3404-4306-82BC-5A140749D209}" srcOrd="4" destOrd="0" presId="urn:microsoft.com/office/officeart/2018/2/layout/IconVerticalSolidList"/>
    <dgm:cxn modelId="{5CA12F20-6B02-4D7D-A605-EEBF8B5267D3}" type="presParOf" srcId="{9D91AE82-3404-4306-82BC-5A140749D209}" destId="{5AE48DA2-03AE-4FDA-B13C-F0F2BA00059C}" srcOrd="0" destOrd="0" presId="urn:microsoft.com/office/officeart/2018/2/layout/IconVerticalSolidList"/>
    <dgm:cxn modelId="{B94DC116-915D-44F4-A383-0A09D7E2641C}" type="presParOf" srcId="{9D91AE82-3404-4306-82BC-5A140749D209}" destId="{7FA17C3A-1F01-4D2A-84B9-5BAD0CEE5C24}" srcOrd="1" destOrd="0" presId="urn:microsoft.com/office/officeart/2018/2/layout/IconVerticalSolidList"/>
    <dgm:cxn modelId="{388A42FC-7F6F-48DC-B6DF-632EBF09DF92}" type="presParOf" srcId="{9D91AE82-3404-4306-82BC-5A140749D209}" destId="{D6EAB059-E169-4F9F-B6A3-EB929114541F}" srcOrd="2" destOrd="0" presId="urn:microsoft.com/office/officeart/2018/2/layout/IconVerticalSolidList"/>
    <dgm:cxn modelId="{0B44F53B-B53C-4550-88CD-6FA579850D1A}" type="presParOf" srcId="{9D91AE82-3404-4306-82BC-5A140749D209}" destId="{C688CAE1-0E4A-4FEA-94FA-D524B63ADA76}" srcOrd="3" destOrd="0" presId="urn:microsoft.com/office/officeart/2018/2/layout/IconVerticalSolidList"/>
    <dgm:cxn modelId="{22E3F6CE-AFDF-4919-AEF0-F8391E439787}" type="presParOf" srcId="{C31B5B0B-A142-486C-B227-EBEA71F9B3AB}" destId="{1D971618-C8FA-4F35-ADE2-E97C0A127751}" srcOrd="5" destOrd="0" presId="urn:microsoft.com/office/officeart/2018/2/layout/IconVerticalSolidList"/>
    <dgm:cxn modelId="{AC30EF88-0C72-4BD8-8C57-DF69EEFABC7D}" type="presParOf" srcId="{C31B5B0B-A142-486C-B227-EBEA71F9B3AB}" destId="{084B0859-9420-41C1-9BC4-B92C43855EC1}" srcOrd="6" destOrd="0" presId="urn:microsoft.com/office/officeart/2018/2/layout/IconVerticalSolidList"/>
    <dgm:cxn modelId="{C1C7C459-06C9-4627-BB25-BCF1B7461F6F}" type="presParOf" srcId="{084B0859-9420-41C1-9BC4-B92C43855EC1}" destId="{D925294F-1565-4521-B257-EBBC78988F8B}" srcOrd="0" destOrd="0" presId="urn:microsoft.com/office/officeart/2018/2/layout/IconVerticalSolidList"/>
    <dgm:cxn modelId="{439FA89F-D87D-4CCC-99E0-468EAAF4364F}" type="presParOf" srcId="{084B0859-9420-41C1-9BC4-B92C43855EC1}" destId="{78228D04-385C-4E81-9CAA-2EF50721EEB8}" srcOrd="1" destOrd="0" presId="urn:microsoft.com/office/officeart/2018/2/layout/IconVerticalSolidList"/>
    <dgm:cxn modelId="{2B47A945-C22C-42E1-8B06-BB847367BE06}" type="presParOf" srcId="{084B0859-9420-41C1-9BC4-B92C43855EC1}" destId="{5CBAE76A-1150-4D88-81E2-63FA180F75C5}" srcOrd="2" destOrd="0" presId="urn:microsoft.com/office/officeart/2018/2/layout/IconVerticalSolidList"/>
    <dgm:cxn modelId="{686D1F05-2CC1-4CEB-96B5-93EC1560C989}" type="presParOf" srcId="{084B0859-9420-41C1-9BC4-B92C43855EC1}" destId="{D50356D2-6024-42F8-82FF-1A51A27A83EE}" srcOrd="3" destOrd="0" presId="urn:microsoft.com/office/officeart/2018/2/layout/IconVerticalSolidList"/>
    <dgm:cxn modelId="{32DAA220-8F32-4145-BFEB-C1B18AADE786}" type="presParOf" srcId="{C31B5B0B-A142-486C-B227-EBEA71F9B3AB}" destId="{64C1DB3E-F9E9-450E-A203-F6DE3B30280E}" srcOrd="7" destOrd="0" presId="urn:microsoft.com/office/officeart/2018/2/layout/IconVerticalSolidList"/>
    <dgm:cxn modelId="{B11D1002-DCC0-4DBA-941A-2292F0988DAF}" type="presParOf" srcId="{C31B5B0B-A142-486C-B227-EBEA71F9B3AB}" destId="{7EBAF74D-17A1-4687-BC31-E5FB3B1EF5E9}" srcOrd="8" destOrd="0" presId="urn:microsoft.com/office/officeart/2018/2/layout/IconVerticalSolidList"/>
    <dgm:cxn modelId="{938E1451-C490-4664-B799-131EDC68B7BE}" type="presParOf" srcId="{7EBAF74D-17A1-4687-BC31-E5FB3B1EF5E9}" destId="{E4D67565-C470-471A-8DAD-335CDC93F603}" srcOrd="0" destOrd="0" presId="urn:microsoft.com/office/officeart/2018/2/layout/IconVerticalSolidList"/>
    <dgm:cxn modelId="{A9E1E417-A675-4C1B-830D-CDB4F3E85AF6}" type="presParOf" srcId="{7EBAF74D-17A1-4687-BC31-E5FB3B1EF5E9}" destId="{829D575E-103E-403B-AC51-E8BB3A8BE5B0}" srcOrd="1" destOrd="0" presId="urn:microsoft.com/office/officeart/2018/2/layout/IconVerticalSolidList"/>
    <dgm:cxn modelId="{EE1E2351-7165-4006-9552-3D322AFB4183}" type="presParOf" srcId="{7EBAF74D-17A1-4687-BC31-E5FB3B1EF5E9}" destId="{A15D14B7-ACB1-4A4D-9D28-2B3093985E35}" srcOrd="2" destOrd="0" presId="urn:microsoft.com/office/officeart/2018/2/layout/IconVerticalSolidList"/>
    <dgm:cxn modelId="{CA823044-C964-4235-8A4B-879F1F5575A6}" type="presParOf" srcId="{7EBAF74D-17A1-4687-BC31-E5FB3B1EF5E9}" destId="{0C1167A4-C9DD-4832-A3B4-CA2752AD3D5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9342D94-5CCC-4C32-95B5-12032116428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542373B-397D-46F4-9908-86A738179468}">
      <dgm:prSet/>
      <dgm:spPr/>
      <dgm:t>
        <a:bodyPr/>
        <a:lstStyle/>
        <a:p>
          <a:r>
            <a:rPr lang="en-US" baseline="0"/>
            <a:t>The kinetic molecular theory explains why gases, unlike solids and liquids, are compressible. </a:t>
          </a:r>
          <a:endParaRPr lang="en-US"/>
        </a:p>
      </dgm:t>
    </dgm:pt>
    <dgm:pt modelId="{55DDE9A2-5E9E-43D6-882A-9A57F1F00155}" type="parTrans" cxnId="{DF54DADE-526B-4800-BDFB-9C1B720C4DC2}">
      <dgm:prSet/>
      <dgm:spPr/>
      <dgm:t>
        <a:bodyPr/>
        <a:lstStyle/>
        <a:p>
          <a:endParaRPr lang="en-US"/>
        </a:p>
      </dgm:t>
    </dgm:pt>
    <dgm:pt modelId="{82971511-0BB6-4F7F-9A73-94C309D19480}" type="sibTrans" cxnId="{DF54DADE-526B-4800-BDFB-9C1B720C4DC2}">
      <dgm:prSet/>
      <dgm:spPr/>
      <dgm:t>
        <a:bodyPr/>
        <a:lstStyle/>
        <a:p>
          <a:endParaRPr lang="en-US"/>
        </a:p>
      </dgm:t>
    </dgm:pt>
    <dgm:pt modelId="{3F3CC870-5349-46EC-9A12-A53A88278E90}">
      <dgm:prSet/>
      <dgm:spPr/>
      <dgm:t>
        <a:bodyPr/>
        <a:lstStyle/>
        <a:p>
          <a:r>
            <a:rPr lang="en-US" baseline="0"/>
            <a:t>In a molecular solid, the distance between molecules is about the same size as the molecules themselves; in a liquid, it is generally slightly greater; and in a gas, the distance between molecules is about 20 to 30 times the size of the molecules. </a:t>
          </a:r>
          <a:endParaRPr lang="en-US"/>
        </a:p>
      </dgm:t>
    </dgm:pt>
    <dgm:pt modelId="{4AF752E2-3EC6-42D6-9DC0-8EA485DD954A}" type="parTrans" cxnId="{7F8FE055-2CAA-4317-B8B7-81C744E3E45C}">
      <dgm:prSet/>
      <dgm:spPr/>
      <dgm:t>
        <a:bodyPr/>
        <a:lstStyle/>
        <a:p>
          <a:endParaRPr lang="en-US"/>
        </a:p>
      </dgm:t>
    </dgm:pt>
    <dgm:pt modelId="{41D06FA5-0D54-49A2-B570-77671A94DE53}" type="sibTrans" cxnId="{7F8FE055-2CAA-4317-B8B7-81C744E3E45C}">
      <dgm:prSet/>
      <dgm:spPr/>
      <dgm:t>
        <a:bodyPr/>
        <a:lstStyle/>
        <a:p>
          <a:endParaRPr lang="en-US"/>
        </a:p>
      </dgm:t>
    </dgm:pt>
    <dgm:pt modelId="{CA05E3BE-3BB7-443E-A19A-272B0BCDC7BA}">
      <dgm:prSet/>
      <dgm:spPr/>
      <dgm:t>
        <a:bodyPr/>
        <a:lstStyle/>
        <a:p>
          <a:r>
            <a:rPr lang="en-US" baseline="0"/>
            <a:t>If most of the volume of a gas sample is empty space, it should be possible to force the molecules closer together.</a:t>
          </a:r>
          <a:endParaRPr lang="en-US"/>
        </a:p>
      </dgm:t>
    </dgm:pt>
    <dgm:pt modelId="{8BA9E686-81FE-434F-9407-6A856EDA52C0}" type="parTrans" cxnId="{4599ED20-A5DE-4692-909E-1DDBEF65782C}">
      <dgm:prSet/>
      <dgm:spPr/>
      <dgm:t>
        <a:bodyPr/>
        <a:lstStyle/>
        <a:p>
          <a:endParaRPr lang="en-US"/>
        </a:p>
      </dgm:t>
    </dgm:pt>
    <dgm:pt modelId="{8C6971E0-AFA6-4BB9-8871-CE0CBF10257C}" type="sibTrans" cxnId="{4599ED20-A5DE-4692-909E-1DDBEF65782C}">
      <dgm:prSet/>
      <dgm:spPr/>
      <dgm:t>
        <a:bodyPr/>
        <a:lstStyle/>
        <a:p>
          <a:endParaRPr lang="en-US"/>
        </a:p>
      </dgm:t>
    </dgm:pt>
    <dgm:pt modelId="{044D54B1-C965-4A6F-AB5D-1B2E59302057}" type="pres">
      <dgm:prSet presAssocID="{39342D94-5CCC-4C32-95B5-120321164283}" presName="root" presStyleCnt="0">
        <dgm:presLayoutVars>
          <dgm:dir/>
          <dgm:resizeHandles val="exact"/>
        </dgm:presLayoutVars>
      </dgm:prSet>
      <dgm:spPr/>
    </dgm:pt>
    <dgm:pt modelId="{0FE4A2C0-B864-4A6C-BD2F-A999BB9651F3}" type="pres">
      <dgm:prSet presAssocID="{1542373B-397D-46F4-9908-86A738179468}" presName="compNode" presStyleCnt="0"/>
      <dgm:spPr/>
    </dgm:pt>
    <dgm:pt modelId="{30E80AA7-9EF3-452B-82C5-534421A94520}" type="pres">
      <dgm:prSet presAssocID="{1542373B-397D-46F4-9908-86A738179468}" presName="bgRect" presStyleLbl="bgShp" presStyleIdx="0" presStyleCnt="3"/>
      <dgm:spPr/>
    </dgm:pt>
    <dgm:pt modelId="{6AAE688B-2516-4D1E-B7CD-DE5117FF5344}" type="pres">
      <dgm:prSet presAssocID="{1542373B-397D-46F4-9908-86A73817946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ientist"/>
        </a:ext>
      </dgm:extLst>
    </dgm:pt>
    <dgm:pt modelId="{2962FCA5-0D50-4C30-83A6-741B713564E3}" type="pres">
      <dgm:prSet presAssocID="{1542373B-397D-46F4-9908-86A738179468}" presName="spaceRect" presStyleCnt="0"/>
      <dgm:spPr/>
    </dgm:pt>
    <dgm:pt modelId="{73C75FB9-BD42-403A-9D40-520F2828E4FD}" type="pres">
      <dgm:prSet presAssocID="{1542373B-397D-46F4-9908-86A738179468}" presName="parTx" presStyleLbl="revTx" presStyleIdx="0" presStyleCnt="3">
        <dgm:presLayoutVars>
          <dgm:chMax val="0"/>
          <dgm:chPref val="0"/>
        </dgm:presLayoutVars>
      </dgm:prSet>
      <dgm:spPr/>
    </dgm:pt>
    <dgm:pt modelId="{4581B745-F709-4BC5-B820-7CC7FDC4F4B6}" type="pres">
      <dgm:prSet presAssocID="{82971511-0BB6-4F7F-9A73-94C309D19480}" presName="sibTrans" presStyleCnt="0"/>
      <dgm:spPr/>
    </dgm:pt>
    <dgm:pt modelId="{5D24872E-D853-424E-A131-5AD6A8430695}" type="pres">
      <dgm:prSet presAssocID="{3F3CC870-5349-46EC-9A12-A53A88278E90}" presName="compNode" presStyleCnt="0"/>
      <dgm:spPr/>
    </dgm:pt>
    <dgm:pt modelId="{7F3D11A0-5DE0-410E-85C8-7420E727AECD}" type="pres">
      <dgm:prSet presAssocID="{3F3CC870-5349-46EC-9A12-A53A88278E90}" presName="bgRect" presStyleLbl="bgShp" presStyleIdx="1" presStyleCnt="3"/>
      <dgm:spPr/>
    </dgm:pt>
    <dgm:pt modelId="{833B0FFF-73C3-414A-9ACF-F0881B19F9AE}" type="pres">
      <dgm:prSet presAssocID="{3F3CC870-5349-46EC-9A12-A53A88278E9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icroscope"/>
        </a:ext>
      </dgm:extLst>
    </dgm:pt>
    <dgm:pt modelId="{0DF6DCBD-0120-4446-8D86-F782530FC48D}" type="pres">
      <dgm:prSet presAssocID="{3F3CC870-5349-46EC-9A12-A53A88278E90}" presName="spaceRect" presStyleCnt="0"/>
      <dgm:spPr/>
    </dgm:pt>
    <dgm:pt modelId="{244D264D-94F3-49CF-869B-C6004A184745}" type="pres">
      <dgm:prSet presAssocID="{3F3CC870-5349-46EC-9A12-A53A88278E90}" presName="parTx" presStyleLbl="revTx" presStyleIdx="1" presStyleCnt="3">
        <dgm:presLayoutVars>
          <dgm:chMax val="0"/>
          <dgm:chPref val="0"/>
        </dgm:presLayoutVars>
      </dgm:prSet>
      <dgm:spPr/>
    </dgm:pt>
    <dgm:pt modelId="{C3D2A64D-7A75-4348-BD8F-476A8D14876B}" type="pres">
      <dgm:prSet presAssocID="{41D06FA5-0D54-49A2-B570-77671A94DE53}" presName="sibTrans" presStyleCnt="0"/>
      <dgm:spPr/>
    </dgm:pt>
    <dgm:pt modelId="{1E778278-350C-4B62-B172-CBF1066734A3}" type="pres">
      <dgm:prSet presAssocID="{CA05E3BE-3BB7-443E-A19A-272B0BCDC7BA}" presName="compNode" presStyleCnt="0"/>
      <dgm:spPr/>
    </dgm:pt>
    <dgm:pt modelId="{86287568-AF8B-4BD9-A2A7-0E95EF13B53F}" type="pres">
      <dgm:prSet presAssocID="{CA05E3BE-3BB7-443E-A19A-272B0BCDC7BA}" presName="bgRect" presStyleLbl="bgShp" presStyleIdx="2" presStyleCnt="3"/>
      <dgm:spPr/>
    </dgm:pt>
    <dgm:pt modelId="{D26ECA94-2D7A-4727-A1E0-22E9DF33CFE2}" type="pres">
      <dgm:prSet presAssocID="{CA05E3BE-3BB7-443E-A19A-272B0BCDC7B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ilter"/>
        </a:ext>
      </dgm:extLst>
    </dgm:pt>
    <dgm:pt modelId="{6D83D77D-1BC3-434E-BFD0-0102DD08F62E}" type="pres">
      <dgm:prSet presAssocID="{CA05E3BE-3BB7-443E-A19A-272B0BCDC7BA}" presName="spaceRect" presStyleCnt="0"/>
      <dgm:spPr/>
    </dgm:pt>
    <dgm:pt modelId="{2FA24689-DB3F-47E0-97A5-144C757177CF}" type="pres">
      <dgm:prSet presAssocID="{CA05E3BE-3BB7-443E-A19A-272B0BCDC7BA}" presName="parTx" presStyleLbl="revTx" presStyleIdx="2" presStyleCnt="3">
        <dgm:presLayoutVars>
          <dgm:chMax val="0"/>
          <dgm:chPref val="0"/>
        </dgm:presLayoutVars>
      </dgm:prSet>
      <dgm:spPr/>
    </dgm:pt>
  </dgm:ptLst>
  <dgm:cxnLst>
    <dgm:cxn modelId="{4599ED20-A5DE-4692-909E-1DDBEF65782C}" srcId="{39342D94-5CCC-4C32-95B5-120321164283}" destId="{CA05E3BE-3BB7-443E-A19A-272B0BCDC7BA}" srcOrd="2" destOrd="0" parTransId="{8BA9E686-81FE-434F-9407-6A856EDA52C0}" sibTransId="{8C6971E0-AFA6-4BB9-8871-CE0CBF10257C}"/>
    <dgm:cxn modelId="{7F8FE055-2CAA-4317-B8B7-81C744E3E45C}" srcId="{39342D94-5CCC-4C32-95B5-120321164283}" destId="{3F3CC870-5349-46EC-9A12-A53A88278E90}" srcOrd="1" destOrd="0" parTransId="{4AF752E2-3EC6-42D6-9DC0-8EA485DD954A}" sibTransId="{41D06FA5-0D54-49A2-B570-77671A94DE53}"/>
    <dgm:cxn modelId="{B5062F7F-469E-44FF-A455-CD447C9661FA}" type="presOf" srcId="{3F3CC870-5349-46EC-9A12-A53A88278E90}" destId="{244D264D-94F3-49CF-869B-C6004A184745}" srcOrd="0" destOrd="0" presId="urn:microsoft.com/office/officeart/2018/2/layout/IconVerticalSolidList"/>
    <dgm:cxn modelId="{36456181-3ED4-4489-B302-69547E204212}" type="presOf" srcId="{1542373B-397D-46F4-9908-86A738179468}" destId="{73C75FB9-BD42-403A-9D40-520F2828E4FD}" srcOrd="0" destOrd="0" presId="urn:microsoft.com/office/officeart/2018/2/layout/IconVerticalSolidList"/>
    <dgm:cxn modelId="{0A0428B3-BBB1-4904-BC2C-19DA3FBA2ABB}" type="presOf" srcId="{CA05E3BE-3BB7-443E-A19A-272B0BCDC7BA}" destId="{2FA24689-DB3F-47E0-97A5-144C757177CF}" srcOrd="0" destOrd="0" presId="urn:microsoft.com/office/officeart/2018/2/layout/IconVerticalSolidList"/>
    <dgm:cxn modelId="{4BFFA7C5-726B-44CA-AD36-535031698EC1}" type="presOf" srcId="{39342D94-5CCC-4C32-95B5-120321164283}" destId="{044D54B1-C965-4A6F-AB5D-1B2E59302057}" srcOrd="0" destOrd="0" presId="urn:microsoft.com/office/officeart/2018/2/layout/IconVerticalSolidList"/>
    <dgm:cxn modelId="{DF54DADE-526B-4800-BDFB-9C1B720C4DC2}" srcId="{39342D94-5CCC-4C32-95B5-120321164283}" destId="{1542373B-397D-46F4-9908-86A738179468}" srcOrd="0" destOrd="0" parTransId="{55DDE9A2-5E9E-43D6-882A-9A57F1F00155}" sibTransId="{82971511-0BB6-4F7F-9A73-94C309D19480}"/>
    <dgm:cxn modelId="{CCE786FA-D7C6-4339-B498-3F61DE8606CA}" type="presParOf" srcId="{044D54B1-C965-4A6F-AB5D-1B2E59302057}" destId="{0FE4A2C0-B864-4A6C-BD2F-A999BB9651F3}" srcOrd="0" destOrd="0" presId="urn:microsoft.com/office/officeart/2018/2/layout/IconVerticalSolidList"/>
    <dgm:cxn modelId="{95AE2E5F-45E7-404B-B836-7551BDFCBF6D}" type="presParOf" srcId="{0FE4A2C0-B864-4A6C-BD2F-A999BB9651F3}" destId="{30E80AA7-9EF3-452B-82C5-534421A94520}" srcOrd="0" destOrd="0" presId="urn:microsoft.com/office/officeart/2018/2/layout/IconVerticalSolidList"/>
    <dgm:cxn modelId="{323872F1-EC13-4D6A-8D2D-FD0C273F0C7A}" type="presParOf" srcId="{0FE4A2C0-B864-4A6C-BD2F-A999BB9651F3}" destId="{6AAE688B-2516-4D1E-B7CD-DE5117FF5344}" srcOrd="1" destOrd="0" presId="urn:microsoft.com/office/officeart/2018/2/layout/IconVerticalSolidList"/>
    <dgm:cxn modelId="{5CD7AA59-03A8-4459-9A9F-1290ABD71FA8}" type="presParOf" srcId="{0FE4A2C0-B864-4A6C-BD2F-A999BB9651F3}" destId="{2962FCA5-0D50-4C30-83A6-741B713564E3}" srcOrd="2" destOrd="0" presId="urn:microsoft.com/office/officeart/2018/2/layout/IconVerticalSolidList"/>
    <dgm:cxn modelId="{E026664D-2FEB-403D-A7A5-5FB1B5EBF6EB}" type="presParOf" srcId="{0FE4A2C0-B864-4A6C-BD2F-A999BB9651F3}" destId="{73C75FB9-BD42-403A-9D40-520F2828E4FD}" srcOrd="3" destOrd="0" presId="urn:microsoft.com/office/officeart/2018/2/layout/IconVerticalSolidList"/>
    <dgm:cxn modelId="{42108B52-5BE9-4520-942D-431664898606}" type="presParOf" srcId="{044D54B1-C965-4A6F-AB5D-1B2E59302057}" destId="{4581B745-F709-4BC5-B820-7CC7FDC4F4B6}" srcOrd="1" destOrd="0" presId="urn:microsoft.com/office/officeart/2018/2/layout/IconVerticalSolidList"/>
    <dgm:cxn modelId="{CFD43F7B-F952-4C62-A774-45E623E8B7B5}" type="presParOf" srcId="{044D54B1-C965-4A6F-AB5D-1B2E59302057}" destId="{5D24872E-D853-424E-A131-5AD6A8430695}" srcOrd="2" destOrd="0" presId="urn:microsoft.com/office/officeart/2018/2/layout/IconVerticalSolidList"/>
    <dgm:cxn modelId="{748AFD71-5F72-4A33-A9DB-0A5BEDDC2827}" type="presParOf" srcId="{5D24872E-D853-424E-A131-5AD6A8430695}" destId="{7F3D11A0-5DE0-410E-85C8-7420E727AECD}" srcOrd="0" destOrd="0" presId="urn:microsoft.com/office/officeart/2018/2/layout/IconVerticalSolidList"/>
    <dgm:cxn modelId="{F93B857B-B782-4F66-A9F3-30DA17756245}" type="presParOf" srcId="{5D24872E-D853-424E-A131-5AD6A8430695}" destId="{833B0FFF-73C3-414A-9ACF-F0881B19F9AE}" srcOrd="1" destOrd="0" presId="urn:microsoft.com/office/officeart/2018/2/layout/IconVerticalSolidList"/>
    <dgm:cxn modelId="{081ADEDC-3EA1-407D-897B-9BBE28261C4A}" type="presParOf" srcId="{5D24872E-D853-424E-A131-5AD6A8430695}" destId="{0DF6DCBD-0120-4446-8D86-F782530FC48D}" srcOrd="2" destOrd="0" presId="urn:microsoft.com/office/officeart/2018/2/layout/IconVerticalSolidList"/>
    <dgm:cxn modelId="{5091A86E-1965-4B3E-9200-15E8F9F81ED9}" type="presParOf" srcId="{5D24872E-D853-424E-A131-5AD6A8430695}" destId="{244D264D-94F3-49CF-869B-C6004A184745}" srcOrd="3" destOrd="0" presId="urn:microsoft.com/office/officeart/2018/2/layout/IconVerticalSolidList"/>
    <dgm:cxn modelId="{37A1747C-CF97-4264-91F2-7592721284F7}" type="presParOf" srcId="{044D54B1-C965-4A6F-AB5D-1B2E59302057}" destId="{C3D2A64D-7A75-4348-BD8F-476A8D14876B}" srcOrd="3" destOrd="0" presId="urn:microsoft.com/office/officeart/2018/2/layout/IconVerticalSolidList"/>
    <dgm:cxn modelId="{7F6F4ADD-27B3-4539-912A-19E9DD18141A}" type="presParOf" srcId="{044D54B1-C965-4A6F-AB5D-1B2E59302057}" destId="{1E778278-350C-4B62-B172-CBF1066734A3}" srcOrd="4" destOrd="0" presId="urn:microsoft.com/office/officeart/2018/2/layout/IconVerticalSolidList"/>
    <dgm:cxn modelId="{7C1B411A-07CA-4926-ADA0-A8E647DD0039}" type="presParOf" srcId="{1E778278-350C-4B62-B172-CBF1066734A3}" destId="{86287568-AF8B-4BD9-A2A7-0E95EF13B53F}" srcOrd="0" destOrd="0" presId="urn:microsoft.com/office/officeart/2018/2/layout/IconVerticalSolidList"/>
    <dgm:cxn modelId="{1DC089BC-BE49-4AFF-BC2D-6037CC372759}" type="presParOf" srcId="{1E778278-350C-4B62-B172-CBF1066734A3}" destId="{D26ECA94-2D7A-4727-A1E0-22E9DF33CFE2}" srcOrd="1" destOrd="0" presId="urn:microsoft.com/office/officeart/2018/2/layout/IconVerticalSolidList"/>
    <dgm:cxn modelId="{8E48D75E-9DE9-462B-84BA-CDAA8D108B97}" type="presParOf" srcId="{1E778278-350C-4B62-B172-CBF1066734A3}" destId="{6D83D77D-1BC3-434E-BFD0-0102DD08F62E}" srcOrd="2" destOrd="0" presId="urn:microsoft.com/office/officeart/2018/2/layout/IconVerticalSolidList"/>
    <dgm:cxn modelId="{532729CD-7124-4B3C-AC32-A358D0E61685}" type="presParOf" srcId="{1E778278-350C-4B62-B172-CBF1066734A3}" destId="{2FA24689-DB3F-47E0-97A5-144C757177C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81FCA17-7B2B-4614-AB84-9A852160481C}" type="doc">
      <dgm:prSet loTypeId="urn:microsoft.com/office/officeart/2005/8/layout/vList2" loCatId="list" qsTypeId="urn:microsoft.com/office/officeart/2005/8/quickstyle/simple4" qsCatId="simple" csTypeId="urn:microsoft.com/office/officeart/2005/8/colors/colorful1" csCatId="colorful"/>
      <dgm:spPr/>
      <dgm:t>
        <a:bodyPr/>
        <a:lstStyle/>
        <a:p>
          <a:endParaRPr lang="en-US"/>
        </a:p>
      </dgm:t>
    </dgm:pt>
    <dgm:pt modelId="{C36E230C-ADEC-4F3E-83A9-AB7C106E51C5}">
      <dgm:prSet/>
      <dgm:spPr/>
      <dgm:t>
        <a:bodyPr/>
        <a:lstStyle/>
        <a:p>
          <a:r>
            <a:rPr lang="en-US" baseline="0"/>
            <a:t>States that when measured at the same temperature and pressure, volumes of gaseous reactants and products of chemical reactions are always in simple ratios of whole numbers. </a:t>
          </a:r>
          <a:endParaRPr lang="en-US"/>
        </a:p>
      </dgm:t>
    </dgm:pt>
    <dgm:pt modelId="{7788575D-FFF8-4B8F-AC35-F693AD59302C}" type="parTrans" cxnId="{24EECC5F-F76D-44E8-B349-1D1E8C2D76B4}">
      <dgm:prSet/>
      <dgm:spPr/>
      <dgm:t>
        <a:bodyPr/>
        <a:lstStyle/>
        <a:p>
          <a:endParaRPr lang="en-US"/>
        </a:p>
      </dgm:t>
    </dgm:pt>
    <dgm:pt modelId="{4E65364A-40E3-4728-B2E8-2004FFF5CBCF}" type="sibTrans" cxnId="{24EECC5F-F76D-44E8-B349-1D1E8C2D76B4}">
      <dgm:prSet/>
      <dgm:spPr/>
      <dgm:t>
        <a:bodyPr/>
        <a:lstStyle/>
        <a:p>
          <a:endParaRPr lang="en-US"/>
        </a:p>
      </dgm:t>
    </dgm:pt>
    <dgm:pt modelId="{8374B892-71D4-4ABF-9012-10CB0F16EBE1}">
      <dgm:prSet/>
      <dgm:spPr/>
      <dgm:t>
        <a:bodyPr/>
        <a:lstStyle/>
        <a:p>
          <a:r>
            <a:rPr lang="en-US" baseline="0"/>
            <a:t>Avogadro proposed that equal volumes of gases at the same temperature and pressure contain equal numbers of molecules</a:t>
          </a:r>
          <a:endParaRPr lang="en-US"/>
        </a:p>
      </dgm:t>
    </dgm:pt>
    <dgm:pt modelId="{4C2311F2-886F-4C64-8E37-B8BB45327A78}" type="parTrans" cxnId="{930701DF-F93E-40D5-9F56-2BAF313647DB}">
      <dgm:prSet/>
      <dgm:spPr/>
      <dgm:t>
        <a:bodyPr/>
        <a:lstStyle/>
        <a:p>
          <a:endParaRPr lang="en-US"/>
        </a:p>
      </dgm:t>
    </dgm:pt>
    <dgm:pt modelId="{6C4E5386-41BB-43BF-A99E-4D4BD04E59E2}" type="sibTrans" cxnId="{930701DF-F93E-40D5-9F56-2BAF313647DB}">
      <dgm:prSet/>
      <dgm:spPr/>
      <dgm:t>
        <a:bodyPr/>
        <a:lstStyle/>
        <a:p>
          <a:endParaRPr lang="en-US"/>
        </a:p>
      </dgm:t>
    </dgm:pt>
    <dgm:pt modelId="{E9D13341-2874-4F7D-8634-B2E5F9DD7B2F}">
      <dgm:prSet/>
      <dgm:spPr/>
      <dgm:t>
        <a:bodyPr/>
        <a:lstStyle/>
        <a:p>
          <a:r>
            <a:rPr lang="en-US" baseline="0"/>
            <a:t>Ex: Use the law of combining volumes to predict the volume of oxygen required for the complete combustion of 120 mL of butane gas from a lighter. </a:t>
          </a:r>
          <a:endParaRPr lang="en-US"/>
        </a:p>
      </dgm:t>
    </dgm:pt>
    <dgm:pt modelId="{EB6126E8-5E52-4CA1-98FA-41ABC10288B2}" type="parTrans" cxnId="{A1B9968E-C538-4DD5-A6D1-196D8167E5B2}">
      <dgm:prSet/>
      <dgm:spPr/>
      <dgm:t>
        <a:bodyPr/>
        <a:lstStyle/>
        <a:p>
          <a:endParaRPr lang="en-US"/>
        </a:p>
      </dgm:t>
    </dgm:pt>
    <dgm:pt modelId="{995644A1-928F-477E-AC9E-F512663328E0}" type="sibTrans" cxnId="{A1B9968E-C538-4DD5-A6D1-196D8167E5B2}">
      <dgm:prSet/>
      <dgm:spPr/>
      <dgm:t>
        <a:bodyPr/>
        <a:lstStyle/>
        <a:p>
          <a:endParaRPr lang="en-US"/>
        </a:p>
      </dgm:t>
    </dgm:pt>
    <dgm:pt modelId="{237F6D39-1C8E-40E4-839A-DEFC41E11798}" type="pres">
      <dgm:prSet presAssocID="{D81FCA17-7B2B-4614-AB84-9A852160481C}" presName="linear" presStyleCnt="0">
        <dgm:presLayoutVars>
          <dgm:animLvl val="lvl"/>
          <dgm:resizeHandles val="exact"/>
        </dgm:presLayoutVars>
      </dgm:prSet>
      <dgm:spPr/>
    </dgm:pt>
    <dgm:pt modelId="{21FBB5E0-953A-4288-9F6D-AFC5C5017202}" type="pres">
      <dgm:prSet presAssocID="{C36E230C-ADEC-4F3E-83A9-AB7C106E51C5}" presName="parentText" presStyleLbl="node1" presStyleIdx="0" presStyleCnt="3">
        <dgm:presLayoutVars>
          <dgm:chMax val="0"/>
          <dgm:bulletEnabled val="1"/>
        </dgm:presLayoutVars>
      </dgm:prSet>
      <dgm:spPr/>
    </dgm:pt>
    <dgm:pt modelId="{1B516141-172D-4D68-98C5-2C91916F8DF4}" type="pres">
      <dgm:prSet presAssocID="{4E65364A-40E3-4728-B2E8-2004FFF5CBCF}" presName="spacer" presStyleCnt="0"/>
      <dgm:spPr/>
    </dgm:pt>
    <dgm:pt modelId="{B1FF9CC0-29FE-4530-B5C7-787B21A51474}" type="pres">
      <dgm:prSet presAssocID="{8374B892-71D4-4ABF-9012-10CB0F16EBE1}" presName="parentText" presStyleLbl="node1" presStyleIdx="1" presStyleCnt="3">
        <dgm:presLayoutVars>
          <dgm:chMax val="0"/>
          <dgm:bulletEnabled val="1"/>
        </dgm:presLayoutVars>
      </dgm:prSet>
      <dgm:spPr/>
    </dgm:pt>
    <dgm:pt modelId="{7243698E-5C5B-4905-9EC9-06A95BC7633B}" type="pres">
      <dgm:prSet presAssocID="{6C4E5386-41BB-43BF-A99E-4D4BD04E59E2}" presName="spacer" presStyleCnt="0"/>
      <dgm:spPr/>
    </dgm:pt>
    <dgm:pt modelId="{E0E80830-DADF-4DC0-8EC3-4896B01400F4}" type="pres">
      <dgm:prSet presAssocID="{E9D13341-2874-4F7D-8634-B2E5F9DD7B2F}" presName="parentText" presStyleLbl="node1" presStyleIdx="2" presStyleCnt="3">
        <dgm:presLayoutVars>
          <dgm:chMax val="0"/>
          <dgm:bulletEnabled val="1"/>
        </dgm:presLayoutVars>
      </dgm:prSet>
      <dgm:spPr/>
    </dgm:pt>
  </dgm:ptLst>
  <dgm:cxnLst>
    <dgm:cxn modelId="{22191932-EB94-4C1E-BBB0-B2A21F41A564}" type="presOf" srcId="{C36E230C-ADEC-4F3E-83A9-AB7C106E51C5}" destId="{21FBB5E0-953A-4288-9F6D-AFC5C5017202}" srcOrd="0" destOrd="0" presId="urn:microsoft.com/office/officeart/2005/8/layout/vList2"/>
    <dgm:cxn modelId="{24EECC5F-F76D-44E8-B349-1D1E8C2D76B4}" srcId="{D81FCA17-7B2B-4614-AB84-9A852160481C}" destId="{C36E230C-ADEC-4F3E-83A9-AB7C106E51C5}" srcOrd="0" destOrd="0" parTransId="{7788575D-FFF8-4B8F-AC35-F693AD59302C}" sibTransId="{4E65364A-40E3-4728-B2E8-2004FFF5CBCF}"/>
    <dgm:cxn modelId="{B4A5C960-F3FF-4286-BA3C-7C245FE805F9}" type="presOf" srcId="{D81FCA17-7B2B-4614-AB84-9A852160481C}" destId="{237F6D39-1C8E-40E4-839A-DEFC41E11798}" srcOrd="0" destOrd="0" presId="urn:microsoft.com/office/officeart/2005/8/layout/vList2"/>
    <dgm:cxn modelId="{BF9B5047-2467-499B-AFF5-E5FABCDB50A0}" type="presOf" srcId="{E9D13341-2874-4F7D-8634-B2E5F9DD7B2F}" destId="{E0E80830-DADF-4DC0-8EC3-4896B01400F4}" srcOrd="0" destOrd="0" presId="urn:microsoft.com/office/officeart/2005/8/layout/vList2"/>
    <dgm:cxn modelId="{A1B9968E-C538-4DD5-A6D1-196D8167E5B2}" srcId="{D81FCA17-7B2B-4614-AB84-9A852160481C}" destId="{E9D13341-2874-4F7D-8634-B2E5F9DD7B2F}" srcOrd="2" destOrd="0" parTransId="{EB6126E8-5E52-4CA1-98FA-41ABC10288B2}" sibTransId="{995644A1-928F-477E-AC9E-F512663328E0}"/>
    <dgm:cxn modelId="{CE487BBE-979F-4F52-AACD-01D2179BAC7A}" type="presOf" srcId="{8374B892-71D4-4ABF-9012-10CB0F16EBE1}" destId="{B1FF9CC0-29FE-4530-B5C7-787B21A51474}" srcOrd="0" destOrd="0" presId="urn:microsoft.com/office/officeart/2005/8/layout/vList2"/>
    <dgm:cxn modelId="{930701DF-F93E-40D5-9F56-2BAF313647DB}" srcId="{D81FCA17-7B2B-4614-AB84-9A852160481C}" destId="{8374B892-71D4-4ABF-9012-10CB0F16EBE1}" srcOrd="1" destOrd="0" parTransId="{4C2311F2-886F-4C64-8E37-B8BB45327A78}" sibTransId="{6C4E5386-41BB-43BF-A99E-4D4BD04E59E2}"/>
    <dgm:cxn modelId="{3D32CE35-4166-4767-9695-6CBC2657B8F9}" type="presParOf" srcId="{237F6D39-1C8E-40E4-839A-DEFC41E11798}" destId="{21FBB5E0-953A-4288-9F6D-AFC5C5017202}" srcOrd="0" destOrd="0" presId="urn:microsoft.com/office/officeart/2005/8/layout/vList2"/>
    <dgm:cxn modelId="{56B6A7DE-2F15-46B1-B842-081986AA5FA7}" type="presParOf" srcId="{237F6D39-1C8E-40E4-839A-DEFC41E11798}" destId="{1B516141-172D-4D68-98C5-2C91916F8DF4}" srcOrd="1" destOrd="0" presId="urn:microsoft.com/office/officeart/2005/8/layout/vList2"/>
    <dgm:cxn modelId="{380A0DD4-074D-44C1-AEA4-913C39387572}" type="presParOf" srcId="{237F6D39-1C8E-40E4-839A-DEFC41E11798}" destId="{B1FF9CC0-29FE-4530-B5C7-787B21A51474}" srcOrd="2" destOrd="0" presId="urn:microsoft.com/office/officeart/2005/8/layout/vList2"/>
    <dgm:cxn modelId="{60A6610C-B180-4DE4-BC2E-E32BC30FF849}" type="presParOf" srcId="{237F6D39-1C8E-40E4-839A-DEFC41E11798}" destId="{7243698E-5C5B-4905-9EC9-06A95BC7633B}" srcOrd="3" destOrd="0" presId="urn:microsoft.com/office/officeart/2005/8/layout/vList2"/>
    <dgm:cxn modelId="{A6FD1674-2C0B-4AF2-BE5E-77F60AB83124}" type="presParOf" srcId="{237F6D39-1C8E-40E4-839A-DEFC41E11798}" destId="{E0E80830-DADF-4DC0-8EC3-4896B01400F4}"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5D77A9E-FF7B-464D-98C6-60D97D38AC5A}"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CB426F6D-FA1A-43C2-9A36-18173F563F4E}">
      <dgm:prSet/>
      <dgm:spPr/>
      <dgm:t>
        <a:bodyPr/>
        <a:lstStyle/>
        <a:p>
          <a:r>
            <a:rPr lang="en-US" baseline="0"/>
            <a:t>Calculate the volume occupied by 0.024 mol of carbon dioxide gas at SATP.</a:t>
          </a:r>
          <a:endParaRPr lang="en-US"/>
        </a:p>
      </dgm:t>
    </dgm:pt>
    <dgm:pt modelId="{2DB00D5C-5CC4-42F3-9F3C-286C267A0B63}" type="parTrans" cxnId="{F36DBA79-9245-4840-9952-BEAAEEE1F7A9}">
      <dgm:prSet/>
      <dgm:spPr/>
      <dgm:t>
        <a:bodyPr/>
        <a:lstStyle/>
        <a:p>
          <a:endParaRPr lang="en-US"/>
        </a:p>
      </dgm:t>
    </dgm:pt>
    <dgm:pt modelId="{85E576D0-BB42-4731-90A5-99824325F5DE}" type="sibTrans" cxnId="{F36DBA79-9245-4840-9952-BEAAEEE1F7A9}">
      <dgm:prSet/>
      <dgm:spPr/>
      <dgm:t>
        <a:bodyPr/>
        <a:lstStyle/>
        <a:p>
          <a:endParaRPr lang="en-US"/>
        </a:p>
      </dgm:t>
    </dgm:pt>
    <dgm:pt modelId="{D99AABC1-FC2B-4C92-A645-E3B700E874C1}">
      <dgm:prSet/>
      <dgm:spPr/>
      <dgm:t>
        <a:bodyPr/>
        <a:lstStyle/>
        <a:p>
          <a:r>
            <a:rPr lang="en-US" baseline="0"/>
            <a:t>What chemical amount of oxygen is available for a combustion reaction in a volume of 5.6 L at STP?</a:t>
          </a:r>
          <a:endParaRPr lang="en-US"/>
        </a:p>
      </dgm:t>
    </dgm:pt>
    <dgm:pt modelId="{02C00550-AF30-433D-B203-7975D84C1AE1}" type="parTrans" cxnId="{1A030712-4EC8-409F-B69F-B6876E7D59C0}">
      <dgm:prSet/>
      <dgm:spPr/>
      <dgm:t>
        <a:bodyPr/>
        <a:lstStyle/>
        <a:p>
          <a:endParaRPr lang="en-US"/>
        </a:p>
      </dgm:t>
    </dgm:pt>
    <dgm:pt modelId="{5A583847-E5A2-4BB0-9963-CDB11E8C1B30}" type="sibTrans" cxnId="{1A030712-4EC8-409F-B69F-B6876E7D59C0}">
      <dgm:prSet/>
      <dgm:spPr/>
      <dgm:t>
        <a:bodyPr/>
        <a:lstStyle/>
        <a:p>
          <a:endParaRPr lang="en-US"/>
        </a:p>
      </dgm:t>
    </dgm:pt>
    <dgm:pt modelId="{AE577502-D0A4-41AB-A8E7-6B1DEF1E7A46}">
      <dgm:prSet/>
      <dgm:spPr/>
      <dgm:t>
        <a:bodyPr/>
        <a:lstStyle/>
        <a:p>
          <a:r>
            <a:rPr lang="en-US" baseline="0"/>
            <a:t>Helium-filled balloons, often used for party decorations, are less dense than air, so they stay aloft and will rise unless tied down by a string. What volume does 3.50 g of helium gas occupy at SATP?</a:t>
          </a:r>
          <a:endParaRPr lang="en-US"/>
        </a:p>
      </dgm:t>
    </dgm:pt>
    <dgm:pt modelId="{DA1E102C-8A6B-415B-B57D-9742AA94591C}" type="parTrans" cxnId="{FF9285BA-3918-4E95-BB7D-1473A2E91A92}">
      <dgm:prSet/>
      <dgm:spPr/>
      <dgm:t>
        <a:bodyPr/>
        <a:lstStyle/>
        <a:p>
          <a:endParaRPr lang="en-US"/>
        </a:p>
      </dgm:t>
    </dgm:pt>
    <dgm:pt modelId="{3B6E3A10-BB5C-46C9-9643-8F28E6321169}" type="sibTrans" cxnId="{FF9285BA-3918-4E95-BB7D-1473A2E91A92}">
      <dgm:prSet/>
      <dgm:spPr/>
      <dgm:t>
        <a:bodyPr/>
        <a:lstStyle/>
        <a:p>
          <a:endParaRPr lang="en-US"/>
        </a:p>
      </dgm:t>
    </dgm:pt>
    <dgm:pt modelId="{A6C31849-3187-4C14-8108-92FD71A468F5}">
      <dgm:prSet/>
      <dgm:spPr/>
      <dgm:t>
        <a:bodyPr/>
        <a:lstStyle/>
        <a:p>
          <a:r>
            <a:rPr lang="en-US" baseline="0" dirty="0"/>
            <a:t>A propane tank for a barbecue contains liquefied propane. If the tank mass drops by 9.1 kg after a month’s use, what volume of propane gas at SATP was used for cooking?</a:t>
          </a:r>
          <a:endParaRPr lang="en-US" dirty="0"/>
        </a:p>
      </dgm:t>
    </dgm:pt>
    <dgm:pt modelId="{1532B3F4-7BC3-416E-807E-F799B3A1903C}" type="parTrans" cxnId="{705E407B-444D-496E-9367-F5B3AF843E3C}">
      <dgm:prSet/>
      <dgm:spPr/>
      <dgm:t>
        <a:bodyPr/>
        <a:lstStyle/>
        <a:p>
          <a:endParaRPr lang="en-US"/>
        </a:p>
      </dgm:t>
    </dgm:pt>
    <dgm:pt modelId="{0B4B4DBE-0907-42C0-A9B5-215E38229B8D}" type="sibTrans" cxnId="{705E407B-444D-496E-9367-F5B3AF843E3C}">
      <dgm:prSet/>
      <dgm:spPr/>
      <dgm:t>
        <a:bodyPr/>
        <a:lstStyle/>
        <a:p>
          <a:endParaRPr lang="en-US"/>
        </a:p>
      </dgm:t>
    </dgm:pt>
    <dgm:pt modelId="{3D63C45B-5461-4911-A349-7B23AD3C972F}" type="pres">
      <dgm:prSet presAssocID="{E5D77A9E-FF7B-464D-98C6-60D97D38AC5A}" presName="linear" presStyleCnt="0">
        <dgm:presLayoutVars>
          <dgm:animLvl val="lvl"/>
          <dgm:resizeHandles val="exact"/>
        </dgm:presLayoutVars>
      </dgm:prSet>
      <dgm:spPr/>
    </dgm:pt>
    <dgm:pt modelId="{CEC92C7D-9D3D-4227-B9EF-7242643EDF1E}" type="pres">
      <dgm:prSet presAssocID="{CB426F6D-FA1A-43C2-9A36-18173F563F4E}" presName="parentText" presStyleLbl="node1" presStyleIdx="0" presStyleCnt="4">
        <dgm:presLayoutVars>
          <dgm:chMax val="0"/>
          <dgm:bulletEnabled val="1"/>
        </dgm:presLayoutVars>
      </dgm:prSet>
      <dgm:spPr/>
    </dgm:pt>
    <dgm:pt modelId="{8D815792-F4F6-4D93-8AF0-3D2924939E2A}" type="pres">
      <dgm:prSet presAssocID="{85E576D0-BB42-4731-90A5-99824325F5DE}" presName="spacer" presStyleCnt="0"/>
      <dgm:spPr/>
    </dgm:pt>
    <dgm:pt modelId="{03374D4E-123D-456C-BF2E-0443183E3317}" type="pres">
      <dgm:prSet presAssocID="{D99AABC1-FC2B-4C92-A645-E3B700E874C1}" presName="parentText" presStyleLbl="node1" presStyleIdx="1" presStyleCnt="4">
        <dgm:presLayoutVars>
          <dgm:chMax val="0"/>
          <dgm:bulletEnabled val="1"/>
        </dgm:presLayoutVars>
      </dgm:prSet>
      <dgm:spPr/>
    </dgm:pt>
    <dgm:pt modelId="{869C1B90-9F6E-4F1C-BDA2-A78CEA99370E}" type="pres">
      <dgm:prSet presAssocID="{5A583847-E5A2-4BB0-9963-CDB11E8C1B30}" presName="spacer" presStyleCnt="0"/>
      <dgm:spPr/>
    </dgm:pt>
    <dgm:pt modelId="{A0B6ABE7-EADB-4F94-9EA9-D44CB8C50D37}" type="pres">
      <dgm:prSet presAssocID="{AE577502-D0A4-41AB-A8E7-6B1DEF1E7A46}" presName="parentText" presStyleLbl="node1" presStyleIdx="2" presStyleCnt="4">
        <dgm:presLayoutVars>
          <dgm:chMax val="0"/>
          <dgm:bulletEnabled val="1"/>
        </dgm:presLayoutVars>
      </dgm:prSet>
      <dgm:spPr/>
    </dgm:pt>
    <dgm:pt modelId="{C8E40E84-BEAB-42B2-961B-EE5C078A8B77}" type="pres">
      <dgm:prSet presAssocID="{3B6E3A10-BB5C-46C9-9643-8F28E6321169}" presName="spacer" presStyleCnt="0"/>
      <dgm:spPr/>
    </dgm:pt>
    <dgm:pt modelId="{30CCECA6-A773-4471-A8E4-CF80EA248001}" type="pres">
      <dgm:prSet presAssocID="{A6C31849-3187-4C14-8108-92FD71A468F5}" presName="parentText" presStyleLbl="node1" presStyleIdx="3" presStyleCnt="4">
        <dgm:presLayoutVars>
          <dgm:chMax val="0"/>
          <dgm:bulletEnabled val="1"/>
        </dgm:presLayoutVars>
      </dgm:prSet>
      <dgm:spPr/>
    </dgm:pt>
  </dgm:ptLst>
  <dgm:cxnLst>
    <dgm:cxn modelId="{1A030712-4EC8-409F-B69F-B6876E7D59C0}" srcId="{E5D77A9E-FF7B-464D-98C6-60D97D38AC5A}" destId="{D99AABC1-FC2B-4C92-A645-E3B700E874C1}" srcOrd="1" destOrd="0" parTransId="{02C00550-AF30-433D-B203-7975D84C1AE1}" sibTransId="{5A583847-E5A2-4BB0-9963-CDB11E8C1B30}"/>
    <dgm:cxn modelId="{1CA7F230-0AAB-4441-96E0-AC56BF4295FB}" type="presOf" srcId="{E5D77A9E-FF7B-464D-98C6-60D97D38AC5A}" destId="{3D63C45B-5461-4911-A349-7B23AD3C972F}" srcOrd="0" destOrd="0" presId="urn:microsoft.com/office/officeart/2005/8/layout/vList2"/>
    <dgm:cxn modelId="{26A24270-0374-4633-A6A7-D86A28409FF9}" type="presOf" srcId="{CB426F6D-FA1A-43C2-9A36-18173F563F4E}" destId="{CEC92C7D-9D3D-4227-B9EF-7242643EDF1E}" srcOrd="0" destOrd="0" presId="urn:microsoft.com/office/officeart/2005/8/layout/vList2"/>
    <dgm:cxn modelId="{A232F973-D9D1-4DD0-B96D-9EF1CD70FF9D}" type="presOf" srcId="{AE577502-D0A4-41AB-A8E7-6B1DEF1E7A46}" destId="{A0B6ABE7-EADB-4F94-9EA9-D44CB8C50D37}" srcOrd="0" destOrd="0" presId="urn:microsoft.com/office/officeart/2005/8/layout/vList2"/>
    <dgm:cxn modelId="{F36DBA79-9245-4840-9952-BEAAEEE1F7A9}" srcId="{E5D77A9E-FF7B-464D-98C6-60D97D38AC5A}" destId="{CB426F6D-FA1A-43C2-9A36-18173F563F4E}" srcOrd="0" destOrd="0" parTransId="{2DB00D5C-5CC4-42F3-9F3C-286C267A0B63}" sibTransId="{85E576D0-BB42-4731-90A5-99824325F5DE}"/>
    <dgm:cxn modelId="{705E407B-444D-496E-9367-F5B3AF843E3C}" srcId="{E5D77A9E-FF7B-464D-98C6-60D97D38AC5A}" destId="{A6C31849-3187-4C14-8108-92FD71A468F5}" srcOrd="3" destOrd="0" parTransId="{1532B3F4-7BC3-416E-807E-F799B3A1903C}" sibTransId="{0B4B4DBE-0907-42C0-A9B5-215E38229B8D}"/>
    <dgm:cxn modelId="{FF9285BA-3918-4E95-BB7D-1473A2E91A92}" srcId="{E5D77A9E-FF7B-464D-98C6-60D97D38AC5A}" destId="{AE577502-D0A4-41AB-A8E7-6B1DEF1E7A46}" srcOrd="2" destOrd="0" parTransId="{DA1E102C-8A6B-415B-B57D-9742AA94591C}" sibTransId="{3B6E3A10-BB5C-46C9-9643-8F28E6321169}"/>
    <dgm:cxn modelId="{C30E1FEA-4091-458A-A173-57BA7E531DAC}" type="presOf" srcId="{A6C31849-3187-4C14-8108-92FD71A468F5}" destId="{30CCECA6-A773-4471-A8E4-CF80EA248001}" srcOrd="0" destOrd="0" presId="urn:microsoft.com/office/officeart/2005/8/layout/vList2"/>
    <dgm:cxn modelId="{E6CB8FFD-A57A-4C1D-AF4A-411D6E082357}" type="presOf" srcId="{D99AABC1-FC2B-4C92-A645-E3B700E874C1}" destId="{03374D4E-123D-456C-BF2E-0443183E3317}" srcOrd="0" destOrd="0" presId="urn:microsoft.com/office/officeart/2005/8/layout/vList2"/>
    <dgm:cxn modelId="{868739BC-14A4-4C2B-BCEE-696CD4E92BA5}" type="presParOf" srcId="{3D63C45B-5461-4911-A349-7B23AD3C972F}" destId="{CEC92C7D-9D3D-4227-B9EF-7242643EDF1E}" srcOrd="0" destOrd="0" presId="urn:microsoft.com/office/officeart/2005/8/layout/vList2"/>
    <dgm:cxn modelId="{077ED6E2-0E6F-465A-A280-01A3C30AFDEA}" type="presParOf" srcId="{3D63C45B-5461-4911-A349-7B23AD3C972F}" destId="{8D815792-F4F6-4D93-8AF0-3D2924939E2A}" srcOrd="1" destOrd="0" presId="urn:microsoft.com/office/officeart/2005/8/layout/vList2"/>
    <dgm:cxn modelId="{421524D0-F2FD-4C5E-82A1-4A07D3117707}" type="presParOf" srcId="{3D63C45B-5461-4911-A349-7B23AD3C972F}" destId="{03374D4E-123D-456C-BF2E-0443183E3317}" srcOrd="2" destOrd="0" presId="urn:microsoft.com/office/officeart/2005/8/layout/vList2"/>
    <dgm:cxn modelId="{D9AAEACE-654B-4D8D-B2F1-77581361501A}" type="presParOf" srcId="{3D63C45B-5461-4911-A349-7B23AD3C972F}" destId="{869C1B90-9F6E-4F1C-BDA2-A78CEA99370E}" srcOrd="3" destOrd="0" presId="urn:microsoft.com/office/officeart/2005/8/layout/vList2"/>
    <dgm:cxn modelId="{3E9ED128-8672-4545-A7B4-21E9A173FBCA}" type="presParOf" srcId="{3D63C45B-5461-4911-A349-7B23AD3C972F}" destId="{A0B6ABE7-EADB-4F94-9EA9-D44CB8C50D37}" srcOrd="4" destOrd="0" presId="urn:microsoft.com/office/officeart/2005/8/layout/vList2"/>
    <dgm:cxn modelId="{7E30F59A-8870-4933-A968-32161F0D36E8}" type="presParOf" srcId="{3D63C45B-5461-4911-A349-7B23AD3C972F}" destId="{C8E40E84-BEAB-42B2-961B-EE5C078A8B77}" srcOrd="5" destOrd="0" presId="urn:microsoft.com/office/officeart/2005/8/layout/vList2"/>
    <dgm:cxn modelId="{7C04FDEE-4358-4D6F-898F-CEA8D39841B3}" type="presParOf" srcId="{3D63C45B-5461-4911-A349-7B23AD3C972F}" destId="{30CCECA6-A773-4471-A8E4-CF80EA248001}"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2D27933-8D3C-4E06-9FC4-15721C0851AE}"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99C48728-21D6-48FC-9913-0E3FC530DCA0}">
      <dgm:prSet/>
      <dgm:spPr/>
      <dgm:t>
        <a:bodyPr/>
        <a:lstStyle/>
        <a:p>
          <a:r>
            <a:rPr lang="en-US" baseline="0"/>
            <a:t>Up to this point in your study of gases you have studied various laws and generalizations such as Boyle’s law, Charles’ law, the law of combining volumes, and molar volumes. </a:t>
          </a:r>
          <a:endParaRPr lang="en-US"/>
        </a:p>
      </dgm:t>
    </dgm:pt>
    <dgm:pt modelId="{350D15E0-2476-418D-9D4E-38E3A8CAA441}" type="parTrans" cxnId="{A16419C6-CDC5-4181-968A-E8A7A1D1F35B}">
      <dgm:prSet/>
      <dgm:spPr/>
      <dgm:t>
        <a:bodyPr/>
        <a:lstStyle/>
        <a:p>
          <a:endParaRPr lang="en-US"/>
        </a:p>
      </dgm:t>
    </dgm:pt>
    <dgm:pt modelId="{E87F15D0-5C1D-46EB-BF3B-7338F4D785EB}" type="sibTrans" cxnId="{A16419C6-CDC5-4181-968A-E8A7A1D1F35B}">
      <dgm:prSet/>
      <dgm:spPr/>
      <dgm:t>
        <a:bodyPr/>
        <a:lstStyle/>
        <a:p>
          <a:endParaRPr lang="en-US"/>
        </a:p>
      </dgm:t>
    </dgm:pt>
    <dgm:pt modelId="{619290CF-B8B3-4CFF-97DD-63B832A9E747}">
      <dgm:prSet/>
      <dgm:spPr/>
      <dgm:t>
        <a:bodyPr/>
        <a:lstStyle/>
        <a:p>
          <a:r>
            <a:rPr lang="en-US" baseline="0"/>
            <a:t>All of these empirical properties are assumed to apply perfectly to all gases; in other words, all gases behave like an ideal gas. </a:t>
          </a:r>
          <a:endParaRPr lang="en-US"/>
        </a:p>
      </dgm:t>
    </dgm:pt>
    <dgm:pt modelId="{48474A57-B0BA-43C4-A74C-889AAE447397}" type="parTrans" cxnId="{B23C8089-76D6-45B6-A302-510BA79CF35C}">
      <dgm:prSet/>
      <dgm:spPr/>
      <dgm:t>
        <a:bodyPr/>
        <a:lstStyle/>
        <a:p>
          <a:endParaRPr lang="en-US"/>
        </a:p>
      </dgm:t>
    </dgm:pt>
    <dgm:pt modelId="{1EE09846-1807-4279-96C3-1F9B4A667F10}" type="sibTrans" cxnId="{B23C8089-76D6-45B6-A302-510BA79CF35C}">
      <dgm:prSet/>
      <dgm:spPr/>
      <dgm:t>
        <a:bodyPr/>
        <a:lstStyle/>
        <a:p>
          <a:endParaRPr lang="en-US"/>
        </a:p>
      </dgm:t>
    </dgm:pt>
    <dgm:pt modelId="{E81BF325-A29C-47B8-B68A-C59470F076E4}">
      <dgm:prSet/>
      <dgm:spPr/>
      <dgm:t>
        <a:bodyPr/>
        <a:lstStyle/>
        <a:p>
          <a:r>
            <a:rPr lang="en-US" baseline="0"/>
            <a:t>An ideal gas is a hypothetical gas that obeys all the gas laws perfectly under all conditions; that is, it does not condense into a liquid when cooled, and graphs of its volume and temperature and of pressure and temperature are perfectly straight lines</a:t>
          </a:r>
          <a:endParaRPr lang="en-US"/>
        </a:p>
      </dgm:t>
    </dgm:pt>
    <dgm:pt modelId="{BE3E01E3-DFCB-4567-8975-02F5931FE6B5}" type="parTrans" cxnId="{59D5B17F-D68C-44AB-8C8D-915A78823D6D}">
      <dgm:prSet/>
      <dgm:spPr/>
      <dgm:t>
        <a:bodyPr/>
        <a:lstStyle/>
        <a:p>
          <a:endParaRPr lang="en-US"/>
        </a:p>
      </dgm:t>
    </dgm:pt>
    <dgm:pt modelId="{7830B38E-B88A-4F77-9FA3-B67C0E12C77B}" type="sibTrans" cxnId="{59D5B17F-D68C-44AB-8C8D-915A78823D6D}">
      <dgm:prSet/>
      <dgm:spPr/>
      <dgm:t>
        <a:bodyPr/>
        <a:lstStyle/>
        <a:p>
          <a:endParaRPr lang="en-US"/>
        </a:p>
      </dgm:t>
    </dgm:pt>
    <dgm:pt modelId="{403CD185-1ADE-4079-A7F2-6179195F858F}" type="pres">
      <dgm:prSet presAssocID="{E2D27933-8D3C-4E06-9FC4-15721C0851AE}" presName="vert0" presStyleCnt="0">
        <dgm:presLayoutVars>
          <dgm:dir/>
          <dgm:animOne val="branch"/>
          <dgm:animLvl val="lvl"/>
        </dgm:presLayoutVars>
      </dgm:prSet>
      <dgm:spPr/>
    </dgm:pt>
    <dgm:pt modelId="{2489972B-BA40-4C0F-8B9D-85D644C8F219}" type="pres">
      <dgm:prSet presAssocID="{99C48728-21D6-48FC-9913-0E3FC530DCA0}" presName="thickLine" presStyleLbl="alignNode1" presStyleIdx="0" presStyleCnt="3"/>
      <dgm:spPr/>
    </dgm:pt>
    <dgm:pt modelId="{072B7E5C-B566-479A-AC38-F30264E35F8F}" type="pres">
      <dgm:prSet presAssocID="{99C48728-21D6-48FC-9913-0E3FC530DCA0}" presName="horz1" presStyleCnt="0"/>
      <dgm:spPr/>
    </dgm:pt>
    <dgm:pt modelId="{336AD7E1-1F6D-4112-8253-D0F9B6A574D1}" type="pres">
      <dgm:prSet presAssocID="{99C48728-21D6-48FC-9913-0E3FC530DCA0}" presName="tx1" presStyleLbl="revTx" presStyleIdx="0" presStyleCnt="3"/>
      <dgm:spPr/>
    </dgm:pt>
    <dgm:pt modelId="{4C450CEF-B3D9-48BE-896E-3C2C28F3588B}" type="pres">
      <dgm:prSet presAssocID="{99C48728-21D6-48FC-9913-0E3FC530DCA0}" presName="vert1" presStyleCnt="0"/>
      <dgm:spPr/>
    </dgm:pt>
    <dgm:pt modelId="{07445674-C0F5-43CB-849A-A90DECDE55AB}" type="pres">
      <dgm:prSet presAssocID="{619290CF-B8B3-4CFF-97DD-63B832A9E747}" presName="thickLine" presStyleLbl="alignNode1" presStyleIdx="1" presStyleCnt="3"/>
      <dgm:spPr/>
    </dgm:pt>
    <dgm:pt modelId="{9BF9CB66-D01D-46F5-94E9-767F2E3B892F}" type="pres">
      <dgm:prSet presAssocID="{619290CF-B8B3-4CFF-97DD-63B832A9E747}" presName="horz1" presStyleCnt="0"/>
      <dgm:spPr/>
    </dgm:pt>
    <dgm:pt modelId="{915F016A-CB86-4129-AA6A-BDBD9BED8D9F}" type="pres">
      <dgm:prSet presAssocID="{619290CF-B8B3-4CFF-97DD-63B832A9E747}" presName="tx1" presStyleLbl="revTx" presStyleIdx="1" presStyleCnt="3"/>
      <dgm:spPr/>
    </dgm:pt>
    <dgm:pt modelId="{0DE1FA5E-A204-48FD-A69A-DF5440C1D7B0}" type="pres">
      <dgm:prSet presAssocID="{619290CF-B8B3-4CFF-97DD-63B832A9E747}" presName="vert1" presStyleCnt="0"/>
      <dgm:spPr/>
    </dgm:pt>
    <dgm:pt modelId="{69284D1B-F0B9-41A6-A03F-DAB24693D380}" type="pres">
      <dgm:prSet presAssocID="{E81BF325-A29C-47B8-B68A-C59470F076E4}" presName="thickLine" presStyleLbl="alignNode1" presStyleIdx="2" presStyleCnt="3"/>
      <dgm:spPr/>
    </dgm:pt>
    <dgm:pt modelId="{116A5EB0-6166-451C-B5A6-27FD3F915076}" type="pres">
      <dgm:prSet presAssocID="{E81BF325-A29C-47B8-B68A-C59470F076E4}" presName="horz1" presStyleCnt="0"/>
      <dgm:spPr/>
    </dgm:pt>
    <dgm:pt modelId="{6814EC9D-6988-4AE1-AF9C-5D47CB40F374}" type="pres">
      <dgm:prSet presAssocID="{E81BF325-A29C-47B8-B68A-C59470F076E4}" presName="tx1" presStyleLbl="revTx" presStyleIdx="2" presStyleCnt="3"/>
      <dgm:spPr/>
    </dgm:pt>
    <dgm:pt modelId="{1CD309E2-C164-458E-B329-675F133F08E7}" type="pres">
      <dgm:prSet presAssocID="{E81BF325-A29C-47B8-B68A-C59470F076E4}" presName="vert1" presStyleCnt="0"/>
      <dgm:spPr/>
    </dgm:pt>
  </dgm:ptLst>
  <dgm:cxnLst>
    <dgm:cxn modelId="{D0EEB01E-7EC9-44CD-B351-CFE257206FA5}" type="presOf" srcId="{E81BF325-A29C-47B8-B68A-C59470F076E4}" destId="{6814EC9D-6988-4AE1-AF9C-5D47CB40F374}" srcOrd="0" destOrd="0" presId="urn:microsoft.com/office/officeart/2008/layout/LinedList"/>
    <dgm:cxn modelId="{09564863-F5FE-4E41-AA44-4E8EB09184E5}" type="presOf" srcId="{619290CF-B8B3-4CFF-97DD-63B832A9E747}" destId="{915F016A-CB86-4129-AA6A-BDBD9BED8D9F}" srcOrd="0" destOrd="0" presId="urn:microsoft.com/office/officeart/2008/layout/LinedList"/>
    <dgm:cxn modelId="{86D35F76-9F9D-45AC-A83F-F755B88E707F}" type="presOf" srcId="{99C48728-21D6-48FC-9913-0E3FC530DCA0}" destId="{336AD7E1-1F6D-4112-8253-D0F9B6A574D1}" srcOrd="0" destOrd="0" presId="urn:microsoft.com/office/officeart/2008/layout/LinedList"/>
    <dgm:cxn modelId="{27F4727C-50AE-4C22-B96C-3838943FC390}" type="presOf" srcId="{E2D27933-8D3C-4E06-9FC4-15721C0851AE}" destId="{403CD185-1ADE-4079-A7F2-6179195F858F}" srcOrd="0" destOrd="0" presId="urn:microsoft.com/office/officeart/2008/layout/LinedList"/>
    <dgm:cxn modelId="{59D5B17F-D68C-44AB-8C8D-915A78823D6D}" srcId="{E2D27933-8D3C-4E06-9FC4-15721C0851AE}" destId="{E81BF325-A29C-47B8-B68A-C59470F076E4}" srcOrd="2" destOrd="0" parTransId="{BE3E01E3-DFCB-4567-8975-02F5931FE6B5}" sibTransId="{7830B38E-B88A-4F77-9FA3-B67C0E12C77B}"/>
    <dgm:cxn modelId="{B23C8089-76D6-45B6-A302-510BA79CF35C}" srcId="{E2D27933-8D3C-4E06-9FC4-15721C0851AE}" destId="{619290CF-B8B3-4CFF-97DD-63B832A9E747}" srcOrd="1" destOrd="0" parTransId="{48474A57-B0BA-43C4-A74C-889AAE447397}" sibTransId="{1EE09846-1807-4279-96C3-1F9B4A667F10}"/>
    <dgm:cxn modelId="{A16419C6-CDC5-4181-968A-E8A7A1D1F35B}" srcId="{E2D27933-8D3C-4E06-9FC4-15721C0851AE}" destId="{99C48728-21D6-48FC-9913-0E3FC530DCA0}" srcOrd="0" destOrd="0" parTransId="{350D15E0-2476-418D-9D4E-38E3A8CAA441}" sibTransId="{E87F15D0-5C1D-46EB-BF3B-7338F4D785EB}"/>
    <dgm:cxn modelId="{78D26248-F171-4087-9482-D88146BFC18C}" type="presParOf" srcId="{403CD185-1ADE-4079-A7F2-6179195F858F}" destId="{2489972B-BA40-4C0F-8B9D-85D644C8F219}" srcOrd="0" destOrd="0" presId="urn:microsoft.com/office/officeart/2008/layout/LinedList"/>
    <dgm:cxn modelId="{09A366EE-AC7C-4885-8EFA-E6E7301AF930}" type="presParOf" srcId="{403CD185-1ADE-4079-A7F2-6179195F858F}" destId="{072B7E5C-B566-479A-AC38-F30264E35F8F}" srcOrd="1" destOrd="0" presId="urn:microsoft.com/office/officeart/2008/layout/LinedList"/>
    <dgm:cxn modelId="{DEAA8624-F4FE-4BF7-9118-BD1B77674A4B}" type="presParOf" srcId="{072B7E5C-B566-479A-AC38-F30264E35F8F}" destId="{336AD7E1-1F6D-4112-8253-D0F9B6A574D1}" srcOrd="0" destOrd="0" presId="urn:microsoft.com/office/officeart/2008/layout/LinedList"/>
    <dgm:cxn modelId="{FDA0870D-5558-4C0E-82DC-386270613677}" type="presParOf" srcId="{072B7E5C-B566-479A-AC38-F30264E35F8F}" destId="{4C450CEF-B3D9-48BE-896E-3C2C28F3588B}" srcOrd="1" destOrd="0" presId="urn:microsoft.com/office/officeart/2008/layout/LinedList"/>
    <dgm:cxn modelId="{0BEB6777-CBCE-4C56-B38B-8306FA43354F}" type="presParOf" srcId="{403CD185-1ADE-4079-A7F2-6179195F858F}" destId="{07445674-C0F5-43CB-849A-A90DECDE55AB}" srcOrd="2" destOrd="0" presId="urn:microsoft.com/office/officeart/2008/layout/LinedList"/>
    <dgm:cxn modelId="{384AB911-9103-4476-9661-083960EE1C99}" type="presParOf" srcId="{403CD185-1ADE-4079-A7F2-6179195F858F}" destId="{9BF9CB66-D01D-46F5-94E9-767F2E3B892F}" srcOrd="3" destOrd="0" presId="urn:microsoft.com/office/officeart/2008/layout/LinedList"/>
    <dgm:cxn modelId="{AF6AD282-60E4-48BA-87F1-F12F2E83E145}" type="presParOf" srcId="{9BF9CB66-D01D-46F5-94E9-767F2E3B892F}" destId="{915F016A-CB86-4129-AA6A-BDBD9BED8D9F}" srcOrd="0" destOrd="0" presId="urn:microsoft.com/office/officeart/2008/layout/LinedList"/>
    <dgm:cxn modelId="{DD4380C8-F718-43FB-9CC0-C8C9F26EAA90}" type="presParOf" srcId="{9BF9CB66-D01D-46F5-94E9-767F2E3B892F}" destId="{0DE1FA5E-A204-48FD-A69A-DF5440C1D7B0}" srcOrd="1" destOrd="0" presId="urn:microsoft.com/office/officeart/2008/layout/LinedList"/>
    <dgm:cxn modelId="{97873F43-C487-48B1-B3C2-5EBC87A0CA9F}" type="presParOf" srcId="{403CD185-1ADE-4079-A7F2-6179195F858F}" destId="{69284D1B-F0B9-41A6-A03F-DAB24693D380}" srcOrd="4" destOrd="0" presId="urn:microsoft.com/office/officeart/2008/layout/LinedList"/>
    <dgm:cxn modelId="{101EAAEF-3DC7-49CA-8E26-F94DA179B3DD}" type="presParOf" srcId="{403CD185-1ADE-4079-A7F2-6179195F858F}" destId="{116A5EB0-6166-451C-B5A6-27FD3F915076}" srcOrd="5" destOrd="0" presId="urn:microsoft.com/office/officeart/2008/layout/LinedList"/>
    <dgm:cxn modelId="{334F0E37-037B-4F52-BC9A-8EA33909F1E5}" type="presParOf" srcId="{116A5EB0-6166-451C-B5A6-27FD3F915076}" destId="{6814EC9D-6988-4AE1-AF9C-5D47CB40F374}" srcOrd="0" destOrd="0" presId="urn:microsoft.com/office/officeart/2008/layout/LinedList"/>
    <dgm:cxn modelId="{F2D50312-7FF6-422F-9B92-E11DC0DC95DB}" type="presParOf" srcId="{116A5EB0-6166-451C-B5A6-27FD3F915076}" destId="{1CD309E2-C164-458E-B329-675F133F08E7}"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2238A8-EDDF-4F94-8E66-FDF15D549244}">
      <dsp:nvSpPr>
        <dsp:cNvPr id="0" name=""/>
        <dsp:cNvSpPr/>
      </dsp:nvSpPr>
      <dsp:spPr>
        <a:xfrm>
          <a:off x="0" y="562"/>
          <a:ext cx="6681635" cy="131594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5C40EA-E48B-402E-992E-16086D4E1A4B}">
      <dsp:nvSpPr>
        <dsp:cNvPr id="0" name=""/>
        <dsp:cNvSpPr/>
      </dsp:nvSpPr>
      <dsp:spPr>
        <a:xfrm>
          <a:off x="398072" y="296649"/>
          <a:ext cx="723768" cy="72376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E025E54-0239-4CB5-BAE4-3A54EC2F11BC}">
      <dsp:nvSpPr>
        <dsp:cNvPr id="0" name=""/>
        <dsp:cNvSpPr/>
      </dsp:nvSpPr>
      <dsp:spPr>
        <a:xfrm>
          <a:off x="1519914" y="562"/>
          <a:ext cx="5161720" cy="1315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271" tIns="139271" rIns="139271" bIns="139271" numCol="1" spcCol="1270" anchor="ctr" anchorCtr="0">
          <a:noAutofit/>
        </a:bodyPr>
        <a:lstStyle/>
        <a:p>
          <a:pPr marL="0" lvl="0" indent="0" algn="l" defTabSz="844550">
            <a:lnSpc>
              <a:spcPct val="90000"/>
            </a:lnSpc>
            <a:spcBef>
              <a:spcPct val="0"/>
            </a:spcBef>
            <a:spcAft>
              <a:spcPct val="35000"/>
            </a:spcAft>
            <a:buNone/>
          </a:pPr>
          <a:r>
            <a:rPr lang="en-US" sz="1900" kern="1200" baseline="0"/>
            <a:t>Analysis of the evidence produced in an investigation suggests an inverse variation between the pressure and volume of a gas; that is, as the pressure increases, the volume decreases</a:t>
          </a:r>
          <a:endParaRPr lang="en-US" sz="1900" kern="1200"/>
        </a:p>
      </dsp:txBody>
      <dsp:txXfrm>
        <a:off x="1519914" y="562"/>
        <a:ext cx="5161720" cy="1315942"/>
      </dsp:txXfrm>
    </dsp:sp>
    <dsp:sp modelId="{F57AD5BE-7C99-463B-9B96-814B0940E7DB}">
      <dsp:nvSpPr>
        <dsp:cNvPr id="0" name=""/>
        <dsp:cNvSpPr/>
      </dsp:nvSpPr>
      <dsp:spPr>
        <a:xfrm>
          <a:off x="0" y="1645491"/>
          <a:ext cx="6681635" cy="131594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9927DC-BB51-4DC7-9A97-6BBB35AE904D}">
      <dsp:nvSpPr>
        <dsp:cNvPr id="0" name=""/>
        <dsp:cNvSpPr/>
      </dsp:nvSpPr>
      <dsp:spPr>
        <a:xfrm>
          <a:off x="398072" y="1941578"/>
          <a:ext cx="723768" cy="72376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4050FD4-3871-443C-BA3F-383D4049EA81}">
      <dsp:nvSpPr>
        <dsp:cNvPr id="0" name=""/>
        <dsp:cNvSpPr/>
      </dsp:nvSpPr>
      <dsp:spPr>
        <a:xfrm>
          <a:off x="1519914" y="1645491"/>
          <a:ext cx="5161720" cy="1315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271" tIns="139271" rIns="139271" bIns="139271" numCol="1" spcCol="1270" anchor="ctr" anchorCtr="0">
          <a:noAutofit/>
        </a:bodyPr>
        <a:lstStyle/>
        <a:p>
          <a:pPr marL="0" lvl="0" indent="0" algn="l" defTabSz="844550">
            <a:lnSpc>
              <a:spcPct val="90000"/>
            </a:lnSpc>
            <a:spcBef>
              <a:spcPct val="0"/>
            </a:spcBef>
            <a:spcAft>
              <a:spcPct val="35000"/>
            </a:spcAft>
            <a:buNone/>
          </a:pPr>
          <a:r>
            <a:rPr lang="en-US" sz="1900" kern="1200" baseline="0"/>
            <a:t>Boyle’s Law: as the pressure on a gas increases, the volume of the gas decreases proportionally, provided that the temperature and chemical amount of gas remain constant.</a:t>
          </a:r>
          <a:endParaRPr lang="en-US" sz="1900" kern="1200"/>
        </a:p>
      </dsp:txBody>
      <dsp:txXfrm>
        <a:off x="1519914" y="1645491"/>
        <a:ext cx="5161720" cy="1315942"/>
      </dsp:txXfrm>
    </dsp:sp>
    <dsp:sp modelId="{583AC1FC-9293-4DB3-956A-BC4D700D5C90}">
      <dsp:nvSpPr>
        <dsp:cNvPr id="0" name=""/>
        <dsp:cNvSpPr/>
      </dsp:nvSpPr>
      <dsp:spPr>
        <a:xfrm>
          <a:off x="0" y="3290419"/>
          <a:ext cx="6681635" cy="131594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E7C919-5615-4A56-ACE8-9C2C0819F9A5}">
      <dsp:nvSpPr>
        <dsp:cNvPr id="0" name=""/>
        <dsp:cNvSpPr/>
      </dsp:nvSpPr>
      <dsp:spPr>
        <a:xfrm>
          <a:off x="398072" y="3586506"/>
          <a:ext cx="723768" cy="72376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A18F696-38B4-4D46-B3B6-0DE34DDD3B5E}">
      <dsp:nvSpPr>
        <dsp:cNvPr id="0" name=""/>
        <dsp:cNvSpPr/>
      </dsp:nvSpPr>
      <dsp:spPr>
        <a:xfrm>
          <a:off x="1519914" y="3290419"/>
          <a:ext cx="5161720" cy="1315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271" tIns="139271" rIns="139271" bIns="139271" numCol="1" spcCol="1270" anchor="ctr" anchorCtr="0">
          <a:noAutofit/>
        </a:bodyPr>
        <a:lstStyle/>
        <a:p>
          <a:pPr marL="0" lvl="0" indent="0" algn="l" defTabSz="844550">
            <a:lnSpc>
              <a:spcPct val="90000"/>
            </a:lnSpc>
            <a:spcBef>
              <a:spcPct val="0"/>
            </a:spcBef>
            <a:spcAft>
              <a:spcPct val="35000"/>
            </a:spcAft>
            <a:buNone/>
          </a:pPr>
          <a:r>
            <a:rPr lang="en-US" sz="1900" kern="1200" baseline="0"/>
            <a:t>Equation: P</a:t>
          </a:r>
          <a:r>
            <a:rPr lang="en-US" sz="1900" kern="1200" baseline="-25000"/>
            <a:t>1</a:t>
          </a:r>
          <a:r>
            <a:rPr lang="en-US" sz="1900" kern="1200" baseline="0"/>
            <a:t>V</a:t>
          </a:r>
          <a:r>
            <a:rPr lang="en-US" sz="1900" kern="1200" baseline="-25000"/>
            <a:t>1</a:t>
          </a:r>
          <a:r>
            <a:rPr lang="en-US" sz="1900" kern="1200" baseline="0"/>
            <a:t> = P</a:t>
          </a:r>
          <a:r>
            <a:rPr lang="en-US" sz="1900" kern="1200" baseline="-25000"/>
            <a:t>2</a:t>
          </a:r>
          <a:r>
            <a:rPr lang="en-US" sz="1900" kern="1200" baseline="0"/>
            <a:t>V</a:t>
          </a:r>
          <a:r>
            <a:rPr lang="en-US" sz="1900" kern="1200" baseline="-25000"/>
            <a:t>2</a:t>
          </a:r>
          <a:endParaRPr lang="en-US" sz="1900" kern="1200"/>
        </a:p>
      </dsp:txBody>
      <dsp:txXfrm>
        <a:off x="1519914" y="3290419"/>
        <a:ext cx="5161720" cy="131594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70D402-F2D6-481A-8043-97DDFF904BB3}">
      <dsp:nvSpPr>
        <dsp:cNvPr id="0" name=""/>
        <dsp:cNvSpPr/>
      </dsp:nvSpPr>
      <dsp:spPr>
        <a:xfrm>
          <a:off x="0" y="799"/>
          <a:ext cx="7620000" cy="187188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AE7B83-5194-4849-96E8-ADBBEA87C35A}">
      <dsp:nvSpPr>
        <dsp:cNvPr id="0" name=""/>
        <dsp:cNvSpPr/>
      </dsp:nvSpPr>
      <dsp:spPr>
        <a:xfrm>
          <a:off x="566245" y="421974"/>
          <a:ext cx="1029537" cy="10295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1008A9D-30D2-42AC-8D10-5593B913CA54}">
      <dsp:nvSpPr>
        <dsp:cNvPr id="0" name=""/>
        <dsp:cNvSpPr/>
      </dsp:nvSpPr>
      <dsp:spPr>
        <a:xfrm>
          <a:off x="2162028" y="799"/>
          <a:ext cx="5457971" cy="1871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108" tIns="198108" rIns="198108" bIns="198108" numCol="1" spcCol="1270" anchor="ctr" anchorCtr="0">
          <a:noAutofit/>
        </a:bodyPr>
        <a:lstStyle/>
        <a:p>
          <a:pPr marL="0" lvl="0" indent="0" algn="l" defTabSz="977900">
            <a:lnSpc>
              <a:spcPct val="90000"/>
            </a:lnSpc>
            <a:spcBef>
              <a:spcPct val="0"/>
            </a:spcBef>
            <a:spcAft>
              <a:spcPct val="35000"/>
            </a:spcAft>
            <a:buNone/>
          </a:pPr>
          <a:r>
            <a:rPr lang="en-US" sz="2200" kern="1200" baseline="0"/>
            <a:t>A single, ideal-gas equation describes the interrelationship of pressure, temperature, volume, and chemical amount of matter—the four variables that define a gaseous system.</a:t>
          </a:r>
          <a:endParaRPr lang="en-US" sz="2200" kern="1200"/>
        </a:p>
      </dsp:txBody>
      <dsp:txXfrm>
        <a:off x="2162028" y="799"/>
        <a:ext cx="5457971" cy="1871885"/>
      </dsp:txXfrm>
    </dsp:sp>
    <dsp:sp modelId="{6A08ED5B-9D6C-4523-A887-DD2C5B8AFAE3}">
      <dsp:nvSpPr>
        <dsp:cNvPr id="0" name=""/>
        <dsp:cNvSpPr/>
      </dsp:nvSpPr>
      <dsp:spPr>
        <a:xfrm>
          <a:off x="0" y="2340657"/>
          <a:ext cx="7620000" cy="187188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907FBC-25F0-4E6D-BBC5-B157EA89B033}">
      <dsp:nvSpPr>
        <dsp:cNvPr id="0" name=""/>
        <dsp:cNvSpPr/>
      </dsp:nvSpPr>
      <dsp:spPr>
        <a:xfrm>
          <a:off x="566245" y="2761831"/>
          <a:ext cx="1029537" cy="10295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A1CBBBB-20D2-4724-AF7F-68529A1468D8}">
      <dsp:nvSpPr>
        <dsp:cNvPr id="0" name=""/>
        <dsp:cNvSpPr/>
      </dsp:nvSpPr>
      <dsp:spPr>
        <a:xfrm>
          <a:off x="2162028" y="2340657"/>
          <a:ext cx="5457971" cy="1871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108" tIns="198108" rIns="198108" bIns="198108" numCol="1" spcCol="1270" anchor="ctr" anchorCtr="0">
          <a:noAutofit/>
        </a:bodyPr>
        <a:lstStyle/>
        <a:p>
          <a:pPr marL="0" lvl="0" indent="0" algn="l" defTabSz="977900">
            <a:lnSpc>
              <a:spcPct val="90000"/>
            </a:lnSpc>
            <a:spcBef>
              <a:spcPct val="0"/>
            </a:spcBef>
            <a:spcAft>
              <a:spcPct val="35000"/>
            </a:spcAft>
            <a:buNone/>
          </a:pPr>
          <a:r>
            <a:rPr lang="en-US" sz="2200" kern="1200" baseline="0"/>
            <a:t>The constant, R, is known as the universal gas constant. The value for the universal gas constant can be obtained by substituting STP (or SATP) conditions for one mole of an ideal gas into the ideal gas law</a:t>
          </a:r>
          <a:endParaRPr lang="en-US" sz="2200" kern="1200"/>
        </a:p>
      </dsp:txBody>
      <dsp:txXfrm>
        <a:off x="2162028" y="2340657"/>
        <a:ext cx="5457971" cy="1871885"/>
      </dsp:txXfrm>
    </dsp:sp>
    <dsp:sp modelId="{DE54EE8D-C2A0-420A-87F7-6E95B53B9EF8}">
      <dsp:nvSpPr>
        <dsp:cNvPr id="0" name=""/>
        <dsp:cNvSpPr/>
      </dsp:nvSpPr>
      <dsp:spPr>
        <a:xfrm>
          <a:off x="0" y="4680514"/>
          <a:ext cx="7620000" cy="187188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6ADCA2-61BE-49D7-B3B1-90F234AC849C}">
      <dsp:nvSpPr>
        <dsp:cNvPr id="0" name=""/>
        <dsp:cNvSpPr/>
      </dsp:nvSpPr>
      <dsp:spPr>
        <a:xfrm>
          <a:off x="566245" y="5101688"/>
          <a:ext cx="1029537" cy="10295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2A846F2-9C1E-4DF5-8B5D-006F6D3D4230}">
      <dsp:nvSpPr>
        <dsp:cNvPr id="0" name=""/>
        <dsp:cNvSpPr/>
      </dsp:nvSpPr>
      <dsp:spPr>
        <a:xfrm>
          <a:off x="2162028" y="4680514"/>
          <a:ext cx="5457971" cy="1871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108" tIns="198108" rIns="198108" bIns="198108" numCol="1" spcCol="1270" anchor="ctr" anchorCtr="0">
          <a:noAutofit/>
        </a:bodyPr>
        <a:lstStyle/>
        <a:p>
          <a:pPr marL="0" lvl="0" indent="0" algn="l" defTabSz="977900">
            <a:lnSpc>
              <a:spcPct val="90000"/>
            </a:lnSpc>
            <a:spcBef>
              <a:spcPct val="0"/>
            </a:spcBef>
            <a:spcAft>
              <a:spcPct val="35000"/>
            </a:spcAft>
            <a:buNone/>
          </a:pPr>
          <a:r>
            <a:rPr lang="en-US" sz="2200" kern="1200" baseline="0"/>
            <a:t>Equation: PV = nRT</a:t>
          </a:r>
          <a:endParaRPr lang="en-US" sz="2200" kern="1200"/>
        </a:p>
      </dsp:txBody>
      <dsp:txXfrm>
        <a:off x="2162028" y="4680514"/>
        <a:ext cx="5457971" cy="187188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F22AC4-0EDD-4673-AC0A-92C69FCE4B19}">
      <dsp:nvSpPr>
        <dsp:cNvPr id="0" name=""/>
        <dsp:cNvSpPr/>
      </dsp:nvSpPr>
      <dsp:spPr>
        <a:xfrm>
          <a:off x="0" y="1992"/>
          <a:ext cx="11658600" cy="100981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ED2595-D9E3-49D1-AB12-EC05CAD7F7FB}">
      <dsp:nvSpPr>
        <dsp:cNvPr id="0" name=""/>
        <dsp:cNvSpPr/>
      </dsp:nvSpPr>
      <dsp:spPr>
        <a:xfrm>
          <a:off x="305468" y="229200"/>
          <a:ext cx="555397" cy="5553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8E8DA0C-7FC3-4C7F-81A1-381207CF3EFE}">
      <dsp:nvSpPr>
        <dsp:cNvPr id="0" name=""/>
        <dsp:cNvSpPr/>
      </dsp:nvSpPr>
      <dsp:spPr>
        <a:xfrm>
          <a:off x="1166334" y="1992"/>
          <a:ext cx="10492265" cy="1009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872" tIns="106872" rIns="106872" bIns="106872" numCol="1" spcCol="1270" anchor="ctr" anchorCtr="0">
          <a:noAutofit/>
        </a:bodyPr>
        <a:lstStyle/>
        <a:p>
          <a:pPr marL="0" lvl="0" indent="0" algn="l" defTabSz="933450">
            <a:lnSpc>
              <a:spcPct val="90000"/>
            </a:lnSpc>
            <a:spcBef>
              <a:spcPct val="0"/>
            </a:spcBef>
            <a:spcAft>
              <a:spcPct val="35000"/>
            </a:spcAft>
            <a:buNone/>
          </a:pPr>
          <a:r>
            <a:rPr lang="en-US" sz="2100" kern="1200" dirty="0"/>
            <a:t>A common use of the ideal gas law is to predict volumes or masses of gases under specified conditions of temperature and pressure. For example, predict the volume occupied by 0.78 g of hydrogen at 22 °C and 125 kPa.</a:t>
          </a:r>
        </a:p>
      </dsp:txBody>
      <dsp:txXfrm>
        <a:off x="1166334" y="1992"/>
        <a:ext cx="10492265" cy="1009813"/>
      </dsp:txXfrm>
    </dsp:sp>
    <dsp:sp modelId="{A2EB5BC6-1472-40C8-A963-E450D2FE5EE2}">
      <dsp:nvSpPr>
        <dsp:cNvPr id="0" name=""/>
        <dsp:cNvSpPr/>
      </dsp:nvSpPr>
      <dsp:spPr>
        <a:xfrm>
          <a:off x="0" y="1264259"/>
          <a:ext cx="11658600" cy="100981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510D74-F012-466D-8AA8-974A39B47F48}">
      <dsp:nvSpPr>
        <dsp:cNvPr id="0" name=""/>
        <dsp:cNvSpPr/>
      </dsp:nvSpPr>
      <dsp:spPr>
        <a:xfrm>
          <a:off x="305468" y="1491467"/>
          <a:ext cx="555397" cy="55539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7A457B2-D088-4525-947E-C8111E3E296E}">
      <dsp:nvSpPr>
        <dsp:cNvPr id="0" name=""/>
        <dsp:cNvSpPr/>
      </dsp:nvSpPr>
      <dsp:spPr>
        <a:xfrm>
          <a:off x="1166334" y="1264259"/>
          <a:ext cx="10492265" cy="1009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872" tIns="106872" rIns="106872" bIns="106872" numCol="1" spcCol="1270" anchor="ctr" anchorCtr="0">
          <a:noAutofit/>
        </a:bodyPr>
        <a:lstStyle/>
        <a:p>
          <a:pPr marL="0" lvl="0" indent="0" algn="l" defTabSz="933450">
            <a:lnSpc>
              <a:spcPct val="90000"/>
            </a:lnSpc>
            <a:spcBef>
              <a:spcPct val="0"/>
            </a:spcBef>
            <a:spcAft>
              <a:spcPct val="35000"/>
            </a:spcAft>
            <a:buNone/>
          </a:pPr>
          <a:r>
            <a:rPr lang="en-US" sz="2100" kern="1200"/>
            <a:t>What mass of argon gas (Figure 3) should be introduced into an evacuated 0.88 L tube to produce a pressure of 90 kPa at 30 °C?</a:t>
          </a:r>
        </a:p>
      </dsp:txBody>
      <dsp:txXfrm>
        <a:off x="1166334" y="1264259"/>
        <a:ext cx="10492265" cy="1009813"/>
      </dsp:txXfrm>
    </dsp:sp>
    <dsp:sp modelId="{AED1CF32-05DD-491F-9479-640062385B24}">
      <dsp:nvSpPr>
        <dsp:cNvPr id="0" name=""/>
        <dsp:cNvSpPr/>
      </dsp:nvSpPr>
      <dsp:spPr>
        <a:xfrm>
          <a:off x="0" y="2526526"/>
          <a:ext cx="11658600" cy="100981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112460-147C-42A5-AE8B-308038631373}">
      <dsp:nvSpPr>
        <dsp:cNvPr id="0" name=""/>
        <dsp:cNvSpPr/>
      </dsp:nvSpPr>
      <dsp:spPr>
        <a:xfrm>
          <a:off x="305468" y="2753734"/>
          <a:ext cx="555397" cy="55539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C81A779-6D9C-479E-8571-A1D601513351}">
      <dsp:nvSpPr>
        <dsp:cNvPr id="0" name=""/>
        <dsp:cNvSpPr/>
      </dsp:nvSpPr>
      <dsp:spPr>
        <a:xfrm>
          <a:off x="1166334" y="2526526"/>
          <a:ext cx="10492265" cy="1009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872" tIns="106872" rIns="106872" bIns="106872" numCol="1" spcCol="1270" anchor="ctr" anchorCtr="0">
          <a:noAutofit/>
        </a:bodyPr>
        <a:lstStyle/>
        <a:p>
          <a:pPr marL="0" lvl="0" indent="0" algn="l" defTabSz="933450">
            <a:lnSpc>
              <a:spcPct val="90000"/>
            </a:lnSpc>
            <a:spcBef>
              <a:spcPct val="0"/>
            </a:spcBef>
            <a:spcAft>
              <a:spcPct val="35000"/>
            </a:spcAft>
            <a:buNone/>
          </a:pPr>
          <a:r>
            <a:rPr lang="en-US" sz="2100" kern="1200"/>
            <a:t>Predict the chemical amount of methane gas present in a sample that has a volume of 500 mL at 35.0 °C and 210 kPa. </a:t>
          </a:r>
        </a:p>
      </dsp:txBody>
      <dsp:txXfrm>
        <a:off x="1166334" y="2526526"/>
        <a:ext cx="10492265" cy="1009813"/>
      </dsp:txXfrm>
    </dsp:sp>
    <dsp:sp modelId="{D56A96C6-A9D4-44A7-9CE7-4FBF83950721}">
      <dsp:nvSpPr>
        <dsp:cNvPr id="0" name=""/>
        <dsp:cNvSpPr/>
      </dsp:nvSpPr>
      <dsp:spPr>
        <a:xfrm>
          <a:off x="0" y="3788793"/>
          <a:ext cx="11658600" cy="100981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0FE619-F3F1-4497-99B1-F19B857AD482}">
      <dsp:nvSpPr>
        <dsp:cNvPr id="0" name=""/>
        <dsp:cNvSpPr/>
      </dsp:nvSpPr>
      <dsp:spPr>
        <a:xfrm>
          <a:off x="305468" y="4016001"/>
          <a:ext cx="555397" cy="55539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EA3D8D1-91E9-4430-92B4-74AC244D01F4}">
      <dsp:nvSpPr>
        <dsp:cNvPr id="0" name=""/>
        <dsp:cNvSpPr/>
      </dsp:nvSpPr>
      <dsp:spPr>
        <a:xfrm>
          <a:off x="1166334" y="3788793"/>
          <a:ext cx="10492265" cy="1009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872" tIns="106872" rIns="106872" bIns="106872" numCol="1" spcCol="1270" anchor="ctr" anchorCtr="0">
          <a:noAutofit/>
        </a:bodyPr>
        <a:lstStyle/>
        <a:p>
          <a:pPr marL="0" lvl="0" indent="0" algn="l" defTabSz="933450">
            <a:lnSpc>
              <a:spcPct val="90000"/>
            </a:lnSpc>
            <a:spcBef>
              <a:spcPct val="0"/>
            </a:spcBef>
            <a:spcAft>
              <a:spcPct val="35000"/>
            </a:spcAft>
            <a:buNone/>
          </a:pPr>
          <a:r>
            <a:rPr lang="en-US" sz="2100" kern="1200"/>
            <a:t>What volume does 50 kg of oxygen gas occupy at a pressure of 150 kPa and a temperature of 125 °C?</a:t>
          </a:r>
        </a:p>
      </dsp:txBody>
      <dsp:txXfrm>
        <a:off x="1166334" y="3788793"/>
        <a:ext cx="10492265" cy="10098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06850D-3A8C-40DE-A1FF-71D2464316E6}">
      <dsp:nvSpPr>
        <dsp:cNvPr id="0" name=""/>
        <dsp:cNvSpPr/>
      </dsp:nvSpPr>
      <dsp:spPr>
        <a:xfrm>
          <a:off x="0" y="672"/>
          <a:ext cx="7216384" cy="157441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702E31-B4EF-468B-BAD7-E8CB9B03F6AA}">
      <dsp:nvSpPr>
        <dsp:cNvPr id="0" name=""/>
        <dsp:cNvSpPr/>
      </dsp:nvSpPr>
      <dsp:spPr>
        <a:xfrm>
          <a:off x="476260" y="354916"/>
          <a:ext cx="865928" cy="8659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8783F91-B222-48DA-BF0F-3FE851D66514}">
      <dsp:nvSpPr>
        <dsp:cNvPr id="0" name=""/>
        <dsp:cNvSpPr/>
      </dsp:nvSpPr>
      <dsp:spPr>
        <a:xfrm>
          <a:off x="1818449" y="672"/>
          <a:ext cx="5397934" cy="1574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626" tIns="166626" rIns="166626" bIns="166626" numCol="1" spcCol="1270" anchor="ctr" anchorCtr="0">
          <a:noAutofit/>
        </a:bodyPr>
        <a:lstStyle/>
        <a:p>
          <a:pPr marL="0" lvl="0" indent="0" algn="l" defTabSz="844550">
            <a:lnSpc>
              <a:spcPct val="90000"/>
            </a:lnSpc>
            <a:spcBef>
              <a:spcPct val="0"/>
            </a:spcBef>
            <a:spcAft>
              <a:spcPct val="35000"/>
            </a:spcAft>
            <a:buNone/>
          </a:pPr>
          <a:r>
            <a:rPr lang="en-US" sz="1900" kern="1200"/>
            <a:t>A 2.0 L party balloon at 98 kPa is taken to the top of a mountain where the pressure is 75 kPa. Assume that the temperature and chemical amount of the gas remain the same. Use Boyle’s law to determine the new volume of the balloon.</a:t>
          </a:r>
        </a:p>
      </dsp:txBody>
      <dsp:txXfrm>
        <a:off x="1818449" y="672"/>
        <a:ext cx="5397934" cy="1574415"/>
      </dsp:txXfrm>
    </dsp:sp>
    <dsp:sp modelId="{DBDCAE8B-3C14-47CB-8230-1880E9BD5C49}">
      <dsp:nvSpPr>
        <dsp:cNvPr id="0" name=""/>
        <dsp:cNvSpPr/>
      </dsp:nvSpPr>
      <dsp:spPr>
        <a:xfrm>
          <a:off x="0" y="1968692"/>
          <a:ext cx="7216384" cy="157441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E24051-8011-4B91-BF13-881B0A0056DC}">
      <dsp:nvSpPr>
        <dsp:cNvPr id="0" name=""/>
        <dsp:cNvSpPr/>
      </dsp:nvSpPr>
      <dsp:spPr>
        <a:xfrm>
          <a:off x="476260" y="2322935"/>
          <a:ext cx="865928" cy="8659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4EDD7B3-36C6-44D0-A9C4-B7FAA5AF6FB3}">
      <dsp:nvSpPr>
        <dsp:cNvPr id="0" name=""/>
        <dsp:cNvSpPr/>
      </dsp:nvSpPr>
      <dsp:spPr>
        <a:xfrm>
          <a:off x="1818449" y="1968692"/>
          <a:ext cx="5397934" cy="1574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626" tIns="166626" rIns="166626" bIns="166626" numCol="1" spcCol="1270" anchor="ctr" anchorCtr="0">
          <a:noAutofit/>
        </a:bodyPr>
        <a:lstStyle/>
        <a:p>
          <a:pPr marL="0" lvl="0" indent="0" algn="l" defTabSz="844550">
            <a:lnSpc>
              <a:spcPct val="90000"/>
            </a:lnSpc>
            <a:spcBef>
              <a:spcPct val="0"/>
            </a:spcBef>
            <a:spcAft>
              <a:spcPct val="35000"/>
            </a:spcAft>
            <a:buNone/>
          </a:pPr>
          <a:r>
            <a:rPr lang="en-US" sz="1900" kern="1200"/>
            <a:t>A bicycle pump contains 0.650 L of air at 101 kPa. If the pump is closed, what pressure is required to change the volume to 0.250 L?</a:t>
          </a:r>
        </a:p>
      </dsp:txBody>
      <dsp:txXfrm>
        <a:off x="1818449" y="1968692"/>
        <a:ext cx="5397934" cy="1574415"/>
      </dsp:txXfrm>
    </dsp:sp>
    <dsp:sp modelId="{9D17CAFF-A97D-41BE-93A6-6796B5E3D46F}">
      <dsp:nvSpPr>
        <dsp:cNvPr id="0" name=""/>
        <dsp:cNvSpPr/>
      </dsp:nvSpPr>
      <dsp:spPr>
        <a:xfrm>
          <a:off x="0" y="3936711"/>
          <a:ext cx="7216384" cy="157441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9E6888-0967-445F-BB11-CF246AC05612}">
      <dsp:nvSpPr>
        <dsp:cNvPr id="0" name=""/>
        <dsp:cNvSpPr/>
      </dsp:nvSpPr>
      <dsp:spPr>
        <a:xfrm>
          <a:off x="476260" y="4290955"/>
          <a:ext cx="865928" cy="86592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FF88F9A-2E70-48BD-B7BC-8A9B43DDD294}">
      <dsp:nvSpPr>
        <dsp:cNvPr id="0" name=""/>
        <dsp:cNvSpPr/>
      </dsp:nvSpPr>
      <dsp:spPr>
        <a:xfrm>
          <a:off x="1818449" y="3936711"/>
          <a:ext cx="5397934" cy="1574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626" tIns="166626" rIns="166626" bIns="166626" numCol="1" spcCol="1270" anchor="ctr" anchorCtr="0">
          <a:noAutofit/>
        </a:bodyPr>
        <a:lstStyle/>
        <a:p>
          <a:pPr marL="0" lvl="0" indent="0" algn="l" defTabSz="844550">
            <a:lnSpc>
              <a:spcPct val="90000"/>
            </a:lnSpc>
            <a:spcBef>
              <a:spcPct val="0"/>
            </a:spcBef>
            <a:spcAft>
              <a:spcPct val="35000"/>
            </a:spcAft>
            <a:buNone/>
          </a:pPr>
          <a:r>
            <a:rPr lang="en-US" sz="1900" kern="1200"/>
            <a:t>A weather balloon containing 35.0 L of helium at 98.0 kPa is released and rises. Assuming that the temperature is constant, find the volume of the balloon when the atmospheric pressure is 25.0 kPa at a height of about 25 km</a:t>
          </a:r>
        </a:p>
      </dsp:txBody>
      <dsp:txXfrm>
        <a:off x="1818449" y="3936711"/>
        <a:ext cx="5397934" cy="15744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88B2F1-CC54-4B2B-B3E2-DCBD2759DB84}">
      <dsp:nvSpPr>
        <dsp:cNvPr id="0" name=""/>
        <dsp:cNvSpPr/>
      </dsp:nvSpPr>
      <dsp:spPr>
        <a:xfrm>
          <a:off x="0" y="562"/>
          <a:ext cx="6681635" cy="131594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931441-88A8-4E4F-B2A9-4F4CFDAE82CC}">
      <dsp:nvSpPr>
        <dsp:cNvPr id="0" name=""/>
        <dsp:cNvSpPr/>
      </dsp:nvSpPr>
      <dsp:spPr>
        <a:xfrm>
          <a:off x="398072" y="296649"/>
          <a:ext cx="723768" cy="72376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F3AE63A-0074-47B3-B6EA-553DDA434DB3}">
      <dsp:nvSpPr>
        <dsp:cNvPr id="0" name=""/>
        <dsp:cNvSpPr/>
      </dsp:nvSpPr>
      <dsp:spPr>
        <a:xfrm>
          <a:off x="1519914" y="562"/>
          <a:ext cx="5161720" cy="1315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271" tIns="139271" rIns="139271" bIns="139271" numCol="1" spcCol="1270" anchor="ctr" anchorCtr="0">
          <a:noAutofit/>
        </a:bodyPr>
        <a:lstStyle/>
        <a:p>
          <a:pPr marL="0" lvl="0" indent="0" algn="l" defTabSz="844550">
            <a:lnSpc>
              <a:spcPct val="90000"/>
            </a:lnSpc>
            <a:spcBef>
              <a:spcPct val="0"/>
            </a:spcBef>
            <a:spcAft>
              <a:spcPct val="35000"/>
            </a:spcAft>
            <a:buNone/>
          </a:pPr>
          <a:r>
            <a:rPr lang="en-US" sz="1900" kern="1200" baseline="0"/>
            <a:t>Absolute Zero: the basis of another temperature scale, called the absolute or Kelvin temperature scale. On the absolute temperature scale, absolute zero (–273 °C) is zero kelvin (0 K)</a:t>
          </a:r>
          <a:endParaRPr lang="en-US" sz="1900" kern="1200"/>
        </a:p>
      </dsp:txBody>
      <dsp:txXfrm>
        <a:off x="1519914" y="562"/>
        <a:ext cx="5161720" cy="1315942"/>
      </dsp:txXfrm>
    </dsp:sp>
    <dsp:sp modelId="{687EDDDA-26E3-4190-A6A0-86D33F86CCD1}">
      <dsp:nvSpPr>
        <dsp:cNvPr id="0" name=""/>
        <dsp:cNvSpPr/>
      </dsp:nvSpPr>
      <dsp:spPr>
        <a:xfrm>
          <a:off x="0" y="1645491"/>
          <a:ext cx="6681635" cy="131594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5E237D-C0FC-4CE4-9488-577229D4B105}">
      <dsp:nvSpPr>
        <dsp:cNvPr id="0" name=""/>
        <dsp:cNvSpPr/>
      </dsp:nvSpPr>
      <dsp:spPr>
        <a:xfrm>
          <a:off x="398072" y="1941578"/>
          <a:ext cx="723768" cy="72376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6D14DC8-843B-4C44-AD0D-2317B78AE60D}">
      <dsp:nvSpPr>
        <dsp:cNvPr id="0" name=""/>
        <dsp:cNvSpPr/>
      </dsp:nvSpPr>
      <dsp:spPr>
        <a:xfrm>
          <a:off x="1519914" y="1645491"/>
          <a:ext cx="5161720" cy="1315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271" tIns="139271" rIns="139271" bIns="139271" numCol="1" spcCol="1270" anchor="ctr" anchorCtr="0">
          <a:noAutofit/>
        </a:bodyPr>
        <a:lstStyle/>
        <a:p>
          <a:pPr marL="0" lvl="0" indent="0" algn="l" defTabSz="844550">
            <a:lnSpc>
              <a:spcPct val="90000"/>
            </a:lnSpc>
            <a:spcBef>
              <a:spcPct val="0"/>
            </a:spcBef>
            <a:spcAft>
              <a:spcPct val="35000"/>
            </a:spcAft>
            <a:buNone/>
          </a:pPr>
          <a:r>
            <a:rPr lang="en-US" sz="1900" kern="1200" baseline="0"/>
            <a:t>STP and SATP are each defined by two exact values with infinite significant digits. STP is 273.15 K and 101.325 kPa; SATP is 298.15 K and 100 kPa. </a:t>
          </a:r>
          <a:endParaRPr lang="en-US" sz="1900" kern="1200"/>
        </a:p>
      </dsp:txBody>
      <dsp:txXfrm>
        <a:off x="1519914" y="1645491"/>
        <a:ext cx="5161720" cy="1315942"/>
      </dsp:txXfrm>
    </dsp:sp>
    <dsp:sp modelId="{5C2EB9E7-2ECF-49CA-923D-4E5DD75F9145}">
      <dsp:nvSpPr>
        <dsp:cNvPr id="0" name=""/>
        <dsp:cNvSpPr/>
      </dsp:nvSpPr>
      <dsp:spPr>
        <a:xfrm>
          <a:off x="0" y="3290419"/>
          <a:ext cx="6681635" cy="131594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C3D6B6-EA16-4E1D-A1DA-3C455CF735AF}">
      <dsp:nvSpPr>
        <dsp:cNvPr id="0" name=""/>
        <dsp:cNvSpPr/>
      </dsp:nvSpPr>
      <dsp:spPr>
        <a:xfrm>
          <a:off x="398072" y="3586506"/>
          <a:ext cx="723768" cy="72376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3F743D6-D8D8-4FCF-8BDE-674CA3090514}">
      <dsp:nvSpPr>
        <dsp:cNvPr id="0" name=""/>
        <dsp:cNvSpPr/>
      </dsp:nvSpPr>
      <dsp:spPr>
        <a:xfrm>
          <a:off x="1519914" y="3290419"/>
          <a:ext cx="5161720" cy="1315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271" tIns="139271" rIns="139271" bIns="139271" numCol="1" spcCol="1270" anchor="ctr" anchorCtr="0">
          <a:noAutofit/>
        </a:bodyPr>
        <a:lstStyle/>
        <a:p>
          <a:pPr marL="0" lvl="0" indent="0" algn="l" defTabSz="844550">
            <a:lnSpc>
              <a:spcPct val="90000"/>
            </a:lnSpc>
            <a:spcBef>
              <a:spcPct val="0"/>
            </a:spcBef>
            <a:spcAft>
              <a:spcPct val="35000"/>
            </a:spcAft>
            <a:buNone/>
          </a:pPr>
          <a:r>
            <a:rPr lang="en-US" sz="1900" kern="1200" baseline="0"/>
            <a:t>For convenience, however, use STP as 273 K and 101 kPa and SATP as 298 K and 100 kPa.</a:t>
          </a:r>
          <a:endParaRPr lang="en-US" sz="1900" kern="1200"/>
        </a:p>
      </dsp:txBody>
      <dsp:txXfrm>
        <a:off x="1519914" y="3290419"/>
        <a:ext cx="5161720" cy="13159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948BF5-A7DA-43AF-81A2-D781248396DD}">
      <dsp:nvSpPr>
        <dsp:cNvPr id="0" name=""/>
        <dsp:cNvSpPr/>
      </dsp:nvSpPr>
      <dsp:spPr>
        <a:xfrm>
          <a:off x="0" y="2656"/>
          <a:ext cx="7772400" cy="134641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798169-CD36-40A7-AEC8-B7F91A080F96}">
      <dsp:nvSpPr>
        <dsp:cNvPr id="0" name=""/>
        <dsp:cNvSpPr/>
      </dsp:nvSpPr>
      <dsp:spPr>
        <a:xfrm>
          <a:off x="407291" y="305600"/>
          <a:ext cx="740530" cy="7405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DE8783B-D039-4A18-B438-508AE5440FD6}">
      <dsp:nvSpPr>
        <dsp:cNvPr id="0" name=""/>
        <dsp:cNvSpPr/>
      </dsp:nvSpPr>
      <dsp:spPr>
        <a:xfrm>
          <a:off x="1555113" y="2656"/>
          <a:ext cx="6217286" cy="1346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496" tIns="142496" rIns="142496" bIns="142496" numCol="1" spcCol="1270" anchor="ctr" anchorCtr="0">
          <a:noAutofit/>
        </a:bodyPr>
        <a:lstStyle/>
        <a:p>
          <a:pPr marL="0" lvl="0" indent="0" algn="l" defTabSz="755650">
            <a:lnSpc>
              <a:spcPct val="90000"/>
            </a:lnSpc>
            <a:spcBef>
              <a:spcPct val="0"/>
            </a:spcBef>
            <a:spcAft>
              <a:spcPct val="35000"/>
            </a:spcAft>
            <a:buNone/>
          </a:pPr>
          <a:r>
            <a:rPr lang="en-US" sz="1700" kern="1200"/>
            <a:t>In a test of Charles’ law, a gas inside a cylinder with a movable piston is heated to 315 °C. The initial volume of gas in the cylinder is 0.30 L at 25 °C. What will be the final volume when the temperature is 315 °C?</a:t>
          </a:r>
        </a:p>
      </dsp:txBody>
      <dsp:txXfrm>
        <a:off x="1555113" y="2656"/>
        <a:ext cx="6217286" cy="1346418"/>
      </dsp:txXfrm>
    </dsp:sp>
    <dsp:sp modelId="{7D765AC9-E906-4004-B200-BEE9B9532ECB}">
      <dsp:nvSpPr>
        <dsp:cNvPr id="0" name=""/>
        <dsp:cNvSpPr/>
      </dsp:nvSpPr>
      <dsp:spPr>
        <a:xfrm>
          <a:off x="0" y="1685679"/>
          <a:ext cx="7772400" cy="134641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36117C-F2C8-414A-9B17-CFD997E9BB0B}">
      <dsp:nvSpPr>
        <dsp:cNvPr id="0" name=""/>
        <dsp:cNvSpPr/>
      </dsp:nvSpPr>
      <dsp:spPr>
        <a:xfrm>
          <a:off x="407291" y="1988623"/>
          <a:ext cx="740530" cy="7405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1E350E1-E6B5-4376-814E-FFC07960B34F}">
      <dsp:nvSpPr>
        <dsp:cNvPr id="0" name=""/>
        <dsp:cNvSpPr/>
      </dsp:nvSpPr>
      <dsp:spPr>
        <a:xfrm>
          <a:off x="1555113" y="1685679"/>
          <a:ext cx="6217286" cy="1346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496" tIns="142496" rIns="142496" bIns="142496" numCol="1" spcCol="1270" anchor="ctr" anchorCtr="0">
          <a:noAutofit/>
        </a:bodyPr>
        <a:lstStyle/>
        <a:p>
          <a:pPr marL="0" lvl="0" indent="0" algn="l" defTabSz="755650">
            <a:lnSpc>
              <a:spcPct val="90000"/>
            </a:lnSpc>
            <a:spcBef>
              <a:spcPct val="0"/>
            </a:spcBef>
            <a:spcAft>
              <a:spcPct val="35000"/>
            </a:spcAft>
            <a:buNone/>
          </a:pPr>
          <a:r>
            <a:rPr lang="en-US" sz="1700" kern="1200"/>
            <a:t>An open, “empty” 2 L plastic pop container, which has an actual inside volume of 2.05 L, is removed from a refrigerator at 5 °C and allowed to warm up to 21 °C on a kitchen counter. What volume of air, measured at 21 °C, will leave the container as it warms?</a:t>
          </a:r>
        </a:p>
      </dsp:txBody>
      <dsp:txXfrm>
        <a:off x="1555113" y="1685679"/>
        <a:ext cx="6217286" cy="1346418"/>
      </dsp:txXfrm>
    </dsp:sp>
    <dsp:sp modelId="{EFB0EAC4-3C30-4E90-9FAA-909137C35601}">
      <dsp:nvSpPr>
        <dsp:cNvPr id="0" name=""/>
        <dsp:cNvSpPr/>
      </dsp:nvSpPr>
      <dsp:spPr>
        <a:xfrm>
          <a:off x="0" y="3368702"/>
          <a:ext cx="7772400" cy="134641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F026CC-2547-44AF-9B08-A5F6E8CF4709}">
      <dsp:nvSpPr>
        <dsp:cNvPr id="0" name=""/>
        <dsp:cNvSpPr/>
      </dsp:nvSpPr>
      <dsp:spPr>
        <a:xfrm>
          <a:off x="407291" y="3671646"/>
          <a:ext cx="740530" cy="7405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294424E-94D7-4132-8811-EF9C6DAA94BB}">
      <dsp:nvSpPr>
        <dsp:cNvPr id="0" name=""/>
        <dsp:cNvSpPr/>
      </dsp:nvSpPr>
      <dsp:spPr>
        <a:xfrm>
          <a:off x="1555113" y="3368702"/>
          <a:ext cx="6217286" cy="1346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496" tIns="142496" rIns="142496" bIns="142496" numCol="1" spcCol="1270" anchor="ctr" anchorCtr="0">
          <a:noAutofit/>
        </a:bodyPr>
        <a:lstStyle/>
        <a:p>
          <a:pPr marL="0" lvl="0" indent="0" algn="l" defTabSz="755650">
            <a:lnSpc>
              <a:spcPct val="90000"/>
            </a:lnSpc>
            <a:spcBef>
              <a:spcPct val="0"/>
            </a:spcBef>
            <a:spcAft>
              <a:spcPct val="35000"/>
            </a:spcAft>
            <a:buNone/>
          </a:pPr>
          <a:r>
            <a:rPr lang="en-US" sz="1700" kern="1200"/>
            <a:t>Cooking pots have loose-fitting lids to allow air to escape while food is being heated. If a 1.5 L saucepan is heated from 22 °C to 100 °C, by what percentage will any gas in the pan increase in volume?</a:t>
          </a:r>
        </a:p>
      </dsp:txBody>
      <dsp:txXfrm>
        <a:off x="1555113" y="3368702"/>
        <a:ext cx="6217286" cy="1346418"/>
      </dsp:txXfrm>
    </dsp:sp>
    <dsp:sp modelId="{35ACDF4C-D7E0-41FC-95B2-441F572184EF}">
      <dsp:nvSpPr>
        <dsp:cNvPr id="0" name=""/>
        <dsp:cNvSpPr/>
      </dsp:nvSpPr>
      <dsp:spPr>
        <a:xfrm>
          <a:off x="0" y="5051725"/>
          <a:ext cx="7772400" cy="134641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988122-F515-492C-8BBE-8C7B2FDCD5D8}">
      <dsp:nvSpPr>
        <dsp:cNvPr id="0" name=""/>
        <dsp:cNvSpPr/>
      </dsp:nvSpPr>
      <dsp:spPr>
        <a:xfrm>
          <a:off x="407291" y="5354669"/>
          <a:ext cx="740530" cy="7405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8690073-B787-489B-B0AE-AB9A8C644476}">
      <dsp:nvSpPr>
        <dsp:cNvPr id="0" name=""/>
        <dsp:cNvSpPr/>
      </dsp:nvSpPr>
      <dsp:spPr>
        <a:xfrm>
          <a:off x="1555113" y="5051725"/>
          <a:ext cx="3497580" cy="1346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496" tIns="142496" rIns="142496" bIns="142496" numCol="1" spcCol="1270" anchor="ctr" anchorCtr="0">
          <a:noAutofit/>
        </a:bodyPr>
        <a:lstStyle/>
        <a:p>
          <a:pPr marL="0" lvl="0" indent="0" algn="l" defTabSz="755650">
            <a:lnSpc>
              <a:spcPct val="90000"/>
            </a:lnSpc>
            <a:spcBef>
              <a:spcPct val="0"/>
            </a:spcBef>
            <a:spcAft>
              <a:spcPct val="35000"/>
            </a:spcAft>
            <a:buNone/>
          </a:pPr>
          <a:r>
            <a:rPr lang="en-US" sz="1700" kern="1200"/>
            <a:t>Butane is a gas that can be used in simple lighters. </a:t>
          </a:r>
        </a:p>
      </dsp:txBody>
      <dsp:txXfrm>
        <a:off x="1555113" y="5051725"/>
        <a:ext cx="3497580" cy="1346418"/>
      </dsp:txXfrm>
    </dsp:sp>
    <dsp:sp modelId="{B91BB8A0-5DDA-4E57-95AC-96E399558170}">
      <dsp:nvSpPr>
        <dsp:cNvPr id="0" name=""/>
        <dsp:cNvSpPr/>
      </dsp:nvSpPr>
      <dsp:spPr>
        <a:xfrm>
          <a:off x="5052693" y="5051725"/>
          <a:ext cx="2719706" cy="1346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496" tIns="142496" rIns="142496" bIns="142496" numCol="1" spcCol="1270" anchor="ctr" anchorCtr="0">
          <a:noAutofit/>
        </a:bodyPr>
        <a:lstStyle/>
        <a:p>
          <a:pPr marL="0" lvl="0" indent="0" algn="l" defTabSz="488950">
            <a:lnSpc>
              <a:spcPct val="90000"/>
            </a:lnSpc>
            <a:spcBef>
              <a:spcPct val="0"/>
            </a:spcBef>
            <a:spcAft>
              <a:spcPct val="35000"/>
            </a:spcAft>
            <a:buNone/>
          </a:pPr>
          <a:r>
            <a:rPr lang="en-US" sz="1100" kern="1200"/>
            <a:t>If 15 mL of butane gas at 0 °C is warmed to 25 °C, calculate its final volume. </a:t>
          </a:r>
        </a:p>
        <a:p>
          <a:pPr marL="0" lvl="0" indent="0" algn="l" defTabSz="488950">
            <a:lnSpc>
              <a:spcPct val="90000"/>
            </a:lnSpc>
            <a:spcBef>
              <a:spcPct val="0"/>
            </a:spcBef>
            <a:spcAft>
              <a:spcPct val="35000"/>
            </a:spcAft>
            <a:buNone/>
          </a:pPr>
          <a:r>
            <a:rPr lang="en-US" sz="1100" kern="1200"/>
            <a:t>What assumptions did you make in your calculation? </a:t>
          </a:r>
        </a:p>
        <a:p>
          <a:pPr marL="0" lvl="0" indent="0" algn="l" defTabSz="488950">
            <a:lnSpc>
              <a:spcPct val="90000"/>
            </a:lnSpc>
            <a:spcBef>
              <a:spcPct val="0"/>
            </a:spcBef>
            <a:spcAft>
              <a:spcPct val="35000"/>
            </a:spcAft>
            <a:buNone/>
          </a:pPr>
          <a:r>
            <a:rPr lang="en-US" sz="1100" kern="1200"/>
            <a:t>How does this calculation illustrate the need to use absolute temperatures?</a:t>
          </a:r>
        </a:p>
      </dsp:txBody>
      <dsp:txXfrm>
        <a:off x="5052693" y="5051725"/>
        <a:ext cx="2719706" cy="13464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F53EE6-5E81-4F80-837F-DFC7BA99E851}">
      <dsp:nvSpPr>
        <dsp:cNvPr id="0" name=""/>
        <dsp:cNvSpPr/>
      </dsp:nvSpPr>
      <dsp:spPr>
        <a:xfrm>
          <a:off x="0" y="4226"/>
          <a:ext cx="11734799" cy="9002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5F9510-D50F-4ABA-A4E3-9002F3C0B68B}">
      <dsp:nvSpPr>
        <dsp:cNvPr id="0" name=""/>
        <dsp:cNvSpPr/>
      </dsp:nvSpPr>
      <dsp:spPr>
        <a:xfrm>
          <a:off x="272338" y="206792"/>
          <a:ext cx="495160" cy="4951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ADBB5FB-9588-40DC-B5A8-F2F57F14DF37}">
      <dsp:nvSpPr>
        <dsp:cNvPr id="0" name=""/>
        <dsp:cNvSpPr/>
      </dsp:nvSpPr>
      <dsp:spPr>
        <a:xfrm>
          <a:off x="1039836" y="4226"/>
          <a:ext cx="10694963" cy="900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81" tIns="95281" rIns="95281" bIns="95281" numCol="1" spcCol="1270" anchor="ctr" anchorCtr="0">
          <a:noAutofit/>
        </a:bodyPr>
        <a:lstStyle/>
        <a:p>
          <a:pPr marL="0" lvl="0" indent="0" algn="l" defTabSz="666750">
            <a:lnSpc>
              <a:spcPct val="100000"/>
            </a:lnSpc>
            <a:spcBef>
              <a:spcPct val="0"/>
            </a:spcBef>
            <a:spcAft>
              <a:spcPct val="35000"/>
            </a:spcAft>
            <a:buNone/>
          </a:pPr>
          <a:r>
            <a:rPr lang="en-US" sz="1500" kern="1200"/>
            <a:t>A steel cylinder with a fixed volume contains a gas at a pressure of 652 kPa and a temperature of 25 °C. If the cylinder is heated to 150 °C, use the combined gas law to calculate the new pressure.</a:t>
          </a:r>
        </a:p>
      </dsp:txBody>
      <dsp:txXfrm>
        <a:off x="1039836" y="4226"/>
        <a:ext cx="10694963" cy="900290"/>
      </dsp:txXfrm>
    </dsp:sp>
    <dsp:sp modelId="{F4730480-0C66-49A2-88D2-9E250259D780}">
      <dsp:nvSpPr>
        <dsp:cNvPr id="0" name=""/>
        <dsp:cNvSpPr/>
      </dsp:nvSpPr>
      <dsp:spPr>
        <a:xfrm>
          <a:off x="0" y="1129590"/>
          <a:ext cx="11734799" cy="9002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B83DD7-7A68-4582-A09D-7A6546B51C76}">
      <dsp:nvSpPr>
        <dsp:cNvPr id="0" name=""/>
        <dsp:cNvSpPr/>
      </dsp:nvSpPr>
      <dsp:spPr>
        <a:xfrm>
          <a:off x="272338" y="1332155"/>
          <a:ext cx="495160" cy="4951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D661440-20E0-45EF-8366-DF2C2E61515A}">
      <dsp:nvSpPr>
        <dsp:cNvPr id="0" name=""/>
        <dsp:cNvSpPr/>
      </dsp:nvSpPr>
      <dsp:spPr>
        <a:xfrm>
          <a:off x="1039836" y="1129590"/>
          <a:ext cx="10694963" cy="900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81" tIns="95281" rIns="95281" bIns="95281" numCol="1" spcCol="1270" anchor="ctr" anchorCtr="0">
          <a:noAutofit/>
        </a:bodyPr>
        <a:lstStyle/>
        <a:p>
          <a:pPr marL="0" lvl="0" indent="0" algn="l" defTabSz="666750">
            <a:lnSpc>
              <a:spcPct val="100000"/>
            </a:lnSpc>
            <a:spcBef>
              <a:spcPct val="0"/>
            </a:spcBef>
            <a:spcAft>
              <a:spcPct val="35000"/>
            </a:spcAft>
            <a:buNone/>
          </a:pPr>
          <a:r>
            <a:rPr lang="en-US" sz="1500" kern="1200"/>
            <a:t>A balloon containing helium gas at 20 °C and a pressure of 100 kPa has a volume of 7.50 L. Calculate the volume of the balloon after it rises 10 km into the upper atmosphere, where the temperature is –36 °C and the outside air pressure is 28 kPa. Assume that no gas escapes and that the balloon is free to expand so that the gas pressure within it remains equal to the air pressure outside.</a:t>
          </a:r>
        </a:p>
      </dsp:txBody>
      <dsp:txXfrm>
        <a:off x="1039836" y="1129590"/>
        <a:ext cx="10694963" cy="900290"/>
      </dsp:txXfrm>
    </dsp:sp>
    <dsp:sp modelId="{5AE48DA2-03AE-4FDA-B13C-F0F2BA00059C}">
      <dsp:nvSpPr>
        <dsp:cNvPr id="0" name=""/>
        <dsp:cNvSpPr/>
      </dsp:nvSpPr>
      <dsp:spPr>
        <a:xfrm>
          <a:off x="0" y="2254954"/>
          <a:ext cx="11734799" cy="9002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A17C3A-1F01-4D2A-84B9-5BAD0CEE5C24}">
      <dsp:nvSpPr>
        <dsp:cNvPr id="0" name=""/>
        <dsp:cNvSpPr/>
      </dsp:nvSpPr>
      <dsp:spPr>
        <a:xfrm>
          <a:off x="272338" y="2457519"/>
          <a:ext cx="495160" cy="4951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688CAE1-0E4A-4FEA-94FA-D524B63ADA76}">
      <dsp:nvSpPr>
        <dsp:cNvPr id="0" name=""/>
        <dsp:cNvSpPr/>
      </dsp:nvSpPr>
      <dsp:spPr>
        <a:xfrm>
          <a:off x="1039836" y="2254954"/>
          <a:ext cx="10694963" cy="900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81" tIns="95281" rIns="95281" bIns="95281" numCol="1" spcCol="1270" anchor="ctr" anchorCtr="0">
          <a:noAutofit/>
        </a:bodyPr>
        <a:lstStyle/>
        <a:p>
          <a:pPr marL="0" lvl="0" indent="0" algn="l" defTabSz="666750">
            <a:lnSpc>
              <a:spcPct val="100000"/>
            </a:lnSpc>
            <a:spcBef>
              <a:spcPct val="0"/>
            </a:spcBef>
            <a:spcAft>
              <a:spcPct val="35000"/>
            </a:spcAft>
            <a:buNone/>
          </a:pPr>
          <a:r>
            <a:rPr lang="en-US" sz="1500" kern="1200"/>
            <a:t>A large party balloon has a volume of 5.00 L at 20 °C and 100 kPa. Calculate the pressure for a volume of 6.00 L at 35 °C. </a:t>
          </a:r>
        </a:p>
      </dsp:txBody>
      <dsp:txXfrm>
        <a:off x="1039836" y="2254954"/>
        <a:ext cx="10694963" cy="900290"/>
      </dsp:txXfrm>
    </dsp:sp>
    <dsp:sp modelId="{D925294F-1565-4521-B257-EBBC78988F8B}">
      <dsp:nvSpPr>
        <dsp:cNvPr id="0" name=""/>
        <dsp:cNvSpPr/>
      </dsp:nvSpPr>
      <dsp:spPr>
        <a:xfrm>
          <a:off x="0" y="3380317"/>
          <a:ext cx="11734799" cy="9002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228D04-385C-4E81-9CAA-2EF50721EEB8}">
      <dsp:nvSpPr>
        <dsp:cNvPr id="0" name=""/>
        <dsp:cNvSpPr/>
      </dsp:nvSpPr>
      <dsp:spPr>
        <a:xfrm>
          <a:off x="272338" y="3582883"/>
          <a:ext cx="495160" cy="49516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50356D2-6024-42F8-82FF-1A51A27A83EE}">
      <dsp:nvSpPr>
        <dsp:cNvPr id="0" name=""/>
        <dsp:cNvSpPr/>
      </dsp:nvSpPr>
      <dsp:spPr>
        <a:xfrm>
          <a:off x="1039836" y="3380317"/>
          <a:ext cx="10694963" cy="900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81" tIns="95281" rIns="95281" bIns="95281" numCol="1" spcCol="1270" anchor="ctr" anchorCtr="0">
          <a:noAutofit/>
        </a:bodyPr>
        <a:lstStyle/>
        <a:p>
          <a:pPr marL="0" lvl="0" indent="0" algn="l" defTabSz="666750">
            <a:lnSpc>
              <a:spcPct val="100000"/>
            </a:lnSpc>
            <a:spcBef>
              <a:spcPct val="0"/>
            </a:spcBef>
            <a:spcAft>
              <a:spcPct val="35000"/>
            </a:spcAft>
            <a:buNone/>
          </a:pPr>
          <a:r>
            <a:rPr lang="en-US" sz="1500" kern="1200"/>
            <a:t>A cylinder of helium gas has a volume of 1.0 L. The gas in the cylinder exerts a pressure of 800 kPa at 30 °C. What volume would this gas occupy at SATP?  </a:t>
          </a:r>
        </a:p>
      </dsp:txBody>
      <dsp:txXfrm>
        <a:off x="1039836" y="3380317"/>
        <a:ext cx="10694963" cy="900290"/>
      </dsp:txXfrm>
    </dsp:sp>
    <dsp:sp modelId="{E4D67565-C470-471A-8DAD-335CDC93F603}">
      <dsp:nvSpPr>
        <dsp:cNvPr id="0" name=""/>
        <dsp:cNvSpPr/>
      </dsp:nvSpPr>
      <dsp:spPr>
        <a:xfrm>
          <a:off x="0" y="4505681"/>
          <a:ext cx="11734799" cy="9002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9D575E-103E-403B-AC51-E8BB3A8BE5B0}">
      <dsp:nvSpPr>
        <dsp:cNvPr id="0" name=""/>
        <dsp:cNvSpPr/>
      </dsp:nvSpPr>
      <dsp:spPr>
        <a:xfrm>
          <a:off x="272338" y="4708246"/>
          <a:ext cx="495160" cy="49516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C1167A4-C9DD-4832-A3B4-CA2752AD3D5F}">
      <dsp:nvSpPr>
        <dsp:cNvPr id="0" name=""/>
        <dsp:cNvSpPr/>
      </dsp:nvSpPr>
      <dsp:spPr>
        <a:xfrm>
          <a:off x="1039836" y="4505681"/>
          <a:ext cx="10694963" cy="900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81" tIns="95281" rIns="95281" bIns="95281" numCol="1" spcCol="1270" anchor="ctr" anchorCtr="0">
          <a:noAutofit/>
        </a:bodyPr>
        <a:lstStyle/>
        <a:p>
          <a:pPr marL="0" lvl="0" indent="0" algn="l" defTabSz="666750">
            <a:lnSpc>
              <a:spcPct val="100000"/>
            </a:lnSpc>
            <a:spcBef>
              <a:spcPct val="0"/>
            </a:spcBef>
            <a:spcAft>
              <a:spcPct val="35000"/>
            </a:spcAft>
            <a:buNone/>
          </a:pPr>
          <a:r>
            <a:rPr lang="en-US" sz="1500" kern="1200"/>
            <a:t>For any of the calculations in the previous questions, does the result depend on the identity of the gas? Explain briefly. A 2.0 mL bubble of gas is released at the bottom of a lake where the pressure is 6.5 atm and the temperature is 10 °C. Predict the Celsius temperature of the gas bubble at the surface, where the pressure is 0.95 atm and the volume becomes 14.4 mL</a:t>
          </a:r>
        </a:p>
      </dsp:txBody>
      <dsp:txXfrm>
        <a:off x="1039836" y="4505681"/>
        <a:ext cx="10694963" cy="9002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E80AA7-9EF3-452B-82C5-534421A94520}">
      <dsp:nvSpPr>
        <dsp:cNvPr id="0" name=""/>
        <dsp:cNvSpPr/>
      </dsp:nvSpPr>
      <dsp:spPr>
        <a:xfrm>
          <a:off x="0" y="369"/>
          <a:ext cx="10360502" cy="86523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AE688B-2516-4D1E-B7CD-DE5117FF5344}">
      <dsp:nvSpPr>
        <dsp:cNvPr id="0" name=""/>
        <dsp:cNvSpPr/>
      </dsp:nvSpPr>
      <dsp:spPr>
        <a:xfrm>
          <a:off x="261734" y="195047"/>
          <a:ext cx="475880" cy="4758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3C75FB9-BD42-403A-9D40-520F2828E4FD}">
      <dsp:nvSpPr>
        <dsp:cNvPr id="0" name=""/>
        <dsp:cNvSpPr/>
      </dsp:nvSpPr>
      <dsp:spPr>
        <a:xfrm>
          <a:off x="999348" y="369"/>
          <a:ext cx="9361153" cy="865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571" tIns="91571" rIns="91571" bIns="91571" numCol="1" spcCol="1270" anchor="ctr" anchorCtr="0">
          <a:noAutofit/>
        </a:bodyPr>
        <a:lstStyle/>
        <a:p>
          <a:pPr marL="0" lvl="0" indent="0" algn="l" defTabSz="800100">
            <a:lnSpc>
              <a:spcPct val="90000"/>
            </a:lnSpc>
            <a:spcBef>
              <a:spcPct val="0"/>
            </a:spcBef>
            <a:spcAft>
              <a:spcPct val="35000"/>
            </a:spcAft>
            <a:buNone/>
          </a:pPr>
          <a:r>
            <a:rPr lang="en-US" sz="1800" kern="1200" baseline="0"/>
            <a:t>The kinetic molecular theory explains why gases, unlike solids and liquids, are compressible. </a:t>
          </a:r>
          <a:endParaRPr lang="en-US" sz="1800" kern="1200"/>
        </a:p>
      </dsp:txBody>
      <dsp:txXfrm>
        <a:off x="999348" y="369"/>
        <a:ext cx="9361153" cy="865236"/>
      </dsp:txXfrm>
    </dsp:sp>
    <dsp:sp modelId="{7F3D11A0-5DE0-410E-85C8-7420E727AECD}">
      <dsp:nvSpPr>
        <dsp:cNvPr id="0" name=""/>
        <dsp:cNvSpPr/>
      </dsp:nvSpPr>
      <dsp:spPr>
        <a:xfrm>
          <a:off x="0" y="1081915"/>
          <a:ext cx="10360502" cy="86523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3B0FFF-73C3-414A-9ACF-F0881B19F9AE}">
      <dsp:nvSpPr>
        <dsp:cNvPr id="0" name=""/>
        <dsp:cNvSpPr/>
      </dsp:nvSpPr>
      <dsp:spPr>
        <a:xfrm>
          <a:off x="261734" y="1276593"/>
          <a:ext cx="475880" cy="4758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44D264D-94F3-49CF-869B-C6004A184745}">
      <dsp:nvSpPr>
        <dsp:cNvPr id="0" name=""/>
        <dsp:cNvSpPr/>
      </dsp:nvSpPr>
      <dsp:spPr>
        <a:xfrm>
          <a:off x="999348" y="1081915"/>
          <a:ext cx="9361153" cy="865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571" tIns="91571" rIns="91571" bIns="91571" numCol="1" spcCol="1270" anchor="ctr" anchorCtr="0">
          <a:noAutofit/>
        </a:bodyPr>
        <a:lstStyle/>
        <a:p>
          <a:pPr marL="0" lvl="0" indent="0" algn="l" defTabSz="800100">
            <a:lnSpc>
              <a:spcPct val="90000"/>
            </a:lnSpc>
            <a:spcBef>
              <a:spcPct val="0"/>
            </a:spcBef>
            <a:spcAft>
              <a:spcPct val="35000"/>
            </a:spcAft>
            <a:buNone/>
          </a:pPr>
          <a:r>
            <a:rPr lang="en-US" sz="1800" kern="1200" baseline="0"/>
            <a:t>In a molecular solid, the distance between molecules is about the same size as the molecules themselves; in a liquid, it is generally slightly greater; and in a gas, the distance between molecules is about 20 to 30 times the size of the molecules. </a:t>
          </a:r>
          <a:endParaRPr lang="en-US" sz="1800" kern="1200"/>
        </a:p>
      </dsp:txBody>
      <dsp:txXfrm>
        <a:off x="999348" y="1081915"/>
        <a:ext cx="9361153" cy="865236"/>
      </dsp:txXfrm>
    </dsp:sp>
    <dsp:sp modelId="{86287568-AF8B-4BD9-A2A7-0E95EF13B53F}">
      <dsp:nvSpPr>
        <dsp:cNvPr id="0" name=""/>
        <dsp:cNvSpPr/>
      </dsp:nvSpPr>
      <dsp:spPr>
        <a:xfrm>
          <a:off x="0" y="2163460"/>
          <a:ext cx="10360502" cy="86523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6ECA94-2D7A-4727-A1E0-22E9DF33CFE2}">
      <dsp:nvSpPr>
        <dsp:cNvPr id="0" name=""/>
        <dsp:cNvSpPr/>
      </dsp:nvSpPr>
      <dsp:spPr>
        <a:xfrm>
          <a:off x="261734" y="2358139"/>
          <a:ext cx="475880" cy="47588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FA24689-DB3F-47E0-97A5-144C757177CF}">
      <dsp:nvSpPr>
        <dsp:cNvPr id="0" name=""/>
        <dsp:cNvSpPr/>
      </dsp:nvSpPr>
      <dsp:spPr>
        <a:xfrm>
          <a:off x="999348" y="2163460"/>
          <a:ext cx="9361153" cy="865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571" tIns="91571" rIns="91571" bIns="91571" numCol="1" spcCol="1270" anchor="ctr" anchorCtr="0">
          <a:noAutofit/>
        </a:bodyPr>
        <a:lstStyle/>
        <a:p>
          <a:pPr marL="0" lvl="0" indent="0" algn="l" defTabSz="800100">
            <a:lnSpc>
              <a:spcPct val="90000"/>
            </a:lnSpc>
            <a:spcBef>
              <a:spcPct val="0"/>
            </a:spcBef>
            <a:spcAft>
              <a:spcPct val="35000"/>
            </a:spcAft>
            <a:buNone/>
          </a:pPr>
          <a:r>
            <a:rPr lang="en-US" sz="1800" kern="1200" baseline="0"/>
            <a:t>If most of the volume of a gas sample is empty space, it should be possible to force the molecules closer together.</a:t>
          </a:r>
          <a:endParaRPr lang="en-US" sz="1800" kern="1200"/>
        </a:p>
      </dsp:txBody>
      <dsp:txXfrm>
        <a:off x="999348" y="2163460"/>
        <a:ext cx="9361153" cy="8652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FBB5E0-953A-4288-9F6D-AFC5C5017202}">
      <dsp:nvSpPr>
        <dsp:cNvPr id="0" name=""/>
        <dsp:cNvSpPr/>
      </dsp:nvSpPr>
      <dsp:spPr>
        <a:xfrm>
          <a:off x="0" y="57070"/>
          <a:ext cx="7216384" cy="1673099"/>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baseline="0"/>
            <a:t>States that when measured at the same temperature and pressure, volumes of gaseous reactants and products of chemical reactions are always in simple ratios of whole numbers. </a:t>
          </a:r>
          <a:endParaRPr lang="en-US" sz="2600" kern="1200"/>
        </a:p>
      </dsp:txBody>
      <dsp:txXfrm>
        <a:off x="81674" y="138744"/>
        <a:ext cx="7053036" cy="1509751"/>
      </dsp:txXfrm>
    </dsp:sp>
    <dsp:sp modelId="{B1FF9CC0-29FE-4530-B5C7-787B21A51474}">
      <dsp:nvSpPr>
        <dsp:cNvPr id="0" name=""/>
        <dsp:cNvSpPr/>
      </dsp:nvSpPr>
      <dsp:spPr>
        <a:xfrm>
          <a:off x="0" y="1805050"/>
          <a:ext cx="7216384" cy="1673099"/>
        </a:xfrm>
        <a:prstGeom prst="roundRect">
          <a:avLst/>
        </a:prstGeom>
        <a:gradFill rotWithShape="0">
          <a:gsLst>
            <a:gs pos="0">
              <a:schemeClr val="accent3">
                <a:hueOff val="0"/>
                <a:satOff val="0"/>
                <a:lumOff val="0"/>
                <a:alphaOff val="0"/>
                <a:tint val="94000"/>
                <a:satMod val="100000"/>
                <a:lumMod val="108000"/>
              </a:schemeClr>
            </a:gs>
            <a:gs pos="50000">
              <a:schemeClr val="accent3">
                <a:hueOff val="0"/>
                <a:satOff val="0"/>
                <a:lumOff val="0"/>
                <a:alphaOff val="0"/>
                <a:tint val="98000"/>
                <a:shade val="100000"/>
                <a:satMod val="100000"/>
                <a:lumMod val="100000"/>
              </a:schemeClr>
            </a:gs>
            <a:gs pos="100000">
              <a:schemeClr val="accent3">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baseline="0"/>
            <a:t>Avogadro proposed that equal volumes of gases at the same temperature and pressure contain equal numbers of molecules</a:t>
          </a:r>
          <a:endParaRPr lang="en-US" sz="2600" kern="1200"/>
        </a:p>
      </dsp:txBody>
      <dsp:txXfrm>
        <a:off x="81674" y="1886724"/>
        <a:ext cx="7053036" cy="1509751"/>
      </dsp:txXfrm>
    </dsp:sp>
    <dsp:sp modelId="{E0E80830-DADF-4DC0-8EC3-4896B01400F4}">
      <dsp:nvSpPr>
        <dsp:cNvPr id="0" name=""/>
        <dsp:cNvSpPr/>
      </dsp:nvSpPr>
      <dsp:spPr>
        <a:xfrm>
          <a:off x="0" y="3553030"/>
          <a:ext cx="7216384" cy="1673099"/>
        </a:xfrm>
        <a:prstGeom prst="roundRect">
          <a:avLst/>
        </a:prstGeom>
        <a:gradFill rotWithShape="0">
          <a:gsLst>
            <a:gs pos="0">
              <a:schemeClr val="accent4">
                <a:hueOff val="0"/>
                <a:satOff val="0"/>
                <a:lumOff val="0"/>
                <a:alphaOff val="0"/>
                <a:tint val="94000"/>
                <a:satMod val="100000"/>
                <a:lumMod val="108000"/>
              </a:schemeClr>
            </a:gs>
            <a:gs pos="50000">
              <a:schemeClr val="accent4">
                <a:hueOff val="0"/>
                <a:satOff val="0"/>
                <a:lumOff val="0"/>
                <a:alphaOff val="0"/>
                <a:tint val="98000"/>
                <a:shade val="100000"/>
                <a:satMod val="100000"/>
                <a:lumMod val="100000"/>
              </a:schemeClr>
            </a:gs>
            <a:gs pos="100000">
              <a:schemeClr val="accent4">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baseline="0"/>
            <a:t>Ex: Use the law of combining volumes to predict the volume of oxygen required for the complete combustion of 120 mL of butane gas from a lighter. </a:t>
          </a:r>
          <a:endParaRPr lang="en-US" sz="2600" kern="1200"/>
        </a:p>
      </dsp:txBody>
      <dsp:txXfrm>
        <a:off x="81674" y="3634704"/>
        <a:ext cx="7053036" cy="150975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C92C7D-9D3D-4227-B9EF-7242643EDF1E}">
      <dsp:nvSpPr>
        <dsp:cNvPr id="0" name=""/>
        <dsp:cNvSpPr/>
      </dsp:nvSpPr>
      <dsp:spPr>
        <a:xfrm>
          <a:off x="0" y="71835"/>
          <a:ext cx="7887083" cy="1550542"/>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baseline="0"/>
            <a:t>Calculate the volume occupied by 0.024 mol of carbon dioxide gas at SATP.</a:t>
          </a:r>
          <a:endParaRPr lang="en-US" sz="2400" kern="1200"/>
        </a:p>
      </dsp:txBody>
      <dsp:txXfrm>
        <a:off x="75691" y="147526"/>
        <a:ext cx="7735701" cy="1399160"/>
      </dsp:txXfrm>
    </dsp:sp>
    <dsp:sp modelId="{03374D4E-123D-456C-BF2E-0443183E3317}">
      <dsp:nvSpPr>
        <dsp:cNvPr id="0" name=""/>
        <dsp:cNvSpPr/>
      </dsp:nvSpPr>
      <dsp:spPr>
        <a:xfrm>
          <a:off x="0" y="1691497"/>
          <a:ext cx="7887083" cy="1550542"/>
        </a:xfrm>
        <a:prstGeom prst="roundRect">
          <a:avLst/>
        </a:prstGeom>
        <a:gradFill rotWithShape="0">
          <a:gsLst>
            <a:gs pos="0">
              <a:schemeClr val="accent2">
                <a:hueOff val="-786981"/>
                <a:satOff val="-7177"/>
                <a:lumOff val="-1307"/>
                <a:alphaOff val="0"/>
                <a:tint val="94000"/>
                <a:satMod val="100000"/>
                <a:lumMod val="108000"/>
              </a:schemeClr>
            </a:gs>
            <a:gs pos="50000">
              <a:schemeClr val="accent2">
                <a:hueOff val="-786981"/>
                <a:satOff val="-7177"/>
                <a:lumOff val="-1307"/>
                <a:alphaOff val="0"/>
                <a:tint val="98000"/>
                <a:shade val="100000"/>
                <a:satMod val="100000"/>
                <a:lumMod val="100000"/>
              </a:schemeClr>
            </a:gs>
            <a:gs pos="100000">
              <a:schemeClr val="accent2">
                <a:hueOff val="-786981"/>
                <a:satOff val="-7177"/>
                <a:lumOff val="-1307"/>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baseline="0"/>
            <a:t>What chemical amount of oxygen is available for a combustion reaction in a volume of 5.6 L at STP?</a:t>
          </a:r>
          <a:endParaRPr lang="en-US" sz="2400" kern="1200"/>
        </a:p>
      </dsp:txBody>
      <dsp:txXfrm>
        <a:off x="75691" y="1767188"/>
        <a:ext cx="7735701" cy="1399160"/>
      </dsp:txXfrm>
    </dsp:sp>
    <dsp:sp modelId="{A0B6ABE7-EADB-4F94-9EA9-D44CB8C50D37}">
      <dsp:nvSpPr>
        <dsp:cNvPr id="0" name=""/>
        <dsp:cNvSpPr/>
      </dsp:nvSpPr>
      <dsp:spPr>
        <a:xfrm>
          <a:off x="0" y="3311160"/>
          <a:ext cx="7887083" cy="1550542"/>
        </a:xfrm>
        <a:prstGeom prst="roundRect">
          <a:avLst/>
        </a:prstGeom>
        <a:gradFill rotWithShape="0">
          <a:gsLst>
            <a:gs pos="0">
              <a:schemeClr val="accent2">
                <a:hueOff val="-1573962"/>
                <a:satOff val="-14354"/>
                <a:lumOff val="-2615"/>
                <a:alphaOff val="0"/>
                <a:tint val="94000"/>
                <a:satMod val="100000"/>
                <a:lumMod val="108000"/>
              </a:schemeClr>
            </a:gs>
            <a:gs pos="50000">
              <a:schemeClr val="accent2">
                <a:hueOff val="-1573962"/>
                <a:satOff val="-14354"/>
                <a:lumOff val="-2615"/>
                <a:alphaOff val="0"/>
                <a:tint val="98000"/>
                <a:shade val="100000"/>
                <a:satMod val="100000"/>
                <a:lumMod val="100000"/>
              </a:schemeClr>
            </a:gs>
            <a:gs pos="100000">
              <a:schemeClr val="accent2">
                <a:hueOff val="-1573962"/>
                <a:satOff val="-14354"/>
                <a:lumOff val="-2615"/>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baseline="0"/>
            <a:t>Helium-filled balloons, often used for party decorations, are less dense than air, so they stay aloft and will rise unless tied down by a string. What volume does 3.50 g of helium gas occupy at SATP?</a:t>
          </a:r>
          <a:endParaRPr lang="en-US" sz="2400" kern="1200"/>
        </a:p>
      </dsp:txBody>
      <dsp:txXfrm>
        <a:off x="75691" y="3386851"/>
        <a:ext cx="7735701" cy="1399160"/>
      </dsp:txXfrm>
    </dsp:sp>
    <dsp:sp modelId="{30CCECA6-A773-4471-A8E4-CF80EA248001}">
      <dsp:nvSpPr>
        <dsp:cNvPr id="0" name=""/>
        <dsp:cNvSpPr/>
      </dsp:nvSpPr>
      <dsp:spPr>
        <a:xfrm>
          <a:off x="0" y="4930822"/>
          <a:ext cx="7887083" cy="1550542"/>
        </a:xfrm>
        <a:prstGeom prst="roundRect">
          <a:avLst/>
        </a:prstGeom>
        <a:gradFill rotWithShape="0">
          <a:gsLst>
            <a:gs pos="0">
              <a:schemeClr val="accent2">
                <a:hueOff val="-2360944"/>
                <a:satOff val="-21531"/>
                <a:lumOff val="-3922"/>
                <a:alphaOff val="0"/>
                <a:tint val="94000"/>
                <a:satMod val="100000"/>
                <a:lumMod val="108000"/>
              </a:schemeClr>
            </a:gs>
            <a:gs pos="50000">
              <a:schemeClr val="accent2">
                <a:hueOff val="-2360944"/>
                <a:satOff val="-21531"/>
                <a:lumOff val="-3922"/>
                <a:alphaOff val="0"/>
                <a:tint val="98000"/>
                <a:shade val="100000"/>
                <a:satMod val="100000"/>
                <a:lumMod val="100000"/>
              </a:schemeClr>
            </a:gs>
            <a:gs pos="100000">
              <a:schemeClr val="accent2">
                <a:hueOff val="-2360944"/>
                <a:satOff val="-21531"/>
                <a:lumOff val="-3922"/>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baseline="0" dirty="0"/>
            <a:t>A propane tank for a barbecue contains liquefied propane. If the tank mass drops by 9.1 kg after a month’s use, what volume of propane gas at SATP was used for cooking?</a:t>
          </a:r>
          <a:endParaRPr lang="en-US" sz="2400" kern="1200" dirty="0"/>
        </a:p>
      </dsp:txBody>
      <dsp:txXfrm>
        <a:off x="75691" y="5006513"/>
        <a:ext cx="7735701" cy="13991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89972B-BA40-4C0F-8B9D-85D644C8F219}">
      <dsp:nvSpPr>
        <dsp:cNvPr id="0" name=""/>
        <dsp:cNvSpPr/>
      </dsp:nvSpPr>
      <dsp:spPr>
        <a:xfrm>
          <a:off x="0" y="2249"/>
          <a:ext cx="6681635" cy="0"/>
        </a:xfrm>
        <a:prstGeom prst="line">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w="9525" cap="flat" cmpd="sng" algn="ctr">
          <a:solidFill>
            <a:schemeClr val="accent2">
              <a:hueOff val="0"/>
              <a:satOff val="0"/>
              <a:lumOff val="0"/>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sp>
    <dsp:sp modelId="{336AD7E1-1F6D-4112-8253-D0F9B6A574D1}">
      <dsp:nvSpPr>
        <dsp:cNvPr id="0" name=""/>
        <dsp:cNvSpPr/>
      </dsp:nvSpPr>
      <dsp:spPr>
        <a:xfrm>
          <a:off x="0" y="2249"/>
          <a:ext cx="6681635" cy="1534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baseline="0"/>
            <a:t>Up to this point in your study of gases you have studied various laws and generalizations such as Boyle’s law, Charles’ law, the law of combining volumes, and molar volumes. </a:t>
          </a:r>
          <a:endParaRPr lang="en-US" sz="2100" kern="1200"/>
        </a:p>
      </dsp:txBody>
      <dsp:txXfrm>
        <a:off x="0" y="2249"/>
        <a:ext cx="6681635" cy="1534142"/>
      </dsp:txXfrm>
    </dsp:sp>
    <dsp:sp modelId="{07445674-C0F5-43CB-849A-A90DECDE55AB}">
      <dsp:nvSpPr>
        <dsp:cNvPr id="0" name=""/>
        <dsp:cNvSpPr/>
      </dsp:nvSpPr>
      <dsp:spPr>
        <a:xfrm>
          <a:off x="0" y="1536391"/>
          <a:ext cx="6681635" cy="0"/>
        </a:xfrm>
        <a:prstGeom prst="line">
          <a:avLst/>
        </a:prstGeom>
        <a:gradFill rotWithShape="0">
          <a:gsLst>
            <a:gs pos="0">
              <a:schemeClr val="accent2">
                <a:hueOff val="-1180472"/>
                <a:satOff val="-10766"/>
                <a:lumOff val="-1961"/>
                <a:alphaOff val="0"/>
                <a:tint val="94000"/>
                <a:satMod val="100000"/>
                <a:lumMod val="108000"/>
              </a:schemeClr>
            </a:gs>
            <a:gs pos="50000">
              <a:schemeClr val="accent2">
                <a:hueOff val="-1180472"/>
                <a:satOff val="-10766"/>
                <a:lumOff val="-1961"/>
                <a:alphaOff val="0"/>
                <a:tint val="98000"/>
                <a:shade val="100000"/>
                <a:satMod val="100000"/>
                <a:lumMod val="100000"/>
              </a:schemeClr>
            </a:gs>
            <a:gs pos="100000">
              <a:schemeClr val="accent2">
                <a:hueOff val="-1180472"/>
                <a:satOff val="-10766"/>
                <a:lumOff val="-1961"/>
                <a:alphaOff val="0"/>
                <a:shade val="72000"/>
                <a:satMod val="120000"/>
                <a:lumMod val="100000"/>
              </a:schemeClr>
            </a:gs>
          </a:gsLst>
          <a:lin ang="5400000" scaled="0"/>
        </a:gradFill>
        <a:ln w="9525" cap="flat" cmpd="sng" algn="ctr">
          <a:solidFill>
            <a:schemeClr val="accent2">
              <a:hueOff val="-1180472"/>
              <a:satOff val="-10766"/>
              <a:lumOff val="-1961"/>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sp>
    <dsp:sp modelId="{915F016A-CB86-4129-AA6A-BDBD9BED8D9F}">
      <dsp:nvSpPr>
        <dsp:cNvPr id="0" name=""/>
        <dsp:cNvSpPr/>
      </dsp:nvSpPr>
      <dsp:spPr>
        <a:xfrm>
          <a:off x="0" y="1536391"/>
          <a:ext cx="6681635" cy="1534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baseline="0"/>
            <a:t>All of these empirical properties are assumed to apply perfectly to all gases; in other words, all gases behave like an ideal gas. </a:t>
          </a:r>
          <a:endParaRPr lang="en-US" sz="2100" kern="1200"/>
        </a:p>
      </dsp:txBody>
      <dsp:txXfrm>
        <a:off x="0" y="1536391"/>
        <a:ext cx="6681635" cy="1534142"/>
      </dsp:txXfrm>
    </dsp:sp>
    <dsp:sp modelId="{69284D1B-F0B9-41A6-A03F-DAB24693D380}">
      <dsp:nvSpPr>
        <dsp:cNvPr id="0" name=""/>
        <dsp:cNvSpPr/>
      </dsp:nvSpPr>
      <dsp:spPr>
        <a:xfrm>
          <a:off x="0" y="3070533"/>
          <a:ext cx="6681635" cy="0"/>
        </a:xfrm>
        <a:prstGeom prst="line">
          <a:avLst/>
        </a:prstGeom>
        <a:gradFill rotWithShape="0">
          <a:gsLst>
            <a:gs pos="0">
              <a:schemeClr val="accent2">
                <a:hueOff val="-2360944"/>
                <a:satOff val="-21531"/>
                <a:lumOff val="-3922"/>
                <a:alphaOff val="0"/>
                <a:tint val="94000"/>
                <a:satMod val="100000"/>
                <a:lumMod val="108000"/>
              </a:schemeClr>
            </a:gs>
            <a:gs pos="50000">
              <a:schemeClr val="accent2">
                <a:hueOff val="-2360944"/>
                <a:satOff val="-21531"/>
                <a:lumOff val="-3922"/>
                <a:alphaOff val="0"/>
                <a:tint val="98000"/>
                <a:shade val="100000"/>
                <a:satMod val="100000"/>
                <a:lumMod val="100000"/>
              </a:schemeClr>
            </a:gs>
            <a:gs pos="100000">
              <a:schemeClr val="accent2">
                <a:hueOff val="-2360944"/>
                <a:satOff val="-21531"/>
                <a:lumOff val="-3922"/>
                <a:alphaOff val="0"/>
                <a:shade val="72000"/>
                <a:satMod val="120000"/>
                <a:lumMod val="100000"/>
              </a:schemeClr>
            </a:gs>
          </a:gsLst>
          <a:lin ang="5400000" scaled="0"/>
        </a:gradFill>
        <a:ln w="9525" cap="flat" cmpd="sng" algn="ctr">
          <a:solidFill>
            <a:schemeClr val="accent2">
              <a:hueOff val="-2360944"/>
              <a:satOff val="-21531"/>
              <a:lumOff val="-3922"/>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sp>
    <dsp:sp modelId="{6814EC9D-6988-4AE1-AF9C-5D47CB40F374}">
      <dsp:nvSpPr>
        <dsp:cNvPr id="0" name=""/>
        <dsp:cNvSpPr/>
      </dsp:nvSpPr>
      <dsp:spPr>
        <a:xfrm>
          <a:off x="0" y="3070533"/>
          <a:ext cx="6681635" cy="1534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baseline="0"/>
            <a:t>An ideal gas is a hypothetical gas that obeys all the gas laws perfectly under all conditions; that is, it does not condense into a liquid when cooled, and graphs of its volume and temperature and of pressure and temperature are perfectly straight lines</a:t>
          </a:r>
          <a:endParaRPr lang="en-US" sz="2100" kern="1200"/>
        </a:p>
      </dsp:txBody>
      <dsp:txXfrm>
        <a:off x="0" y="3070533"/>
        <a:ext cx="6681635" cy="153414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a:p>
        </p:txBody>
      </p:sp>
      <p:sp>
        <p:nvSpPr>
          <p:cNvPr id="3" name="Date Placeholder 2"/>
          <p:cNvSpPr>
            <a:spLocks noGrp="1"/>
          </p:cNvSpPr>
          <p:nvPr>
            <p:ph type="dt" sz="quarter" idx="1"/>
          </p:nvPr>
        </p:nvSpPr>
        <p:spPr>
          <a:xfrm>
            <a:off x="3976333" y="0"/>
            <a:ext cx="3041968" cy="465296"/>
          </a:xfrm>
          <a:prstGeom prst="rect">
            <a:avLst/>
          </a:prstGeom>
        </p:spPr>
        <p:txBody>
          <a:bodyPr vert="horz" lIns="93287" tIns="46644" rIns="93287" bIns="46644" rtlCol="0"/>
          <a:lstStyle>
            <a:lvl1pPr algn="r">
              <a:defRPr sz="1200"/>
            </a:lvl1pPr>
          </a:lstStyle>
          <a:p>
            <a:fld id="{BA5A207F-0F91-42F2-96D0-049C6003623B}" type="datetimeFigureOut">
              <a:rPr lang="en-US"/>
              <a:t>5/24/2019</a:t>
            </a:fld>
            <a:endParaRPr/>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a:defRPr sz="1200"/>
            </a:lvl1pPr>
          </a:lstStyle>
          <a:p>
            <a:endParaRPr/>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87" tIns="46644" rIns="93287" bIns="46644" rtlCol="0" anchor="b"/>
          <a:lstStyle>
            <a:lvl1pPr algn="r">
              <a:defRPr sz="1200"/>
            </a:lvl1pPr>
          </a:lstStyle>
          <a:p>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48CC13F5-F2B1-464B-BE8F-27ABFBD2FBDE}" type="datetimeFigureOut">
              <a:rPr lang="en-US"/>
              <a:t>5/24/2019</a:t>
            </a:fld>
            <a:endParaRPr/>
          </a:p>
        </p:txBody>
      </p:sp>
      <p:sp>
        <p:nvSpPr>
          <p:cNvPr id="4" name="Slide Image Placeholder 3"/>
          <p:cNvSpPr>
            <a:spLocks noGrp="1" noRot="1" noChangeAspect="1"/>
          </p:cNvSpPr>
          <p:nvPr>
            <p:ph type="sldImg" idx="2"/>
          </p:nvPr>
        </p:nvSpPr>
        <p:spPr>
          <a:xfrm>
            <a:off x="409575" y="698500"/>
            <a:ext cx="6200775" cy="3489325"/>
          </a:xfrm>
          <a:prstGeom prst="rect">
            <a:avLst/>
          </a:prstGeom>
          <a:noFill/>
          <a:ln w="12700">
            <a:solidFill>
              <a:prstClr val="black"/>
            </a:solidFill>
          </a:ln>
        </p:spPr>
        <p:txBody>
          <a:bodyPr vert="horz" lIns="93287" tIns="46644" rIns="93287" bIns="46644" rtlCol="0" anchor="ctr"/>
          <a:lstStyle/>
          <a:p>
            <a:endParaRPr/>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Title 1"/>
          <p:cNvSpPr>
            <a:spLocks noGrp="1"/>
          </p:cNvSpPr>
          <p:nvPr>
            <p:ph type="ctrTitle"/>
          </p:nvPr>
        </p:nvSpPr>
        <p:spPr>
          <a:xfrm>
            <a:off x="1750556" y="1300786"/>
            <a:ext cx="8687713" cy="2509213"/>
          </a:xfrm>
        </p:spPr>
        <p:txBody>
          <a:bodyPr anchor="b">
            <a:normAutofit/>
          </a:bodyPr>
          <a:lstStyle>
            <a:lvl1pPr algn="ctr">
              <a:defRPr sz="4799"/>
            </a:lvl1pPr>
          </a:lstStyle>
          <a:p>
            <a:r>
              <a:rPr lang="en-US"/>
              <a:t>Click to edit Master title style</a:t>
            </a:r>
            <a:endParaRPr lang="en-US" dirty="0"/>
          </a:p>
        </p:txBody>
      </p:sp>
      <p:sp>
        <p:nvSpPr>
          <p:cNvPr id="3" name="Subtitle 2"/>
          <p:cNvSpPr>
            <a:spLocks noGrp="1"/>
          </p:cNvSpPr>
          <p:nvPr>
            <p:ph type="subTitle" idx="1"/>
          </p:nvPr>
        </p:nvSpPr>
        <p:spPr>
          <a:xfrm>
            <a:off x="1750556" y="3886201"/>
            <a:ext cx="8687713" cy="1371599"/>
          </a:xfrm>
        </p:spPr>
        <p:txBody>
          <a:bodyPr>
            <a:normAutofit/>
          </a:bodyPr>
          <a:lstStyle>
            <a:lvl1pPr marL="0" indent="0" algn="ctr">
              <a:buNone/>
              <a:defRPr sz="2199">
                <a:solidFill>
                  <a:schemeClr val="bg1">
                    <a:lumMod val="50000"/>
                  </a:schemeClr>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CD9712D-992A-4AB1-A5C2-575F75921AA2}"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EFA0A-2F20-4B60-98C6-5FFDA469AA1C}" type="slidenum">
              <a:rPr lang="en-US" smtClean="0"/>
              <a:t>‹#›</a:t>
            </a:fld>
            <a:endParaRPr lang="en-US"/>
          </a:p>
        </p:txBody>
      </p:sp>
    </p:spTree>
    <p:extLst>
      <p:ext uri="{BB962C8B-B14F-4D97-AF65-F5344CB8AC3E}">
        <p14:creationId xmlns:p14="http://schemas.microsoft.com/office/powerpoint/2010/main" val="126801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Title 1"/>
          <p:cNvSpPr>
            <a:spLocks noGrp="1"/>
          </p:cNvSpPr>
          <p:nvPr>
            <p:ph type="title"/>
          </p:nvPr>
        </p:nvSpPr>
        <p:spPr>
          <a:xfrm>
            <a:off x="913556" y="4289374"/>
            <a:ext cx="10361733" cy="811610"/>
          </a:xfrm>
        </p:spPr>
        <p:txBody>
          <a:bodyPr anchor="b"/>
          <a:lstStyle>
            <a:lvl1pPr>
              <a:defRPr sz="3199"/>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435" y="698261"/>
            <a:ext cx="9819974"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913536" y="5108728"/>
            <a:ext cx="10361753" cy="682472"/>
          </a:xfrm>
        </p:spPr>
        <p:txBody>
          <a:bodyPr/>
          <a:lstStyle>
            <a:lvl1pPr marL="0" indent="0" algn="ctr">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D9712D-992A-4AB1-A5C2-575F75921AA2}" type="datetimeFigureOut">
              <a:rPr lang="en-US" smtClean="0"/>
              <a:pPr/>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EFA0A-2F20-4B60-98C6-5FFDA469AA1C}" type="slidenum">
              <a:rPr lang="en-US" smtClean="0"/>
              <a:pPr/>
              <a:t>‹#›</a:t>
            </a:fld>
            <a:endParaRPr lang="en-US"/>
          </a:p>
        </p:txBody>
      </p:sp>
    </p:spTree>
    <p:extLst>
      <p:ext uri="{BB962C8B-B14F-4D97-AF65-F5344CB8AC3E}">
        <p14:creationId xmlns:p14="http://schemas.microsoft.com/office/powerpoint/2010/main" val="2550647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Title 1"/>
          <p:cNvSpPr>
            <a:spLocks noGrp="1"/>
          </p:cNvSpPr>
          <p:nvPr>
            <p:ph type="title"/>
          </p:nvPr>
        </p:nvSpPr>
        <p:spPr>
          <a:xfrm>
            <a:off x="913536" y="609600"/>
            <a:ext cx="10361753" cy="3427245"/>
          </a:xfrm>
        </p:spPr>
        <p:txBody>
          <a:bodyPr anchor="ctr"/>
          <a:lstStyle>
            <a:lvl1pPr algn="ctr">
              <a:defRPr sz="3199"/>
            </a:lvl1pPr>
          </a:lstStyle>
          <a:p>
            <a:r>
              <a:rPr lang="en-US"/>
              <a:t>Click to edit Master title style</a:t>
            </a:r>
            <a:endParaRPr lang="en-US" dirty="0"/>
          </a:p>
        </p:txBody>
      </p:sp>
      <p:sp>
        <p:nvSpPr>
          <p:cNvPr id="4" name="Text Placeholder 3"/>
          <p:cNvSpPr>
            <a:spLocks noGrp="1"/>
          </p:cNvSpPr>
          <p:nvPr>
            <p:ph type="body" sz="half" idx="2"/>
          </p:nvPr>
        </p:nvSpPr>
        <p:spPr>
          <a:xfrm>
            <a:off x="913537" y="4204821"/>
            <a:ext cx="10361753" cy="1586380"/>
          </a:xfrm>
        </p:spPr>
        <p:txBody>
          <a:bodyPr anchor="ctr"/>
          <a:lstStyle>
            <a:lvl1pPr marL="0" indent="0" algn="ctr">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D9712D-992A-4AB1-A5C2-575F75921AA2}" type="datetimeFigureOut">
              <a:rPr lang="en-US" smtClean="0"/>
              <a:pPr/>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EFA0A-2F20-4B60-98C6-5FFDA469AA1C}" type="slidenum">
              <a:rPr lang="en-US" smtClean="0"/>
              <a:pPr/>
              <a:t>‹#›</a:t>
            </a:fld>
            <a:endParaRPr lang="en-US"/>
          </a:p>
        </p:txBody>
      </p:sp>
    </p:spTree>
    <p:extLst>
      <p:ext uri="{BB962C8B-B14F-4D97-AF65-F5344CB8AC3E}">
        <p14:creationId xmlns:p14="http://schemas.microsoft.com/office/powerpoint/2010/main" val="3674820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Title 1"/>
          <p:cNvSpPr>
            <a:spLocks noGrp="1"/>
          </p:cNvSpPr>
          <p:nvPr>
            <p:ph type="title"/>
          </p:nvPr>
        </p:nvSpPr>
        <p:spPr>
          <a:xfrm>
            <a:off x="1445836" y="609600"/>
            <a:ext cx="9300329" cy="2992904"/>
          </a:xfrm>
        </p:spPr>
        <p:txBody>
          <a:bodyPr anchor="ctr"/>
          <a:lstStyle>
            <a:lvl1pPr>
              <a:defRPr sz="3199"/>
            </a:lvl1pPr>
          </a:lstStyle>
          <a:p>
            <a:r>
              <a:rPr lang="en-US"/>
              <a:t>Click to edit Master title style</a:t>
            </a:r>
            <a:endParaRPr lang="en-US" dirty="0"/>
          </a:p>
        </p:txBody>
      </p:sp>
      <p:sp>
        <p:nvSpPr>
          <p:cNvPr id="12" name="Text Placeholder 3"/>
          <p:cNvSpPr>
            <a:spLocks noGrp="1"/>
          </p:cNvSpPr>
          <p:nvPr>
            <p:ph type="body" sz="half" idx="13"/>
          </p:nvPr>
        </p:nvSpPr>
        <p:spPr>
          <a:xfrm>
            <a:off x="1720196" y="3610032"/>
            <a:ext cx="8750020" cy="594788"/>
          </a:xfrm>
        </p:spPr>
        <p:txBody>
          <a:bodyPr anchor="t">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536" y="4372797"/>
            <a:ext cx="10361753" cy="1421053"/>
          </a:xfrm>
        </p:spPr>
        <p:txBody>
          <a:bodyPr anchor="ctr">
            <a:normAutofit/>
          </a:bodyPr>
          <a:lstStyle>
            <a:lvl1pPr marL="0" indent="0" algn="ctr">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D9712D-992A-4AB1-A5C2-575F75921AA2}" type="datetimeFigureOut">
              <a:rPr lang="en-US" smtClean="0"/>
              <a:pPr/>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EFA0A-2F20-4B60-98C6-5FFDA469AA1C}" type="slidenum">
              <a:rPr lang="en-US" smtClean="0"/>
              <a:pPr/>
              <a:t>‹#›</a:t>
            </a:fld>
            <a:endParaRPr lang="en-US"/>
          </a:p>
        </p:txBody>
      </p:sp>
      <p:sp>
        <p:nvSpPr>
          <p:cNvPr id="13" name="TextBox 12"/>
          <p:cNvSpPr txBox="1"/>
          <p:nvPr/>
        </p:nvSpPr>
        <p:spPr>
          <a:xfrm>
            <a:off x="1001227" y="754166"/>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998" dirty="0">
                <a:solidFill>
                  <a:schemeClr val="tx1"/>
                </a:solidFill>
                <a:effectLst/>
              </a:rPr>
              <a:t>“</a:t>
            </a:r>
          </a:p>
        </p:txBody>
      </p:sp>
      <p:sp>
        <p:nvSpPr>
          <p:cNvPr id="14" name="TextBox 13"/>
          <p:cNvSpPr txBox="1"/>
          <p:nvPr/>
        </p:nvSpPr>
        <p:spPr>
          <a:xfrm>
            <a:off x="10554809" y="2993578"/>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998" dirty="0">
                <a:solidFill>
                  <a:schemeClr val="tx1"/>
                </a:solidFill>
                <a:effectLst/>
              </a:rPr>
              <a:t>”</a:t>
            </a:r>
          </a:p>
        </p:txBody>
      </p:sp>
    </p:spTree>
    <p:extLst>
      <p:ext uri="{BB962C8B-B14F-4D97-AF65-F5344CB8AC3E}">
        <p14:creationId xmlns:p14="http://schemas.microsoft.com/office/powerpoint/2010/main" val="2754538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Title 1"/>
          <p:cNvSpPr>
            <a:spLocks noGrp="1"/>
          </p:cNvSpPr>
          <p:nvPr>
            <p:ph type="title"/>
          </p:nvPr>
        </p:nvSpPr>
        <p:spPr>
          <a:xfrm>
            <a:off x="913537" y="2138722"/>
            <a:ext cx="10361753" cy="2511835"/>
          </a:xfrm>
        </p:spPr>
        <p:txBody>
          <a:bodyPr anchor="b"/>
          <a:lstStyle>
            <a:lvl1pPr algn="ctr">
              <a:defRPr sz="3199"/>
            </a:lvl1pPr>
          </a:lstStyle>
          <a:p>
            <a:r>
              <a:rPr lang="en-US"/>
              <a:t>Click to edit Master title style</a:t>
            </a:r>
            <a:endParaRPr lang="en-US" dirty="0"/>
          </a:p>
        </p:txBody>
      </p:sp>
      <p:sp>
        <p:nvSpPr>
          <p:cNvPr id="4" name="Text Placeholder 3"/>
          <p:cNvSpPr>
            <a:spLocks noGrp="1"/>
          </p:cNvSpPr>
          <p:nvPr>
            <p:ph type="body" sz="half" idx="2"/>
          </p:nvPr>
        </p:nvSpPr>
        <p:spPr>
          <a:xfrm>
            <a:off x="913537" y="4662335"/>
            <a:ext cx="10361753" cy="1140644"/>
          </a:xfrm>
        </p:spPr>
        <p:txBody>
          <a:bodyPr anchor="t"/>
          <a:lstStyle>
            <a:lvl1pPr marL="0" indent="0" algn="ctr">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D9712D-992A-4AB1-A5C2-575F75921AA2}" type="datetimeFigureOut">
              <a:rPr lang="en-US" smtClean="0"/>
              <a:pPr/>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EFA0A-2F20-4B60-98C6-5FFDA469AA1C}" type="slidenum">
              <a:rPr lang="en-US" smtClean="0"/>
              <a:pPr/>
              <a:t>‹#›</a:t>
            </a:fld>
            <a:endParaRPr lang="en-US"/>
          </a:p>
        </p:txBody>
      </p:sp>
    </p:spTree>
    <p:extLst>
      <p:ext uri="{BB962C8B-B14F-4D97-AF65-F5344CB8AC3E}">
        <p14:creationId xmlns:p14="http://schemas.microsoft.com/office/powerpoint/2010/main" val="1840415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15" name="Title 1"/>
          <p:cNvSpPr>
            <a:spLocks noGrp="1"/>
          </p:cNvSpPr>
          <p:nvPr>
            <p:ph type="title"/>
          </p:nvPr>
        </p:nvSpPr>
        <p:spPr>
          <a:xfrm>
            <a:off x="913536" y="609600"/>
            <a:ext cx="10361753"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536" y="2367093"/>
            <a:ext cx="3298117" cy="576262"/>
          </a:xfrm>
        </p:spPr>
        <p:txBody>
          <a:bodyPr anchor="b">
            <a:noAutofit/>
          </a:bodyPr>
          <a:lstStyle>
            <a:lvl1pPr marL="0" indent="0" algn="ctr">
              <a:lnSpc>
                <a:spcPct val="85000"/>
              </a:lnSpc>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536" y="2943356"/>
            <a:ext cx="3298117" cy="2847845"/>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1230" y="2367093"/>
            <a:ext cx="3290664" cy="576262"/>
          </a:xfrm>
        </p:spPr>
        <p:txBody>
          <a:bodyPr anchor="b">
            <a:noAutofit/>
          </a:bodyPr>
          <a:lstStyle>
            <a:lvl1pPr marL="0" indent="0" algn="ctr">
              <a:lnSpc>
                <a:spcPct val="85000"/>
              </a:lnSpc>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0192" y="2943356"/>
            <a:ext cx="3302491" cy="2847845"/>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1222" y="2367093"/>
            <a:ext cx="3304067" cy="576262"/>
          </a:xfrm>
        </p:spPr>
        <p:txBody>
          <a:bodyPr anchor="b">
            <a:noAutofit/>
          </a:bodyPr>
          <a:lstStyle>
            <a:lvl1pPr marL="0" indent="0" algn="ctr">
              <a:lnSpc>
                <a:spcPct val="85000"/>
              </a:lnSpc>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1222" y="2943356"/>
            <a:ext cx="3304067" cy="2847845"/>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D9712D-992A-4AB1-A5C2-575F75921AA2}" type="datetimeFigureOut">
              <a:rPr lang="en-US" smtClean="0"/>
              <a:pPr/>
              <a:t>5/24/2019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FEFA0A-2F20-4B60-98C6-5FFDA469AA1C}" type="slidenum">
              <a:rPr lang="en-US" smtClean="0"/>
              <a:pPr/>
              <a:t>‹#›</a:t>
            </a:fld>
            <a:endParaRPr lang="en-US"/>
          </a:p>
        </p:txBody>
      </p:sp>
    </p:spTree>
    <p:extLst>
      <p:ext uri="{BB962C8B-B14F-4D97-AF65-F5344CB8AC3E}">
        <p14:creationId xmlns:p14="http://schemas.microsoft.com/office/powerpoint/2010/main" val="2449918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30" name="Title 1"/>
          <p:cNvSpPr>
            <a:spLocks noGrp="1"/>
          </p:cNvSpPr>
          <p:nvPr>
            <p:ph type="title"/>
          </p:nvPr>
        </p:nvSpPr>
        <p:spPr>
          <a:xfrm>
            <a:off x="913536" y="610772"/>
            <a:ext cx="10361753"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536" y="4204820"/>
            <a:ext cx="3295551" cy="576262"/>
          </a:xfrm>
        </p:spPr>
        <p:txBody>
          <a:bodyPr anchor="b">
            <a:noAutofit/>
          </a:bodyPr>
          <a:lstStyle>
            <a:lvl1pPr marL="0" indent="0" algn="ctr">
              <a:lnSpc>
                <a:spcPct val="85000"/>
              </a:lnSpc>
              <a:buNone/>
              <a:defRPr sz="21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536" y="2367093"/>
            <a:ext cx="3295551"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536" y="4781082"/>
            <a:ext cx="3295551" cy="1010118"/>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1602" y="4204820"/>
            <a:ext cx="3300968" cy="576262"/>
          </a:xfrm>
        </p:spPr>
        <p:txBody>
          <a:bodyPr anchor="b">
            <a:noAutofit/>
          </a:bodyPr>
          <a:lstStyle>
            <a:lvl1pPr marL="0" indent="0" algn="ctr">
              <a:lnSpc>
                <a:spcPct val="85000"/>
              </a:lnSpc>
              <a:buNone/>
              <a:defRPr sz="21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0191" y="2367093"/>
            <a:ext cx="330249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0191" y="4781081"/>
            <a:ext cx="3302492" cy="1010119"/>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1222" y="4204820"/>
            <a:ext cx="3299821" cy="576262"/>
          </a:xfrm>
        </p:spPr>
        <p:txBody>
          <a:bodyPr anchor="b">
            <a:noAutofit/>
          </a:bodyPr>
          <a:lstStyle>
            <a:lvl1pPr marL="0" indent="0" algn="ctr">
              <a:lnSpc>
                <a:spcPct val="85000"/>
              </a:lnSpc>
              <a:buNone/>
              <a:defRPr sz="21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1222" y="2367093"/>
            <a:ext cx="3304067"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1097" y="4781079"/>
            <a:ext cx="3304192" cy="1010121"/>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D9712D-992A-4AB1-A5C2-575F75921AA2}" type="datetimeFigureOut">
              <a:rPr lang="en-US" smtClean="0"/>
              <a:pPr/>
              <a:t>5/24/2019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FEFA0A-2F20-4B60-98C6-5FFDA469AA1C}" type="slidenum">
              <a:rPr lang="en-US" smtClean="0"/>
              <a:pPr/>
              <a:t>‹#›</a:t>
            </a:fld>
            <a:endParaRPr lang="en-US"/>
          </a:p>
        </p:txBody>
      </p:sp>
    </p:spTree>
    <p:extLst>
      <p:ext uri="{BB962C8B-B14F-4D97-AF65-F5344CB8AC3E}">
        <p14:creationId xmlns:p14="http://schemas.microsoft.com/office/powerpoint/2010/main" val="232366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537" y="2367094"/>
            <a:ext cx="10361753"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D9712D-992A-4AB1-A5C2-575F75921AA2}" type="datetimeFigureOut">
              <a:rPr lang="en-US" smtClean="0"/>
              <a:pPr/>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EFA0A-2F20-4B60-98C6-5FFDA469AA1C}" type="slidenum">
              <a:rPr lang="en-US" smtClean="0"/>
              <a:pPr/>
              <a:t>‹#›</a:t>
            </a:fld>
            <a:endParaRPr lang="en-US"/>
          </a:p>
        </p:txBody>
      </p:sp>
    </p:spTree>
    <p:extLst>
      <p:ext uri="{BB962C8B-B14F-4D97-AF65-F5344CB8AC3E}">
        <p14:creationId xmlns:p14="http://schemas.microsoft.com/office/powerpoint/2010/main" val="15969534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Vertical Title 1"/>
          <p:cNvSpPr>
            <a:spLocks noGrp="1"/>
          </p:cNvSpPr>
          <p:nvPr>
            <p:ph type="title" orient="vert"/>
          </p:nvPr>
        </p:nvSpPr>
        <p:spPr>
          <a:xfrm>
            <a:off x="8722628" y="609602"/>
            <a:ext cx="2552661"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537" y="609602"/>
            <a:ext cx="7656730"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D9712D-992A-4AB1-A5C2-575F75921AA2}" type="datetimeFigureOut">
              <a:rPr lang="en-US" smtClean="0"/>
              <a:pPr/>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EFA0A-2F20-4B60-98C6-5FFDA469AA1C}" type="slidenum">
              <a:rPr lang="en-US" smtClean="0"/>
              <a:pPr/>
              <a:t>‹#›</a:t>
            </a:fld>
            <a:endParaRPr lang="en-US"/>
          </a:p>
        </p:txBody>
      </p:sp>
    </p:spTree>
    <p:extLst>
      <p:ext uri="{BB962C8B-B14F-4D97-AF65-F5344CB8AC3E}">
        <p14:creationId xmlns:p14="http://schemas.microsoft.com/office/powerpoint/2010/main" val="30665587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D9712D-992A-4AB1-A5C2-575F75921AA2}"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EFA0A-2F20-4B60-98C6-5FFDA469AA1C}" type="slidenum">
              <a:rPr lang="en-US" smtClean="0"/>
              <a:t>‹#›</a:t>
            </a:fld>
            <a:endParaRPr lang="en-US"/>
          </a:p>
        </p:txBody>
      </p:sp>
    </p:spTree>
    <p:extLst>
      <p:ext uri="{BB962C8B-B14F-4D97-AF65-F5344CB8AC3E}">
        <p14:creationId xmlns:p14="http://schemas.microsoft.com/office/powerpoint/2010/main" val="2077602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623" y="2142067"/>
            <a:ext cx="4994033"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0379" y="2142068"/>
            <a:ext cx="4994031"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D9712D-992A-4AB1-A5C2-575F75921AA2}"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EFA0A-2F20-4B60-98C6-5FFDA469AA1C}" type="slidenum">
              <a:rPr lang="en-US" smtClean="0"/>
              <a:t>‹#›</a:t>
            </a:fld>
            <a:endParaRPr lang="en-US"/>
          </a:p>
        </p:txBody>
      </p:sp>
    </p:spTree>
    <p:extLst>
      <p:ext uri="{BB962C8B-B14F-4D97-AF65-F5344CB8AC3E}">
        <p14:creationId xmlns:p14="http://schemas.microsoft.com/office/powerpoint/2010/main" val="47000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536" y="2367093"/>
            <a:ext cx="10361127"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D9712D-992A-4AB1-A5C2-575F75921AA2}" type="datetimeFigureOut">
              <a:rPr lang="en-US" smtClean="0"/>
              <a:pPr/>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EFA0A-2F20-4B60-98C6-5FFDA469AA1C}" type="slidenum">
              <a:rPr lang="en-US" smtClean="0"/>
              <a:pPr/>
              <a:t>‹#›</a:t>
            </a:fld>
            <a:endParaRPr lang="en-US"/>
          </a:p>
        </p:txBody>
      </p:sp>
    </p:spTree>
    <p:extLst>
      <p:ext uri="{BB962C8B-B14F-4D97-AF65-F5344CB8AC3E}">
        <p14:creationId xmlns:p14="http://schemas.microsoft.com/office/powerpoint/2010/main" val="417481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Title 1"/>
          <p:cNvSpPr>
            <a:spLocks noGrp="1"/>
          </p:cNvSpPr>
          <p:nvPr>
            <p:ph type="title"/>
          </p:nvPr>
        </p:nvSpPr>
        <p:spPr>
          <a:xfrm>
            <a:off x="913536" y="828564"/>
            <a:ext cx="10349056" cy="2736819"/>
          </a:xfrm>
        </p:spPr>
        <p:txBody>
          <a:bodyPr anchor="b">
            <a:normAutofit/>
          </a:bodyPr>
          <a:lstStyle>
            <a:lvl1pPr>
              <a:defRPr sz="3999"/>
            </a:lvl1pPr>
          </a:lstStyle>
          <a:p>
            <a:r>
              <a:rPr lang="en-US"/>
              <a:t>Click to edit Master title style</a:t>
            </a:r>
            <a:endParaRPr lang="en-US" dirty="0"/>
          </a:p>
        </p:txBody>
      </p:sp>
      <p:sp>
        <p:nvSpPr>
          <p:cNvPr id="3" name="Text Placeholder 2"/>
          <p:cNvSpPr>
            <a:spLocks noGrp="1"/>
          </p:cNvSpPr>
          <p:nvPr>
            <p:ph type="body" idx="1"/>
          </p:nvPr>
        </p:nvSpPr>
        <p:spPr>
          <a:xfrm>
            <a:off x="913536" y="3657458"/>
            <a:ext cx="10349056" cy="1368183"/>
          </a:xfrm>
        </p:spPr>
        <p:txBody>
          <a:bodyPr>
            <a:normAutofit/>
          </a:bodyPr>
          <a:lstStyle>
            <a:lvl1pPr marL="0" indent="0" algn="ctr">
              <a:buNone/>
              <a:defRPr sz="1999">
                <a:solidFill>
                  <a:schemeClr val="bg1">
                    <a:lumMod val="50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D9712D-992A-4AB1-A5C2-575F75921AA2}"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EFA0A-2F20-4B60-98C6-5FFDA469AA1C}" type="slidenum">
              <a:rPr lang="en-US" smtClean="0"/>
              <a:t>‹#›</a:t>
            </a:fld>
            <a:endParaRPr lang="en-US"/>
          </a:p>
        </p:txBody>
      </p:sp>
    </p:spTree>
    <p:extLst>
      <p:ext uri="{BB962C8B-B14F-4D97-AF65-F5344CB8AC3E}">
        <p14:creationId xmlns:p14="http://schemas.microsoft.com/office/powerpoint/2010/main" val="1280379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14" name="Title 1"/>
          <p:cNvSpPr>
            <a:spLocks noGrp="1"/>
          </p:cNvSpPr>
          <p:nvPr>
            <p:ph type="title"/>
          </p:nvPr>
        </p:nvSpPr>
        <p:spPr>
          <a:xfrm>
            <a:off x="913537" y="618518"/>
            <a:ext cx="10361752"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536" y="2367093"/>
            <a:ext cx="510469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0593" y="2367093"/>
            <a:ext cx="510407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D9712D-992A-4AB1-A5C2-575F75921AA2}" type="datetimeFigureOut">
              <a:rPr lang="en-US" smtClean="0"/>
              <a:pPr/>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EFA0A-2F20-4B60-98C6-5FFDA469AA1C}" type="slidenum">
              <a:rPr lang="en-US" smtClean="0"/>
              <a:pPr/>
              <a:t>‹#›</a:t>
            </a:fld>
            <a:endParaRPr lang="en-US"/>
          </a:p>
        </p:txBody>
      </p:sp>
    </p:spTree>
    <p:extLst>
      <p:ext uri="{BB962C8B-B14F-4D97-AF65-F5344CB8AC3E}">
        <p14:creationId xmlns:p14="http://schemas.microsoft.com/office/powerpoint/2010/main" val="22441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14" name="Title 1"/>
          <p:cNvSpPr>
            <a:spLocks noGrp="1"/>
          </p:cNvSpPr>
          <p:nvPr>
            <p:ph type="title"/>
          </p:nvPr>
        </p:nvSpPr>
        <p:spPr>
          <a:xfrm>
            <a:off x="913537" y="618518"/>
            <a:ext cx="10361752"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029" y="2371018"/>
            <a:ext cx="4872205" cy="679994"/>
          </a:xfrm>
        </p:spPr>
        <p:txBody>
          <a:bodyPr anchor="b">
            <a:noAutofit/>
          </a:bodyPr>
          <a:lstStyle>
            <a:lvl1pPr marL="0" indent="0">
              <a:lnSpc>
                <a:spcPct val="85000"/>
              </a:lnSpc>
              <a:buNone/>
              <a:defRPr sz="25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537" y="3051013"/>
            <a:ext cx="510469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4757" y="2371018"/>
            <a:ext cx="4880533" cy="679994"/>
          </a:xfrm>
        </p:spPr>
        <p:txBody>
          <a:bodyPr anchor="b">
            <a:noAutofit/>
          </a:bodyPr>
          <a:lstStyle>
            <a:lvl1pPr marL="0" indent="0">
              <a:lnSpc>
                <a:spcPct val="85000"/>
              </a:lnSpc>
              <a:buNone/>
              <a:defRPr sz="25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0593" y="3051013"/>
            <a:ext cx="510407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D9712D-992A-4AB1-A5C2-575F75921AA2}" type="datetimeFigureOut">
              <a:rPr lang="en-US" smtClean="0"/>
              <a:pPr/>
              <a:t>5/24/2019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FEFA0A-2F20-4B60-98C6-5FFDA469AA1C}" type="slidenum">
              <a:rPr lang="en-US" smtClean="0"/>
              <a:pPr/>
              <a:t>‹#›</a:t>
            </a:fld>
            <a:endParaRPr lang="en-US"/>
          </a:p>
        </p:txBody>
      </p:sp>
    </p:spTree>
    <p:extLst>
      <p:ext uri="{BB962C8B-B14F-4D97-AF65-F5344CB8AC3E}">
        <p14:creationId xmlns:p14="http://schemas.microsoft.com/office/powerpoint/2010/main" val="3015203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D9712D-992A-4AB1-A5C2-575F75921AA2}" type="datetimeFigureOut">
              <a:rPr lang="en-US" smtClean="0"/>
              <a:t>5/24/2019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FEFA0A-2F20-4B60-98C6-5FFDA469AA1C}" type="slidenum">
              <a:rPr lang="en-US" smtClean="0"/>
              <a:t>‹#›</a:t>
            </a:fld>
            <a:endParaRPr lang="en-US"/>
          </a:p>
        </p:txBody>
      </p:sp>
    </p:spTree>
    <p:extLst>
      <p:ext uri="{BB962C8B-B14F-4D97-AF65-F5344CB8AC3E}">
        <p14:creationId xmlns:p14="http://schemas.microsoft.com/office/powerpoint/2010/main" val="3194806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Date Placeholder 1"/>
          <p:cNvSpPr>
            <a:spLocks noGrp="1"/>
          </p:cNvSpPr>
          <p:nvPr>
            <p:ph type="dt" sz="half" idx="10"/>
          </p:nvPr>
        </p:nvSpPr>
        <p:spPr/>
        <p:txBody>
          <a:bodyPr/>
          <a:lstStyle/>
          <a:p>
            <a:fld id="{3CD9712D-992A-4AB1-A5C2-575F75921AA2}" type="datetimeFigureOut">
              <a:rPr lang="en-US" smtClean="0"/>
              <a:t>5/24/2019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FEFA0A-2F20-4B60-98C6-5FFDA469AA1C}" type="slidenum">
              <a:rPr lang="en-US" smtClean="0"/>
              <a:t>‹#›</a:t>
            </a:fld>
            <a:endParaRPr lang="en-US"/>
          </a:p>
        </p:txBody>
      </p:sp>
    </p:spTree>
    <p:extLst>
      <p:ext uri="{BB962C8B-B14F-4D97-AF65-F5344CB8AC3E}">
        <p14:creationId xmlns:p14="http://schemas.microsoft.com/office/powerpoint/2010/main" val="2257217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Title 1"/>
          <p:cNvSpPr>
            <a:spLocks noGrp="1"/>
          </p:cNvSpPr>
          <p:nvPr>
            <p:ph type="title"/>
          </p:nvPr>
        </p:nvSpPr>
        <p:spPr>
          <a:xfrm>
            <a:off x="913537" y="609600"/>
            <a:ext cx="3934663" cy="2023252"/>
          </a:xfrm>
        </p:spPr>
        <p:txBody>
          <a:bodyPr anchor="b"/>
          <a:lstStyle>
            <a:lvl1pPr algn="ctr">
              <a:defRPr sz="3199"/>
            </a:lvl1pPr>
          </a:lstStyle>
          <a:p>
            <a:r>
              <a:rPr lang="en-US"/>
              <a:t>Click to edit Master title style</a:t>
            </a:r>
            <a:endParaRPr lang="en-US" dirty="0"/>
          </a:p>
        </p:txBody>
      </p:sp>
      <p:sp>
        <p:nvSpPr>
          <p:cNvPr id="10" name="Content Placeholder 2"/>
          <p:cNvSpPr>
            <a:spLocks noGrp="1"/>
          </p:cNvSpPr>
          <p:nvPr>
            <p:ph sz="quarter" idx="13"/>
          </p:nvPr>
        </p:nvSpPr>
        <p:spPr>
          <a:xfrm>
            <a:off x="5076740" y="609601"/>
            <a:ext cx="6198548"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537" y="2632852"/>
            <a:ext cx="3934664" cy="3158348"/>
          </a:xfrm>
        </p:spPr>
        <p:txBody>
          <a:bodyPr/>
          <a:lstStyle>
            <a:lvl1pPr marL="0" indent="0" algn="ctr">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D9712D-992A-4AB1-A5C2-575F75921AA2}" type="datetimeFigureOut">
              <a:rPr lang="en-US" smtClean="0"/>
              <a:pPr/>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EFA0A-2F20-4B60-98C6-5FFDA469AA1C}" type="slidenum">
              <a:rPr lang="en-US" smtClean="0"/>
              <a:pPr/>
              <a:t>‹#›</a:t>
            </a:fld>
            <a:endParaRPr lang="en-US"/>
          </a:p>
        </p:txBody>
      </p:sp>
    </p:spTree>
    <p:extLst>
      <p:ext uri="{BB962C8B-B14F-4D97-AF65-F5344CB8AC3E}">
        <p14:creationId xmlns:p14="http://schemas.microsoft.com/office/powerpoint/2010/main" val="425784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Title 1"/>
          <p:cNvSpPr>
            <a:spLocks noGrp="1"/>
          </p:cNvSpPr>
          <p:nvPr>
            <p:ph type="title"/>
          </p:nvPr>
        </p:nvSpPr>
        <p:spPr>
          <a:xfrm>
            <a:off x="913537" y="609600"/>
            <a:ext cx="5933423" cy="2023254"/>
          </a:xfrm>
        </p:spPr>
        <p:txBody>
          <a:bodyPr anchor="b"/>
          <a:lstStyle>
            <a:lvl1pPr algn="ctr">
              <a:defRPr sz="3199"/>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2870" y="609601"/>
            <a:ext cx="3254510"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913557" y="2632853"/>
            <a:ext cx="5933403" cy="3158347"/>
          </a:xfrm>
        </p:spPr>
        <p:txBody>
          <a:bodyPr/>
          <a:lstStyle>
            <a:lvl1pPr marL="0" indent="0" algn="ctr">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06273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a:alphaModFix amt="70000"/>
            <a:extLst>
              <a:ext uri="{28A0092B-C50C-407E-A947-70E740481C1C}">
                <a14:useLocalDpi xmlns:a14="http://schemas.microsoft.com/office/drawing/2010/main" val="0"/>
              </a:ext>
            </a:extLst>
          </a:blip>
          <a:srcRect/>
          <a:stretch>
            <a:fillRect/>
          </a:stretch>
        </p:blipFill>
        <p:spPr bwMode="auto">
          <a:xfrm>
            <a:off x="0" y="1"/>
            <a:ext cx="12188828"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537" y="618518"/>
            <a:ext cx="10361752"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537" y="2367094"/>
            <a:ext cx="10361753"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6737" y="5883276"/>
            <a:ext cx="2742486" cy="365125"/>
          </a:xfrm>
          <a:prstGeom prst="rect">
            <a:avLst/>
          </a:prstGeom>
        </p:spPr>
        <p:txBody>
          <a:bodyPr vert="horz" lIns="91440" tIns="45720" rIns="91440" bIns="45720" rtlCol="0" anchor="ctr"/>
          <a:lstStyle>
            <a:lvl1pPr algn="r">
              <a:defRPr sz="1000">
                <a:solidFill>
                  <a:schemeClr val="tx1"/>
                </a:solidFill>
              </a:defRPr>
            </a:lvl1pPr>
          </a:lstStyle>
          <a:p>
            <a:fld id="{3CD9712D-992A-4AB1-A5C2-575F75921AA2}" type="datetimeFigureOut">
              <a:rPr lang="en-US" smtClean="0"/>
              <a:pPr/>
              <a:t>5/24/2019</a:t>
            </a:fld>
            <a:endParaRPr lang="en-US"/>
          </a:p>
        </p:txBody>
      </p:sp>
      <p:sp>
        <p:nvSpPr>
          <p:cNvPr id="5" name="Footer Placeholder 4"/>
          <p:cNvSpPr>
            <a:spLocks noGrp="1"/>
          </p:cNvSpPr>
          <p:nvPr>
            <p:ph type="ftr" sz="quarter" idx="3"/>
          </p:nvPr>
        </p:nvSpPr>
        <p:spPr>
          <a:xfrm>
            <a:off x="913537" y="5883276"/>
            <a:ext cx="6671149"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1273" y="5883276"/>
            <a:ext cx="764016" cy="365125"/>
          </a:xfrm>
          <a:prstGeom prst="rect">
            <a:avLst/>
          </a:prstGeom>
        </p:spPr>
        <p:txBody>
          <a:bodyPr vert="horz" lIns="91440" tIns="45720" rIns="91440" bIns="45720" rtlCol="0" anchor="ctr"/>
          <a:lstStyle>
            <a:lvl1pPr algn="r">
              <a:defRPr sz="1000">
                <a:solidFill>
                  <a:schemeClr val="tx1"/>
                </a:solidFill>
              </a:defRPr>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731907138"/>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 id="2147483766" r:id="rId18"/>
    <p:sldLayoutId id="2147483767"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126" rtl="0" eaLnBrk="1" latinLnBrk="0" hangingPunct="1">
        <a:lnSpc>
          <a:spcPct val="90000"/>
        </a:lnSpc>
        <a:spcBef>
          <a:spcPct val="0"/>
        </a:spcBef>
        <a:buNone/>
        <a:defRPr sz="3599" kern="1200" cap="all" baseline="0">
          <a:solidFill>
            <a:schemeClr val="tx1"/>
          </a:solidFill>
          <a:effectLst/>
          <a:latin typeface="+mj-lt"/>
          <a:ea typeface="+mj-ea"/>
          <a:cs typeface="+mj-cs"/>
        </a:defRPr>
      </a:lvl1pPr>
    </p:titleStyle>
    <p:bodyStyle>
      <a:lvl1pPr marL="228531" indent="-228531" algn="l" defTabSz="914126" rtl="0" eaLnBrk="1" latinLnBrk="0" hangingPunct="1">
        <a:lnSpc>
          <a:spcPct val="120000"/>
        </a:lnSpc>
        <a:spcBef>
          <a:spcPts val="1000"/>
        </a:spcBef>
        <a:buClr>
          <a:schemeClr val="tx1"/>
        </a:buClr>
        <a:buFont typeface="Arial" panose="020B0604020202020204" pitchFamily="34" charset="0"/>
        <a:buChar char="•"/>
        <a:defRPr sz="1999" kern="1200" cap="all" baseline="0">
          <a:solidFill>
            <a:schemeClr val="tx1"/>
          </a:solidFill>
          <a:effectLst/>
          <a:latin typeface="+mn-lt"/>
          <a:ea typeface="+mn-ea"/>
          <a:cs typeface="+mn-cs"/>
        </a:defRPr>
      </a:lvl1pPr>
      <a:lvl2pPr marL="685594" indent="-228531" algn="l" defTabSz="914126" rtl="0" eaLnBrk="1" latinLnBrk="0" hangingPunct="1">
        <a:lnSpc>
          <a:spcPct val="120000"/>
        </a:lnSpc>
        <a:spcBef>
          <a:spcPts val="500"/>
        </a:spcBef>
        <a:buClr>
          <a:schemeClr val="tx1"/>
        </a:buClr>
        <a:buFont typeface="Arial" panose="020B0604020202020204" pitchFamily="34" charset="0"/>
        <a:buChar char="•"/>
        <a:defRPr sz="1799" kern="1200" cap="all" baseline="0">
          <a:solidFill>
            <a:schemeClr val="tx1"/>
          </a:solidFill>
          <a:effectLst/>
          <a:latin typeface="+mn-lt"/>
          <a:ea typeface="+mn-ea"/>
          <a:cs typeface="+mn-cs"/>
        </a:defRPr>
      </a:lvl2pPr>
      <a:lvl3pPr marL="1142657" indent="-228531" algn="l" defTabSz="914126"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599720" indent="-228531" algn="l" defTabSz="914126"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6783" indent="-228531" algn="l" defTabSz="914126"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3846" indent="-228531" algn="l" defTabSz="914126"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0908" indent="-228531" algn="l" defTabSz="914126"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7971" indent="-228531" algn="l" defTabSz="914126"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5034" indent="-228531" algn="l" defTabSz="914126"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9.xml"/><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png"/><Relationship Id="rId7" Type="http://schemas.openxmlformats.org/officeDocument/2006/relationships/diagramColors" Target="../diagrams/colors7.xml"/><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9.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3.png"/><Relationship Id="rId7" Type="http://schemas.openxmlformats.org/officeDocument/2006/relationships/diagramColors" Target="../diagrams/colors8.xml"/><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9.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3.png"/><Relationship Id="rId7" Type="http://schemas.openxmlformats.org/officeDocument/2006/relationships/diagramColors" Target="../diagrams/colors9.xml"/><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2.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3.png"/><Relationship Id="rId7" Type="http://schemas.openxmlformats.org/officeDocument/2006/relationships/diagramColors" Target="../diagrams/colors10.xml"/><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8.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9.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png"/><Relationship Id="rId7" Type="http://schemas.openxmlformats.org/officeDocument/2006/relationships/diagramColors" Target="../diagrams/colors4.xml"/><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5" name="Rectangle 20">
            <a:extLst>
              <a:ext uri="{FF2B5EF4-FFF2-40B4-BE49-F238E27FC236}">
                <a16:creationId xmlns:a16="http://schemas.microsoft.com/office/drawing/2014/main" id="{7826DDCA-6D09-4690-86AE-A65700C43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64946" y="1346369"/>
            <a:ext cx="6889392" cy="2463629"/>
          </a:xfrm>
        </p:spPr>
        <p:txBody>
          <a:bodyPr>
            <a:normAutofit/>
          </a:bodyPr>
          <a:lstStyle/>
          <a:p>
            <a:r>
              <a:rPr lang="en-US" dirty="0"/>
              <a:t>Chemistry 20 </a:t>
            </a:r>
            <a:br>
              <a:rPr lang="en-US" dirty="0"/>
            </a:br>
            <a:r>
              <a:rPr lang="en-US" dirty="0"/>
              <a:t>Gas Laws – Chapter 4</a:t>
            </a:r>
          </a:p>
        </p:txBody>
      </p:sp>
      <p:sp>
        <p:nvSpPr>
          <p:cNvPr id="3" name="Subtitle 2"/>
          <p:cNvSpPr>
            <a:spLocks noGrp="1"/>
          </p:cNvSpPr>
          <p:nvPr>
            <p:ph type="subTitle" idx="1"/>
          </p:nvPr>
        </p:nvSpPr>
        <p:spPr>
          <a:xfrm>
            <a:off x="964946" y="3886200"/>
            <a:ext cx="6889391" cy="1371599"/>
          </a:xfrm>
        </p:spPr>
        <p:txBody>
          <a:bodyPr>
            <a:normAutofit/>
          </a:bodyPr>
          <a:lstStyle/>
          <a:p>
            <a:r>
              <a:rPr lang="en-US">
                <a:solidFill>
                  <a:schemeClr val="tx1"/>
                </a:solidFill>
              </a:rPr>
              <a:t>R. Redding</a:t>
            </a:r>
          </a:p>
          <a:p>
            <a:endParaRPr lang="en-US">
              <a:solidFill>
                <a:schemeClr val="tx1"/>
              </a:solidFill>
            </a:endParaRPr>
          </a:p>
        </p:txBody>
      </p:sp>
      <p:sp useBgFill="1">
        <p:nvSpPr>
          <p:cNvPr id="36" name="Rectangle 22">
            <a:extLst>
              <a:ext uri="{FF2B5EF4-FFF2-40B4-BE49-F238E27FC236}">
                <a16:creationId xmlns:a16="http://schemas.microsoft.com/office/drawing/2014/main" id="{48D94113-B99D-4827-8468-42C0869DD6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62581" y="0"/>
            <a:ext cx="2726243" cy="6858000"/>
          </a:xfrm>
          <a:prstGeom prst="rect">
            <a:avLst/>
          </a:prstGeom>
          <a:ln>
            <a:noFill/>
          </a:ln>
          <a:effectLst>
            <a:outerShdw blurRad="889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24">
            <a:extLst>
              <a:ext uri="{FF2B5EF4-FFF2-40B4-BE49-F238E27FC236}">
                <a16:creationId xmlns:a16="http://schemas.microsoft.com/office/drawing/2014/main" id="{0D97E19A-F48B-4D56-A949-3A826CF00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62581" y="0"/>
            <a:ext cx="2726244" cy="68580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26">
            <a:extLst>
              <a:ext uri="{FF2B5EF4-FFF2-40B4-BE49-F238E27FC236}">
                <a16:creationId xmlns:a16="http://schemas.microsoft.com/office/drawing/2014/main" id="{E5B1C489-3520-454E-BCE4-DE06A472FFF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cstate="print">
            <a:extLst>
              <a:ext uri="{28A0092B-C50C-407E-A947-70E740481C1C}">
                <a14:useLocalDpi xmlns:a14="http://schemas.microsoft.com/office/drawing/2010/main" val="0"/>
              </a:ext>
            </a:extLst>
          </a:blip>
          <a:srcRect l="15620" t="1120" r="54326" b="73832"/>
          <a:stretch/>
        </p:blipFill>
        <p:spPr>
          <a:xfrm>
            <a:off x="9462582" y="4417"/>
            <a:ext cx="2317854" cy="1086886"/>
          </a:xfrm>
          <a:prstGeom prst="rect">
            <a:avLst/>
          </a:prstGeom>
        </p:spPr>
      </p:pic>
      <p:pic>
        <p:nvPicPr>
          <p:cNvPr id="39" name="Picture 28">
            <a:extLst>
              <a:ext uri="{FF2B5EF4-FFF2-40B4-BE49-F238E27FC236}">
                <a16:creationId xmlns:a16="http://schemas.microsoft.com/office/drawing/2014/main" id="{29CDFDB7-75F8-4CF5-A2D6-59A1D86232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73623" t="43915" r="1" b="10213"/>
          <a:stretch/>
        </p:blipFill>
        <p:spPr>
          <a:xfrm>
            <a:off x="9942920" y="3287359"/>
            <a:ext cx="2245905" cy="2197653"/>
          </a:xfrm>
          <a:prstGeom prst="rect">
            <a:avLst/>
          </a:prstGeom>
        </p:spPr>
      </p:pic>
      <p:pic>
        <p:nvPicPr>
          <p:cNvPr id="40" name="Picture 30">
            <a:extLst>
              <a:ext uri="{FF2B5EF4-FFF2-40B4-BE49-F238E27FC236}">
                <a16:creationId xmlns:a16="http://schemas.microsoft.com/office/drawing/2014/main" id="{A1EE895C-73D3-4A38-BD82-6A056D2531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print">
            <a:extLst>
              <a:ext uri="{28A0092B-C50C-407E-A947-70E740481C1C}">
                <a14:useLocalDpi xmlns:a14="http://schemas.microsoft.com/office/drawing/2010/main" val="0"/>
              </a:ext>
            </a:extLst>
          </a:blip>
          <a:srcRect l="46466" t="75007" r="30510"/>
          <a:stretch/>
        </p:blipFill>
        <p:spPr>
          <a:xfrm>
            <a:off x="10545846" y="2550437"/>
            <a:ext cx="1642979" cy="1003467"/>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pic>
        <p:nvPicPr>
          <p:cNvPr id="41" name="Picture 32">
            <a:extLst>
              <a:ext uri="{FF2B5EF4-FFF2-40B4-BE49-F238E27FC236}">
                <a16:creationId xmlns:a16="http://schemas.microsoft.com/office/drawing/2014/main" id="{68FD3076-E852-4125-BBED-3FB31599F4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68940" t="81531" r="19879"/>
          <a:stretch/>
        </p:blipFill>
        <p:spPr>
          <a:xfrm>
            <a:off x="9462583" y="5597114"/>
            <a:ext cx="1356570" cy="1260885"/>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spTree>
    <p:extLst>
      <p:ext uri="{BB962C8B-B14F-4D97-AF65-F5344CB8AC3E}">
        <p14:creationId xmlns:p14="http://schemas.microsoft.com/office/powerpoint/2010/main" val="7522808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4000"/>
                <a:shade val="100000"/>
                <a:hueMod val="130000"/>
                <a:satMod val="150000"/>
                <a:lumMod val="112000"/>
              </a:schemeClr>
            </a:gs>
            <a:gs pos="100000">
              <a:schemeClr val="bg1">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8877" y="0"/>
            <a:ext cx="812994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8877" cy="6858000"/>
          </a:xfrm>
          <a:prstGeom prst="rect">
            <a:avLst/>
          </a:prstGeom>
          <a:solidFill>
            <a:schemeClr val="accent1">
              <a:lumMod val="75000"/>
            </a:schemeClr>
          </a:solidFill>
          <a:ln>
            <a:noFill/>
          </a:ln>
          <a:effectLst>
            <a:outerShdw blurRad="50800" dist="12700" algn="l" rotWithShape="0">
              <a:prstClr val="black">
                <a:alpha val="30000"/>
              </a:prstClr>
            </a:outerShdw>
          </a:effectLst>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40907" y="1588878"/>
            <a:ext cx="2843261" cy="3680244"/>
          </a:xfrm>
        </p:spPr>
        <p:txBody>
          <a:bodyPr>
            <a:normAutofit/>
          </a:bodyPr>
          <a:lstStyle/>
          <a:p>
            <a:pPr algn="l"/>
            <a:r>
              <a:rPr lang="en-US" sz="4400">
                <a:solidFill>
                  <a:srgbClr val="FFFFFF"/>
                </a:solidFill>
              </a:rPr>
              <a:t>The Combined Gas Law</a:t>
            </a:r>
          </a:p>
        </p:txBody>
      </p:sp>
      <p:pic>
        <p:nvPicPr>
          <p:cNvPr id="12" name="Picture 11">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8877" cy="1514475"/>
          </a:xfrm>
          <a:prstGeom prst="rect">
            <a:avLst/>
          </a:prstGeom>
        </p:spPr>
      </p:pic>
      <p:sp>
        <p:nvSpPr>
          <p:cNvPr id="2" name="Content Placeholder 1"/>
          <p:cNvSpPr>
            <a:spLocks noGrp="1"/>
          </p:cNvSpPr>
          <p:nvPr>
            <p:ph idx="1"/>
          </p:nvPr>
        </p:nvSpPr>
        <p:spPr>
          <a:xfrm>
            <a:off x="4633587" y="1049695"/>
            <a:ext cx="6641076" cy="4758611"/>
          </a:xfrm>
        </p:spPr>
        <p:txBody>
          <a:bodyPr anchor="ctr">
            <a:normAutofit/>
          </a:bodyPr>
          <a:lstStyle/>
          <a:p>
            <a:r>
              <a:rPr lang="en-US"/>
              <a:t>When Boyle’s and Charles’ laws are combined, the resulting combined gas law produces a relationship among the volume, temperature, and pressure of any fixed chemical amount of gas: the product of the pressure and volume of a gas sample is proportional to its absolute temperature in kelvin</a:t>
            </a:r>
          </a:p>
          <a:p>
            <a:r>
              <a:rPr lang="en-US"/>
              <a:t>Equation: P</a:t>
            </a:r>
            <a:r>
              <a:rPr lang="en-US" baseline="-25000"/>
              <a:t>1</a:t>
            </a:r>
            <a:r>
              <a:rPr lang="en-US"/>
              <a:t>V</a:t>
            </a:r>
            <a:r>
              <a:rPr lang="en-US" baseline="-25000"/>
              <a:t>1</a:t>
            </a:r>
            <a:r>
              <a:rPr lang="en-US"/>
              <a:t>/T</a:t>
            </a:r>
            <a:r>
              <a:rPr lang="en-US" baseline="-25000"/>
              <a:t>1</a:t>
            </a:r>
            <a:r>
              <a:rPr lang="en-US"/>
              <a:t> = P</a:t>
            </a:r>
            <a:r>
              <a:rPr lang="en-US" baseline="-25000"/>
              <a:t>2</a:t>
            </a:r>
            <a:r>
              <a:rPr lang="en-US"/>
              <a:t>V</a:t>
            </a:r>
            <a:r>
              <a:rPr lang="en-US" baseline="-25000"/>
              <a:t>2</a:t>
            </a:r>
            <a:r>
              <a:rPr lang="en-US"/>
              <a:t>/T</a:t>
            </a:r>
            <a:r>
              <a:rPr lang="en-US" baseline="-25000"/>
              <a:t>2</a:t>
            </a:r>
          </a:p>
          <a:p>
            <a:pPr marL="0" indent="0">
              <a:buNone/>
            </a:pPr>
            <a:endParaRPr lang="en-US" baseline="-25000" dirty="0"/>
          </a:p>
          <a:p>
            <a:endParaRPr lang="en-US" dirty="0"/>
          </a:p>
        </p:txBody>
      </p:sp>
      <p:pic>
        <p:nvPicPr>
          <p:cNvPr id="14" name="Picture 13">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6700" y="5962903"/>
            <a:ext cx="2590125" cy="892925"/>
          </a:xfrm>
          <a:prstGeom prst="rect">
            <a:avLst/>
          </a:prstGeom>
        </p:spPr>
      </p:pic>
    </p:spTree>
    <p:extLst>
      <p:ext uri="{BB962C8B-B14F-4D97-AF65-F5344CB8AC3E}">
        <p14:creationId xmlns:p14="http://schemas.microsoft.com/office/powerpoint/2010/main" val="3636739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13537" y="304801"/>
            <a:ext cx="10361751" cy="838199"/>
          </a:xfrm>
        </p:spPr>
        <p:txBody>
          <a:bodyPr>
            <a:normAutofit/>
          </a:bodyPr>
          <a:lstStyle/>
          <a:p>
            <a:r>
              <a:rPr lang="en-US" dirty="0"/>
              <a:t>Questions:</a:t>
            </a:r>
          </a:p>
        </p:txBody>
      </p:sp>
      <p:graphicFrame>
        <p:nvGraphicFramePr>
          <p:cNvPr id="18" name="Content Placeholder 1">
            <a:extLst>
              <a:ext uri="{FF2B5EF4-FFF2-40B4-BE49-F238E27FC236}">
                <a16:creationId xmlns:a16="http://schemas.microsoft.com/office/drawing/2014/main" id="{610D9A69-F30F-4723-B049-308CF5E28D6E}"/>
              </a:ext>
            </a:extLst>
          </p:cNvPr>
          <p:cNvGraphicFramePr>
            <a:graphicFrameLocks noGrp="1"/>
          </p:cNvGraphicFramePr>
          <p:nvPr>
            <p:ph idx="1"/>
            <p:extLst>
              <p:ext uri="{D42A27DB-BD31-4B8C-83A1-F6EECF244321}">
                <p14:modId xmlns:p14="http://schemas.microsoft.com/office/powerpoint/2010/main" val="1011066707"/>
              </p:ext>
            </p:extLst>
          </p:nvPr>
        </p:nvGraphicFramePr>
        <p:xfrm>
          <a:off x="303212" y="1143000"/>
          <a:ext cx="11734800" cy="5410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3789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E77D5960-B3B3-4AE1-8BBD-3C55D906A61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0"/>
            <a:ext cx="12188827"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9FB9CC80-2FAF-48FC-8450-4A57460F94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useBgFill="1">
        <p:nvSpPr>
          <p:cNvPr id="14" name="Rectangle 13">
            <a:extLst>
              <a:ext uri="{FF2B5EF4-FFF2-40B4-BE49-F238E27FC236}">
                <a16:creationId xmlns:a16="http://schemas.microsoft.com/office/drawing/2014/main" id="{08D06AB2-D33D-4AC8-B96C-AB6FDD0AC2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a:extLst>
              <a:ext uri="{FF2B5EF4-FFF2-40B4-BE49-F238E27FC236}">
                <a16:creationId xmlns:a16="http://schemas.microsoft.com/office/drawing/2014/main" id="{10BCC819-9CA3-4721-9DE0-4AAAA7FB4D4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88827"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0F546C42-F2B3-412F-89B1-709F9D7370A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pic>
        <p:nvPicPr>
          <p:cNvPr id="5" name="Picture 2" descr="http://images.clipartpanda.com/wise-owl-clipart-black-and-white-owl-hi.png"/>
          <p:cNvPicPr>
            <a:picLocks noGrp="1" noChangeAspect="1" noChangeArrowheads="1"/>
          </p:cNvPicPr>
          <p:nvPr>
            <p:ph sz="half" idx="1"/>
          </p:nvPr>
        </p:nvPicPr>
        <p:blipFill>
          <a:blip r:embed="rId4" cstate="print">
            <a:extLst>
              <a:ext uri="{28A0092B-C50C-407E-A947-70E740481C1C}">
                <a14:useLocalDpi xmlns:a14="http://schemas.microsoft.com/office/drawing/2010/main" val="0"/>
              </a:ext>
            </a:extLst>
          </a:blip>
          <a:stretch>
            <a:fillRect/>
          </a:stretch>
        </p:blipFill>
        <p:spPr bwMode="auto">
          <a:xfrm>
            <a:off x="643296" y="1031720"/>
            <a:ext cx="3994551" cy="4769613"/>
          </a:xfrm>
          <a:prstGeom prst="roundRect">
            <a:avLst>
              <a:gd name="adj" fmla="val 530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sz="half" idx="2"/>
          </p:nvPr>
        </p:nvSpPr>
        <p:spPr>
          <a:xfrm>
            <a:off x="5281144" y="2367092"/>
            <a:ext cx="5853890" cy="3847444"/>
          </a:xfrm>
        </p:spPr>
        <p:txBody>
          <a:bodyPr vert="horz" lIns="91440" tIns="45720" rIns="91440" bIns="45720" rtlCol="0">
            <a:normAutofit/>
          </a:bodyPr>
          <a:lstStyle/>
          <a:p>
            <a:pPr indent="-228600" defTabSz="914400"/>
            <a:r>
              <a:rPr lang="en-US"/>
              <a:t>Read Section 4.1</a:t>
            </a:r>
          </a:p>
          <a:p>
            <a:pPr indent="-228600" defTabSz="914400"/>
            <a:r>
              <a:rPr lang="en-US"/>
              <a:t>Review the key terms for this section</a:t>
            </a:r>
          </a:p>
          <a:p>
            <a:pPr indent="-228600" defTabSz="914400"/>
            <a:r>
              <a:rPr lang="en-US"/>
              <a:t>Make note of any new formulas</a:t>
            </a:r>
          </a:p>
          <a:p>
            <a:pPr indent="-228600" defTabSz="914400"/>
            <a:r>
              <a:rPr lang="en-US"/>
              <a:t>Page 161 Section Questions: 1-7</a:t>
            </a:r>
          </a:p>
          <a:p>
            <a:pPr indent="-228600" defTabSz="914400"/>
            <a:r>
              <a:rPr lang="en-US"/>
              <a:t>Worksheet – Practice Problems</a:t>
            </a:r>
          </a:p>
        </p:txBody>
      </p:sp>
      <p:sp>
        <p:nvSpPr>
          <p:cNvPr id="4" name="Title 3"/>
          <p:cNvSpPr>
            <a:spLocks noGrp="1"/>
          </p:cNvSpPr>
          <p:nvPr>
            <p:ph type="title"/>
          </p:nvPr>
        </p:nvSpPr>
        <p:spPr>
          <a:xfrm>
            <a:off x="5281144" y="618517"/>
            <a:ext cx="5853891" cy="1596177"/>
          </a:xfrm>
        </p:spPr>
        <p:txBody>
          <a:bodyPr vert="horz" lIns="91440" tIns="45720" rIns="91440" bIns="45720" rtlCol="0" anchor="ctr">
            <a:normAutofit/>
          </a:bodyPr>
          <a:lstStyle/>
          <a:p>
            <a:pPr defTabSz="914400"/>
            <a:r>
              <a:rPr lang="en-US" sz="3600"/>
              <a:t>HomeworK:</a:t>
            </a:r>
          </a:p>
        </p:txBody>
      </p:sp>
    </p:spTree>
    <p:extLst>
      <p:ext uri="{BB962C8B-B14F-4D97-AF65-F5344CB8AC3E}">
        <p14:creationId xmlns:p14="http://schemas.microsoft.com/office/powerpoint/2010/main" val="3869273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13537" y="618517"/>
            <a:ext cx="10361751" cy="1596177"/>
          </a:xfrm>
        </p:spPr>
        <p:txBody>
          <a:bodyPr>
            <a:normAutofit/>
          </a:bodyPr>
          <a:lstStyle/>
          <a:p>
            <a:r>
              <a:rPr lang="en-US" dirty="0"/>
              <a:t>4.2: Explaining the Properties of Gases</a:t>
            </a:r>
          </a:p>
        </p:txBody>
      </p:sp>
      <p:graphicFrame>
        <p:nvGraphicFramePr>
          <p:cNvPr id="5" name="Content Placeholder 1">
            <a:extLst>
              <a:ext uri="{FF2B5EF4-FFF2-40B4-BE49-F238E27FC236}">
                <a16:creationId xmlns:a16="http://schemas.microsoft.com/office/drawing/2014/main" id="{E411F6DD-868B-48D0-921B-EBBC0E51C449}"/>
              </a:ext>
            </a:extLst>
          </p:cNvPr>
          <p:cNvGraphicFramePr>
            <a:graphicFrameLocks noGrp="1"/>
          </p:cNvGraphicFramePr>
          <p:nvPr>
            <p:ph idx="1"/>
            <p:extLst>
              <p:ext uri="{D42A27DB-BD31-4B8C-83A1-F6EECF244321}">
                <p14:modId xmlns:p14="http://schemas.microsoft.com/office/powerpoint/2010/main" val="3796525762"/>
              </p:ext>
            </p:extLst>
          </p:nvPr>
        </p:nvGraphicFramePr>
        <p:xfrm>
          <a:off x="914161" y="2532475"/>
          <a:ext cx="10360502" cy="3029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4573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6A7BFB-3BBE-4C11-93FC-A6557BD11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8877" y="0"/>
            <a:ext cx="812994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70CA7A26-553C-443C-9A3D-2A2529D459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8877"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40907" y="1314450"/>
            <a:ext cx="2843261" cy="3680244"/>
          </a:xfrm>
        </p:spPr>
        <p:txBody>
          <a:bodyPr>
            <a:normAutofit/>
          </a:bodyPr>
          <a:lstStyle/>
          <a:p>
            <a:pPr algn="l"/>
            <a:r>
              <a:rPr lang="en-US" sz="3700"/>
              <a:t>Explaining the Law of Combining Volumes</a:t>
            </a:r>
          </a:p>
        </p:txBody>
      </p:sp>
      <p:pic>
        <p:nvPicPr>
          <p:cNvPr id="14" name="Picture 13">
            <a:extLst>
              <a:ext uri="{FF2B5EF4-FFF2-40B4-BE49-F238E27FC236}">
                <a16:creationId xmlns:a16="http://schemas.microsoft.com/office/drawing/2014/main" id="{367E268D-B340-41B0-B037-2F3FC25BC7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8877" cy="1514475"/>
          </a:xfrm>
          <a:prstGeom prst="rect">
            <a:avLst/>
          </a:prstGeom>
        </p:spPr>
      </p:pic>
      <p:pic>
        <p:nvPicPr>
          <p:cNvPr id="16" name="Picture 15">
            <a:extLst>
              <a:ext uri="{FF2B5EF4-FFF2-40B4-BE49-F238E27FC236}">
                <a16:creationId xmlns:a16="http://schemas.microsoft.com/office/drawing/2014/main" id="{ABB0BCA0-9493-46B4-B955-8FBF0287306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6700" y="5962903"/>
            <a:ext cx="2590125" cy="892925"/>
          </a:xfrm>
          <a:prstGeom prst="rect">
            <a:avLst/>
          </a:prstGeom>
        </p:spPr>
      </p:pic>
      <p:graphicFrame>
        <p:nvGraphicFramePr>
          <p:cNvPr id="5" name="Content Placeholder 1">
            <a:extLst>
              <a:ext uri="{FF2B5EF4-FFF2-40B4-BE49-F238E27FC236}">
                <a16:creationId xmlns:a16="http://schemas.microsoft.com/office/drawing/2014/main" id="{5F965287-D77B-427A-B9A8-937CF0243915}"/>
              </a:ext>
            </a:extLst>
          </p:cNvPr>
          <p:cNvGraphicFramePr>
            <a:graphicFrameLocks noGrp="1"/>
          </p:cNvGraphicFramePr>
          <p:nvPr>
            <p:ph idx="1"/>
            <p:extLst>
              <p:ext uri="{D42A27DB-BD31-4B8C-83A1-F6EECF244321}">
                <p14:modId xmlns:p14="http://schemas.microsoft.com/office/powerpoint/2010/main" val="3803645688"/>
              </p:ext>
            </p:extLst>
          </p:nvPr>
        </p:nvGraphicFramePr>
        <p:xfrm>
          <a:off x="4593028" y="889000"/>
          <a:ext cx="7216384" cy="5283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2216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4000"/>
                <a:shade val="100000"/>
                <a:hueMod val="130000"/>
                <a:satMod val="150000"/>
                <a:lumMod val="112000"/>
              </a:schemeClr>
            </a:gs>
            <a:gs pos="100000">
              <a:schemeClr val="bg1">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8877" y="0"/>
            <a:ext cx="812994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8877" cy="6858000"/>
          </a:xfrm>
          <a:prstGeom prst="rect">
            <a:avLst/>
          </a:prstGeom>
          <a:solidFill>
            <a:schemeClr val="accent1">
              <a:lumMod val="75000"/>
            </a:schemeClr>
          </a:solidFill>
          <a:ln>
            <a:noFill/>
          </a:ln>
          <a:effectLst>
            <a:outerShdw blurRad="50800" dist="12700" algn="l" rotWithShape="0">
              <a:prstClr val="black">
                <a:alpha val="30000"/>
              </a:prstClr>
            </a:outerShdw>
          </a:effectLst>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40907" y="1588878"/>
            <a:ext cx="2843261" cy="3680244"/>
          </a:xfrm>
        </p:spPr>
        <p:txBody>
          <a:bodyPr>
            <a:normAutofit/>
          </a:bodyPr>
          <a:lstStyle/>
          <a:p>
            <a:pPr algn="l"/>
            <a:r>
              <a:rPr lang="en-US" sz="3700">
                <a:solidFill>
                  <a:srgbClr val="FFFFFF"/>
                </a:solidFill>
              </a:rPr>
              <a:t>Questions:</a:t>
            </a:r>
          </a:p>
        </p:txBody>
      </p:sp>
      <p:pic>
        <p:nvPicPr>
          <p:cNvPr id="12" name="Picture 11">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8877" cy="1514475"/>
          </a:xfrm>
          <a:prstGeom prst="rect">
            <a:avLst/>
          </a:prstGeom>
        </p:spPr>
      </p:pic>
      <p:sp>
        <p:nvSpPr>
          <p:cNvPr id="2" name="Content Placeholder 1"/>
          <p:cNvSpPr>
            <a:spLocks noGrp="1"/>
          </p:cNvSpPr>
          <p:nvPr>
            <p:ph idx="1"/>
          </p:nvPr>
        </p:nvSpPr>
        <p:spPr>
          <a:xfrm>
            <a:off x="4633586" y="1049695"/>
            <a:ext cx="7175825" cy="5274905"/>
          </a:xfrm>
        </p:spPr>
        <p:txBody>
          <a:bodyPr anchor="ctr">
            <a:normAutofit/>
          </a:bodyPr>
          <a:lstStyle/>
          <a:p>
            <a:r>
              <a:rPr lang="en-US" dirty="0"/>
              <a:t>A catalytic converter in the exhaust system of a car uses oxygen (from the air) to convert carbon monoxide to carbon dioxide, which is released through the tailpipe. If we assume the same temperature and pressure, what volume of oxygen is required to react with 125 L of carbon monoxide produced during a 100 km trip?</a:t>
            </a:r>
          </a:p>
        </p:txBody>
      </p:sp>
      <p:pic>
        <p:nvPicPr>
          <p:cNvPr id="14" name="Picture 13">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6700" y="5962903"/>
            <a:ext cx="2590125" cy="892925"/>
          </a:xfrm>
          <a:prstGeom prst="rect">
            <a:avLst/>
          </a:prstGeom>
        </p:spPr>
      </p:pic>
    </p:spTree>
    <p:extLst>
      <p:ext uri="{BB962C8B-B14F-4D97-AF65-F5344CB8AC3E}">
        <p14:creationId xmlns:p14="http://schemas.microsoft.com/office/powerpoint/2010/main" val="924610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4000"/>
                <a:shade val="100000"/>
                <a:hueMod val="130000"/>
                <a:satMod val="150000"/>
                <a:lumMod val="112000"/>
              </a:schemeClr>
            </a:gs>
            <a:gs pos="100000">
              <a:schemeClr val="bg1">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8877" y="0"/>
            <a:ext cx="812994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8877" cy="6858000"/>
          </a:xfrm>
          <a:prstGeom prst="rect">
            <a:avLst/>
          </a:prstGeom>
          <a:solidFill>
            <a:schemeClr val="accent1">
              <a:lumMod val="75000"/>
            </a:schemeClr>
          </a:solidFill>
          <a:ln>
            <a:noFill/>
          </a:ln>
          <a:effectLst>
            <a:outerShdw blurRad="50800" dist="12700" algn="l" rotWithShape="0">
              <a:prstClr val="black">
                <a:alpha val="30000"/>
              </a:prstClr>
            </a:outerShdw>
          </a:effectLst>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40907" y="1588878"/>
            <a:ext cx="2843261" cy="3680244"/>
          </a:xfrm>
        </p:spPr>
        <p:txBody>
          <a:bodyPr>
            <a:normAutofit/>
          </a:bodyPr>
          <a:lstStyle/>
          <a:p>
            <a:pPr algn="l"/>
            <a:r>
              <a:rPr lang="en-US" sz="3700">
                <a:solidFill>
                  <a:srgbClr val="FFFFFF"/>
                </a:solidFill>
              </a:rPr>
              <a:t>Questions:</a:t>
            </a:r>
          </a:p>
        </p:txBody>
      </p:sp>
      <p:pic>
        <p:nvPicPr>
          <p:cNvPr id="12" name="Picture 11">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8877" cy="1514475"/>
          </a:xfrm>
          <a:prstGeom prst="rect">
            <a:avLst/>
          </a:prstGeom>
        </p:spPr>
      </p:pic>
      <p:sp>
        <p:nvSpPr>
          <p:cNvPr id="2" name="Content Placeholder 1"/>
          <p:cNvSpPr>
            <a:spLocks noGrp="1"/>
          </p:cNvSpPr>
          <p:nvPr>
            <p:ph idx="1"/>
          </p:nvPr>
        </p:nvSpPr>
        <p:spPr>
          <a:xfrm>
            <a:off x="4633586" y="1049695"/>
            <a:ext cx="7175825" cy="5198705"/>
          </a:xfrm>
        </p:spPr>
        <p:txBody>
          <a:bodyPr anchor="ctr">
            <a:normAutofit/>
          </a:bodyPr>
          <a:lstStyle/>
          <a:p>
            <a:r>
              <a:rPr lang="en-US" dirty="0"/>
              <a:t>In modern automobile catalytic converters, nitrogen monoxide (a pollutant) reacts with hydrogen to produce nitrogen and water </a:t>
            </a:r>
            <a:r>
              <a:rPr lang="en-US" dirty="0" err="1"/>
              <a:t>vapour</a:t>
            </a:r>
            <a:r>
              <a:rPr lang="en-US" dirty="0"/>
              <a:t> (part of the exhaust). The catalytic converter of a car meeting current emission standards removes about 1.2 L of nitrogen monoxide at SATP for every kilometer of driving. What volume of nitrogen gas is formed from 1.2 L of nitrogen monoxide at the same temperature and pressure? </a:t>
            </a:r>
          </a:p>
        </p:txBody>
      </p:sp>
      <p:pic>
        <p:nvPicPr>
          <p:cNvPr id="14" name="Picture 13">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6700" y="5962903"/>
            <a:ext cx="2590125" cy="892925"/>
          </a:xfrm>
          <a:prstGeom prst="rect">
            <a:avLst/>
          </a:prstGeom>
        </p:spPr>
      </p:pic>
    </p:spTree>
    <p:extLst>
      <p:ext uri="{BB962C8B-B14F-4D97-AF65-F5344CB8AC3E}">
        <p14:creationId xmlns:p14="http://schemas.microsoft.com/office/powerpoint/2010/main" val="946623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20" name="Picture 2">
            <a:extLst>
              <a:ext uri="{FF2B5EF4-FFF2-40B4-BE49-F238E27FC236}">
                <a16:creationId xmlns:a16="http://schemas.microsoft.com/office/drawing/2014/main" id="{E77D5960-B3B3-4AE1-8BBD-3C55D906A61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0"/>
            <a:ext cx="12188827"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1">
            <a:extLst>
              <a:ext uri="{FF2B5EF4-FFF2-40B4-BE49-F238E27FC236}">
                <a16:creationId xmlns:a16="http://schemas.microsoft.com/office/drawing/2014/main" id="{9FB9CC80-2FAF-48FC-8450-4A57460F94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useBgFill="1">
        <p:nvSpPr>
          <p:cNvPr id="22" name="Rectangle 13">
            <a:extLst>
              <a:ext uri="{FF2B5EF4-FFF2-40B4-BE49-F238E27FC236}">
                <a16:creationId xmlns:a16="http://schemas.microsoft.com/office/drawing/2014/main" id="{08D06AB2-D33D-4AC8-B96C-AB6FDD0AC2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
            <a:extLst>
              <a:ext uri="{FF2B5EF4-FFF2-40B4-BE49-F238E27FC236}">
                <a16:creationId xmlns:a16="http://schemas.microsoft.com/office/drawing/2014/main" id="{10BCC819-9CA3-4721-9DE0-4AAAA7FB4D4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88827"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7">
            <a:extLst>
              <a:ext uri="{FF2B5EF4-FFF2-40B4-BE49-F238E27FC236}">
                <a16:creationId xmlns:a16="http://schemas.microsoft.com/office/drawing/2014/main" id="{0F546C42-F2B3-412F-89B1-709F9D7370A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pic>
        <p:nvPicPr>
          <p:cNvPr id="5" name="Picture 2" descr="http://images.clipartpanda.com/wise-owl-clipart-black-and-white-owl-hi.png"/>
          <p:cNvPicPr>
            <a:picLocks noGrp="1" noChangeAspect="1" noChangeArrowheads="1"/>
          </p:cNvPicPr>
          <p:nvPr>
            <p:ph sz="half" idx="1"/>
          </p:nvPr>
        </p:nvPicPr>
        <p:blipFill>
          <a:blip r:embed="rId4" cstate="print">
            <a:extLst>
              <a:ext uri="{28A0092B-C50C-407E-A947-70E740481C1C}">
                <a14:useLocalDpi xmlns:a14="http://schemas.microsoft.com/office/drawing/2010/main" val="0"/>
              </a:ext>
            </a:extLst>
          </a:blip>
          <a:stretch>
            <a:fillRect/>
          </a:stretch>
        </p:blipFill>
        <p:spPr bwMode="auto">
          <a:xfrm>
            <a:off x="643296" y="1031720"/>
            <a:ext cx="3994551" cy="4769613"/>
          </a:xfrm>
          <a:prstGeom prst="roundRect">
            <a:avLst>
              <a:gd name="adj" fmla="val 530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sz="half" idx="2"/>
          </p:nvPr>
        </p:nvSpPr>
        <p:spPr>
          <a:xfrm>
            <a:off x="5281144" y="2367092"/>
            <a:ext cx="5853890" cy="3847444"/>
          </a:xfrm>
        </p:spPr>
        <p:txBody>
          <a:bodyPr vert="horz" lIns="91440" tIns="45720" rIns="91440" bIns="45720" rtlCol="0">
            <a:normAutofit/>
          </a:bodyPr>
          <a:lstStyle/>
          <a:p>
            <a:pPr indent="-228600" defTabSz="914400"/>
            <a:r>
              <a:rPr lang="en-US"/>
              <a:t>Read Section 4.2</a:t>
            </a:r>
          </a:p>
          <a:p>
            <a:pPr indent="-228600" defTabSz="914400"/>
            <a:r>
              <a:rPr lang="en-US"/>
              <a:t>Review the key terms for this section</a:t>
            </a:r>
          </a:p>
          <a:p>
            <a:pPr indent="-228600" defTabSz="914400"/>
            <a:r>
              <a:rPr lang="en-US"/>
              <a:t>Worksheet 4.2</a:t>
            </a:r>
          </a:p>
          <a:p>
            <a:pPr indent="-228600" defTabSz="914400"/>
            <a:r>
              <a:rPr lang="en-US"/>
              <a:t>Case Study (Partners) Page 167</a:t>
            </a:r>
          </a:p>
          <a:p>
            <a:pPr indent="-228600" defTabSz="914400"/>
            <a:r>
              <a:rPr lang="en-US"/>
              <a:t>Page 168 Section Questions: 1-6</a:t>
            </a:r>
          </a:p>
        </p:txBody>
      </p:sp>
      <p:sp>
        <p:nvSpPr>
          <p:cNvPr id="4" name="Title 3"/>
          <p:cNvSpPr>
            <a:spLocks noGrp="1"/>
          </p:cNvSpPr>
          <p:nvPr>
            <p:ph type="title"/>
          </p:nvPr>
        </p:nvSpPr>
        <p:spPr>
          <a:xfrm>
            <a:off x="5281144" y="618517"/>
            <a:ext cx="5853891" cy="1596177"/>
          </a:xfrm>
        </p:spPr>
        <p:txBody>
          <a:bodyPr vert="horz" lIns="91440" tIns="45720" rIns="91440" bIns="45720" rtlCol="0" anchor="ctr">
            <a:normAutofit/>
          </a:bodyPr>
          <a:lstStyle/>
          <a:p>
            <a:pPr defTabSz="914400"/>
            <a:r>
              <a:rPr lang="en-US" sz="3600" dirty="0"/>
              <a:t>Homework:</a:t>
            </a:r>
          </a:p>
        </p:txBody>
      </p:sp>
    </p:spTree>
    <p:extLst>
      <p:ext uri="{BB962C8B-B14F-4D97-AF65-F5344CB8AC3E}">
        <p14:creationId xmlns:p14="http://schemas.microsoft.com/office/powerpoint/2010/main" val="114771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4000"/>
                <a:shade val="100000"/>
                <a:hueMod val="130000"/>
                <a:satMod val="150000"/>
                <a:lumMod val="112000"/>
              </a:schemeClr>
            </a:gs>
            <a:gs pos="100000">
              <a:schemeClr val="bg1">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8877" y="0"/>
            <a:ext cx="812994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8877" cy="6858000"/>
          </a:xfrm>
          <a:prstGeom prst="rect">
            <a:avLst/>
          </a:prstGeom>
          <a:solidFill>
            <a:schemeClr val="accent1">
              <a:lumMod val="75000"/>
            </a:schemeClr>
          </a:solidFill>
          <a:ln>
            <a:noFill/>
          </a:ln>
          <a:effectLst>
            <a:outerShdw blurRad="50800" dist="12700" algn="l" rotWithShape="0">
              <a:prstClr val="black">
                <a:alpha val="30000"/>
              </a:prstClr>
            </a:outerShdw>
          </a:effectLst>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40907" y="1588878"/>
            <a:ext cx="2843261" cy="3680244"/>
          </a:xfrm>
        </p:spPr>
        <p:txBody>
          <a:bodyPr>
            <a:normAutofit/>
          </a:bodyPr>
          <a:lstStyle/>
          <a:p>
            <a:pPr algn="l"/>
            <a:r>
              <a:rPr lang="en-US" sz="4400">
                <a:solidFill>
                  <a:srgbClr val="FFFFFF"/>
                </a:solidFill>
              </a:rPr>
              <a:t>4.3 Molar Volume of Gases</a:t>
            </a:r>
          </a:p>
        </p:txBody>
      </p:sp>
      <p:pic>
        <p:nvPicPr>
          <p:cNvPr id="12" name="Picture 11">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8877" cy="1514475"/>
          </a:xfrm>
          <a:prstGeom prst="rect">
            <a:avLst/>
          </a:prstGeom>
        </p:spPr>
      </p:pic>
      <p:sp>
        <p:nvSpPr>
          <p:cNvPr id="2" name="Content Placeholder 1"/>
          <p:cNvSpPr>
            <a:spLocks noGrp="1"/>
          </p:cNvSpPr>
          <p:nvPr>
            <p:ph idx="1"/>
          </p:nvPr>
        </p:nvSpPr>
        <p:spPr>
          <a:xfrm>
            <a:off x="4633587" y="1049695"/>
            <a:ext cx="6641076" cy="4758611"/>
          </a:xfrm>
        </p:spPr>
        <p:txBody>
          <a:bodyPr anchor="ctr">
            <a:normAutofit/>
          </a:bodyPr>
          <a:lstStyle/>
          <a:p>
            <a:r>
              <a:rPr lang="en-US"/>
              <a:t>Molar volume is the volume that one mole of a gas occupies at a specified temperature and pressure. Logically, molar volume should be the same for all gases at the same temperature and pressure. </a:t>
            </a:r>
          </a:p>
          <a:p>
            <a:r>
              <a:rPr lang="en-US"/>
              <a:t>For scientific work, the most useful temperature and pressure conditions are either SATP or STP. It has been determined empirically that the molar volume of a gas at SATP is approximately 24.8 L/mol. The molar volume of a gas at STP is approximately 22.4 L/</a:t>
            </a:r>
            <a:r>
              <a:rPr lang="en-US" err="1"/>
              <a:t>mol</a:t>
            </a:r>
            <a:endParaRPr lang="en-US"/>
          </a:p>
          <a:p>
            <a:r>
              <a:rPr lang="en-US"/>
              <a:t>Abbreviated: </a:t>
            </a:r>
            <a:r>
              <a:rPr lang="en-US" err="1"/>
              <a:t>V</a:t>
            </a:r>
            <a:r>
              <a:rPr lang="en-US" baseline="-25000" err="1"/>
              <a:t>m</a:t>
            </a:r>
            <a:endParaRPr lang="en-US" baseline="-25000"/>
          </a:p>
        </p:txBody>
      </p:sp>
      <p:pic>
        <p:nvPicPr>
          <p:cNvPr id="14" name="Picture 13">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6700" y="5962903"/>
            <a:ext cx="2590125" cy="892925"/>
          </a:xfrm>
          <a:prstGeom prst="rect">
            <a:avLst/>
          </a:prstGeom>
        </p:spPr>
      </p:pic>
    </p:spTree>
    <p:extLst>
      <p:ext uri="{BB962C8B-B14F-4D97-AF65-F5344CB8AC3E}">
        <p14:creationId xmlns:p14="http://schemas.microsoft.com/office/powerpoint/2010/main" val="1570424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18" name="Rectangle 9">
            <a:extLst>
              <a:ext uri="{FF2B5EF4-FFF2-40B4-BE49-F238E27FC236}">
                <a16:creationId xmlns:a16="http://schemas.microsoft.com/office/drawing/2014/main" id="{DB6A7BFB-3BBE-4C11-93FC-A6557BD11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8877" y="0"/>
            <a:ext cx="812994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1">
            <a:extLst>
              <a:ext uri="{FF2B5EF4-FFF2-40B4-BE49-F238E27FC236}">
                <a16:creationId xmlns:a16="http://schemas.microsoft.com/office/drawing/2014/main" id="{70CA7A26-553C-443C-9A3D-2A2529D459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8877"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40907" y="1314450"/>
            <a:ext cx="2843261" cy="3680244"/>
          </a:xfrm>
        </p:spPr>
        <p:txBody>
          <a:bodyPr>
            <a:normAutofit/>
          </a:bodyPr>
          <a:lstStyle/>
          <a:p>
            <a:pPr algn="l"/>
            <a:r>
              <a:rPr lang="en-US" sz="3700"/>
              <a:t>Questions:</a:t>
            </a:r>
          </a:p>
        </p:txBody>
      </p:sp>
      <p:pic>
        <p:nvPicPr>
          <p:cNvPr id="20" name="Picture 13">
            <a:extLst>
              <a:ext uri="{FF2B5EF4-FFF2-40B4-BE49-F238E27FC236}">
                <a16:creationId xmlns:a16="http://schemas.microsoft.com/office/drawing/2014/main" id="{367E268D-B340-41B0-B037-2F3FC25BC7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8877" cy="1514475"/>
          </a:xfrm>
          <a:prstGeom prst="rect">
            <a:avLst/>
          </a:prstGeom>
        </p:spPr>
      </p:pic>
      <p:pic>
        <p:nvPicPr>
          <p:cNvPr id="21" name="Picture 15">
            <a:extLst>
              <a:ext uri="{FF2B5EF4-FFF2-40B4-BE49-F238E27FC236}">
                <a16:creationId xmlns:a16="http://schemas.microsoft.com/office/drawing/2014/main" id="{ABB0BCA0-9493-46B4-B955-8FBF0287306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6700" y="5962903"/>
            <a:ext cx="2590125" cy="892925"/>
          </a:xfrm>
          <a:prstGeom prst="rect">
            <a:avLst/>
          </a:prstGeom>
        </p:spPr>
      </p:pic>
      <p:graphicFrame>
        <p:nvGraphicFramePr>
          <p:cNvPr id="22" name="Content Placeholder 1">
            <a:extLst>
              <a:ext uri="{FF2B5EF4-FFF2-40B4-BE49-F238E27FC236}">
                <a16:creationId xmlns:a16="http://schemas.microsoft.com/office/drawing/2014/main" id="{A4324594-80CA-4765-98CC-64E949BBB05F}"/>
              </a:ext>
            </a:extLst>
          </p:cNvPr>
          <p:cNvGraphicFramePr>
            <a:graphicFrameLocks noGrp="1"/>
          </p:cNvGraphicFramePr>
          <p:nvPr>
            <p:ph idx="1"/>
            <p:extLst>
              <p:ext uri="{D42A27DB-BD31-4B8C-83A1-F6EECF244321}">
                <p14:modId xmlns:p14="http://schemas.microsoft.com/office/powerpoint/2010/main" val="2663763361"/>
              </p:ext>
            </p:extLst>
          </p:nvPr>
        </p:nvGraphicFramePr>
        <p:xfrm>
          <a:off x="4150929" y="152400"/>
          <a:ext cx="7887083" cy="6553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82481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4000"/>
                <a:shade val="100000"/>
                <a:hueMod val="130000"/>
                <a:satMod val="150000"/>
                <a:lumMod val="112000"/>
              </a:schemeClr>
            </a:gs>
            <a:gs pos="100000">
              <a:schemeClr val="bg1">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8877" y="0"/>
            <a:ext cx="812994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8877" cy="6858000"/>
          </a:xfrm>
          <a:prstGeom prst="rect">
            <a:avLst/>
          </a:prstGeom>
          <a:solidFill>
            <a:schemeClr val="accent1">
              <a:lumMod val="75000"/>
            </a:schemeClr>
          </a:solidFill>
          <a:ln>
            <a:noFill/>
          </a:ln>
          <a:effectLst>
            <a:outerShdw blurRad="50800" dist="12700" algn="l" rotWithShape="0">
              <a:prstClr val="black">
                <a:alpha val="30000"/>
              </a:prstClr>
            </a:outerShdw>
          </a:effectLst>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40907" y="1588878"/>
            <a:ext cx="2843261" cy="3680244"/>
          </a:xfrm>
        </p:spPr>
        <p:txBody>
          <a:bodyPr>
            <a:normAutofit/>
          </a:bodyPr>
          <a:lstStyle/>
          <a:p>
            <a:pPr algn="l"/>
            <a:r>
              <a:rPr lang="en-US" sz="4100">
                <a:solidFill>
                  <a:srgbClr val="FFFFFF"/>
                </a:solidFill>
              </a:rPr>
              <a:t>4.1 Empirical Properties of Gases</a:t>
            </a:r>
          </a:p>
        </p:txBody>
      </p:sp>
      <p:pic>
        <p:nvPicPr>
          <p:cNvPr id="21" name="Picture 20">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8877" cy="1514475"/>
          </a:xfrm>
          <a:prstGeom prst="rect">
            <a:avLst/>
          </a:prstGeom>
        </p:spPr>
      </p:pic>
      <p:sp>
        <p:nvSpPr>
          <p:cNvPr id="2" name="Content Placeholder 1"/>
          <p:cNvSpPr>
            <a:spLocks noGrp="1"/>
          </p:cNvSpPr>
          <p:nvPr>
            <p:ph idx="1"/>
          </p:nvPr>
        </p:nvSpPr>
        <p:spPr>
          <a:xfrm>
            <a:off x="4633587" y="1049695"/>
            <a:ext cx="6641076" cy="4758611"/>
          </a:xfrm>
        </p:spPr>
        <p:txBody>
          <a:bodyPr anchor="ctr">
            <a:normAutofit/>
          </a:bodyPr>
          <a:lstStyle/>
          <a:p>
            <a:pPr>
              <a:lnSpc>
                <a:spcPct val="110000"/>
              </a:lnSpc>
            </a:pPr>
            <a:r>
              <a:rPr lang="en-US" sz="1500"/>
              <a:t>Atmospheric pressure is the force per unit area exerted by air on all objects. At sea level, average atmospheric pressure is about 101 kPa. Scientists used this value as a basis to define one standard atmosphere (1 atm), or standard pressure, as exactly 101.325 kPa. </a:t>
            </a:r>
          </a:p>
          <a:p>
            <a:pPr>
              <a:lnSpc>
                <a:spcPct val="110000"/>
              </a:lnSpc>
            </a:pPr>
            <a:r>
              <a:rPr lang="en-US" sz="1500"/>
              <a:t>For many years, standard conditions for work with gases were a temperature of 0 °C and a pressure of 1 atm (101.325 kPa); these conditions are known as standard temperature and pressure (STP). </a:t>
            </a:r>
          </a:p>
          <a:p>
            <a:pPr>
              <a:lnSpc>
                <a:spcPct val="110000"/>
              </a:lnSpc>
            </a:pPr>
            <a:r>
              <a:rPr lang="en-US" sz="1500"/>
              <a:t>However, 0 °C is not a convenient temperature, because laboratory temperatures are not close to 0 °C. Scientists have since agreed to use another set of standard conditions, not only for gases but also for reporting the properties of other substances. The new standard is called standard ambient temperature and pressure (SATP), defined as 25 °C and 100 kPa. The new standard is much closer to laboratory conditions and therefore more convenient</a:t>
            </a:r>
          </a:p>
        </p:txBody>
      </p:sp>
      <p:pic>
        <p:nvPicPr>
          <p:cNvPr id="23" name="Picture 22">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6700" y="5962903"/>
            <a:ext cx="2590125" cy="892925"/>
          </a:xfrm>
          <a:prstGeom prst="rect">
            <a:avLst/>
          </a:prstGeom>
        </p:spPr>
      </p:pic>
    </p:spTree>
    <p:extLst>
      <p:ext uri="{BB962C8B-B14F-4D97-AF65-F5344CB8AC3E}">
        <p14:creationId xmlns:p14="http://schemas.microsoft.com/office/powerpoint/2010/main" val="284408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E77D5960-B3B3-4AE1-8BBD-3C55D906A61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0"/>
            <a:ext cx="12188827"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9FB9CC80-2FAF-48FC-8450-4A57460F94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useBgFill="1">
        <p:nvSpPr>
          <p:cNvPr id="14" name="Rectangle 13">
            <a:extLst>
              <a:ext uri="{FF2B5EF4-FFF2-40B4-BE49-F238E27FC236}">
                <a16:creationId xmlns:a16="http://schemas.microsoft.com/office/drawing/2014/main" id="{08D06AB2-D33D-4AC8-B96C-AB6FDD0AC2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a:extLst>
              <a:ext uri="{FF2B5EF4-FFF2-40B4-BE49-F238E27FC236}">
                <a16:creationId xmlns:a16="http://schemas.microsoft.com/office/drawing/2014/main" id="{10BCC819-9CA3-4721-9DE0-4AAAA7FB4D4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88827"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0F546C42-F2B3-412F-89B1-709F9D7370A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pic>
        <p:nvPicPr>
          <p:cNvPr id="5" name="Picture 2" descr="http://images.clipartpanda.com/wise-owl-clipart-black-and-white-owl-hi.png"/>
          <p:cNvPicPr>
            <a:picLocks noGrp="1" noChangeAspect="1" noChangeArrowheads="1"/>
          </p:cNvPicPr>
          <p:nvPr>
            <p:ph sz="half" idx="1"/>
          </p:nvPr>
        </p:nvPicPr>
        <p:blipFill>
          <a:blip r:embed="rId4" cstate="print">
            <a:extLst>
              <a:ext uri="{28A0092B-C50C-407E-A947-70E740481C1C}">
                <a14:useLocalDpi xmlns:a14="http://schemas.microsoft.com/office/drawing/2010/main" val="0"/>
              </a:ext>
            </a:extLst>
          </a:blip>
          <a:stretch>
            <a:fillRect/>
          </a:stretch>
        </p:blipFill>
        <p:spPr bwMode="auto">
          <a:xfrm>
            <a:off x="643296" y="1031720"/>
            <a:ext cx="3994551" cy="4769613"/>
          </a:xfrm>
          <a:prstGeom prst="roundRect">
            <a:avLst>
              <a:gd name="adj" fmla="val 530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sz="half" idx="2"/>
          </p:nvPr>
        </p:nvSpPr>
        <p:spPr>
          <a:xfrm>
            <a:off x="5281144" y="2367092"/>
            <a:ext cx="5853890" cy="3847444"/>
          </a:xfrm>
        </p:spPr>
        <p:txBody>
          <a:bodyPr vert="horz" lIns="91440" tIns="45720" rIns="91440" bIns="45720" rtlCol="0">
            <a:normAutofit/>
          </a:bodyPr>
          <a:lstStyle/>
          <a:p>
            <a:pPr indent="-228600" defTabSz="914400"/>
            <a:r>
              <a:rPr lang="en-US"/>
              <a:t>Read Section 4.3</a:t>
            </a:r>
          </a:p>
          <a:p>
            <a:pPr indent="-228600" defTabSz="914400"/>
            <a:r>
              <a:rPr lang="en-US"/>
              <a:t>Review the key terms for this section</a:t>
            </a:r>
          </a:p>
          <a:p>
            <a:pPr indent="-228600" defTabSz="914400"/>
            <a:r>
              <a:rPr lang="en-US"/>
              <a:t>Make note of any new formulas</a:t>
            </a:r>
          </a:p>
          <a:p>
            <a:pPr indent="-228600" defTabSz="914400"/>
            <a:r>
              <a:rPr lang="en-US"/>
              <a:t>Page 170 Section Questions: 1-7</a:t>
            </a:r>
          </a:p>
          <a:p>
            <a:pPr indent="-228600" defTabSz="914400"/>
            <a:r>
              <a:rPr lang="en-US"/>
              <a:t>Worksheet</a:t>
            </a:r>
          </a:p>
        </p:txBody>
      </p:sp>
      <p:sp>
        <p:nvSpPr>
          <p:cNvPr id="4" name="Title 3"/>
          <p:cNvSpPr>
            <a:spLocks noGrp="1"/>
          </p:cNvSpPr>
          <p:nvPr>
            <p:ph type="title"/>
          </p:nvPr>
        </p:nvSpPr>
        <p:spPr>
          <a:xfrm>
            <a:off x="5281144" y="618517"/>
            <a:ext cx="5853891" cy="1596177"/>
          </a:xfrm>
        </p:spPr>
        <p:txBody>
          <a:bodyPr vert="horz" lIns="91440" tIns="45720" rIns="91440" bIns="45720" rtlCol="0" anchor="ctr">
            <a:normAutofit/>
          </a:bodyPr>
          <a:lstStyle/>
          <a:p>
            <a:pPr defTabSz="914400"/>
            <a:r>
              <a:rPr lang="en-US" sz="3600"/>
              <a:t>Homework:</a:t>
            </a:r>
          </a:p>
        </p:txBody>
      </p:sp>
    </p:spTree>
    <p:extLst>
      <p:ext uri="{BB962C8B-B14F-4D97-AF65-F5344CB8AC3E}">
        <p14:creationId xmlns:p14="http://schemas.microsoft.com/office/powerpoint/2010/main" val="3700153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6A7BFB-3BBE-4C11-93FC-A6557BD11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8877" y="0"/>
            <a:ext cx="812994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70CA7A26-553C-443C-9A3D-2A2529D459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8877"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40907" y="1314450"/>
            <a:ext cx="2843261" cy="3680244"/>
          </a:xfrm>
        </p:spPr>
        <p:txBody>
          <a:bodyPr>
            <a:normAutofit/>
          </a:bodyPr>
          <a:lstStyle/>
          <a:p>
            <a:pPr algn="l"/>
            <a:r>
              <a:rPr lang="en-US" sz="4400"/>
              <a:t>4.4 The Ideal Gas Law</a:t>
            </a:r>
          </a:p>
        </p:txBody>
      </p:sp>
      <p:pic>
        <p:nvPicPr>
          <p:cNvPr id="14" name="Picture 13">
            <a:extLst>
              <a:ext uri="{FF2B5EF4-FFF2-40B4-BE49-F238E27FC236}">
                <a16:creationId xmlns:a16="http://schemas.microsoft.com/office/drawing/2014/main" id="{367E268D-B340-41B0-B037-2F3FC25BC7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8877" cy="1514475"/>
          </a:xfrm>
          <a:prstGeom prst="rect">
            <a:avLst/>
          </a:prstGeom>
        </p:spPr>
      </p:pic>
      <p:pic>
        <p:nvPicPr>
          <p:cNvPr id="16" name="Picture 15">
            <a:extLst>
              <a:ext uri="{FF2B5EF4-FFF2-40B4-BE49-F238E27FC236}">
                <a16:creationId xmlns:a16="http://schemas.microsoft.com/office/drawing/2014/main" id="{ABB0BCA0-9493-46B4-B955-8FBF0287306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6700" y="5962903"/>
            <a:ext cx="2590125" cy="892925"/>
          </a:xfrm>
          <a:prstGeom prst="rect">
            <a:avLst/>
          </a:prstGeom>
        </p:spPr>
      </p:pic>
      <p:graphicFrame>
        <p:nvGraphicFramePr>
          <p:cNvPr id="5" name="Content Placeholder 1">
            <a:extLst>
              <a:ext uri="{FF2B5EF4-FFF2-40B4-BE49-F238E27FC236}">
                <a16:creationId xmlns:a16="http://schemas.microsoft.com/office/drawing/2014/main" id="{9490AD13-61EE-4A61-A20F-9EBE5F2E8606}"/>
              </a:ext>
            </a:extLst>
          </p:cNvPr>
          <p:cNvGraphicFramePr>
            <a:graphicFrameLocks noGrp="1"/>
          </p:cNvGraphicFramePr>
          <p:nvPr>
            <p:ph idx="1"/>
            <p:extLst>
              <p:ext uri="{D42A27DB-BD31-4B8C-83A1-F6EECF244321}">
                <p14:modId xmlns:p14="http://schemas.microsoft.com/office/powerpoint/2010/main" val="1384788223"/>
              </p:ext>
            </p:extLst>
          </p:nvPr>
        </p:nvGraphicFramePr>
        <p:xfrm>
          <a:off x="4593028" y="889000"/>
          <a:ext cx="6681635" cy="46069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76896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6A7BFB-3BBE-4C11-93FC-A6557BD11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8877" y="0"/>
            <a:ext cx="812994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70CA7A26-553C-443C-9A3D-2A2529D459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8877"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40907" y="1314450"/>
            <a:ext cx="2843261" cy="3680244"/>
          </a:xfrm>
        </p:spPr>
        <p:txBody>
          <a:bodyPr>
            <a:normAutofit/>
          </a:bodyPr>
          <a:lstStyle/>
          <a:p>
            <a:pPr algn="l"/>
            <a:r>
              <a:rPr lang="en-US" sz="4400"/>
              <a:t>Ideal Gas Law</a:t>
            </a:r>
          </a:p>
        </p:txBody>
      </p:sp>
      <p:pic>
        <p:nvPicPr>
          <p:cNvPr id="14" name="Picture 13">
            <a:extLst>
              <a:ext uri="{FF2B5EF4-FFF2-40B4-BE49-F238E27FC236}">
                <a16:creationId xmlns:a16="http://schemas.microsoft.com/office/drawing/2014/main" id="{367E268D-B340-41B0-B037-2F3FC25BC7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8877" cy="1514475"/>
          </a:xfrm>
          <a:prstGeom prst="rect">
            <a:avLst/>
          </a:prstGeom>
        </p:spPr>
      </p:pic>
      <p:pic>
        <p:nvPicPr>
          <p:cNvPr id="16" name="Picture 15">
            <a:extLst>
              <a:ext uri="{FF2B5EF4-FFF2-40B4-BE49-F238E27FC236}">
                <a16:creationId xmlns:a16="http://schemas.microsoft.com/office/drawing/2014/main" id="{ABB0BCA0-9493-46B4-B955-8FBF0287306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6700" y="5962903"/>
            <a:ext cx="2590125" cy="892925"/>
          </a:xfrm>
          <a:prstGeom prst="rect">
            <a:avLst/>
          </a:prstGeom>
        </p:spPr>
      </p:pic>
      <p:graphicFrame>
        <p:nvGraphicFramePr>
          <p:cNvPr id="5" name="Content Placeholder 1">
            <a:extLst>
              <a:ext uri="{FF2B5EF4-FFF2-40B4-BE49-F238E27FC236}">
                <a16:creationId xmlns:a16="http://schemas.microsoft.com/office/drawing/2014/main" id="{53C05182-772C-4BF8-9AFF-13A72F000BBF}"/>
              </a:ext>
            </a:extLst>
          </p:cNvPr>
          <p:cNvGraphicFramePr>
            <a:graphicFrameLocks noGrp="1"/>
          </p:cNvGraphicFramePr>
          <p:nvPr>
            <p:ph idx="1"/>
            <p:extLst>
              <p:ext uri="{D42A27DB-BD31-4B8C-83A1-F6EECF244321}">
                <p14:modId xmlns:p14="http://schemas.microsoft.com/office/powerpoint/2010/main" val="575327068"/>
              </p:ext>
            </p:extLst>
          </p:nvPr>
        </p:nvGraphicFramePr>
        <p:xfrm>
          <a:off x="4265612" y="152400"/>
          <a:ext cx="7620000" cy="6553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0514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13537" y="618517"/>
            <a:ext cx="10361751" cy="1596177"/>
          </a:xfrm>
        </p:spPr>
        <p:txBody>
          <a:bodyPr>
            <a:normAutofit/>
          </a:bodyPr>
          <a:lstStyle/>
          <a:p>
            <a:r>
              <a:rPr lang="en-US"/>
              <a:t>Questions:</a:t>
            </a:r>
          </a:p>
        </p:txBody>
      </p:sp>
      <p:graphicFrame>
        <p:nvGraphicFramePr>
          <p:cNvPr id="5" name="Content Placeholder 1">
            <a:extLst>
              <a:ext uri="{FF2B5EF4-FFF2-40B4-BE49-F238E27FC236}">
                <a16:creationId xmlns:a16="http://schemas.microsoft.com/office/drawing/2014/main" id="{45961C09-999E-4013-8C95-351A54E8B765}"/>
              </a:ext>
            </a:extLst>
          </p:cNvPr>
          <p:cNvGraphicFramePr>
            <a:graphicFrameLocks noGrp="1"/>
          </p:cNvGraphicFramePr>
          <p:nvPr>
            <p:ph idx="1"/>
            <p:extLst>
              <p:ext uri="{D42A27DB-BD31-4B8C-83A1-F6EECF244321}">
                <p14:modId xmlns:p14="http://schemas.microsoft.com/office/powerpoint/2010/main" val="1540196897"/>
              </p:ext>
            </p:extLst>
          </p:nvPr>
        </p:nvGraphicFramePr>
        <p:xfrm>
          <a:off x="303212" y="1828800"/>
          <a:ext cx="11658600" cy="4800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90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E77D5960-B3B3-4AE1-8BBD-3C55D906A61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0"/>
            <a:ext cx="12188827"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9FB9CC80-2FAF-48FC-8450-4A57460F94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useBgFill="1">
        <p:nvSpPr>
          <p:cNvPr id="14" name="Rectangle 13">
            <a:extLst>
              <a:ext uri="{FF2B5EF4-FFF2-40B4-BE49-F238E27FC236}">
                <a16:creationId xmlns:a16="http://schemas.microsoft.com/office/drawing/2014/main" id="{08D06AB2-D33D-4AC8-B96C-AB6FDD0AC2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a:extLst>
              <a:ext uri="{FF2B5EF4-FFF2-40B4-BE49-F238E27FC236}">
                <a16:creationId xmlns:a16="http://schemas.microsoft.com/office/drawing/2014/main" id="{10BCC819-9CA3-4721-9DE0-4AAAA7FB4D4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88827"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0F546C42-F2B3-412F-89B1-709F9D7370A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pic>
        <p:nvPicPr>
          <p:cNvPr id="5" name="Picture 2" descr="http://images.clipartpanda.com/wise-owl-clipart-black-and-white-owl-hi.png"/>
          <p:cNvPicPr>
            <a:picLocks noGrp="1" noChangeAspect="1" noChangeArrowheads="1"/>
          </p:cNvPicPr>
          <p:nvPr>
            <p:ph sz="half" idx="1"/>
          </p:nvPr>
        </p:nvPicPr>
        <p:blipFill>
          <a:blip r:embed="rId4" cstate="print">
            <a:extLst>
              <a:ext uri="{28A0092B-C50C-407E-A947-70E740481C1C}">
                <a14:useLocalDpi xmlns:a14="http://schemas.microsoft.com/office/drawing/2010/main" val="0"/>
              </a:ext>
            </a:extLst>
          </a:blip>
          <a:stretch>
            <a:fillRect/>
          </a:stretch>
        </p:blipFill>
        <p:spPr bwMode="auto">
          <a:xfrm>
            <a:off x="643296" y="1031720"/>
            <a:ext cx="3994551" cy="4769613"/>
          </a:xfrm>
          <a:prstGeom prst="roundRect">
            <a:avLst>
              <a:gd name="adj" fmla="val 530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sz="half" idx="2"/>
          </p:nvPr>
        </p:nvSpPr>
        <p:spPr>
          <a:xfrm>
            <a:off x="5281144" y="2367092"/>
            <a:ext cx="5853890" cy="3847444"/>
          </a:xfrm>
        </p:spPr>
        <p:txBody>
          <a:bodyPr vert="horz" lIns="91440" tIns="45720" rIns="91440" bIns="45720" rtlCol="0">
            <a:normAutofit/>
          </a:bodyPr>
          <a:lstStyle/>
          <a:p>
            <a:pPr indent="-228600" defTabSz="914400"/>
            <a:r>
              <a:rPr lang="en-US" dirty="0"/>
              <a:t>Read Section 4.4</a:t>
            </a:r>
          </a:p>
          <a:p>
            <a:pPr indent="-228600" defTabSz="914400"/>
            <a:r>
              <a:rPr lang="en-US" dirty="0"/>
              <a:t>Review the key terms for this section</a:t>
            </a:r>
          </a:p>
          <a:p>
            <a:pPr indent="-228600" defTabSz="914400"/>
            <a:r>
              <a:rPr lang="en-US" dirty="0"/>
              <a:t>Make note of any new formulas</a:t>
            </a:r>
          </a:p>
          <a:p>
            <a:pPr indent="-228600" defTabSz="914400"/>
            <a:r>
              <a:rPr lang="en-US" dirty="0"/>
              <a:t>Page 176 Section Questions: 1-12</a:t>
            </a:r>
          </a:p>
          <a:p>
            <a:pPr indent="-228600" defTabSz="914400"/>
            <a:r>
              <a:rPr lang="en-US" dirty="0"/>
              <a:t>Worksheet – Practice Problems</a:t>
            </a:r>
          </a:p>
        </p:txBody>
      </p:sp>
      <p:sp>
        <p:nvSpPr>
          <p:cNvPr id="4" name="Title 3"/>
          <p:cNvSpPr>
            <a:spLocks noGrp="1"/>
          </p:cNvSpPr>
          <p:nvPr>
            <p:ph type="title"/>
          </p:nvPr>
        </p:nvSpPr>
        <p:spPr>
          <a:xfrm>
            <a:off x="5281144" y="618517"/>
            <a:ext cx="5853891" cy="1596177"/>
          </a:xfrm>
        </p:spPr>
        <p:txBody>
          <a:bodyPr vert="horz" lIns="91440" tIns="45720" rIns="91440" bIns="45720" rtlCol="0" anchor="ctr">
            <a:normAutofit/>
          </a:bodyPr>
          <a:lstStyle/>
          <a:p>
            <a:pPr defTabSz="914400"/>
            <a:r>
              <a:rPr lang="en-US" sz="3600"/>
              <a:t>Homework:</a:t>
            </a:r>
          </a:p>
        </p:txBody>
      </p:sp>
    </p:spTree>
    <p:extLst>
      <p:ext uri="{BB962C8B-B14F-4D97-AF65-F5344CB8AC3E}">
        <p14:creationId xmlns:p14="http://schemas.microsoft.com/office/powerpoint/2010/main" val="2415303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E77D5960-B3B3-4AE1-8BBD-3C55D906A61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0"/>
            <a:ext cx="12188827"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9CB45896-DF82-4158-8135-BB4EF221987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useBgFill="1">
        <p:nvSpPr>
          <p:cNvPr id="13" name="Rectangle 12">
            <a:extLst>
              <a:ext uri="{FF2B5EF4-FFF2-40B4-BE49-F238E27FC236}">
                <a16:creationId xmlns:a16="http://schemas.microsoft.com/office/drawing/2014/main" id="{317B8CA8-958D-40D5-A620-2A70EBEAD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a:extLst>
              <a:ext uri="{FF2B5EF4-FFF2-40B4-BE49-F238E27FC236}">
                <a16:creationId xmlns:a16="http://schemas.microsoft.com/office/drawing/2014/main" id="{A210B7D1-BCB5-430D-B55E-9C83A437595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88827"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E46FB406-684D-4F7E-A453-2498C7432E6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606" y="0"/>
            <a:ext cx="12188824" cy="6858000"/>
          </a:xfrm>
          <a:prstGeom prst="rect">
            <a:avLst/>
          </a:prstGeom>
        </p:spPr>
      </p:pic>
      <p:pic>
        <p:nvPicPr>
          <p:cNvPr id="4" name="Content Placeholder 3"/>
          <p:cNvPicPr>
            <a:picLocks noGrp="1" noChangeAspect="1"/>
          </p:cNvPicPr>
          <p:nvPr>
            <p:ph idx="1"/>
          </p:nvPr>
        </p:nvPicPr>
        <p:blipFill rotWithShape="1">
          <a:blip r:embed="rId4"/>
          <a:srcRect l="14286" t="44442" r="65079" b="38886"/>
          <a:stretch/>
        </p:blipFill>
        <p:spPr>
          <a:xfrm>
            <a:off x="1065212" y="1653435"/>
            <a:ext cx="10315419" cy="2687823"/>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3" name="Title 2"/>
          <p:cNvSpPr>
            <a:spLocks noGrp="1"/>
          </p:cNvSpPr>
          <p:nvPr>
            <p:ph type="title"/>
          </p:nvPr>
        </p:nvSpPr>
        <p:spPr>
          <a:xfrm>
            <a:off x="635045" y="4562855"/>
            <a:ext cx="10913522" cy="1137554"/>
          </a:xfrm>
        </p:spPr>
        <p:txBody>
          <a:bodyPr vert="horz" lIns="91440" tIns="45720" rIns="91440" bIns="45720" rtlCol="0" anchor="b">
            <a:normAutofit/>
          </a:bodyPr>
          <a:lstStyle/>
          <a:p>
            <a:pPr defTabSz="914400"/>
            <a:r>
              <a:rPr lang="en-US" sz="4800"/>
              <a:t>Different Units for Pressure</a:t>
            </a:r>
          </a:p>
        </p:txBody>
      </p:sp>
    </p:spTree>
    <p:extLst>
      <p:ext uri="{BB962C8B-B14F-4D97-AF65-F5344CB8AC3E}">
        <p14:creationId xmlns:p14="http://schemas.microsoft.com/office/powerpoint/2010/main" val="3338399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DB6A7BFB-3BBE-4C11-93FC-A6557BD11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8877" y="0"/>
            <a:ext cx="812994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1">
            <a:extLst>
              <a:ext uri="{FF2B5EF4-FFF2-40B4-BE49-F238E27FC236}">
                <a16:creationId xmlns:a16="http://schemas.microsoft.com/office/drawing/2014/main" id="{70CA7A26-553C-443C-9A3D-2A2529D459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8877"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40907" y="1314450"/>
            <a:ext cx="2843261" cy="3680244"/>
          </a:xfrm>
        </p:spPr>
        <p:txBody>
          <a:bodyPr>
            <a:normAutofit/>
          </a:bodyPr>
          <a:lstStyle/>
          <a:p>
            <a:pPr algn="l"/>
            <a:r>
              <a:rPr lang="en-US" sz="3400"/>
              <a:t>The Relationship between Pressure &amp; Volume</a:t>
            </a:r>
          </a:p>
        </p:txBody>
      </p:sp>
      <p:pic>
        <p:nvPicPr>
          <p:cNvPr id="14" name="Picture 13">
            <a:extLst>
              <a:ext uri="{FF2B5EF4-FFF2-40B4-BE49-F238E27FC236}">
                <a16:creationId xmlns:a16="http://schemas.microsoft.com/office/drawing/2014/main" id="{367E268D-B340-41B0-B037-2F3FC25BC7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8877" cy="1514475"/>
          </a:xfrm>
          <a:prstGeom prst="rect">
            <a:avLst/>
          </a:prstGeom>
        </p:spPr>
      </p:pic>
      <p:pic>
        <p:nvPicPr>
          <p:cNvPr id="16" name="Picture 15">
            <a:extLst>
              <a:ext uri="{FF2B5EF4-FFF2-40B4-BE49-F238E27FC236}">
                <a16:creationId xmlns:a16="http://schemas.microsoft.com/office/drawing/2014/main" id="{ABB0BCA0-9493-46B4-B955-8FBF0287306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6700" y="5962903"/>
            <a:ext cx="2590125" cy="892925"/>
          </a:xfrm>
          <a:prstGeom prst="rect">
            <a:avLst/>
          </a:prstGeom>
        </p:spPr>
      </p:pic>
      <p:graphicFrame>
        <p:nvGraphicFramePr>
          <p:cNvPr id="5" name="Content Placeholder 1">
            <a:extLst>
              <a:ext uri="{FF2B5EF4-FFF2-40B4-BE49-F238E27FC236}">
                <a16:creationId xmlns:a16="http://schemas.microsoft.com/office/drawing/2014/main" id="{AB6E915C-F15A-4C94-9ACB-08B76CB6755D}"/>
              </a:ext>
            </a:extLst>
          </p:cNvPr>
          <p:cNvGraphicFramePr>
            <a:graphicFrameLocks noGrp="1"/>
          </p:cNvGraphicFramePr>
          <p:nvPr>
            <p:ph idx="1"/>
            <p:extLst>
              <p:ext uri="{D42A27DB-BD31-4B8C-83A1-F6EECF244321}">
                <p14:modId xmlns:p14="http://schemas.microsoft.com/office/powerpoint/2010/main" val="3147464449"/>
              </p:ext>
            </p:extLst>
          </p:nvPr>
        </p:nvGraphicFramePr>
        <p:xfrm>
          <a:off x="4593028" y="889000"/>
          <a:ext cx="6681635" cy="46069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1335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6A7BFB-3BBE-4C11-93FC-A6557BD11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8877" y="0"/>
            <a:ext cx="812994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70CA7A26-553C-443C-9A3D-2A2529D459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8877"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40907" y="1314450"/>
            <a:ext cx="2843261" cy="3680244"/>
          </a:xfrm>
        </p:spPr>
        <p:txBody>
          <a:bodyPr>
            <a:normAutofit/>
          </a:bodyPr>
          <a:lstStyle/>
          <a:p>
            <a:pPr algn="l"/>
            <a:r>
              <a:rPr lang="en-US" sz="3700"/>
              <a:t>Questions:</a:t>
            </a:r>
          </a:p>
        </p:txBody>
      </p:sp>
      <p:pic>
        <p:nvPicPr>
          <p:cNvPr id="14" name="Picture 13">
            <a:extLst>
              <a:ext uri="{FF2B5EF4-FFF2-40B4-BE49-F238E27FC236}">
                <a16:creationId xmlns:a16="http://schemas.microsoft.com/office/drawing/2014/main" id="{367E268D-B340-41B0-B037-2F3FC25BC7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8877" cy="1514475"/>
          </a:xfrm>
          <a:prstGeom prst="rect">
            <a:avLst/>
          </a:prstGeom>
        </p:spPr>
      </p:pic>
      <p:pic>
        <p:nvPicPr>
          <p:cNvPr id="16" name="Picture 15">
            <a:extLst>
              <a:ext uri="{FF2B5EF4-FFF2-40B4-BE49-F238E27FC236}">
                <a16:creationId xmlns:a16="http://schemas.microsoft.com/office/drawing/2014/main" id="{ABB0BCA0-9493-46B4-B955-8FBF0287306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6700" y="5962903"/>
            <a:ext cx="2590125" cy="892925"/>
          </a:xfrm>
          <a:prstGeom prst="rect">
            <a:avLst/>
          </a:prstGeom>
        </p:spPr>
      </p:pic>
      <p:graphicFrame>
        <p:nvGraphicFramePr>
          <p:cNvPr id="5" name="Content Placeholder 1">
            <a:extLst>
              <a:ext uri="{FF2B5EF4-FFF2-40B4-BE49-F238E27FC236}">
                <a16:creationId xmlns:a16="http://schemas.microsoft.com/office/drawing/2014/main" id="{88A6D474-0165-4705-91D2-20D60BFC5F69}"/>
              </a:ext>
            </a:extLst>
          </p:cNvPr>
          <p:cNvGraphicFramePr>
            <a:graphicFrameLocks noGrp="1"/>
          </p:cNvGraphicFramePr>
          <p:nvPr>
            <p:ph idx="1"/>
            <p:extLst>
              <p:ext uri="{D42A27DB-BD31-4B8C-83A1-F6EECF244321}">
                <p14:modId xmlns:p14="http://schemas.microsoft.com/office/powerpoint/2010/main" val="4239406263"/>
              </p:ext>
            </p:extLst>
          </p:nvPr>
        </p:nvGraphicFramePr>
        <p:xfrm>
          <a:off x="4593028" y="889000"/>
          <a:ext cx="7216384" cy="5511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83633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6A7BFB-3BBE-4C11-93FC-A6557BD11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8877" y="0"/>
            <a:ext cx="812994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70CA7A26-553C-443C-9A3D-2A2529D459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8877"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40907" y="1314450"/>
            <a:ext cx="2843261" cy="3680244"/>
          </a:xfrm>
        </p:spPr>
        <p:txBody>
          <a:bodyPr>
            <a:normAutofit/>
          </a:bodyPr>
          <a:lstStyle/>
          <a:p>
            <a:pPr algn="l"/>
            <a:r>
              <a:rPr lang="en-US" sz="3400"/>
              <a:t>The Relationship between Temperature &amp; Volume</a:t>
            </a:r>
          </a:p>
        </p:txBody>
      </p:sp>
      <p:pic>
        <p:nvPicPr>
          <p:cNvPr id="14" name="Picture 13">
            <a:extLst>
              <a:ext uri="{FF2B5EF4-FFF2-40B4-BE49-F238E27FC236}">
                <a16:creationId xmlns:a16="http://schemas.microsoft.com/office/drawing/2014/main" id="{367E268D-B340-41B0-B037-2F3FC25BC7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8877" cy="1514475"/>
          </a:xfrm>
          <a:prstGeom prst="rect">
            <a:avLst/>
          </a:prstGeom>
        </p:spPr>
      </p:pic>
      <p:pic>
        <p:nvPicPr>
          <p:cNvPr id="16" name="Picture 15">
            <a:extLst>
              <a:ext uri="{FF2B5EF4-FFF2-40B4-BE49-F238E27FC236}">
                <a16:creationId xmlns:a16="http://schemas.microsoft.com/office/drawing/2014/main" id="{ABB0BCA0-9493-46B4-B955-8FBF0287306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6700" y="5962903"/>
            <a:ext cx="2590125" cy="892925"/>
          </a:xfrm>
          <a:prstGeom prst="rect">
            <a:avLst/>
          </a:prstGeom>
        </p:spPr>
      </p:pic>
      <p:graphicFrame>
        <p:nvGraphicFramePr>
          <p:cNvPr id="5" name="Content Placeholder 1">
            <a:extLst>
              <a:ext uri="{FF2B5EF4-FFF2-40B4-BE49-F238E27FC236}">
                <a16:creationId xmlns:a16="http://schemas.microsoft.com/office/drawing/2014/main" id="{C37C09AC-0F80-453F-8AE6-81E38C8682D5}"/>
              </a:ext>
            </a:extLst>
          </p:cNvPr>
          <p:cNvGraphicFramePr>
            <a:graphicFrameLocks noGrp="1"/>
          </p:cNvGraphicFramePr>
          <p:nvPr>
            <p:ph idx="1"/>
            <p:extLst>
              <p:ext uri="{D42A27DB-BD31-4B8C-83A1-F6EECF244321}">
                <p14:modId xmlns:p14="http://schemas.microsoft.com/office/powerpoint/2010/main" val="4202850936"/>
              </p:ext>
            </p:extLst>
          </p:nvPr>
        </p:nvGraphicFramePr>
        <p:xfrm>
          <a:off x="4593028" y="889000"/>
          <a:ext cx="6681635" cy="46069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2093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4000"/>
                <a:shade val="100000"/>
                <a:hueMod val="130000"/>
                <a:satMod val="150000"/>
                <a:lumMod val="112000"/>
              </a:schemeClr>
            </a:gs>
            <a:gs pos="100000">
              <a:schemeClr val="bg1">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8877" y="0"/>
            <a:ext cx="812994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8877" cy="6858000"/>
          </a:xfrm>
          <a:prstGeom prst="rect">
            <a:avLst/>
          </a:prstGeom>
          <a:solidFill>
            <a:schemeClr val="accent1">
              <a:lumMod val="75000"/>
            </a:schemeClr>
          </a:solidFill>
          <a:ln>
            <a:noFill/>
          </a:ln>
          <a:effectLst>
            <a:outerShdw blurRad="50800" dist="12700" algn="l" rotWithShape="0">
              <a:prstClr val="black">
                <a:alpha val="30000"/>
              </a:prstClr>
            </a:outerShdw>
          </a:effectLst>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40907" y="1588878"/>
            <a:ext cx="2843261" cy="3680244"/>
          </a:xfrm>
        </p:spPr>
        <p:txBody>
          <a:bodyPr>
            <a:normAutofit/>
          </a:bodyPr>
          <a:lstStyle/>
          <a:p>
            <a:pPr algn="l"/>
            <a:r>
              <a:rPr lang="en-US" sz="3700">
                <a:solidFill>
                  <a:srgbClr val="FFFFFF"/>
                </a:solidFill>
              </a:rPr>
              <a:t>Questions:</a:t>
            </a:r>
          </a:p>
        </p:txBody>
      </p:sp>
      <p:pic>
        <p:nvPicPr>
          <p:cNvPr id="12" name="Picture 11">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8877" cy="1514475"/>
          </a:xfrm>
          <a:prstGeom prst="rect">
            <a:avLst/>
          </a:prstGeom>
        </p:spPr>
      </p:pic>
      <p:sp>
        <p:nvSpPr>
          <p:cNvPr id="2" name="Content Placeholder 1"/>
          <p:cNvSpPr>
            <a:spLocks noGrp="1"/>
          </p:cNvSpPr>
          <p:nvPr>
            <p:ph idx="1"/>
          </p:nvPr>
        </p:nvSpPr>
        <p:spPr>
          <a:xfrm>
            <a:off x="4633587" y="1049695"/>
            <a:ext cx="6641076" cy="4758611"/>
          </a:xfrm>
        </p:spPr>
        <p:txBody>
          <a:bodyPr anchor="ctr">
            <a:normAutofit/>
          </a:bodyPr>
          <a:lstStyle/>
          <a:p>
            <a:pPr marL="452438" indent="-457200">
              <a:lnSpc>
                <a:spcPct val="110000"/>
              </a:lnSpc>
              <a:buFont typeface="+mj-lt"/>
              <a:buAutoNum type="arabicPeriod"/>
            </a:pPr>
            <a:r>
              <a:rPr lang="en-US" dirty="0"/>
              <a:t>Convert the following Celsius temperatures (t) to absolute temperatures (T ). </a:t>
            </a:r>
            <a:endParaRPr lang="en-US"/>
          </a:p>
          <a:p>
            <a:pPr marL="731520" lvl="1" indent="-457200">
              <a:lnSpc>
                <a:spcPct val="110000"/>
              </a:lnSpc>
              <a:buAutoNum type="alphaLcParenBoth"/>
            </a:pPr>
            <a:r>
              <a:rPr lang="en-US" dirty="0"/>
              <a:t>0 °C </a:t>
            </a:r>
            <a:endParaRPr lang="en-US"/>
          </a:p>
          <a:p>
            <a:pPr marL="731520" lvl="1" indent="-457200">
              <a:lnSpc>
                <a:spcPct val="110000"/>
              </a:lnSpc>
              <a:buAutoNum type="alphaLcParenBoth"/>
            </a:pPr>
            <a:r>
              <a:rPr lang="en-US" dirty="0"/>
              <a:t>100 °C </a:t>
            </a:r>
            <a:endParaRPr lang="en-US"/>
          </a:p>
          <a:p>
            <a:pPr marL="731520" lvl="1" indent="-457200">
              <a:lnSpc>
                <a:spcPct val="110000"/>
              </a:lnSpc>
              <a:buAutoNum type="alphaLcParenBoth"/>
            </a:pPr>
            <a:r>
              <a:rPr lang="en-US" dirty="0"/>
              <a:t>30 °C </a:t>
            </a:r>
            <a:endParaRPr lang="en-US"/>
          </a:p>
          <a:p>
            <a:pPr marL="731520" lvl="1" indent="-457200">
              <a:lnSpc>
                <a:spcPct val="110000"/>
              </a:lnSpc>
              <a:buAutoNum type="alphaLcParenBoth"/>
            </a:pPr>
            <a:r>
              <a:rPr lang="en-US" dirty="0"/>
              <a:t>25 °C </a:t>
            </a:r>
            <a:endParaRPr lang="en-US"/>
          </a:p>
          <a:p>
            <a:pPr marL="452438" lvl="1" indent="-457200">
              <a:lnSpc>
                <a:spcPct val="110000"/>
              </a:lnSpc>
              <a:spcBef>
                <a:spcPts val="1600"/>
              </a:spcBef>
              <a:buFont typeface="+mj-lt"/>
              <a:buAutoNum type="arabicPeriod" startAt="2"/>
            </a:pPr>
            <a:r>
              <a:rPr lang="en-US"/>
              <a:t>Convert the following absolute temperatures (T ) to Celsius temperatures (t). </a:t>
            </a:r>
          </a:p>
          <a:p>
            <a:pPr marL="731520" lvl="1" indent="-457200">
              <a:lnSpc>
                <a:spcPct val="110000"/>
              </a:lnSpc>
              <a:buAutoNum type="alphaLcParenBoth"/>
            </a:pPr>
            <a:r>
              <a:rPr lang="en-US" dirty="0"/>
              <a:t>0 K </a:t>
            </a:r>
            <a:endParaRPr lang="en-US"/>
          </a:p>
          <a:p>
            <a:pPr marL="731520" lvl="1" indent="-457200">
              <a:lnSpc>
                <a:spcPct val="110000"/>
              </a:lnSpc>
              <a:buAutoNum type="alphaLcParenBoth"/>
            </a:pPr>
            <a:r>
              <a:rPr lang="en-US" dirty="0"/>
              <a:t>100 K </a:t>
            </a:r>
            <a:endParaRPr lang="en-US"/>
          </a:p>
          <a:p>
            <a:pPr marL="731520" lvl="1" indent="-457200">
              <a:lnSpc>
                <a:spcPct val="110000"/>
              </a:lnSpc>
              <a:buAutoNum type="alphaLcParenBoth"/>
            </a:pPr>
            <a:r>
              <a:rPr lang="en-US" dirty="0"/>
              <a:t>300 K</a:t>
            </a:r>
            <a:endParaRPr lang="en-US"/>
          </a:p>
          <a:p>
            <a:pPr marL="731520" lvl="1" indent="-457200">
              <a:lnSpc>
                <a:spcPct val="110000"/>
              </a:lnSpc>
              <a:buAutoNum type="alphaLcParenBoth"/>
            </a:pPr>
            <a:r>
              <a:rPr lang="en-US" dirty="0"/>
              <a:t>373 K </a:t>
            </a:r>
            <a:endParaRPr lang="en-US"/>
          </a:p>
          <a:p>
            <a:pPr marL="0" lvl="1" indent="0">
              <a:lnSpc>
                <a:spcPct val="110000"/>
              </a:lnSpc>
              <a:spcBef>
                <a:spcPts val="1600"/>
              </a:spcBef>
              <a:buNone/>
            </a:pPr>
            <a:endParaRPr lang="en-US"/>
          </a:p>
        </p:txBody>
      </p:sp>
      <p:pic>
        <p:nvPicPr>
          <p:cNvPr id="14" name="Picture 13">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6700" y="5962903"/>
            <a:ext cx="2590125" cy="892925"/>
          </a:xfrm>
          <a:prstGeom prst="rect">
            <a:avLst/>
          </a:prstGeom>
        </p:spPr>
      </p:pic>
    </p:spTree>
    <p:extLst>
      <p:ext uri="{BB962C8B-B14F-4D97-AF65-F5344CB8AC3E}">
        <p14:creationId xmlns:p14="http://schemas.microsoft.com/office/powerpoint/2010/main" val="189437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4000"/>
                <a:shade val="100000"/>
                <a:hueMod val="130000"/>
                <a:satMod val="150000"/>
                <a:lumMod val="112000"/>
              </a:schemeClr>
            </a:gs>
            <a:gs pos="100000">
              <a:schemeClr val="bg1">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8877" y="0"/>
            <a:ext cx="812994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8877" cy="6858000"/>
          </a:xfrm>
          <a:prstGeom prst="rect">
            <a:avLst/>
          </a:prstGeom>
          <a:solidFill>
            <a:schemeClr val="accent1">
              <a:lumMod val="75000"/>
            </a:schemeClr>
          </a:solidFill>
          <a:ln>
            <a:noFill/>
          </a:ln>
          <a:effectLst>
            <a:outerShdw blurRad="50800" dist="12700" algn="l" rotWithShape="0">
              <a:prstClr val="black">
                <a:alpha val="30000"/>
              </a:prstClr>
            </a:outerShdw>
          </a:effectLst>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40907" y="1588878"/>
            <a:ext cx="2843261" cy="3680244"/>
          </a:xfrm>
        </p:spPr>
        <p:txBody>
          <a:bodyPr>
            <a:normAutofit/>
          </a:bodyPr>
          <a:lstStyle/>
          <a:p>
            <a:pPr algn="l"/>
            <a:r>
              <a:rPr lang="en-US" sz="4400">
                <a:solidFill>
                  <a:srgbClr val="FFFFFF"/>
                </a:solidFill>
              </a:rPr>
              <a:t>Charles’ Law</a:t>
            </a:r>
          </a:p>
        </p:txBody>
      </p:sp>
      <p:pic>
        <p:nvPicPr>
          <p:cNvPr id="12" name="Picture 11">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8877" cy="1514475"/>
          </a:xfrm>
          <a:prstGeom prst="rect">
            <a:avLst/>
          </a:prstGeom>
        </p:spPr>
      </p:pic>
      <p:sp>
        <p:nvSpPr>
          <p:cNvPr id="2" name="Content Placeholder 1"/>
          <p:cNvSpPr>
            <a:spLocks noGrp="1"/>
          </p:cNvSpPr>
          <p:nvPr>
            <p:ph idx="1"/>
          </p:nvPr>
        </p:nvSpPr>
        <p:spPr>
          <a:xfrm>
            <a:off x="4633587" y="1049695"/>
            <a:ext cx="6641076" cy="4758611"/>
          </a:xfrm>
        </p:spPr>
        <p:txBody>
          <a:bodyPr anchor="ctr">
            <a:normAutofit/>
          </a:bodyPr>
          <a:lstStyle/>
          <a:p>
            <a:r>
              <a:rPr lang="en-US"/>
              <a:t>This relationship is described as a direct variation; that is, as the temperature increases, the volume increases</a:t>
            </a:r>
          </a:p>
          <a:p>
            <a:r>
              <a:rPr lang="en-US"/>
              <a:t>The relationship between volume and absolute temperature, after verification by other scientists, became known as Charles’ law. </a:t>
            </a:r>
          </a:p>
          <a:p>
            <a:r>
              <a:rPr lang="en-US"/>
              <a:t>Charles’ law states that, as the temperature of a gas increases, the volume increases proportionally, provided that the pressure and chemical amount of gas remain constant</a:t>
            </a:r>
          </a:p>
          <a:p>
            <a:r>
              <a:rPr lang="en-US"/>
              <a:t>Equation: V</a:t>
            </a:r>
            <a:r>
              <a:rPr lang="en-US" baseline="-25000"/>
              <a:t>1</a:t>
            </a:r>
            <a:r>
              <a:rPr lang="en-US"/>
              <a:t>/T</a:t>
            </a:r>
            <a:r>
              <a:rPr lang="en-US" baseline="-25000"/>
              <a:t>1</a:t>
            </a:r>
            <a:r>
              <a:rPr lang="en-US"/>
              <a:t> = V</a:t>
            </a:r>
            <a:r>
              <a:rPr lang="en-US" baseline="-25000"/>
              <a:t>2</a:t>
            </a:r>
            <a:r>
              <a:rPr lang="en-US"/>
              <a:t>/T</a:t>
            </a:r>
            <a:r>
              <a:rPr lang="en-US" baseline="-25000"/>
              <a:t>2</a:t>
            </a:r>
          </a:p>
        </p:txBody>
      </p:sp>
      <p:pic>
        <p:nvPicPr>
          <p:cNvPr id="14" name="Picture 13">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6700" y="5962903"/>
            <a:ext cx="2590125" cy="892925"/>
          </a:xfrm>
          <a:prstGeom prst="rect">
            <a:avLst/>
          </a:prstGeom>
        </p:spPr>
      </p:pic>
    </p:spTree>
    <p:extLst>
      <p:ext uri="{BB962C8B-B14F-4D97-AF65-F5344CB8AC3E}">
        <p14:creationId xmlns:p14="http://schemas.microsoft.com/office/powerpoint/2010/main" val="2739058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6A7BFB-3BBE-4C11-93FC-A6557BD11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8877" y="0"/>
            <a:ext cx="812994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70CA7A26-553C-443C-9A3D-2A2529D459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8877"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40907" y="1314450"/>
            <a:ext cx="2843261" cy="3680244"/>
          </a:xfrm>
        </p:spPr>
        <p:txBody>
          <a:bodyPr>
            <a:normAutofit/>
          </a:bodyPr>
          <a:lstStyle/>
          <a:p>
            <a:pPr algn="l"/>
            <a:r>
              <a:rPr lang="en-US" sz="3700"/>
              <a:t>Questions:</a:t>
            </a:r>
          </a:p>
        </p:txBody>
      </p:sp>
      <p:pic>
        <p:nvPicPr>
          <p:cNvPr id="14" name="Picture 13">
            <a:extLst>
              <a:ext uri="{FF2B5EF4-FFF2-40B4-BE49-F238E27FC236}">
                <a16:creationId xmlns:a16="http://schemas.microsoft.com/office/drawing/2014/main" id="{367E268D-B340-41B0-B037-2F3FC25BC7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8877" cy="1514475"/>
          </a:xfrm>
          <a:prstGeom prst="rect">
            <a:avLst/>
          </a:prstGeom>
        </p:spPr>
      </p:pic>
      <p:pic>
        <p:nvPicPr>
          <p:cNvPr id="16" name="Picture 15">
            <a:extLst>
              <a:ext uri="{FF2B5EF4-FFF2-40B4-BE49-F238E27FC236}">
                <a16:creationId xmlns:a16="http://schemas.microsoft.com/office/drawing/2014/main" id="{ABB0BCA0-9493-46B4-B955-8FBF0287306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6700" y="5962903"/>
            <a:ext cx="2590125" cy="892925"/>
          </a:xfrm>
          <a:prstGeom prst="rect">
            <a:avLst/>
          </a:prstGeom>
        </p:spPr>
      </p:pic>
      <p:graphicFrame>
        <p:nvGraphicFramePr>
          <p:cNvPr id="5" name="Content Placeholder 1">
            <a:extLst>
              <a:ext uri="{FF2B5EF4-FFF2-40B4-BE49-F238E27FC236}">
                <a16:creationId xmlns:a16="http://schemas.microsoft.com/office/drawing/2014/main" id="{48127926-D2DA-4603-8376-D56CD94427BF}"/>
              </a:ext>
            </a:extLst>
          </p:cNvPr>
          <p:cNvGraphicFramePr>
            <a:graphicFrameLocks noGrp="1"/>
          </p:cNvGraphicFramePr>
          <p:nvPr>
            <p:ph idx="1"/>
            <p:extLst>
              <p:ext uri="{D42A27DB-BD31-4B8C-83A1-F6EECF244321}">
                <p14:modId xmlns:p14="http://schemas.microsoft.com/office/powerpoint/2010/main" val="2755992499"/>
              </p:ext>
            </p:extLst>
          </p:nvPr>
        </p:nvGraphicFramePr>
        <p:xfrm>
          <a:off x="4265612" y="228600"/>
          <a:ext cx="7772400" cy="6400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92609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553AA20-4B5D-49AF-879B-967C234CE5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2129</Words>
  <Application>Microsoft Office PowerPoint</Application>
  <PresentationFormat>Custom</PresentationFormat>
  <Paragraphs>110</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Palatino Linotype</vt:lpstr>
      <vt:lpstr>Tw Cen MT</vt:lpstr>
      <vt:lpstr>Droplet</vt:lpstr>
      <vt:lpstr>Chemistry 20  Gas Laws – Chapter 4</vt:lpstr>
      <vt:lpstr>4.1 Empirical Properties of Gases</vt:lpstr>
      <vt:lpstr>Different Units for Pressure</vt:lpstr>
      <vt:lpstr>The Relationship between Pressure &amp; Volume</vt:lpstr>
      <vt:lpstr>Questions:</vt:lpstr>
      <vt:lpstr>The Relationship between Temperature &amp; Volume</vt:lpstr>
      <vt:lpstr>Questions:</vt:lpstr>
      <vt:lpstr>Charles’ Law</vt:lpstr>
      <vt:lpstr>Questions:</vt:lpstr>
      <vt:lpstr>The Combined Gas Law</vt:lpstr>
      <vt:lpstr>Questions:</vt:lpstr>
      <vt:lpstr>HomeworK:</vt:lpstr>
      <vt:lpstr>4.2: Explaining the Properties of Gases</vt:lpstr>
      <vt:lpstr>Explaining the Law of Combining Volumes</vt:lpstr>
      <vt:lpstr>Questions:</vt:lpstr>
      <vt:lpstr>Questions:</vt:lpstr>
      <vt:lpstr>Homework:</vt:lpstr>
      <vt:lpstr>4.3 Molar Volume of Gases</vt:lpstr>
      <vt:lpstr>Questions:</vt:lpstr>
      <vt:lpstr>Homework:</vt:lpstr>
      <vt:lpstr>4.4 The Ideal Gas Law</vt:lpstr>
      <vt:lpstr>Ideal Gas Law</vt:lpstr>
      <vt:lpstr>Questions:</vt:lpstr>
      <vt:lpstr>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2019-05-25T01:08:49Z</dcterms:created>
  <dcterms:modified xsi:type="dcterms:W3CDTF">2019-05-25T01:09:13Z</dcterms:modified>
</cp:coreProperties>
</file>