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57"/>
  </p:notesMasterIdLst>
  <p:handoutMasterIdLst>
    <p:handoutMasterId r:id="rId58"/>
  </p:handoutMasterIdLst>
  <p:sldIdLst>
    <p:sldId id="256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2" r:id="rId37"/>
    <p:sldId id="291" r:id="rId38"/>
    <p:sldId id="292" r:id="rId39"/>
    <p:sldId id="293" r:id="rId40"/>
    <p:sldId id="294" r:id="rId41"/>
    <p:sldId id="280" r:id="rId42"/>
    <p:sldId id="295" r:id="rId43"/>
    <p:sldId id="296" r:id="rId44"/>
    <p:sldId id="297" r:id="rId45"/>
    <p:sldId id="298" r:id="rId46"/>
    <p:sldId id="303" r:id="rId47"/>
    <p:sldId id="299" r:id="rId48"/>
    <p:sldId id="300" r:id="rId49"/>
    <p:sldId id="301" r:id="rId50"/>
    <p:sldId id="306" r:id="rId51"/>
    <p:sldId id="307" r:id="rId52"/>
    <p:sldId id="308" r:id="rId53"/>
    <p:sldId id="309" r:id="rId54"/>
    <p:sldId id="310" r:id="rId55"/>
    <p:sldId id="311" r:id="rId5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63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alberta.ca/content/seb30/html/interactiveLauncher.html?interactive=ActionPotentialPropogationUnmyelinatedAxon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Hrmiy4W9C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xZWtc0mYp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WnZvXJH2o" TargetMode="External"/><Relationship Id="rId2" Type="http://schemas.openxmlformats.org/officeDocument/2006/relationships/hyperlink" Target="https://www.youtube.com/watch?v=fxZWtc0mYp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o0DYP-u1rN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Redding</a:t>
            </a:r>
            <a:endParaRPr lang="en-US" sz="24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Biology 30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Semester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Semester 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- 2015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11, 12 &amp; 13 McGraw Hill Ryerson</a:t>
            </a:r>
            <a:endParaRPr lang="en-US" dirty="0"/>
          </a:p>
        </p:txBody>
      </p:sp>
      <p:pic>
        <p:nvPicPr>
          <p:cNvPr id="1026" name="Picture 2" descr="http://images.wisegeek.com/neuron-di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8268"/>
          <a:stretch/>
        </p:blipFill>
        <p:spPr bwMode="auto">
          <a:xfrm>
            <a:off x="531812" y="550554"/>
            <a:ext cx="499286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A: The Nervous and Endocrine Systems</a:t>
            </a:r>
            <a:endParaRPr lang="en-US" dirty="0"/>
          </a:p>
        </p:txBody>
      </p:sp>
      <p:pic>
        <p:nvPicPr>
          <p:cNvPr id="1028" name="Picture 4" descr="http://nootriment.nootriment.netdna-cdn.com/wp-content/uploads/2013/11/gaba-benef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3922403"/>
            <a:ext cx="2597687" cy="2365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905000"/>
            <a:ext cx="10134602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Nerve Impulse:</a:t>
            </a:r>
          </a:p>
          <a:p>
            <a:r>
              <a:rPr lang="en-US" dirty="0" smtClean="0"/>
              <a:t>Resting Membrane Potential</a:t>
            </a:r>
          </a:p>
          <a:p>
            <a:pPr lvl="1"/>
            <a:r>
              <a:rPr lang="en-US" dirty="0" smtClean="0"/>
              <a:t>Created by large negatively charged proteins that keep the inside of the cell more negatively charged compared to the outside</a:t>
            </a:r>
          </a:p>
          <a:p>
            <a:pPr lvl="1"/>
            <a:r>
              <a:rPr lang="en-US" dirty="0" smtClean="0"/>
              <a:t>Provides energy for a nerve impulse if stimulated</a:t>
            </a:r>
          </a:p>
          <a:p>
            <a:r>
              <a:rPr lang="en-US" dirty="0" smtClean="0"/>
              <a:t>Polarization – the process of generating a resting membrane potential</a:t>
            </a:r>
          </a:p>
          <a:p>
            <a:pPr lvl="1"/>
            <a:r>
              <a:rPr lang="en-US" dirty="0" smtClean="0"/>
              <a:t>Usually around -70mV</a:t>
            </a:r>
          </a:p>
          <a:p>
            <a:r>
              <a:rPr lang="en-US" dirty="0" smtClean="0"/>
              <a:t>Sodium – Potassium Pump</a:t>
            </a:r>
          </a:p>
          <a:p>
            <a:pPr lvl="1"/>
            <a:r>
              <a:rPr lang="en-US" dirty="0" smtClean="0"/>
              <a:t>Separation of charge, sodium (3) goes out and potassium (2) comes in </a:t>
            </a:r>
          </a:p>
          <a:p>
            <a:pPr lvl="1"/>
            <a:r>
              <a:rPr lang="en-US" dirty="0" smtClean="0"/>
              <a:t>Requires ATP</a:t>
            </a:r>
          </a:p>
          <a:p>
            <a:pPr lvl="1"/>
            <a:r>
              <a:rPr lang="en-US" dirty="0" smtClean="0"/>
              <a:t>Results in an excess positive charge on the outside of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Action Potential </a:t>
            </a:r>
            <a:r>
              <a:rPr lang="en-US" dirty="0" smtClean="0"/>
              <a:t>– occurs at the nodes of </a:t>
            </a:r>
            <a:r>
              <a:rPr lang="en-US" dirty="0"/>
              <a:t>R</a:t>
            </a:r>
            <a:r>
              <a:rPr lang="en-US" dirty="0" smtClean="0"/>
              <a:t>anvier</a:t>
            </a:r>
          </a:p>
          <a:p>
            <a:r>
              <a:rPr lang="en-US" dirty="0" smtClean="0"/>
              <a:t>Depolarization – occurs if the membrane potential goes higher than -70mV. If it hits -55mV dramatic changes occur</a:t>
            </a:r>
          </a:p>
          <a:p>
            <a:r>
              <a:rPr lang="en-US" dirty="0" smtClean="0"/>
              <a:t>Threshold – -55mV, once reached, the permeability of the axon changes</a:t>
            </a:r>
          </a:p>
          <a:p>
            <a:r>
              <a:rPr lang="en-US" dirty="0" smtClean="0"/>
              <a:t>Depolarization – sodium flows in </a:t>
            </a:r>
          </a:p>
          <a:p>
            <a:r>
              <a:rPr lang="en-US" dirty="0" smtClean="0"/>
              <a:t>Repolarization – potassium flows out</a:t>
            </a:r>
          </a:p>
          <a:p>
            <a:r>
              <a:rPr lang="en-US" dirty="0" smtClean="0"/>
              <a:t>Hyperpolarization – potential goes below -70mV, cannot </a:t>
            </a:r>
            <a:r>
              <a:rPr lang="en-US" dirty="0" err="1" smtClean="0"/>
              <a:t>refire</a:t>
            </a:r>
            <a:r>
              <a:rPr lang="en-US" dirty="0" smtClean="0"/>
              <a:t> (refractory period)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8012" y="274638"/>
            <a:ext cx="3505200" cy="1249362"/>
          </a:xfrm>
        </p:spPr>
        <p:txBody>
          <a:bodyPr/>
          <a:lstStyle/>
          <a:p>
            <a:r>
              <a:rPr lang="en-US" dirty="0" smtClean="0"/>
              <a:t>Action Potential</a:t>
            </a:r>
            <a:endParaRPr lang="en-US" dirty="0"/>
          </a:p>
        </p:txBody>
      </p:sp>
      <p:pic>
        <p:nvPicPr>
          <p:cNvPr id="9218" name="Picture 2" descr="http://www.cliffsnotes.com/assets/27747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768920"/>
            <a:ext cx="7772400" cy="571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96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274638"/>
            <a:ext cx="48768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4190998" cy="4267200"/>
          </a:xfrm>
        </p:spPr>
        <p:txBody>
          <a:bodyPr/>
          <a:lstStyle/>
          <a:p>
            <a:r>
              <a:rPr lang="en-US" dirty="0" smtClean="0"/>
              <a:t>Continued…</a:t>
            </a:r>
          </a:p>
          <a:p>
            <a:r>
              <a:rPr lang="en-US" dirty="0" smtClean="0"/>
              <a:t>The signal then propagated down the neuron – salutatory conduction</a:t>
            </a:r>
          </a:p>
          <a:p>
            <a:r>
              <a:rPr lang="en-US" dirty="0" smtClean="0"/>
              <a:t>Multiple Sclerosis – breakdown of the myelin sheath.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31" t="15625" r="29502" b="5208"/>
          <a:stretch/>
        </p:blipFill>
        <p:spPr>
          <a:xfrm>
            <a:off x="6103557" y="609600"/>
            <a:ext cx="5486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Transmission across a Synapse (neuromuscular junction)</a:t>
            </a:r>
          </a:p>
          <a:p>
            <a:r>
              <a:rPr lang="en-US" dirty="0" smtClean="0"/>
              <a:t>What happens when a signal reaches the end of a neuron???</a:t>
            </a:r>
          </a:p>
          <a:p>
            <a:r>
              <a:rPr lang="en-US" dirty="0" smtClean="0"/>
              <a:t>Uses chemical messengers – neurotransmitters, to move along the signal.</a:t>
            </a:r>
          </a:p>
          <a:p>
            <a:pPr lvl="1"/>
            <a:r>
              <a:rPr lang="en-US" dirty="0" smtClean="0"/>
              <a:t>Can be excitatory – trigger ion channels to open</a:t>
            </a:r>
          </a:p>
          <a:p>
            <a:pPr lvl="1"/>
            <a:r>
              <a:rPr lang="en-US" dirty="0" smtClean="0"/>
              <a:t>Can be inhibitory – trigger ion channels to close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&amp; Processes of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8275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2" y="274638"/>
            <a:ext cx="3429000" cy="1173162"/>
          </a:xfrm>
        </p:spPr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pic>
        <p:nvPicPr>
          <p:cNvPr id="11266" name="Picture 2" descr="http://impulsetrace.yolasite.com/resources/neur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533401"/>
            <a:ext cx="4035444" cy="396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http://www.quia.com/files/quia/users/granitestatecollege/drugeducation/Lesson2/Image1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r="-317"/>
          <a:stretch/>
        </p:blipFill>
        <p:spPr bwMode="auto">
          <a:xfrm>
            <a:off x="150812" y="1676400"/>
            <a:ext cx="7941417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The Brain</a:t>
            </a:r>
            <a:endParaRPr lang="en-US" dirty="0" smtClean="0"/>
          </a:p>
          <a:p>
            <a:r>
              <a:rPr lang="en-US" dirty="0" smtClean="0"/>
              <a:t>Surrounded by the meninges (blood brain barrier), connected by the corpus callosum</a:t>
            </a:r>
          </a:p>
          <a:p>
            <a:r>
              <a:rPr lang="en-US" dirty="0" smtClean="0"/>
              <a:t>Comprised of the Hindbrain, Midbrain and Forebrain</a:t>
            </a:r>
          </a:p>
          <a:p>
            <a:r>
              <a:rPr lang="en-US" dirty="0" smtClean="0"/>
              <a:t>Hindbrain: Cerebellum, Medulla, Pons</a:t>
            </a:r>
          </a:p>
          <a:p>
            <a:r>
              <a:rPr lang="en-US" dirty="0" smtClean="0"/>
              <a:t>Midbrain: relay station for visual and auditory info</a:t>
            </a:r>
          </a:p>
          <a:p>
            <a:r>
              <a:rPr lang="en-US" dirty="0" smtClean="0"/>
              <a:t>Forebrain: Thalamus, Hypothalamus, Cerebrum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Hindbrain</a:t>
            </a:r>
          </a:p>
          <a:p>
            <a:r>
              <a:rPr lang="en-US" dirty="0" smtClean="0"/>
              <a:t>Cerebellum – unconscious coordination of posture, reflexes and body movements. Also includes fine motor skills</a:t>
            </a:r>
          </a:p>
          <a:p>
            <a:r>
              <a:rPr lang="en-US" dirty="0" smtClean="0"/>
              <a:t>Medulla – controls involuntary responses such as heart rate, blood pressure, breathing, swallowing and coughing</a:t>
            </a:r>
          </a:p>
          <a:p>
            <a:r>
              <a:rPr lang="en-US" dirty="0" smtClean="0"/>
              <a:t>Pons – relays info from the left and right cerebrum, cerebellum and the rest of the brain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Forebrain</a:t>
            </a:r>
          </a:p>
          <a:p>
            <a:r>
              <a:rPr lang="en-US" dirty="0" smtClean="0"/>
              <a:t>Thalamus – another relay station for the senses (except smell)</a:t>
            </a:r>
          </a:p>
          <a:p>
            <a:r>
              <a:rPr lang="en-US" dirty="0" smtClean="0"/>
              <a:t>Hypothalamus – Helps to regulate homeostasis in the body. Coordinates action of the pituitary gland by producing and releasing hormones</a:t>
            </a:r>
          </a:p>
          <a:p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Frontal – intelligence, memory, personality and voluntary muscle movements</a:t>
            </a:r>
          </a:p>
          <a:p>
            <a:pPr lvl="1"/>
            <a:r>
              <a:rPr lang="en-US" dirty="0" smtClean="0"/>
              <a:t>Parietal – skin and body position</a:t>
            </a:r>
          </a:p>
          <a:p>
            <a:pPr lvl="1"/>
            <a:r>
              <a:rPr lang="en-US" dirty="0" smtClean="0"/>
              <a:t>Temporal - auditory</a:t>
            </a:r>
          </a:p>
          <a:p>
            <a:pPr lvl="1"/>
            <a:r>
              <a:rPr lang="en-US" dirty="0" smtClean="0"/>
              <a:t>Occipital - visual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 – </a:t>
            </a:r>
            <a:r>
              <a:rPr lang="en-US" dirty="0" err="1" smtClean="0"/>
              <a:t>Stroop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12290" name="Picture 2" descr="http://mercercognitivepsychology.pbworks.com/f/1384790362/stroopsamp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26" y="1752600"/>
            <a:ext cx="9451773" cy="477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Redding – Unit A Biology 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dirty="0" smtClean="0"/>
              <a:t>The Nervous System</a:t>
            </a:r>
            <a:endParaRPr lang="en-US" dirty="0"/>
          </a:p>
        </p:txBody>
      </p:sp>
      <p:pic>
        <p:nvPicPr>
          <p:cNvPr id="15362" name="Picture 2" descr="http://www.willamette.edu/~gorr/classes/cs449/figs/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381000"/>
            <a:ext cx="4953000" cy="37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 - Homunculus</a:t>
            </a:r>
            <a:endParaRPr lang="en-US" dirty="0"/>
          </a:p>
        </p:txBody>
      </p:sp>
      <p:pic>
        <p:nvPicPr>
          <p:cNvPr id="13314" name="Picture 2" descr="http://www.movementislife.be/wp-content/uploads/2013/07/I10-13-homunculu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1676400"/>
            <a:ext cx="6754367" cy="4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612" y="1981200"/>
            <a:ext cx="29718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How much of our motor cortex is donated to various areas in our bodies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Which areas have the greatest muscle control?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Broca’s</a:t>
            </a:r>
            <a:r>
              <a:rPr lang="en-US" dirty="0" smtClean="0"/>
              <a:t> and Wernicke’s Area</a:t>
            </a:r>
          </a:p>
          <a:p>
            <a:r>
              <a:rPr lang="en-US" dirty="0" err="1" smtClean="0"/>
              <a:t>Broca’s</a:t>
            </a:r>
            <a:r>
              <a:rPr lang="en-US" dirty="0" smtClean="0"/>
              <a:t> Area – coordinates muscles for speaking and translates thought into speech. If damaged speech would be impaired but understanding language would still remain</a:t>
            </a:r>
          </a:p>
          <a:p>
            <a:r>
              <a:rPr lang="en-US" dirty="0" smtClean="0"/>
              <a:t>Wernicke’s Area – language comprehension. If damaged words would still be uttered but they wouldn’t make sense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Somatic and Autonomic</a:t>
            </a:r>
          </a:p>
          <a:p>
            <a:r>
              <a:rPr lang="en-US" dirty="0" smtClean="0"/>
              <a:t>Somatic – voluntary</a:t>
            </a:r>
          </a:p>
          <a:p>
            <a:r>
              <a:rPr lang="en-US" dirty="0" smtClean="0"/>
              <a:t>Autonomic – involuntary</a:t>
            </a:r>
          </a:p>
          <a:p>
            <a:pPr lvl="1"/>
            <a:r>
              <a:rPr lang="en-US" sz="2400" dirty="0" smtClean="0"/>
              <a:t>Divided into:</a:t>
            </a:r>
          </a:p>
          <a:p>
            <a:pPr lvl="1"/>
            <a:r>
              <a:rPr lang="en-US" sz="2400" dirty="0" smtClean="0"/>
              <a:t>Sympathetic – fight or flight!</a:t>
            </a:r>
          </a:p>
          <a:p>
            <a:pPr lvl="2"/>
            <a:r>
              <a:rPr lang="en-US" sz="2400" dirty="0" smtClean="0"/>
              <a:t>Uses mainly norepinephrine as a neurotransmitter (excitatory)</a:t>
            </a:r>
          </a:p>
          <a:p>
            <a:pPr lvl="1"/>
            <a:r>
              <a:rPr lang="en-US" sz="2400" dirty="0" smtClean="0"/>
              <a:t>Parasympathetic – rest and digest</a:t>
            </a:r>
          </a:p>
          <a:p>
            <a:pPr lvl="2"/>
            <a:r>
              <a:rPr lang="en-US" sz="2400" dirty="0" smtClean="0"/>
              <a:t>Uses acetylcholine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Peripheral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274638"/>
            <a:ext cx="2895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The Peripheral Nervous System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Divisions of the Autonomic System</a:t>
            </a:r>
            <a:endParaRPr lang="en-US" dirty="0"/>
          </a:p>
        </p:txBody>
      </p:sp>
      <p:pic>
        <p:nvPicPr>
          <p:cNvPr id="14338" name="Picture 2" descr="http://cdn.nursingcrib.com/wp-content/uploads/para-and-sympa-N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457200"/>
            <a:ext cx="7543800" cy="6169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Redding – Unit A Biology 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dirty="0" smtClean="0"/>
              <a:t>Sensory </a:t>
            </a:r>
            <a:br>
              <a:rPr lang="en-US" dirty="0" smtClean="0"/>
            </a:br>
            <a:r>
              <a:rPr lang="en-US" dirty="0" smtClean="0"/>
              <a:t>Reception</a:t>
            </a:r>
            <a:endParaRPr lang="en-US" dirty="0"/>
          </a:p>
        </p:txBody>
      </p:sp>
      <p:pic>
        <p:nvPicPr>
          <p:cNvPr id="16388" name="Picture 4" descr="http://wine4soul.files.wordpress.com/2012/10/cranial-ne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838200"/>
            <a:ext cx="5320990" cy="511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45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receptors – nerve endings (Table 12.1)</a:t>
            </a:r>
          </a:p>
          <a:p>
            <a:pPr lvl="1"/>
            <a:r>
              <a:rPr lang="en-US" dirty="0" smtClean="0"/>
              <a:t>Photoreceptors – rods and cones</a:t>
            </a:r>
          </a:p>
          <a:p>
            <a:pPr lvl="1"/>
            <a:r>
              <a:rPr lang="en-US" dirty="0" smtClean="0"/>
              <a:t>Chemoreceptors – tongue and nose</a:t>
            </a:r>
          </a:p>
          <a:p>
            <a:pPr lvl="1"/>
            <a:r>
              <a:rPr lang="en-US" dirty="0" smtClean="0"/>
              <a:t>Mechanoreceptors – touch, position, pressure (skin, hair and ears)</a:t>
            </a:r>
          </a:p>
          <a:p>
            <a:pPr lvl="1"/>
            <a:r>
              <a:rPr lang="en-US" dirty="0" err="1" smtClean="0"/>
              <a:t>Thermoreceptors</a:t>
            </a:r>
            <a:r>
              <a:rPr lang="en-US" dirty="0" smtClean="0"/>
              <a:t> - skin</a:t>
            </a:r>
          </a:p>
          <a:p>
            <a:r>
              <a:rPr lang="en-US" dirty="0" smtClean="0"/>
              <a:t>Sensation – interpretation at the cerebral cortex</a:t>
            </a:r>
          </a:p>
          <a:p>
            <a:r>
              <a:rPr lang="en-US" dirty="0" smtClean="0"/>
              <a:t>Sensory adaptation – filtering out redundant, insignificant information</a:t>
            </a:r>
          </a:p>
          <a:p>
            <a:r>
              <a:rPr lang="en-US" dirty="0" smtClean="0"/>
              <a:t>Sensation 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vs Perception? </a:t>
            </a:r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Receptors and Sensation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76" t="24999" r="5825" b="12500"/>
          <a:stretch/>
        </p:blipFill>
        <p:spPr>
          <a:xfrm>
            <a:off x="2360612" y="1676400"/>
            <a:ext cx="7239000" cy="506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64" t="21428" r="5826" b="14286"/>
          <a:stretch/>
        </p:blipFill>
        <p:spPr>
          <a:xfrm>
            <a:off x="2398713" y="1676400"/>
            <a:ext cx="7391400" cy="502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911858"/>
            <a:ext cx="4648200" cy="4583906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Sclera</a:t>
            </a:r>
          </a:p>
          <a:p>
            <a:r>
              <a:rPr lang="en-US" sz="2800" dirty="0" smtClean="0"/>
              <a:t>Cornea</a:t>
            </a:r>
          </a:p>
          <a:p>
            <a:r>
              <a:rPr lang="en-US" sz="2800" dirty="0" smtClean="0"/>
              <a:t>Iris</a:t>
            </a:r>
          </a:p>
          <a:p>
            <a:r>
              <a:rPr lang="en-US" sz="2800" dirty="0" smtClean="0"/>
              <a:t>Pupil</a:t>
            </a:r>
          </a:p>
          <a:p>
            <a:r>
              <a:rPr lang="en-US" sz="2800" dirty="0" smtClean="0"/>
              <a:t>Ciliary Muscles</a:t>
            </a:r>
          </a:p>
          <a:p>
            <a:r>
              <a:rPr lang="en-US" sz="2800" dirty="0" smtClean="0"/>
              <a:t>Rods</a:t>
            </a:r>
          </a:p>
          <a:p>
            <a:r>
              <a:rPr lang="en-US" sz="2800" dirty="0" smtClean="0"/>
              <a:t>Cones</a:t>
            </a:r>
          </a:p>
          <a:p>
            <a:r>
              <a:rPr lang="en-US" sz="2800" dirty="0" smtClean="0"/>
              <a:t>Fovea </a:t>
            </a:r>
            <a:r>
              <a:rPr lang="en-US" sz="2800" dirty="0" err="1" smtClean="0"/>
              <a:t>Centralis</a:t>
            </a:r>
            <a:endParaRPr lang="en-US" sz="2800" dirty="0" smtClean="0"/>
          </a:p>
          <a:p>
            <a:r>
              <a:rPr lang="en-US" sz="2800" dirty="0" smtClean="0"/>
              <a:t>Lens</a:t>
            </a:r>
          </a:p>
          <a:p>
            <a:r>
              <a:rPr lang="en-US" sz="2800" dirty="0" err="1" smtClean="0"/>
              <a:t>Humours</a:t>
            </a:r>
            <a:endParaRPr lang="en-US" sz="2800" dirty="0" smtClean="0"/>
          </a:p>
          <a:p>
            <a:r>
              <a:rPr lang="en-US" sz="2800" dirty="0" smtClean="0"/>
              <a:t>Optic Nerve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533400"/>
            <a:ext cx="10744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Photoreception: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The </a:t>
            </a:r>
            <a:r>
              <a:rPr lang="en-US" dirty="0">
                <a:hlinkClick r:id="rId2"/>
              </a:rPr>
              <a:t>Eye</a:t>
            </a:r>
            <a:r>
              <a:rPr lang="en-US" dirty="0"/>
              <a:t>: You need to know the functions of each </a:t>
            </a:r>
            <a:r>
              <a:rPr lang="en-US" dirty="0" smtClean="0"/>
              <a:t>piece</a:t>
            </a:r>
            <a:endParaRPr lang="en-US" dirty="0"/>
          </a:p>
        </p:txBody>
      </p:sp>
      <p:pic>
        <p:nvPicPr>
          <p:cNvPr id="18434" name="Picture 2" descr="http://mysite.cherokee.k12.ga.us/personal/lynda_watson/site/Senses/1/eye%20diagram%20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9" y="1755588"/>
            <a:ext cx="6934200" cy="47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Accommodation: the ability for the lens to change shape to bring an image into focus</a:t>
            </a:r>
          </a:p>
          <a:p>
            <a:r>
              <a:rPr lang="en-US" sz="2800" dirty="0" smtClean="0"/>
              <a:t>Distant object – ciliary muscles relax and suspensory ligaments become tight, causing the lens to flatten</a:t>
            </a:r>
          </a:p>
          <a:p>
            <a:r>
              <a:rPr lang="en-US" sz="2800" dirty="0" smtClean="0"/>
              <a:t>Near object – ciliary muscles contract and suspensory ligaments relax, causing the lens to become more rounded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</a:t>
            </a:r>
            <a:r>
              <a:rPr lang="en-US" dirty="0"/>
              <a:t>Reception: Photoreception: </a:t>
            </a:r>
          </a:p>
        </p:txBody>
      </p:sp>
    </p:spTree>
    <p:extLst>
      <p:ext uri="{BB962C8B-B14F-4D97-AF65-F5344CB8AC3E}">
        <p14:creationId xmlns:p14="http://schemas.microsoft.com/office/powerpoint/2010/main" val="2707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4800598" cy="4267200"/>
          </a:xfrm>
        </p:spPr>
        <p:txBody>
          <a:bodyPr/>
          <a:lstStyle/>
          <a:p>
            <a:r>
              <a:rPr lang="en-US" dirty="0" smtClean="0"/>
              <a:t>Homeostasis – a relative stability within the body.  It is critical for survival because a body can only survive in a narrow range of conditions.</a:t>
            </a:r>
          </a:p>
          <a:p>
            <a:r>
              <a:rPr lang="en-US" dirty="0" smtClean="0"/>
              <a:t>The nervous system help to coordinate this.</a:t>
            </a:r>
          </a:p>
          <a:p>
            <a:pPr lvl="1"/>
            <a:r>
              <a:rPr lang="en-US" dirty="0" smtClean="0"/>
              <a:t>Composed of the brain and spinal cord as well as the bodies nerves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2" y="274638"/>
            <a:ext cx="6096000" cy="1325562"/>
          </a:xfrm>
        </p:spPr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pic>
        <p:nvPicPr>
          <p:cNvPr id="2050" name="Picture 2" descr="http://climatereview.net/ChewTheFat/wp-content/uploads/2011/11/CNS-vs-P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52">
            <a:off x="7080702" y="372239"/>
            <a:ext cx="4191000" cy="623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45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905000"/>
            <a:ext cx="967740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Conditions affecting the Cornea and Lens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Cataracts – as the lens ages protein can start to degenerate. The lens becomes opaque. Can be corrected with surgery in some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Astigmatism – uneven curvature of the cornea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Myopia (nearsighted) – eyeball too long, focuses object in front of the retina. Hard time seeing distant objects. Corrected with a concave lens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Hyperopia (far sighted) – eyeball too short, focuses objects behind the retina. Hard time seeing objects up close. Corrected with a convex lens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</a:t>
            </a:r>
            <a:r>
              <a:rPr lang="en-US" dirty="0"/>
              <a:t>Reception: Photoreception: </a:t>
            </a:r>
          </a:p>
        </p:txBody>
      </p:sp>
    </p:spTree>
    <p:extLst>
      <p:ext uri="{BB962C8B-B14F-4D97-AF65-F5344CB8AC3E}">
        <p14:creationId xmlns:p14="http://schemas.microsoft.com/office/powerpoint/2010/main" val="1713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520813"/>
            <a:ext cx="9143998" cy="762000"/>
          </a:xfrm>
        </p:spPr>
        <p:txBody>
          <a:bodyPr/>
          <a:lstStyle/>
          <a:p>
            <a:r>
              <a:rPr lang="en-US" dirty="0" smtClean="0"/>
              <a:t>Sensory Reception</a:t>
            </a:r>
            <a:endParaRPr lang="en-US" dirty="0"/>
          </a:p>
        </p:txBody>
      </p:sp>
      <p:pic>
        <p:nvPicPr>
          <p:cNvPr id="19458" name="Picture 2" descr="http://files.glassesusa.com.s3.amazonaws.com/Elea/Diseases%20&amp;%20Vision%20Problems/Refractive-error-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781799"/>
            <a:ext cx="5654271" cy="545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0" name="Picture 4" descr="http://img.webmd.com/dtmcms/live/webmd/consumer_assets/site_images/articles/health_and_medical_reference/eye_health/eye_health_astigmatism_eyes_astigmatism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b="9718"/>
          <a:stretch/>
        </p:blipFill>
        <p:spPr bwMode="auto">
          <a:xfrm rot="20592927">
            <a:off x="349646" y="1524000"/>
            <a:ext cx="2153444" cy="2123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2" name="Picture 6" descr="http://www.morganhuangmd.com/yahoo_site_admin/assets/images/Cataract2.23911108_st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"/>
          <a:stretch/>
        </p:blipFill>
        <p:spPr bwMode="auto">
          <a:xfrm rot="1414001">
            <a:off x="2112408" y="3472515"/>
            <a:ext cx="3810000" cy="2602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82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Reception</a:t>
            </a:r>
            <a:endParaRPr lang="en-US" dirty="0"/>
          </a:p>
        </p:txBody>
      </p:sp>
      <p:pic>
        <p:nvPicPr>
          <p:cNvPr id="20482" name="Picture 2" descr="http://webvision.med.utah.edu/imageswv/Sagsche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1676400"/>
            <a:ext cx="7546849" cy="498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8012" y="2133600"/>
            <a:ext cx="2667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Can you find your blind spot?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Check out page 416 in your textbook!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Hearing and Balance – Capturing Sound.</a:t>
            </a:r>
          </a:p>
          <a:p>
            <a:r>
              <a:rPr lang="en-US" dirty="0" smtClean="0"/>
              <a:t>Sound Waves – small fluctuations in air pressure</a:t>
            </a:r>
          </a:p>
          <a:p>
            <a:r>
              <a:rPr lang="en-US" dirty="0" smtClean="0"/>
              <a:t>Three major divisions of the 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Outer: pinna, auditory canal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Middle: tympanum, ossicles, oval window and Eustachian tube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Inner: cochlea, organ of </a:t>
            </a:r>
            <a:r>
              <a:rPr lang="en-US" dirty="0" err="1" smtClean="0"/>
              <a:t>corti</a:t>
            </a:r>
            <a:r>
              <a:rPr lang="en-US" dirty="0" smtClean="0"/>
              <a:t>, basilar membrane and tectorial membrane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Mechanoreception</a:t>
            </a:r>
            <a:r>
              <a:rPr lang="en-US" dirty="0" smtClean="0"/>
              <a:t> &amp; Chemoreception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Mechanoreception</a:t>
            </a:r>
            <a:r>
              <a:rPr lang="en-US" dirty="0"/>
              <a:t> &amp; Chemoreception</a:t>
            </a:r>
          </a:p>
        </p:txBody>
      </p:sp>
      <p:pic>
        <p:nvPicPr>
          <p:cNvPr id="21506" name="Picture 2" descr="http://www.lyrichearing.com/sites/default/files/assets/cutaway_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32" y="1600200"/>
            <a:ext cx="8447562" cy="514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can hear between 20 – 20000Hz</a:t>
            </a:r>
          </a:p>
          <a:p>
            <a:r>
              <a:rPr lang="en-US" dirty="0" smtClean="0"/>
              <a:t>High Frequency Waves stimulate hair cells closer to the oval window</a:t>
            </a:r>
          </a:p>
          <a:p>
            <a:r>
              <a:rPr lang="en-US" dirty="0" smtClean="0"/>
              <a:t>Low Frequency Waves stimulate hair cells farthest from the oval window</a:t>
            </a:r>
          </a:p>
          <a:p>
            <a:r>
              <a:rPr lang="en-US" dirty="0" smtClean="0"/>
              <a:t>In terms of amplitude, anything over 80 dB is damaging to our ears (Figure 12.3 on page 423)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and Coordination</a:t>
            </a:r>
          </a:p>
          <a:p>
            <a:r>
              <a:rPr lang="en-US" dirty="0" smtClean="0"/>
              <a:t>The Semicircular Canals – contain mechanoreceptors that help to detect body rotation and head rotation (Rotational/Dynamic Equilibrium)</a:t>
            </a:r>
          </a:p>
          <a:p>
            <a:r>
              <a:rPr lang="en-US" dirty="0" smtClean="0"/>
              <a:t>Utricle and Saccule (Vestibular Chamber) – help us to maintain balance when moving the head forward and back. (Gravitational Equilibrium)</a:t>
            </a:r>
          </a:p>
          <a:p>
            <a:pPr lvl="1"/>
            <a:r>
              <a:rPr lang="en-US" dirty="0" smtClean="0"/>
              <a:t>Contain otoliths – calcium carbonate granules that move in response to the body and help your brain determine the position of your head.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Mechanoreception</a:t>
            </a:r>
            <a:r>
              <a:rPr lang="en-US" dirty="0"/>
              <a:t> &amp; Chemoreception</a:t>
            </a:r>
          </a:p>
        </p:txBody>
      </p:sp>
    </p:spTree>
    <p:extLst>
      <p:ext uri="{BB962C8B-B14F-4D97-AF65-F5344CB8AC3E}">
        <p14:creationId xmlns:p14="http://schemas.microsoft.com/office/powerpoint/2010/main" val="41631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5486398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Taste</a:t>
            </a:r>
          </a:p>
          <a:p>
            <a:r>
              <a:rPr lang="en-US" dirty="0" smtClean="0"/>
              <a:t>Sweet, Salty, Sour, Bitter and Umami</a:t>
            </a:r>
          </a:p>
          <a:p>
            <a:r>
              <a:rPr lang="en-US" dirty="0" smtClean="0"/>
              <a:t>Each taste bud can detect all of these tastes. There are no specific regions of the tongue as once thought.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Mechanoreception</a:t>
            </a:r>
            <a:r>
              <a:rPr lang="en-US" dirty="0"/>
              <a:t> &amp; Chemoreception</a:t>
            </a:r>
          </a:p>
        </p:txBody>
      </p:sp>
      <p:pic>
        <p:nvPicPr>
          <p:cNvPr id="23554" name="Picture 2" descr="http://www.healthcentral.com/common/images/8/8686_11144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6551612" y="2133599"/>
            <a:ext cx="504825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52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905000"/>
            <a:ext cx="5181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Smell</a:t>
            </a:r>
          </a:p>
          <a:p>
            <a:r>
              <a:rPr lang="en-US" dirty="0" smtClean="0"/>
              <a:t>Olfactory cells lining the upper nasal cavity</a:t>
            </a:r>
          </a:p>
          <a:p>
            <a:r>
              <a:rPr lang="en-US" dirty="0" smtClean="0"/>
              <a:t>Linked to the olfactory bulb of the brain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Mechanoreception</a:t>
            </a:r>
            <a:r>
              <a:rPr lang="en-US" dirty="0"/>
              <a:t> &amp; Chemoreception</a:t>
            </a:r>
          </a:p>
        </p:txBody>
      </p:sp>
      <p:pic>
        <p:nvPicPr>
          <p:cNvPr id="24578" name="Picture 2" descr="http://img.tfd.com/MosbyMD/thumb/olfactory_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3867302"/>
            <a:ext cx="3200400" cy="259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0" name="Picture 4" descr="http://3.bp.blogspot.com/-vecDX2GuriY/T5Ft1A3RlQI/AAAAAAAAAI8/atKEArOkg8o/s1600/olfactory+bu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823751"/>
            <a:ext cx="5105400" cy="458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76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2" y="1905000"/>
            <a:ext cx="60198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Touch (skin)</a:t>
            </a:r>
          </a:p>
          <a:p>
            <a:r>
              <a:rPr lang="en-US" dirty="0" smtClean="0"/>
              <a:t>Nerve Endings – pain, heat, cold</a:t>
            </a:r>
          </a:p>
          <a:p>
            <a:r>
              <a:rPr lang="en-US" dirty="0" smtClean="0"/>
              <a:t>Merkel Discs – touch </a:t>
            </a:r>
          </a:p>
          <a:p>
            <a:r>
              <a:rPr lang="en-US" dirty="0" smtClean="0"/>
              <a:t>Krause bulbs – touch </a:t>
            </a:r>
          </a:p>
          <a:p>
            <a:r>
              <a:rPr lang="en-US" dirty="0" smtClean="0"/>
              <a:t>Root hair – touch </a:t>
            </a:r>
          </a:p>
          <a:p>
            <a:r>
              <a:rPr lang="en-US" dirty="0" smtClean="0"/>
              <a:t>Meissner corpuscles – touch </a:t>
            </a:r>
          </a:p>
          <a:p>
            <a:r>
              <a:rPr lang="en-US" dirty="0" err="1" smtClean="0"/>
              <a:t>Pacinian</a:t>
            </a:r>
            <a:r>
              <a:rPr lang="en-US" dirty="0" smtClean="0"/>
              <a:t> corpuscles – pressure </a:t>
            </a:r>
          </a:p>
          <a:p>
            <a:r>
              <a:rPr lang="en-US" dirty="0" err="1" smtClean="0"/>
              <a:t>Ruffini</a:t>
            </a:r>
            <a:r>
              <a:rPr lang="en-US" dirty="0" smtClean="0"/>
              <a:t> ends – pressure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Mechanoreception</a:t>
            </a:r>
            <a:r>
              <a:rPr lang="en-US" dirty="0"/>
              <a:t> &amp; Chemoreception</a:t>
            </a:r>
          </a:p>
        </p:txBody>
      </p:sp>
      <p:pic>
        <p:nvPicPr>
          <p:cNvPr id="25602" name="Picture 2" descr="http://cnx.org/content/m44757/latest/Figure_36_02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2209800"/>
            <a:ext cx="73238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905000"/>
            <a:ext cx="10134600" cy="4572000"/>
          </a:xfrm>
        </p:spPr>
        <p:txBody>
          <a:bodyPr/>
          <a:lstStyle/>
          <a:p>
            <a:r>
              <a:rPr lang="en-US" dirty="0" smtClean="0"/>
              <a:t>The organization of the Nervous System</a:t>
            </a:r>
          </a:p>
          <a:p>
            <a:r>
              <a:rPr lang="en-US" dirty="0" smtClean="0"/>
              <a:t>Central Nervous System (CNS) – Brain and Spinal Cord</a:t>
            </a:r>
          </a:p>
          <a:p>
            <a:pPr lvl="1"/>
            <a:r>
              <a:rPr lang="en-US" dirty="0" smtClean="0"/>
              <a:t>Integrates and processes information sent by nerves</a:t>
            </a:r>
          </a:p>
          <a:p>
            <a:r>
              <a:rPr lang="en-US" dirty="0" smtClean="0"/>
              <a:t>Peripheral Nervous System (PNS) – Nerves</a:t>
            </a:r>
          </a:p>
          <a:p>
            <a:pPr lvl="1"/>
            <a:r>
              <a:rPr lang="en-US" dirty="0" smtClean="0"/>
              <a:t>Carry sensory messages to the CNS and send information from the CNS to muscles and glands</a:t>
            </a:r>
          </a:p>
          <a:p>
            <a:pPr lvl="1"/>
            <a:r>
              <a:rPr lang="en-US" dirty="0" smtClean="0"/>
              <a:t>Divided further into the autonomic and somatic systems</a:t>
            </a:r>
          </a:p>
          <a:p>
            <a:pPr lvl="2"/>
            <a:r>
              <a:rPr lang="en-US" dirty="0" smtClean="0"/>
              <a:t>Autonomic (unconscious) – controls glandular secretions and the functioning of smooth and cardiac muscle</a:t>
            </a:r>
          </a:p>
          <a:p>
            <a:pPr lvl="3"/>
            <a:r>
              <a:rPr lang="en-US" dirty="0" smtClean="0"/>
              <a:t>Further divided into sympathetic and parasympathetic (work in opposition)</a:t>
            </a:r>
          </a:p>
          <a:p>
            <a:pPr lvl="2"/>
            <a:r>
              <a:rPr lang="en-US" dirty="0" smtClean="0"/>
              <a:t>Somatic (conscious) – receptors in the head and extremities, carry info to and from the CNS to skeletal muscles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Redding – Unit A Biology 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dirty="0" smtClean="0"/>
              <a:t>Hormonal </a:t>
            </a:r>
            <a:br>
              <a:rPr lang="en-US" dirty="0" smtClean="0"/>
            </a:br>
            <a:r>
              <a:rPr lang="en-US" dirty="0" smtClean="0"/>
              <a:t>Regulation of Homeostasis</a:t>
            </a:r>
            <a:endParaRPr lang="en-US" dirty="0"/>
          </a:p>
        </p:txBody>
      </p:sp>
      <p:pic>
        <p:nvPicPr>
          <p:cNvPr id="17410" name="Picture 2" descr="https://s-media-cache-ak0.pinimg.com/originals/cb/2e/a4/cb2ea42a8d516f373aa4e6a4d4e481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381000"/>
            <a:ext cx="6199937" cy="346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 – secrete into the blood stream</a:t>
            </a:r>
          </a:p>
          <a:p>
            <a:r>
              <a:rPr lang="en-US" dirty="0" smtClean="0"/>
              <a:t>Hormones – secreted by the endocrine glands. Chemical messengers</a:t>
            </a:r>
          </a:p>
          <a:p>
            <a:r>
              <a:rPr lang="en-US" dirty="0" smtClean="0"/>
              <a:t>Endocrine system – comprised of the endocrine glands and the hormones that they secrete. Compared to the nervous system its response takes more time but has longer lasting effects.</a:t>
            </a:r>
          </a:p>
          <a:p>
            <a:r>
              <a:rPr lang="en-US" dirty="0" smtClean="0"/>
              <a:t>Connected with the nervous system… how?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&amp; Hormones of the Endocrine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&amp; Hormones of the Endocrine System</a:t>
            </a:r>
            <a:endParaRPr lang="en-US" dirty="0"/>
          </a:p>
        </p:txBody>
      </p:sp>
      <p:pic>
        <p:nvPicPr>
          <p:cNvPr id="26628" name="Picture 4" descr="http://webs.ashlandctc.org/mflath/KEY%20ENDOCRINE%20OBJECTIVES_files/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1587322"/>
            <a:ext cx="7010399" cy="525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904999"/>
            <a:ext cx="5334000" cy="4785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Refer to page 440 for the chart of hormones and their endocrine glands – you will need to know them!</a:t>
            </a:r>
          </a:p>
          <a:p>
            <a:pPr marL="0" indent="0">
              <a:buNone/>
            </a:pPr>
            <a:r>
              <a:rPr lang="en-US" dirty="0" smtClean="0"/>
              <a:t>Regulators and Controls – </a:t>
            </a:r>
            <a:r>
              <a:rPr lang="en-US" i="1" dirty="0" smtClean="0"/>
              <a:t>Negative Feedback</a:t>
            </a:r>
          </a:p>
          <a:p>
            <a:r>
              <a:rPr lang="en-US" dirty="0" smtClean="0"/>
              <a:t>How it works: when certain blood concentrations of hormones are reached or when target cells have responded to certain hormones, the endocrine gland releasing the hormone is inhibited.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&amp; Hormones of the Endocrine System</a:t>
            </a:r>
            <a:endParaRPr lang="en-US" dirty="0"/>
          </a:p>
        </p:txBody>
      </p:sp>
      <p:pic>
        <p:nvPicPr>
          <p:cNvPr id="1026" name="Picture 2" descr="http://image.slidesharecdn.com/cdocumentsandsettingsuserdesktopendocrinesystem1-100406103134-phpapp02/95/endocrinesystem-1-45-728.jpg?cb=12705680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051"/>
          <a:stretch/>
        </p:blipFill>
        <p:spPr bwMode="auto">
          <a:xfrm>
            <a:off x="5637212" y="1752600"/>
            <a:ext cx="6400800" cy="49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Pituitary Gland (Master Gland!) Controlled by the hypothalamus</a:t>
            </a:r>
          </a:p>
          <a:p>
            <a:r>
              <a:rPr lang="en-US" dirty="0" smtClean="0"/>
              <a:t>Divided into two parts: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Anterior - true hormone synthesizing gland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Posterior - considered part of the nervous system because it stores and releases hormones instead of producing them</a:t>
            </a:r>
          </a:p>
          <a:p>
            <a:r>
              <a:rPr lang="en-US" dirty="0" smtClean="0"/>
              <a:t>Each part is responsible for releasing certain hormones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372598" cy="1020762"/>
          </a:xfrm>
        </p:spPr>
        <p:txBody>
          <a:bodyPr/>
          <a:lstStyle/>
          <a:p>
            <a:r>
              <a:rPr lang="en-US" dirty="0"/>
              <a:t>Hormonal Regulation of Growth, Development and Metabolism</a:t>
            </a:r>
          </a:p>
        </p:txBody>
      </p:sp>
    </p:spTree>
    <p:extLst>
      <p:ext uri="{BB962C8B-B14F-4D97-AF65-F5344CB8AC3E}">
        <p14:creationId xmlns:p14="http://schemas.microsoft.com/office/powerpoint/2010/main" val="42084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iracleofhormones.imanisiteler.com/2_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228600"/>
            <a:ext cx="76962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905000"/>
            <a:ext cx="73152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 Growth Hormone (</a:t>
            </a:r>
            <a:r>
              <a:rPr lang="en-US" dirty="0" err="1" smtClean="0"/>
              <a:t>hGH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Increase protein synthesis</a:t>
            </a:r>
          </a:p>
          <a:p>
            <a:r>
              <a:rPr lang="en-US" dirty="0" smtClean="0"/>
              <a:t>Increase cell division and growth or cartilage, bone and muscle</a:t>
            </a:r>
          </a:p>
          <a:p>
            <a:pPr lvl="1"/>
            <a:r>
              <a:rPr lang="en-US" dirty="0" smtClean="0"/>
              <a:t>Promotes elongation of bone</a:t>
            </a:r>
          </a:p>
          <a:p>
            <a:r>
              <a:rPr lang="en-US" dirty="0" smtClean="0"/>
              <a:t>Breakdown and release of adipose tissue</a:t>
            </a:r>
          </a:p>
          <a:p>
            <a:r>
              <a:rPr lang="en-US" dirty="0" smtClean="0"/>
              <a:t>Insufficient </a:t>
            </a:r>
            <a:r>
              <a:rPr lang="en-US" dirty="0" err="1" smtClean="0"/>
              <a:t>hGH</a:t>
            </a:r>
            <a:r>
              <a:rPr lang="en-US" dirty="0" smtClean="0"/>
              <a:t> – dwarfism</a:t>
            </a:r>
          </a:p>
          <a:p>
            <a:r>
              <a:rPr lang="en-US" dirty="0" smtClean="0"/>
              <a:t>Overproduction after puberty – acromegaly</a:t>
            </a:r>
          </a:p>
          <a:p>
            <a:r>
              <a:rPr lang="en-US" dirty="0" smtClean="0"/>
              <a:t>Overproduction during puberty – gigantism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48798" cy="1020762"/>
          </a:xfrm>
        </p:spPr>
        <p:txBody>
          <a:bodyPr/>
          <a:lstStyle/>
          <a:p>
            <a:r>
              <a:rPr lang="en-US" dirty="0"/>
              <a:t>Hormonal Regulation of Growth, Development and Metabolism</a:t>
            </a:r>
          </a:p>
        </p:txBody>
      </p:sp>
      <p:pic>
        <p:nvPicPr>
          <p:cNvPr id="3074" name="Picture 2" descr="http://media.liveauctiongroup.net/i/12518/1259532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504950"/>
            <a:ext cx="33782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981200"/>
            <a:ext cx="7391400" cy="4267200"/>
          </a:xfrm>
        </p:spPr>
        <p:txBody>
          <a:bodyPr/>
          <a:lstStyle/>
          <a:p>
            <a:r>
              <a:rPr lang="en-US" dirty="0" smtClean="0"/>
              <a:t>The Thyroid Gland</a:t>
            </a:r>
          </a:p>
          <a:p>
            <a:r>
              <a:rPr lang="en-US" dirty="0" smtClean="0"/>
              <a:t>Thyroid Stimulating Hormone – released from the anterior pituitary causes the thyroid to secrete </a:t>
            </a:r>
            <a:r>
              <a:rPr lang="en-US" dirty="0" err="1" smtClean="0"/>
              <a:t>thyroxine</a:t>
            </a:r>
            <a:r>
              <a:rPr lang="en-US" dirty="0" smtClean="0"/>
              <a:t>, which stimulates metabolism</a:t>
            </a:r>
          </a:p>
          <a:p>
            <a:r>
              <a:rPr lang="en-US" dirty="0" smtClean="0"/>
              <a:t>Hypothyroidism – slow metabolism in adults, cretinism in children</a:t>
            </a:r>
          </a:p>
          <a:p>
            <a:r>
              <a:rPr lang="en-US" dirty="0" smtClean="0"/>
              <a:t>Hyperthyroidism – high metabolism in adults and in some cases can become </a:t>
            </a:r>
            <a:r>
              <a:rPr lang="en-US" i="1" dirty="0" smtClean="0"/>
              <a:t>Graves’ Disease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524998" cy="1020762"/>
          </a:xfrm>
        </p:spPr>
        <p:txBody>
          <a:bodyPr/>
          <a:lstStyle/>
          <a:p>
            <a:r>
              <a:rPr lang="en-US" dirty="0"/>
              <a:t>Hormonal Regulation of Growth, Development and Metabolism</a:t>
            </a:r>
          </a:p>
        </p:txBody>
      </p:sp>
      <p:pic>
        <p:nvPicPr>
          <p:cNvPr id="4098" name="Picture 2" descr="http://cf.ydcdn.net/1.0.1.27/images/main/thyroid%20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1981199"/>
            <a:ext cx="3810000" cy="40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5799" y="1905000"/>
            <a:ext cx="4283813" cy="4267200"/>
          </a:xfrm>
        </p:spPr>
        <p:txBody>
          <a:bodyPr/>
          <a:lstStyle/>
          <a:p>
            <a:r>
              <a:rPr lang="en-US" dirty="0" smtClean="0"/>
              <a:t>The Parathyroid Gland – controls calcium levels</a:t>
            </a:r>
          </a:p>
          <a:p>
            <a:r>
              <a:rPr lang="en-US" dirty="0" smtClean="0"/>
              <a:t>Increase concentration of calcium turns off the feedback loop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601198" cy="1020762"/>
          </a:xfrm>
        </p:spPr>
        <p:txBody>
          <a:bodyPr/>
          <a:lstStyle/>
          <a:p>
            <a:r>
              <a:rPr lang="en-US" dirty="0"/>
              <a:t>Hormonal Regulation of Growth, Development and Metabolism</a:t>
            </a:r>
          </a:p>
        </p:txBody>
      </p:sp>
      <p:pic>
        <p:nvPicPr>
          <p:cNvPr id="5122" name="Picture 2" descr="http://www.elsevierimages.com/images/vpv/000/000/024/24512-0550x0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5636"/>
          <a:stretch/>
        </p:blipFill>
        <p:spPr bwMode="auto">
          <a:xfrm>
            <a:off x="5942012" y="1728537"/>
            <a:ext cx="5638800" cy="4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5867398" cy="4267200"/>
          </a:xfrm>
        </p:spPr>
        <p:txBody>
          <a:bodyPr/>
          <a:lstStyle/>
          <a:p>
            <a:r>
              <a:rPr lang="en-US" dirty="0" smtClean="0"/>
              <a:t>The human body has two </a:t>
            </a:r>
            <a:r>
              <a:rPr lang="en-US" b="1" dirty="0" smtClean="0"/>
              <a:t>Adrenal Glands </a:t>
            </a:r>
            <a:r>
              <a:rPr lang="en-US" dirty="0" smtClean="0"/>
              <a:t>which are located on the top of each kidney</a:t>
            </a:r>
          </a:p>
          <a:p>
            <a:r>
              <a:rPr lang="en-US" dirty="0" smtClean="0"/>
              <a:t>Comprised of an inner (medulla) layer and an outer (cortex) layer. Each structure produces different hormones and have a different function from one another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 of the Stress Response</a:t>
            </a:r>
            <a:endParaRPr lang="en-US" dirty="0"/>
          </a:p>
        </p:txBody>
      </p:sp>
      <p:pic>
        <p:nvPicPr>
          <p:cNvPr id="6146" name="Picture 2" descr="http://cf.ydcdn.net/1.0.1.27/images/main/adrenal%20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85">
            <a:off x="7860099" y="1889181"/>
            <a:ext cx="3273895" cy="462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66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pic>
        <p:nvPicPr>
          <p:cNvPr id="3074" name="Picture 2" descr="http://faculty.tcc.fl.edu/hss/mcguffr/bbcontent/2012/units/images/ns_stru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676400"/>
            <a:ext cx="5029200" cy="4795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Glucocorticoids (cortisol) and mineralocorticoids (aldosterone) increase blood sugar and blood pressure, respectively</a:t>
            </a:r>
          </a:p>
          <a:p>
            <a:r>
              <a:rPr lang="en-US" dirty="0" smtClean="0"/>
              <a:t>Long term stress response</a:t>
            </a:r>
          </a:p>
          <a:p>
            <a:r>
              <a:rPr lang="en-US" dirty="0" smtClean="0"/>
              <a:t>Can be damaging if cortisol is over produced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Adrenal Cortex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Epinephrine and norepinephrine</a:t>
            </a:r>
          </a:p>
          <a:p>
            <a:r>
              <a:rPr lang="en-US" dirty="0" smtClean="0"/>
              <a:t>Short term stress response</a:t>
            </a:r>
          </a:p>
          <a:p>
            <a:r>
              <a:rPr lang="en-US" dirty="0" smtClean="0"/>
              <a:t>Fight or flight like the sympathetic nervous system!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Adrenal Medulla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 of the Stress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 of the Stress Response</a:t>
            </a:r>
            <a:endParaRPr lang="en-US" dirty="0"/>
          </a:p>
        </p:txBody>
      </p:sp>
      <p:pic>
        <p:nvPicPr>
          <p:cNvPr id="7172" name="Picture 4" descr="http://www.geekymedics.com/wp-content/uploads/2011/01/Hypothalamic-Pituitary-Adrenal-Axis-Aldoster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752600"/>
            <a:ext cx="5715000" cy="4857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eekymedics.com/wp-content/uploads/2011/01/Hypothalamic-Pituitary-Adrenal-Axis-600x4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123995"/>
            <a:ext cx="566256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Pancreas: located behind the stomach and attached to the small intestine</a:t>
            </a:r>
          </a:p>
          <a:p>
            <a:r>
              <a:rPr lang="en-US" dirty="0" smtClean="0"/>
              <a:t>Islets of Langerhans – secrete two hormones, insulin and glucagon (regulated by negative feedback)</a:t>
            </a:r>
          </a:p>
          <a:p>
            <a:r>
              <a:rPr lang="en-US" dirty="0" smtClean="0"/>
              <a:t>Alpha cells – secrete glucagon, which turns glycogen in fat and in the liver back to glucose and puts it back into the blood stream</a:t>
            </a:r>
          </a:p>
          <a:p>
            <a:r>
              <a:rPr lang="en-US" dirty="0" smtClean="0"/>
              <a:t>Beta cells – secrete insulin, which turns glucose in the blood stream into glycogen so it can be stored in the liver, </a:t>
            </a:r>
            <a:r>
              <a:rPr lang="en-US" dirty="0"/>
              <a:t>m</a:t>
            </a:r>
            <a:r>
              <a:rPr lang="en-US" dirty="0" smtClean="0"/>
              <a:t>uscles and fat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 of Blood Sugar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</a:t>
            </a:r>
            <a:r>
              <a:rPr lang="en-US" dirty="0"/>
              <a:t>Regulation of Blood Sugar</a:t>
            </a:r>
          </a:p>
        </p:txBody>
      </p:sp>
      <p:pic>
        <p:nvPicPr>
          <p:cNvPr id="8194" name="Picture 2" descr="http://hillorigronholz.wikispaces.com/file/view/Homeostasis-Diagram-of-Insulin-and-Glucagon-in-Controlling-Blood-Glucose.jpg/201370980/466x419/Homeostasis-Diagram-of-Insulin-and-Glucagon-in-Controlling-Blood-Gluco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676400"/>
            <a:ext cx="5514974" cy="49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012" y="1780756"/>
            <a:ext cx="44196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Did you know!?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Two Canadian’s – Frederick </a:t>
            </a:r>
            <a:r>
              <a:rPr lang="en-US" sz="2400" dirty="0" err="1" smtClean="0">
                <a:solidFill>
                  <a:schemeClr val="bg1"/>
                </a:solidFill>
              </a:rPr>
              <a:t>Banting</a:t>
            </a:r>
            <a:r>
              <a:rPr lang="en-US" sz="2400" dirty="0" smtClean="0">
                <a:solidFill>
                  <a:schemeClr val="bg1"/>
                </a:solidFill>
              </a:rPr>
              <a:t> and Charles Best from Toronto Ontario were able to isolate insulin for the first time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They tied off a dogs pancreas, isolated the islets or </a:t>
            </a:r>
            <a:r>
              <a:rPr lang="en-US" sz="2400" dirty="0" err="1" smtClean="0">
                <a:solidFill>
                  <a:schemeClr val="bg1"/>
                </a:solidFill>
              </a:rPr>
              <a:t>langerhan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and extracting insulin from it.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They helped to develop a method of delivering insulin to diabetics with help for the University of Alberta.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5407152" cy="3352801"/>
          </a:xfrm>
        </p:spPr>
        <p:txBody>
          <a:bodyPr>
            <a:noAutofit/>
          </a:bodyPr>
          <a:lstStyle/>
          <a:p>
            <a:r>
              <a:rPr lang="en-US" dirty="0" smtClean="0"/>
              <a:t>Insulin receptors become damaged and do not respond to insulin</a:t>
            </a:r>
          </a:p>
          <a:p>
            <a:r>
              <a:rPr lang="en-US" dirty="0" smtClean="0"/>
              <a:t>AKA adult onset</a:t>
            </a:r>
          </a:p>
          <a:p>
            <a:r>
              <a:rPr lang="en-US" dirty="0" smtClean="0"/>
              <a:t>Non-insulin dependent</a:t>
            </a:r>
          </a:p>
          <a:p>
            <a:r>
              <a:rPr lang="en-US" dirty="0" smtClean="0"/>
              <a:t>Weight gain and diet can cause this. Can develop into type I if not treated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Diabetes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2812" y="2819399"/>
            <a:ext cx="5026153" cy="3352801"/>
          </a:xfrm>
        </p:spPr>
        <p:txBody>
          <a:bodyPr>
            <a:normAutofit/>
          </a:bodyPr>
          <a:lstStyle/>
          <a:p>
            <a:r>
              <a:rPr lang="en-US" dirty="0" smtClean="0"/>
              <a:t>Beta cells are destroyed by antibodies produced by a person’s immune system</a:t>
            </a:r>
          </a:p>
          <a:p>
            <a:r>
              <a:rPr lang="en-US" dirty="0" smtClean="0"/>
              <a:t>Cannot produce insulin</a:t>
            </a:r>
          </a:p>
          <a:p>
            <a:r>
              <a:rPr lang="en-US" dirty="0" smtClean="0"/>
              <a:t>Daily injections</a:t>
            </a:r>
          </a:p>
          <a:p>
            <a:r>
              <a:rPr lang="en-US" dirty="0" smtClean="0"/>
              <a:t>AKA – Juvenile Diabetes</a:t>
            </a:r>
          </a:p>
          <a:p>
            <a:r>
              <a:rPr lang="en-US" dirty="0" smtClean="0"/>
              <a:t>Insulin dependent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Diabetes 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Regulation of Blood Sugar</a:t>
            </a:r>
          </a:p>
        </p:txBody>
      </p:sp>
    </p:spTree>
    <p:extLst>
      <p:ext uri="{BB962C8B-B14F-4D97-AF65-F5344CB8AC3E}">
        <p14:creationId xmlns:p14="http://schemas.microsoft.com/office/powerpoint/2010/main" val="26370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of the Nervous System</a:t>
            </a:r>
          </a:p>
          <a:p>
            <a:r>
              <a:rPr lang="en-US" dirty="0" smtClean="0"/>
              <a:t>Neurons </a:t>
            </a:r>
            <a:r>
              <a:rPr lang="en-US" dirty="0"/>
              <a:t>– outnumbered 10:1, carry chemical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structural functional unit of the </a:t>
            </a:r>
            <a:r>
              <a:rPr lang="en-US" dirty="0" smtClean="0"/>
              <a:t>NS</a:t>
            </a:r>
          </a:p>
          <a:p>
            <a:pPr lvl="1"/>
            <a:r>
              <a:rPr lang="en-US" dirty="0" smtClean="0"/>
              <a:t>Respond </a:t>
            </a:r>
            <a:r>
              <a:rPr lang="en-US" dirty="0"/>
              <a:t>to stimuli and transmit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Three types – sensory, inter and motor</a:t>
            </a:r>
          </a:p>
          <a:p>
            <a:r>
              <a:rPr lang="en-US" dirty="0" smtClean="0"/>
              <a:t>Glial </a:t>
            </a:r>
            <a:r>
              <a:rPr lang="en-US" dirty="0"/>
              <a:t>Cells – account for half the volume of the </a:t>
            </a:r>
            <a:r>
              <a:rPr lang="en-US" dirty="0" smtClean="0"/>
              <a:t>NS</a:t>
            </a:r>
          </a:p>
          <a:p>
            <a:pPr lvl="1"/>
            <a:r>
              <a:rPr lang="en-US" dirty="0" smtClean="0"/>
              <a:t>Nourish </a:t>
            </a:r>
            <a:r>
              <a:rPr lang="en-US" dirty="0"/>
              <a:t>the neurons, remove their wastes and defend against infection</a:t>
            </a:r>
          </a:p>
          <a:p>
            <a:r>
              <a:rPr lang="en-US" dirty="0" smtClean="0"/>
              <a:t>Individual neurons are organized into tissues called nerves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173162"/>
          </a:xfrm>
        </p:spPr>
        <p:txBody>
          <a:bodyPr/>
          <a:lstStyle/>
          <a:p>
            <a:r>
              <a:rPr lang="en-US" dirty="0" smtClean="0"/>
              <a:t>Structures &amp; Processes of the Nervous System</a:t>
            </a:r>
            <a:br>
              <a:rPr lang="en-US" dirty="0" smtClean="0"/>
            </a:br>
            <a:r>
              <a:rPr lang="en-US" b="1" dirty="0" smtClean="0"/>
              <a:t>Reflex Arcs</a:t>
            </a:r>
            <a:endParaRPr lang="en-US" b="1" dirty="0"/>
          </a:p>
        </p:txBody>
      </p:sp>
      <p:pic>
        <p:nvPicPr>
          <p:cNvPr id="4098" name="Picture 2" descr="http://amarmoraportfolio.weebly.com/uploads/7/1/6/5/7165619/4163909.jpg?6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676400"/>
            <a:ext cx="8388627" cy="496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18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2" y="1905000"/>
            <a:ext cx="9753602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Structure of a Neuron</a:t>
            </a:r>
          </a:p>
          <a:p>
            <a:r>
              <a:rPr lang="en-US" dirty="0" smtClean="0"/>
              <a:t>Dendrites – short branching terminals that receive impulses</a:t>
            </a:r>
          </a:p>
          <a:p>
            <a:r>
              <a:rPr lang="en-US" dirty="0" smtClean="0"/>
              <a:t>Cell Body – contains the nucleus, site of metabolic activity</a:t>
            </a:r>
          </a:p>
          <a:p>
            <a:r>
              <a:rPr lang="en-US" dirty="0" smtClean="0"/>
              <a:t>Axon – conducts the impulse away for the cell body</a:t>
            </a:r>
          </a:p>
          <a:p>
            <a:r>
              <a:rPr lang="en-US" dirty="0" smtClean="0"/>
              <a:t>Myelin Sheath – gives the axon a white appearance, axons can be covered in myelin or not</a:t>
            </a:r>
          </a:p>
          <a:p>
            <a:r>
              <a:rPr lang="en-US" dirty="0" smtClean="0"/>
              <a:t>Schwann Cells – glial </a:t>
            </a:r>
            <a:r>
              <a:rPr lang="en-US" dirty="0"/>
              <a:t>cells that </a:t>
            </a:r>
            <a:r>
              <a:rPr lang="en-US" dirty="0" smtClean="0"/>
              <a:t>insulate the neuron and speed up the rate of reaction</a:t>
            </a:r>
          </a:p>
          <a:p>
            <a:r>
              <a:rPr lang="en-US" dirty="0" smtClean="0"/>
              <a:t>Nodes of Ranvier – breaks in the myelin that conduct the nerve impulse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&amp; Processes of the Nervous System</a:t>
            </a:r>
            <a:endParaRPr lang="en-US" dirty="0"/>
          </a:p>
        </p:txBody>
      </p:sp>
      <p:pic>
        <p:nvPicPr>
          <p:cNvPr id="8194" name="Picture 2" descr="https://contemplatingcognition.files.wordpress.com/2012/10/neur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752600"/>
            <a:ext cx="7629524" cy="481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2136</Words>
  <Application>Microsoft Office PowerPoint</Application>
  <PresentationFormat>Custom</PresentationFormat>
  <Paragraphs>257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Century Gothic</vt:lpstr>
      <vt:lpstr>Wingdings 3</vt:lpstr>
      <vt:lpstr>Student presentation</vt:lpstr>
      <vt:lpstr>Unit A: The Nervous and Endocrine Systems</vt:lpstr>
      <vt:lpstr>Chapter 11 The Nervous System</vt:lpstr>
      <vt:lpstr>Structures &amp; Processes of the Nervous System</vt:lpstr>
      <vt:lpstr>Structures &amp; Processes of the Nervous System</vt:lpstr>
      <vt:lpstr>Structures &amp; Processes of the Nervous System</vt:lpstr>
      <vt:lpstr>Structures &amp; Processes of the Nervous System</vt:lpstr>
      <vt:lpstr>Structures &amp; Processes of the Nervous System Reflex Arcs</vt:lpstr>
      <vt:lpstr>Structures &amp; Processes of the Nervous System</vt:lpstr>
      <vt:lpstr>Structures &amp; Processes of the Nervous System</vt:lpstr>
      <vt:lpstr>Structures &amp; Processes of the Nervous System</vt:lpstr>
      <vt:lpstr>Structures &amp; Processes of the Nervous System</vt:lpstr>
      <vt:lpstr>Action Potential</vt:lpstr>
      <vt:lpstr>Structures &amp; Processes of the Nervous System</vt:lpstr>
      <vt:lpstr>Structures &amp; Processes of the Nervous System</vt:lpstr>
      <vt:lpstr>Neuromuscular Junction</vt:lpstr>
      <vt:lpstr>The Central Nervous System</vt:lpstr>
      <vt:lpstr>The Central Nervous System</vt:lpstr>
      <vt:lpstr>The Central Nervous System</vt:lpstr>
      <vt:lpstr>The Central Nervous System – Stroop Effect</vt:lpstr>
      <vt:lpstr>The Central Nervous System - Homunculus</vt:lpstr>
      <vt:lpstr>The Central Nervous System</vt:lpstr>
      <vt:lpstr>The Peripheral Nervous System</vt:lpstr>
      <vt:lpstr>The Peripheral Nervous System  Divisions of the Autonomic System</vt:lpstr>
      <vt:lpstr>Chapter 12 Sensory  Reception</vt:lpstr>
      <vt:lpstr>Sensory Receptors and Sensation</vt:lpstr>
      <vt:lpstr>Sensory Reception</vt:lpstr>
      <vt:lpstr>Sensory Reception</vt:lpstr>
      <vt:lpstr>Photoreception:  The Eye: You need to know the functions of each piece</vt:lpstr>
      <vt:lpstr>Sensory Reception: Photoreception: </vt:lpstr>
      <vt:lpstr>Sensory Reception: Photoreception: </vt:lpstr>
      <vt:lpstr>Sensory Reception</vt:lpstr>
      <vt:lpstr>Sensory Reception</vt:lpstr>
      <vt:lpstr>Mechanoreception &amp; Chemoreception</vt:lpstr>
      <vt:lpstr>Mechanoreception &amp; Chemoreception</vt:lpstr>
      <vt:lpstr>Hearing</vt:lpstr>
      <vt:lpstr>Mechanoreception &amp; Chemoreception</vt:lpstr>
      <vt:lpstr>Mechanoreception &amp; Chemoreception</vt:lpstr>
      <vt:lpstr>Mechanoreception &amp; Chemoreception</vt:lpstr>
      <vt:lpstr>Mechanoreception &amp; Chemoreception</vt:lpstr>
      <vt:lpstr>Chapter 13 Hormonal  Regulation of Homeostasis</vt:lpstr>
      <vt:lpstr>Glands &amp; Hormones of the Endocrine System</vt:lpstr>
      <vt:lpstr>Glands &amp; Hormones of the Endocrine System</vt:lpstr>
      <vt:lpstr>Glands &amp; Hormones of the Endocrine System</vt:lpstr>
      <vt:lpstr>Hormonal Regulation of Growth, Development and Metabolism</vt:lpstr>
      <vt:lpstr>PowerPoint Presentation</vt:lpstr>
      <vt:lpstr>Hormonal Regulation of Growth, Development and Metabolism</vt:lpstr>
      <vt:lpstr>Hormonal Regulation of Growth, Development and Metabolism</vt:lpstr>
      <vt:lpstr>Hormonal Regulation of Growth, Development and Metabolism</vt:lpstr>
      <vt:lpstr>Hormonal Regulation of the Stress Response</vt:lpstr>
      <vt:lpstr>Hormonal Regulation of the Stress Response</vt:lpstr>
      <vt:lpstr>Hormonal Regulation of the Stress Response</vt:lpstr>
      <vt:lpstr>Hormonal Regulation of Blood Sugar</vt:lpstr>
      <vt:lpstr>Hormonal Regulation of Blood Sugar</vt:lpstr>
      <vt:lpstr>Hormonal Regulation of Blood Sugar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2015-01-21T20:39:50Z</dcterms:created>
  <dcterms:modified xsi:type="dcterms:W3CDTF">2018-03-02T19:17:33Z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