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3" r:id="rId6"/>
    <p:sldId id="264" r:id="rId7"/>
    <p:sldId id="266" r:id="rId8"/>
    <p:sldId id="355" r:id="rId9"/>
    <p:sldId id="356" r:id="rId10"/>
    <p:sldId id="268" r:id="rId11"/>
    <p:sldId id="269" r:id="rId12"/>
    <p:sldId id="271" r:id="rId13"/>
    <p:sldId id="276" r:id="rId14"/>
    <p:sldId id="277" r:id="rId15"/>
    <p:sldId id="346" r:id="rId16"/>
    <p:sldId id="347" r:id="rId17"/>
    <p:sldId id="354" r:id="rId18"/>
    <p:sldId id="282" r:id="rId19"/>
    <p:sldId id="284" r:id="rId20"/>
    <p:sldId id="287" r:id="rId21"/>
    <p:sldId id="288" r:id="rId22"/>
    <p:sldId id="281" r:id="rId23"/>
    <p:sldId id="290" r:id="rId24"/>
    <p:sldId id="291" r:id="rId25"/>
    <p:sldId id="293" r:id="rId26"/>
    <p:sldId id="295" r:id="rId27"/>
    <p:sldId id="297" r:id="rId28"/>
    <p:sldId id="300" r:id="rId29"/>
    <p:sldId id="301" r:id="rId30"/>
    <p:sldId id="302" r:id="rId31"/>
    <p:sldId id="304" r:id="rId32"/>
    <p:sldId id="306" r:id="rId33"/>
    <p:sldId id="309" r:id="rId34"/>
    <p:sldId id="312" r:id="rId35"/>
    <p:sldId id="314" r:id="rId36"/>
    <p:sldId id="315" r:id="rId37"/>
    <p:sldId id="316" r:id="rId38"/>
    <p:sldId id="318" r:id="rId39"/>
    <p:sldId id="320" r:id="rId40"/>
    <p:sldId id="323" r:id="rId41"/>
    <p:sldId id="324" r:id="rId42"/>
    <p:sldId id="327" r:id="rId43"/>
    <p:sldId id="328" r:id="rId44"/>
    <p:sldId id="331" r:id="rId45"/>
    <p:sldId id="332" r:id="rId46"/>
    <p:sldId id="335" r:id="rId47"/>
    <p:sldId id="339" r:id="rId48"/>
    <p:sldId id="341" r:id="rId49"/>
    <p:sldId id="34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9.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35ED65C-FF38-454E-9EF5-284381F2C92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9ED5D8-82F1-4D73-8B0A-B53FEEB1029E}">
      <dgm:prSet/>
      <dgm:spPr/>
      <dgm:t>
        <a:bodyPr/>
        <a:lstStyle/>
        <a:p>
          <a:r>
            <a:rPr lang="en-US"/>
            <a:t>The simplest equilibrium systems are </a:t>
          </a:r>
          <a:r>
            <a:rPr lang="en-US" i="1"/>
            <a:t>static: Nothing is moving or changing to create </a:t>
          </a:r>
          <a:r>
            <a:rPr lang="en-US"/>
            <a:t>the balance. A textbook sitting on a level desktop is an example of </a:t>
          </a:r>
          <a:r>
            <a:rPr lang="en-US" i="1"/>
            <a:t>static equilibrium.</a:t>
          </a:r>
          <a:endParaRPr lang="en-US"/>
        </a:p>
      </dgm:t>
    </dgm:pt>
    <dgm:pt modelId="{4192770F-7ED0-4E18-A94B-3005FD2728F7}" type="parTrans" cxnId="{C80FA309-9785-48B4-BA61-52587FFB94DC}">
      <dgm:prSet/>
      <dgm:spPr/>
      <dgm:t>
        <a:bodyPr/>
        <a:lstStyle/>
        <a:p>
          <a:endParaRPr lang="en-US"/>
        </a:p>
      </dgm:t>
    </dgm:pt>
    <dgm:pt modelId="{583FC830-A6CC-4078-9D64-FFCFCDD0E25A}" type="sibTrans" cxnId="{C80FA309-9785-48B4-BA61-52587FFB94DC}">
      <dgm:prSet/>
      <dgm:spPr/>
      <dgm:t>
        <a:bodyPr/>
        <a:lstStyle/>
        <a:p>
          <a:endParaRPr lang="en-US"/>
        </a:p>
      </dgm:t>
    </dgm:pt>
    <dgm:pt modelId="{936A3047-CF0C-48E2-AD25-9F3323275E4D}">
      <dgm:prSet/>
      <dgm:spPr/>
      <dgm:t>
        <a:bodyPr/>
        <a:lstStyle/>
        <a:p>
          <a:r>
            <a:rPr lang="en-US"/>
            <a:t>Chemical equilibrium is also a balance between two opposing agents of change, but always in a </a:t>
          </a:r>
          <a:r>
            <a:rPr lang="en-US" i="1"/>
            <a:t>dynamic system.</a:t>
          </a:r>
          <a:endParaRPr lang="en-US"/>
        </a:p>
      </dgm:t>
    </dgm:pt>
    <dgm:pt modelId="{A065B567-F3BF-4F91-979F-1D01A535B886}" type="parTrans" cxnId="{E6530670-6758-4D2B-A410-3CDEB3095EDC}">
      <dgm:prSet/>
      <dgm:spPr/>
      <dgm:t>
        <a:bodyPr/>
        <a:lstStyle/>
        <a:p>
          <a:endParaRPr lang="en-US"/>
        </a:p>
      </dgm:t>
    </dgm:pt>
    <dgm:pt modelId="{3F87B3C8-F6A8-46B9-88CF-95672E6FCD68}" type="sibTrans" cxnId="{E6530670-6758-4D2B-A410-3CDEB3095EDC}">
      <dgm:prSet/>
      <dgm:spPr/>
      <dgm:t>
        <a:bodyPr/>
        <a:lstStyle/>
        <a:p>
          <a:endParaRPr lang="en-US"/>
        </a:p>
      </dgm:t>
    </dgm:pt>
    <dgm:pt modelId="{DDCF356C-8DAA-4101-B641-25F5ADEE6FEF}">
      <dgm:prSet/>
      <dgm:spPr/>
      <dgm:t>
        <a:bodyPr/>
        <a:lstStyle/>
        <a:p>
          <a:r>
            <a:rPr lang="en-US"/>
            <a:t>In order to effect reaction between the reactants in a process the reactants </a:t>
          </a:r>
        </a:p>
      </dgm:t>
    </dgm:pt>
    <dgm:pt modelId="{650A8F63-C35B-4E6E-AA8F-F38A0DBAF22A}" type="parTrans" cxnId="{677D2B99-5D18-495E-9BC5-2F9D4D928F5B}">
      <dgm:prSet/>
      <dgm:spPr/>
      <dgm:t>
        <a:bodyPr/>
        <a:lstStyle/>
        <a:p>
          <a:endParaRPr lang="en-US"/>
        </a:p>
      </dgm:t>
    </dgm:pt>
    <dgm:pt modelId="{820CCA98-6EAA-424A-86A4-8471314697E4}" type="sibTrans" cxnId="{677D2B99-5D18-495E-9BC5-2F9D4D928F5B}">
      <dgm:prSet/>
      <dgm:spPr/>
      <dgm:t>
        <a:bodyPr/>
        <a:lstStyle/>
        <a:p>
          <a:endParaRPr lang="en-US"/>
        </a:p>
      </dgm:t>
    </dgm:pt>
    <dgm:pt modelId="{D381CE01-DC74-479B-9F17-524125B49F2E}">
      <dgm:prSet/>
      <dgm:spPr/>
      <dgm:t>
        <a:bodyPr/>
        <a:lstStyle/>
        <a:p>
          <a:r>
            <a:rPr lang="en-US" baseline="0"/>
            <a:t>must collide and must collide often. </a:t>
          </a:r>
          <a:endParaRPr lang="en-US"/>
        </a:p>
      </dgm:t>
    </dgm:pt>
    <dgm:pt modelId="{C4F64C92-913D-420E-9C69-C072E05ACD90}" type="parTrans" cxnId="{587924B8-D2BB-41DB-9479-541C4A306BA7}">
      <dgm:prSet/>
      <dgm:spPr/>
      <dgm:t>
        <a:bodyPr/>
        <a:lstStyle/>
        <a:p>
          <a:endParaRPr lang="en-US"/>
        </a:p>
      </dgm:t>
    </dgm:pt>
    <dgm:pt modelId="{CF1C79A5-4FAE-4055-A4D3-5AC0A89A7EB2}" type="sibTrans" cxnId="{587924B8-D2BB-41DB-9479-541C4A306BA7}">
      <dgm:prSet/>
      <dgm:spPr/>
      <dgm:t>
        <a:bodyPr/>
        <a:lstStyle/>
        <a:p>
          <a:endParaRPr lang="en-US"/>
        </a:p>
      </dgm:t>
    </dgm:pt>
    <dgm:pt modelId="{2AE4AB64-003F-497E-BC7D-50407477A3E2}">
      <dgm:prSet/>
      <dgm:spPr/>
      <dgm:t>
        <a:bodyPr/>
        <a:lstStyle/>
        <a:p>
          <a:r>
            <a:rPr lang="en-US" baseline="0"/>
            <a:t>must collide often with sufficient kinetic energy </a:t>
          </a:r>
          <a:endParaRPr lang="en-US"/>
        </a:p>
      </dgm:t>
    </dgm:pt>
    <dgm:pt modelId="{60B30231-0131-44BD-B4AD-5B7AE9F0942A}" type="parTrans" cxnId="{9ECF9A01-6D6A-4020-9F6F-8E7048CC28D8}">
      <dgm:prSet/>
      <dgm:spPr/>
      <dgm:t>
        <a:bodyPr/>
        <a:lstStyle/>
        <a:p>
          <a:endParaRPr lang="en-US"/>
        </a:p>
      </dgm:t>
    </dgm:pt>
    <dgm:pt modelId="{E4571275-47BF-4611-9482-DC98F04ABB66}" type="sibTrans" cxnId="{9ECF9A01-6D6A-4020-9F6F-8E7048CC28D8}">
      <dgm:prSet/>
      <dgm:spPr/>
      <dgm:t>
        <a:bodyPr/>
        <a:lstStyle/>
        <a:p>
          <a:endParaRPr lang="en-US"/>
        </a:p>
      </dgm:t>
    </dgm:pt>
    <dgm:pt modelId="{6F741D70-E76C-4FDB-8742-8C8E90687FCE}">
      <dgm:prSet/>
      <dgm:spPr/>
      <dgm:t>
        <a:bodyPr/>
        <a:lstStyle/>
        <a:p>
          <a:r>
            <a:rPr lang="en-US" baseline="0"/>
            <a:t>must collide often with sufficient kinetic energy in just the right reaction orientation</a:t>
          </a:r>
          <a:endParaRPr lang="en-US"/>
        </a:p>
      </dgm:t>
    </dgm:pt>
    <dgm:pt modelId="{87F62635-CFD7-4DE8-AFA9-E1AFB7F0DD6F}" type="parTrans" cxnId="{71C42C62-462F-45CC-8BEB-CC94086A1373}">
      <dgm:prSet/>
      <dgm:spPr/>
      <dgm:t>
        <a:bodyPr/>
        <a:lstStyle/>
        <a:p>
          <a:endParaRPr lang="en-US"/>
        </a:p>
      </dgm:t>
    </dgm:pt>
    <dgm:pt modelId="{D3EFF070-FE96-4092-8613-02227B271D42}" type="sibTrans" cxnId="{71C42C62-462F-45CC-8BEB-CC94086A1373}">
      <dgm:prSet/>
      <dgm:spPr/>
      <dgm:t>
        <a:bodyPr/>
        <a:lstStyle/>
        <a:p>
          <a:endParaRPr lang="en-US"/>
        </a:p>
      </dgm:t>
    </dgm:pt>
    <dgm:pt modelId="{9DFAF5E4-0F5A-4C72-A965-E70737A0E425}" type="pres">
      <dgm:prSet presAssocID="{335ED65C-FF38-454E-9EF5-284381F2C925}" presName="root" presStyleCnt="0">
        <dgm:presLayoutVars>
          <dgm:dir/>
          <dgm:resizeHandles val="exact"/>
        </dgm:presLayoutVars>
      </dgm:prSet>
      <dgm:spPr/>
    </dgm:pt>
    <dgm:pt modelId="{936C7FEA-F3DE-4EC4-94F3-989101A9C0E3}" type="pres">
      <dgm:prSet presAssocID="{F29ED5D8-82F1-4D73-8B0A-B53FEEB1029E}" presName="compNode" presStyleCnt="0"/>
      <dgm:spPr/>
    </dgm:pt>
    <dgm:pt modelId="{464B5C66-DC73-4D81-8478-C5D2130D9D5F}" type="pres">
      <dgm:prSet presAssocID="{F29ED5D8-82F1-4D73-8B0A-B53FEEB1029E}" presName="bgRect" presStyleLbl="bgShp" presStyleIdx="0" presStyleCnt="3"/>
      <dgm:spPr/>
    </dgm:pt>
    <dgm:pt modelId="{46731448-BDFF-4EF4-A2A6-BBE2FDB60E1F}" type="pres">
      <dgm:prSet presAssocID="{F29ED5D8-82F1-4D73-8B0A-B53FEEB102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8B3B4343-9002-458C-9004-EEA961C6CF31}" type="pres">
      <dgm:prSet presAssocID="{F29ED5D8-82F1-4D73-8B0A-B53FEEB1029E}" presName="spaceRect" presStyleCnt="0"/>
      <dgm:spPr/>
    </dgm:pt>
    <dgm:pt modelId="{2FC94E7B-B3FF-485C-8997-908D560E6E29}" type="pres">
      <dgm:prSet presAssocID="{F29ED5D8-82F1-4D73-8B0A-B53FEEB1029E}" presName="parTx" presStyleLbl="revTx" presStyleIdx="0" presStyleCnt="4">
        <dgm:presLayoutVars>
          <dgm:chMax val="0"/>
          <dgm:chPref val="0"/>
        </dgm:presLayoutVars>
      </dgm:prSet>
      <dgm:spPr/>
    </dgm:pt>
    <dgm:pt modelId="{6A0D2327-BBFA-47B2-B4FD-8BADE0D83DEC}" type="pres">
      <dgm:prSet presAssocID="{583FC830-A6CC-4078-9D64-FFCFCDD0E25A}" presName="sibTrans" presStyleCnt="0"/>
      <dgm:spPr/>
    </dgm:pt>
    <dgm:pt modelId="{948F0D83-94A9-4554-B329-8770769C8CD6}" type="pres">
      <dgm:prSet presAssocID="{936A3047-CF0C-48E2-AD25-9F3323275E4D}" presName="compNode" presStyleCnt="0"/>
      <dgm:spPr/>
    </dgm:pt>
    <dgm:pt modelId="{15715120-9632-434B-93C0-74C07929103C}" type="pres">
      <dgm:prSet presAssocID="{936A3047-CF0C-48E2-AD25-9F3323275E4D}" presName="bgRect" presStyleLbl="bgShp" presStyleIdx="1" presStyleCnt="3"/>
      <dgm:spPr/>
    </dgm:pt>
    <dgm:pt modelId="{710CBDB0-309C-4CD7-99D6-D139A3988DCE}" type="pres">
      <dgm:prSet presAssocID="{936A3047-CF0C-48E2-AD25-9F3323275E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559C09B-D82E-4C09-BCB3-92E3EEADEEFC}" type="pres">
      <dgm:prSet presAssocID="{936A3047-CF0C-48E2-AD25-9F3323275E4D}" presName="spaceRect" presStyleCnt="0"/>
      <dgm:spPr/>
    </dgm:pt>
    <dgm:pt modelId="{593A7BA4-604F-4133-8DC2-051C4E9710E9}" type="pres">
      <dgm:prSet presAssocID="{936A3047-CF0C-48E2-AD25-9F3323275E4D}" presName="parTx" presStyleLbl="revTx" presStyleIdx="1" presStyleCnt="4">
        <dgm:presLayoutVars>
          <dgm:chMax val="0"/>
          <dgm:chPref val="0"/>
        </dgm:presLayoutVars>
      </dgm:prSet>
      <dgm:spPr/>
    </dgm:pt>
    <dgm:pt modelId="{A029D01C-AC5A-4706-A804-98EB725EBE5B}" type="pres">
      <dgm:prSet presAssocID="{3F87B3C8-F6A8-46B9-88CF-95672E6FCD68}" presName="sibTrans" presStyleCnt="0"/>
      <dgm:spPr/>
    </dgm:pt>
    <dgm:pt modelId="{1506C088-BC93-4220-B628-F14AD74BC177}" type="pres">
      <dgm:prSet presAssocID="{DDCF356C-8DAA-4101-B641-25F5ADEE6FEF}" presName="compNode" presStyleCnt="0"/>
      <dgm:spPr/>
    </dgm:pt>
    <dgm:pt modelId="{F744D589-ACBA-408C-8FA0-E205875C03DA}" type="pres">
      <dgm:prSet presAssocID="{DDCF356C-8DAA-4101-B641-25F5ADEE6FEF}" presName="bgRect" presStyleLbl="bgShp" presStyleIdx="2" presStyleCnt="3"/>
      <dgm:spPr/>
    </dgm:pt>
    <dgm:pt modelId="{B94994FF-DD10-4430-9DA4-EA031ABF6492}" type="pres">
      <dgm:prSet presAssocID="{DDCF356C-8DAA-4101-B641-25F5ADEE6F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
        </a:ext>
      </dgm:extLst>
    </dgm:pt>
    <dgm:pt modelId="{78EC6EA0-C64F-4457-A9F3-79A7C8367C55}" type="pres">
      <dgm:prSet presAssocID="{DDCF356C-8DAA-4101-B641-25F5ADEE6FEF}" presName="spaceRect" presStyleCnt="0"/>
      <dgm:spPr/>
    </dgm:pt>
    <dgm:pt modelId="{5F937224-0DF5-4E29-B7BC-6EE8E71AC914}" type="pres">
      <dgm:prSet presAssocID="{DDCF356C-8DAA-4101-B641-25F5ADEE6FEF}" presName="parTx" presStyleLbl="revTx" presStyleIdx="2" presStyleCnt="4">
        <dgm:presLayoutVars>
          <dgm:chMax val="0"/>
          <dgm:chPref val="0"/>
        </dgm:presLayoutVars>
      </dgm:prSet>
      <dgm:spPr/>
    </dgm:pt>
    <dgm:pt modelId="{70E3156C-873C-408F-B26F-847D4953A5B0}" type="pres">
      <dgm:prSet presAssocID="{DDCF356C-8DAA-4101-B641-25F5ADEE6FEF}" presName="desTx" presStyleLbl="revTx" presStyleIdx="3" presStyleCnt="4">
        <dgm:presLayoutVars/>
      </dgm:prSet>
      <dgm:spPr/>
    </dgm:pt>
  </dgm:ptLst>
  <dgm:cxnLst>
    <dgm:cxn modelId="{9ECF9A01-6D6A-4020-9F6F-8E7048CC28D8}" srcId="{DDCF356C-8DAA-4101-B641-25F5ADEE6FEF}" destId="{2AE4AB64-003F-497E-BC7D-50407477A3E2}" srcOrd="1" destOrd="0" parTransId="{60B30231-0131-44BD-B4AD-5B7AE9F0942A}" sibTransId="{E4571275-47BF-4611-9482-DC98F04ABB66}"/>
    <dgm:cxn modelId="{C80FA309-9785-48B4-BA61-52587FFB94DC}" srcId="{335ED65C-FF38-454E-9EF5-284381F2C925}" destId="{F29ED5D8-82F1-4D73-8B0A-B53FEEB1029E}" srcOrd="0" destOrd="0" parTransId="{4192770F-7ED0-4E18-A94B-3005FD2728F7}" sibTransId="{583FC830-A6CC-4078-9D64-FFCFCDD0E25A}"/>
    <dgm:cxn modelId="{48339631-0E3B-4006-A89D-C49DC2EAC73D}" type="presOf" srcId="{936A3047-CF0C-48E2-AD25-9F3323275E4D}" destId="{593A7BA4-604F-4133-8DC2-051C4E9710E9}" srcOrd="0" destOrd="0" presId="urn:microsoft.com/office/officeart/2018/2/layout/IconVerticalSolidList"/>
    <dgm:cxn modelId="{50884839-8ECA-4963-BEBA-B83F70CDC200}" type="presOf" srcId="{D381CE01-DC74-479B-9F17-524125B49F2E}" destId="{70E3156C-873C-408F-B26F-847D4953A5B0}" srcOrd="0" destOrd="0" presId="urn:microsoft.com/office/officeart/2018/2/layout/IconVerticalSolidList"/>
    <dgm:cxn modelId="{BBD0AA3A-AF4F-4217-8142-66707E00E59F}" type="presOf" srcId="{6F741D70-E76C-4FDB-8742-8C8E90687FCE}" destId="{70E3156C-873C-408F-B26F-847D4953A5B0}" srcOrd="0" destOrd="2" presId="urn:microsoft.com/office/officeart/2018/2/layout/IconVerticalSolidList"/>
    <dgm:cxn modelId="{71C42C62-462F-45CC-8BEB-CC94086A1373}" srcId="{DDCF356C-8DAA-4101-B641-25F5ADEE6FEF}" destId="{6F741D70-E76C-4FDB-8742-8C8E90687FCE}" srcOrd="2" destOrd="0" parTransId="{87F62635-CFD7-4DE8-AFA9-E1AFB7F0DD6F}" sibTransId="{D3EFF070-FE96-4092-8613-02227B271D42}"/>
    <dgm:cxn modelId="{E6530670-6758-4D2B-A410-3CDEB3095EDC}" srcId="{335ED65C-FF38-454E-9EF5-284381F2C925}" destId="{936A3047-CF0C-48E2-AD25-9F3323275E4D}" srcOrd="1" destOrd="0" parTransId="{A065B567-F3BF-4F91-979F-1D01A535B886}" sibTransId="{3F87B3C8-F6A8-46B9-88CF-95672E6FCD68}"/>
    <dgm:cxn modelId="{677D2B99-5D18-495E-9BC5-2F9D4D928F5B}" srcId="{335ED65C-FF38-454E-9EF5-284381F2C925}" destId="{DDCF356C-8DAA-4101-B641-25F5ADEE6FEF}" srcOrd="2" destOrd="0" parTransId="{650A8F63-C35B-4E6E-AA8F-F38A0DBAF22A}" sibTransId="{820CCA98-6EAA-424A-86A4-8471314697E4}"/>
    <dgm:cxn modelId="{587924B8-D2BB-41DB-9479-541C4A306BA7}" srcId="{DDCF356C-8DAA-4101-B641-25F5ADEE6FEF}" destId="{D381CE01-DC74-479B-9F17-524125B49F2E}" srcOrd="0" destOrd="0" parTransId="{C4F64C92-913D-420E-9C69-C072E05ACD90}" sibTransId="{CF1C79A5-4FAE-4055-A4D3-5AC0A89A7EB2}"/>
    <dgm:cxn modelId="{BC9837C1-925A-49F7-943B-41A9D2C52674}" type="presOf" srcId="{DDCF356C-8DAA-4101-B641-25F5ADEE6FEF}" destId="{5F937224-0DF5-4E29-B7BC-6EE8E71AC914}" srcOrd="0" destOrd="0" presId="urn:microsoft.com/office/officeart/2018/2/layout/IconVerticalSolidList"/>
    <dgm:cxn modelId="{4F9673D6-5614-4180-92EA-CB72B6FE7AA7}" type="presOf" srcId="{F29ED5D8-82F1-4D73-8B0A-B53FEEB1029E}" destId="{2FC94E7B-B3FF-485C-8997-908D560E6E29}" srcOrd="0" destOrd="0" presId="urn:microsoft.com/office/officeart/2018/2/layout/IconVerticalSolidList"/>
    <dgm:cxn modelId="{FD516DDB-2315-46E0-BE25-31EB2CB0E7A1}" type="presOf" srcId="{2AE4AB64-003F-497E-BC7D-50407477A3E2}" destId="{70E3156C-873C-408F-B26F-847D4953A5B0}" srcOrd="0" destOrd="1" presId="urn:microsoft.com/office/officeart/2018/2/layout/IconVerticalSolidList"/>
    <dgm:cxn modelId="{EC9848DE-EE14-4B83-BFEE-F51976878674}" type="presOf" srcId="{335ED65C-FF38-454E-9EF5-284381F2C925}" destId="{9DFAF5E4-0F5A-4C72-A965-E70737A0E425}" srcOrd="0" destOrd="0" presId="urn:microsoft.com/office/officeart/2018/2/layout/IconVerticalSolidList"/>
    <dgm:cxn modelId="{98EE3B04-A3A4-4FB6-BE5A-B793307490E9}" type="presParOf" srcId="{9DFAF5E4-0F5A-4C72-A965-E70737A0E425}" destId="{936C7FEA-F3DE-4EC4-94F3-989101A9C0E3}" srcOrd="0" destOrd="0" presId="urn:microsoft.com/office/officeart/2018/2/layout/IconVerticalSolidList"/>
    <dgm:cxn modelId="{64C5255A-5E23-4707-B29D-8B836CFDB8A6}" type="presParOf" srcId="{936C7FEA-F3DE-4EC4-94F3-989101A9C0E3}" destId="{464B5C66-DC73-4D81-8478-C5D2130D9D5F}" srcOrd="0" destOrd="0" presId="urn:microsoft.com/office/officeart/2018/2/layout/IconVerticalSolidList"/>
    <dgm:cxn modelId="{15CC52D5-42FB-41C9-B346-6D7089CC009D}" type="presParOf" srcId="{936C7FEA-F3DE-4EC4-94F3-989101A9C0E3}" destId="{46731448-BDFF-4EF4-A2A6-BBE2FDB60E1F}" srcOrd="1" destOrd="0" presId="urn:microsoft.com/office/officeart/2018/2/layout/IconVerticalSolidList"/>
    <dgm:cxn modelId="{F586746E-A21D-463E-9F1D-33ED6E5D8CEC}" type="presParOf" srcId="{936C7FEA-F3DE-4EC4-94F3-989101A9C0E3}" destId="{8B3B4343-9002-458C-9004-EEA961C6CF31}" srcOrd="2" destOrd="0" presId="urn:microsoft.com/office/officeart/2018/2/layout/IconVerticalSolidList"/>
    <dgm:cxn modelId="{41154258-49C5-4ED5-BB8B-B70A98824D2D}" type="presParOf" srcId="{936C7FEA-F3DE-4EC4-94F3-989101A9C0E3}" destId="{2FC94E7B-B3FF-485C-8997-908D560E6E29}" srcOrd="3" destOrd="0" presId="urn:microsoft.com/office/officeart/2018/2/layout/IconVerticalSolidList"/>
    <dgm:cxn modelId="{DEE4A775-8A21-4F4B-B4F8-A46A0468EE83}" type="presParOf" srcId="{9DFAF5E4-0F5A-4C72-A965-E70737A0E425}" destId="{6A0D2327-BBFA-47B2-B4FD-8BADE0D83DEC}" srcOrd="1" destOrd="0" presId="urn:microsoft.com/office/officeart/2018/2/layout/IconVerticalSolidList"/>
    <dgm:cxn modelId="{685B2502-E7D3-4B11-B4F2-2651D39957FA}" type="presParOf" srcId="{9DFAF5E4-0F5A-4C72-A965-E70737A0E425}" destId="{948F0D83-94A9-4554-B329-8770769C8CD6}" srcOrd="2" destOrd="0" presId="urn:microsoft.com/office/officeart/2018/2/layout/IconVerticalSolidList"/>
    <dgm:cxn modelId="{F8240D7F-1700-4047-8FE6-DFF8D2C5CBD4}" type="presParOf" srcId="{948F0D83-94A9-4554-B329-8770769C8CD6}" destId="{15715120-9632-434B-93C0-74C07929103C}" srcOrd="0" destOrd="0" presId="urn:microsoft.com/office/officeart/2018/2/layout/IconVerticalSolidList"/>
    <dgm:cxn modelId="{08F3C5F4-30B3-425E-8AC0-3B265472EEB3}" type="presParOf" srcId="{948F0D83-94A9-4554-B329-8770769C8CD6}" destId="{710CBDB0-309C-4CD7-99D6-D139A3988DCE}" srcOrd="1" destOrd="0" presId="urn:microsoft.com/office/officeart/2018/2/layout/IconVerticalSolidList"/>
    <dgm:cxn modelId="{B5443BD4-2D88-421B-BF84-BEC0131EA0EC}" type="presParOf" srcId="{948F0D83-94A9-4554-B329-8770769C8CD6}" destId="{7559C09B-D82E-4C09-BCB3-92E3EEADEEFC}" srcOrd="2" destOrd="0" presId="urn:microsoft.com/office/officeart/2018/2/layout/IconVerticalSolidList"/>
    <dgm:cxn modelId="{9B5563CD-65E5-4C33-B28B-679F3ABABBEB}" type="presParOf" srcId="{948F0D83-94A9-4554-B329-8770769C8CD6}" destId="{593A7BA4-604F-4133-8DC2-051C4E9710E9}" srcOrd="3" destOrd="0" presId="urn:microsoft.com/office/officeart/2018/2/layout/IconVerticalSolidList"/>
    <dgm:cxn modelId="{29645EEF-795B-4B97-8596-ABD9C0416FB8}" type="presParOf" srcId="{9DFAF5E4-0F5A-4C72-A965-E70737A0E425}" destId="{A029D01C-AC5A-4706-A804-98EB725EBE5B}" srcOrd="3" destOrd="0" presId="urn:microsoft.com/office/officeart/2018/2/layout/IconVerticalSolidList"/>
    <dgm:cxn modelId="{383D44A4-4794-49C1-85A7-CC8A129AC643}" type="presParOf" srcId="{9DFAF5E4-0F5A-4C72-A965-E70737A0E425}" destId="{1506C088-BC93-4220-B628-F14AD74BC177}" srcOrd="4" destOrd="0" presId="urn:microsoft.com/office/officeart/2018/2/layout/IconVerticalSolidList"/>
    <dgm:cxn modelId="{D002BE02-9F69-43C7-9BEB-879574571889}" type="presParOf" srcId="{1506C088-BC93-4220-B628-F14AD74BC177}" destId="{F744D589-ACBA-408C-8FA0-E205875C03DA}" srcOrd="0" destOrd="0" presId="urn:microsoft.com/office/officeart/2018/2/layout/IconVerticalSolidList"/>
    <dgm:cxn modelId="{BFAE24F9-7269-4740-8A30-626D394E755E}" type="presParOf" srcId="{1506C088-BC93-4220-B628-F14AD74BC177}" destId="{B94994FF-DD10-4430-9DA4-EA031ABF6492}" srcOrd="1" destOrd="0" presId="urn:microsoft.com/office/officeart/2018/2/layout/IconVerticalSolidList"/>
    <dgm:cxn modelId="{23F62CDA-669B-45EF-9309-E044B203D475}" type="presParOf" srcId="{1506C088-BC93-4220-B628-F14AD74BC177}" destId="{78EC6EA0-C64F-4457-A9F3-79A7C8367C55}" srcOrd="2" destOrd="0" presId="urn:microsoft.com/office/officeart/2018/2/layout/IconVerticalSolidList"/>
    <dgm:cxn modelId="{6CB1ACB9-5A09-4284-AAF2-81EBAD16F91C}" type="presParOf" srcId="{1506C088-BC93-4220-B628-F14AD74BC177}" destId="{5F937224-0DF5-4E29-B7BC-6EE8E71AC914}" srcOrd="3" destOrd="0" presId="urn:microsoft.com/office/officeart/2018/2/layout/IconVerticalSolidList"/>
    <dgm:cxn modelId="{A2F102D8-5A77-4B52-AB16-C5AF03E3F5C8}" type="presParOf" srcId="{1506C088-BC93-4220-B628-F14AD74BC177}" destId="{70E3156C-873C-408F-B26F-847D4953A5B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F12F62-E478-4DCC-B740-E1500C763BF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3B2EDE-7803-4D0D-9862-CCD15F04D8D7}">
      <dgm:prSet/>
      <dgm:spPr/>
      <dgm:t>
        <a:bodyPr/>
        <a:lstStyle/>
        <a:p>
          <a:r>
            <a:rPr lang="en-US"/>
            <a:t>Solid sodium benzoate forms a basic solution. Determine </a:t>
          </a:r>
          <a:r>
            <a:rPr lang="en-US" i="1"/>
            <a:t>Kb for the weak base present.</a:t>
          </a:r>
          <a:endParaRPr lang="en-US"/>
        </a:p>
      </dgm:t>
    </dgm:pt>
    <dgm:pt modelId="{DF95EA2B-9148-4322-A4A6-07D55BF48C11}" type="parTrans" cxnId="{922FC5F1-B72E-4DEE-BD48-04B6713D9B3E}">
      <dgm:prSet/>
      <dgm:spPr/>
      <dgm:t>
        <a:bodyPr/>
        <a:lstStyle/>
        <a:p>
          <a:endParaRPr lang="en-US"/>
        </a:p>
      </dgm:t>
    </dgm:pt>
    <dgm:pt modelId="{B1F98EF6-1E56-4B0F-9BC5-33957E2D67BC}" type="sibTrans" cxnId="{922FC5F1-B72E-4DEE-BD48-04B6713D9B3E}">
      <dgm:prSet/>
      <dgm:spPr/>
      <dgm:t>
        <a:bodyPr/>
        <a:lstStyle/>
        <a:p>
          <a:endParaRPr lang="en-US"/>
        </a:p>
      </dgm:t>
    </dgm:pt>
    <dgm:pt modelId="{741C8219-3325-4E55-A803-31C3147C0190}">
      <dgm:prSet/>
      <dgm:spPr/>
      <dgm:t>
        <a:bodyPr/>
        <a:lstStyle/>
        <a:p>
          <a:r>
            <a:rPr lang="en-US"/>
            <a:t>Calculate </a:t>
          </a:r>
          <a:r>
            <a:rPr lang="en-US" i="1"/>
            <a:t>Kb for the weak base aqueous ammonia, commonly used in commercial window </a:t>
          </a:r>
          <a:r>
            <a:rPr lang="en-US"/>
            <a:t>cleaning solutions. Write the equation for the equilibrium.</a:t>
          </a:r>
        </a:p>
      </dgm:t>
    </dgm:pt>
    <dgm:pt modelId="{684E4713-7931-4BF2-87D8-B8B3EFAF6214}" type="parTrans" cxnId="{109812D5-89F3-482A-BE95-770ADF0068A8}">
      <dgm:prSet/>
      <dgm:spPr/>
      <dgm:t>
        <a:bodyPr/>
        <a:lstStyle/>
        <a:p>
          <a:endParaRPr lang="en-US"/>
        </a:p>
      </dgm:t>
    </dgm:pt>
    <dgm:pt modelId="{BF3AE36F-B6E1-4CE2-9415-D21E0CD9D0FF}" type="sibTrans" cxnId="{109812D5-89F3-482A-BE95-770ADF0068A8}">
      <dgm:prSet/>
      <dgm:spPr/>
      <dgm:t>
        <a:bodyPr/>
        <a:lstStyle/>
        <a:p>
          <a:endParaRPr lang="en-US"/>
        </a:p>
      </dgm:t>
    </dgm:pt>
    <dgm:pt modelId="{8A017471-DC9E-4DAF-A575-44FC00C364C6}">
      <dgm:prSet/>
      <dgm:spPr/>
      <dgm:t>
        <a:bodyPr/>
        <a:lstStyle/>
        <a:p>
          <a:r>
            <a:rPr lang="en-US"/>
            <a:t>Find the hydroxide ion amount concentration, pOH, pH, and percent reaction (ionization) of a 1.20 mol/L solution of baking soda.</a:t>
          </a:r>
        </a:p>
      </dgm:t>
    </dgm:pt>
    <dgm:pt modelId="{A2C079AF-05D2-40CA-B19E-38F7835A0F55}" type="parTrans" cxnId="{EE01696A-6C0B-4CB7-861D-1C03750A5A9C}">
      <dgm:prSet/>
      <dgm:spPr/>
      <dgm:t>
        <a:bodyPr/>
        <a:lstStyle/>
        <a:p>
          <a:endParaRPr lang="en-US"/>
        </a:p>
      </dgm:t>
    </dgm:pt>
    <dgm:pt modelId="{602BC858-87C4-49DA-8652-6A648052F9E2}" type="sibTrans" cxnId="{EE01696A-6C0B-4CB7-861D-1C03750A5A9C}">
      <dgm:prSet/>
      <dgm:spPr/>
      <dgm:t>
        <a:bodyPr/>
        <a:lstStyle/>
        <a:p>
          <a:endParaRPr lang="en-US"/>
        </a:p>
      </dgm:t>
    </dgm:pt>
    <dgm:pt modelId="{59E89D55-B065-4FAA-B04A-5EB201CEB88A}" type="pres">
      <dgm:prSet presAssocID="{C2F12F62-E478-4DCC-B740-E1500C763BFB}" presName="root" presStyleCnt="0">
        <dgm:presLayoutVars>
          <dgm:dir/>
          <dgm:resizeHandles val="exact"/>
        </dgm:presLayoutVars>
      </dgm:prSet>
      <dgm:spPr/>
    </dgm:pt>
    <dgm:pt modelId="{4423B469-CF08-4E54-ACC5-49249CC83EEE}" type="pres">
      <dgm:prSet presAssocID="{313B2EDE-7803-4D0D-9862-CCD15F04D8D7}" presName="compNode" presStyleCnt="0"/>
      <dgm:spPr/>
    </dgm:pt>
    <dgm:pt modelId="{9D1F1143-E586-4D07-803B-0F4C1AF6DD2A}" type="pres">
      <dgm:prSet presAssocID="{313B2EDE-7803-4D0D-9862-CCD15F04D8D7}" presName="bgRect" presStyleLbl="bgShp" presStyleIdx="0" presStyleCnt="3"/>
      <dgm:spPr/>
    </dgm:pt>
    <dgm:pt modelId="{68915445-878B-4B0D-8A7E-2D1F9066D42B}" type="pres">
      <dgm:prSet presAssocID="{313B2EDE-7803-4D0D-9862-CCD15F04D8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C52363AB-8C43-4E02-9BFA-6EE82475DBB9}" type="pres">
      <dgm:prSet presAssocID="{313B2EDE-7803-4D0D-9862-CCD15F04D8D7}" presName="spaceRect" presStyleCnt="0"/>
      <dgm:spPr/>
    </dgm:pt>
    <dgm:pt modelId="{94D35846-BFEE-4A89-B503-BFE1BCFFA5ED}" type="pres">
      <dgm:prSet presAssocID="{313B2EDE-7803-4D0D-9862-CCD15F04D8D7}" presName="parTx" presStyleLbl="revTx" presStyleIdx="0" presStyleCnt="3">
        <dgm:presLayoutVars>
          <dgm:chMax val="0"/>
          <dgm:chPref val="0"/>
        </dgm:presLayoutVars>
      </dgm:prSet>
      <dgm:spPr/>
    </dgm:pt>
    <dgm:pt modelId="{17A17B98-5DF4-4196-B30E-B24D8D06F805}" type="pres">
      <dgm:prSet presAssocID="{B1F98EF6-1E56-4B0F-9BC5-33957E2D67BC}" presName="sibTrans" presStyleCnt="0"/>
      <dgm:spPr/>
    </dgm:pt>
    <dgm:pt modelId="{B6638DC4-3146-445A-9648-CD3EAA0C947E}" type="pres">
      <dgm:prSet presAssocID="{741C8219-3325-4E55-A803-31C3147C0190}" presName="compNode" presStyleCnt="0"/>
      <dgm:spPr/>
    </dgm:pt>
    <dgm:pt modelId="{7770D3E2-BCA0-4519-98FD-01489A3E08EE}" type="pres">
      <dgm:prSet presAssocID="{741C8219-3325-4E55-A803-31C3147C0190}" presName="bgRect" presStyleLbl="bgShp" presStyleIdx="1" presStyleCnt="3"/>
      <dgm:spPr/>
    </dgm:pt>
    <dgm:pt modelId="{D4D70B9C-7A2A-4101-A7BB-1EA77CFD26D4}" type="pres">
      <dgm:prSet presAssocID="{741C8219-3325-4E55-A803-31C3147C01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BFAE5B7E-29DE-4F31-8B81-7FA097011784}" type="pres">
      <dgm:prSet presAssocID="{741C8219-3325-4E55-A803-31C3147C0190}" presName="spaceRect" presStyleCnt="0"/>
      <dgm:spPr/>
    </dgm:pt>
    <dgm:pt modelId="{557B2C13-301B-42B3-A99A-3486480B212F}" type="pres">
      <dgm:prSet presAssocID="{741C8219-3325-4E55-A803-31C3147C0190}" presName="parTx" presStyleLbl="revTx" presStyleIdx="1" presStyleCnt="3">
        <dgm:presLayoutVars>
          <dgm:chMax val="0"/>
          <dgm:chPref val="0"/>
        </dgm:presLayoutVars>
      </dgm:prSet>
      <dgm:spPr/>
    </dgm:pt>
    <dgm:pt modelId="{418D00B5-4783-4D31-BF9C-39D4FE8C6840}" type="pres">
      <dgm:prSet presAssocID="{BF3AE36F-B6E1-4CE2-9415-D21E0CD9D0FF}" presName="sibTrans" presStyleCnt="0"/>
      <dgm:spPr/>
    </dgm:pt>
    <dgm:pt modelId="{D630416D-5AB4-4775-BC89-A6CE3BD81335}" type="pres">
      <dgm:prSet presAssocID="{8A017471-DC9E-4DAF-A575-44FC00C364C6}" presName="compNode" presStyleCnt="0"/>
      <dgm:spPr/>
    </dgm:pt>
    <dgm:pt modelId="{3C6BEEB9-CD90-4162-91F8-C4E29FC8DABB}" type="pres">
      <dgm:prSet presAssocID="{8A017471-DC9E-4DAF-A575-44FC00C364C6}" presName="bgRect" presStyleLbl="bgShp" presStyleIdx="2" presStyleCnt="3"/>
      <dgm:spPr/>
    </dgm:pt>
    <dgm:pt modelId="{09E33380-BDFB-4226-8197-6F02CFC5ECC2}" type="pres">
      <dgm:prSet presAssocID="{8A017471-DC9E-4DAF-A575-44FC00C364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8E20C467-73AD-4FF9-A27E-2A274C1B8038}" type="pres">
      <dgm:prSet presAssocID="{8A017471-DC9E-4DAF-A575-44FC00C364C6}" presName="spaceRect" presStyleCnt="0"/>
      <dgm:spPr/>
    </dgm:pt>
    <dgm:pt modelId="{28525BC1-C547-4CFD-A75A-9D8DF6A33AAE}" type="pres">
      <dgm:prSet presAssocID="{8A017471-DC9E-4DAF-A575-44FC00C364C6}" presName="parTx" presStyleLbl="revTx" presStyleIdx="2" presStyleCnt="3">
        <dgm:presLayoutVars>
          <dgm:chMax val="0"/>
          <dgm:chPref val="0"/>
        </dgm:presLayoutVars>
      </dgm:prSet>
      <dgm:spPr/>
    </dgm:pt>
  </dgm:ptLst>
  <dgm:cxnLst>
    <dgm:cxn modelId="{E494D80E-D709-4492-99BC-2D5BB10B44E3}" type="presOf" srcId="{741C8219-3325-4E55-A803-31C3147C0190}" destId="{557B2C13-301B-42B3-A99A-3486480B212F}" srcOrd="0" destOrd="0" presId="urn:microsoft.com/office/officeart/2018/2/layout/IconVerticalSolidList"/>
    <dgm:cxn modelId="{D208FD2D-B7F1-4D8C-8C0B-D8D897C0E5EA}" type="presOf" srcId="{C2F12F62-E478-4DCC-B740-E1500C763BFB}" destId="{59E89D55-B065-4FAA-B04A-5EB201CEB88A}" srcOrd="0" destOrd="0" presId="urn:microsoft.com/office/officeart/2018/2/layout/IconVerticalSolidList"/>
    <dgm:cxn modelId="{7F04BE65-BCAF-4C35-BD5B-FBF6100926B3}" type="presOf" srcId="{8A017471-DC9E-4DAF-A575-44FC00C364C6}" destId="{28525BC1-C547-4CFD-A75A-9D8DF6A33AAE}" srcOrd="0" destOrd="0" presId="urn:microsoft.com/office/officeart/2018/2/layout/IconVerticalSolidList"/>
    <dgm:cxn modelId="{EE01696A-6C0B-4CB7-861D-1C03750A5A9C}" srcId="{C2F12F62-E478-4DCC-B740-E1500C763BFB}" destId="{8A017471-DC9E-4DAF-A575-44FC00C364C6}" srcOrd="2" destOrd="0" parTransId="{A2C079AF-05D2-40CA-B19E-38F7835A0F55}" sibTransId="{602BC858-87C4-49DA-8652-6A648052F9E2}"/>
    <dgm:cxn modelId="{80E8B775-C406-46F4-87E5-DCC61B86DE36}" type="presOf" srcId="{313B2EDE-7803-4D0D-9862-CCD15F04D8D7}" destId="{94D35846-BFEE-4A89-B503-BFE1BCFFA5ED}" srcOrd="0" destOrd="0" presId="urn:microsoft.com/office/officeart/2018/2/layout/IconVerticalSolidList"/>
    <dgm:cxn modelId="{109812D5-89F3-482A-BE95-770ADF0068A8}" srcId="{C2F12F62-E478-4DCC-B740-E1500C763BFB}" destId="{741C8219-3325-4E55-A803-31C3147C0190}" srcOrd="1" destOrd="0" parTransId="{684E4713-7931-4BF2-87D8-B8B3EFAF6214}" sibTransId="{BF3AE36F-B6E1-4CE2-9415-D21E0CD9D0FF}"/>
    <dgm:cxn modelId="{922FC5F1-B72E-4DEE-BD48-04B6713D9B3E}" srcId="{C2F12F62-E478-4DCC-B740-E1500C763BFB}" destId="{313B2EDE-7803-4D0D-9862-CCD15F04D8D7}" srcOrd="0" destOrd="0" parTransId="{DF95EA2B-9148-4322-A4A6-07D55BF48C11}" sibTransId="{B1F98EF6-1E56-4B0F-9BC5-33957E2D67BC}"/>
    <dgm:cxn modelId="{4F11CEE5-3008-45A4-99DF-5162FB2E1553}" type="presParOf" srcId="{59E89D55-B065-4FAA-B04A-5EB201CEB88A}" destId="{4423B469-CF08-4E54-ACC5-49249CC83EEE}" srcOrd="0" destOrd="0" presId="urn:microsoft.com/office/officeart/2018/2/layout/IconVerticalSolidList"/>
    <dgm:cxn modelId="{447E2696-05A6-4F5A-A660-80E266433A46}" type="presParOf" srcId="{4423B469-CF08-4E54-ACC5-49249CC83EEE}" destId="{9D1F1143-E586-4D07-803B-0F4C1AF6DD2A}" srcOrd="0" destOrd="0" presId="urn:microsoft.com/office/officeart/2018/2/layout/IconVerticalSolidList"/>
    <dgm:cxn modelId="{ECC5DAC5-C120-4FDF-908D-5B13441B091C}" type="presParOf" srcId="{4423B469-CF08-4E54-ACC5-49249CC83EEE}" destId="{68915445-878B-4B0D-8A7E-2D1F9066D42B}" srcOrd="1" destOrd="0" presId="urn:microsoft.com/office/officeart/2018/2/layout/IconVerticalSolidList"/>
    <dgm:cxn modelId="{144EA1C4-95D2-4DF7-B31F-8FF2E005952C}" type="presParOf" srcId="{4423B469-CF08-4E54-ACC5-49249CC83EEE}" destId="{C52363AB-8C43-4E02-9BFA-6EE82475DBB9}" srcOrd="2" destOrd="0" presId="urn:microsoft.com/office/officeart/2018/2/layout/IconVerticalSolidList"/>
    <dgm:cxn modelId="{1B4AC70F-9D2F-4610-9341-676CCD3571D4}" type="presParOf" srcId="{4423B469-CF08-4E54-ACC5-49249CC83EEE}" destId="{94D35846-BFEE-4A89-B503-BFE1BCFFA5ED}" srcOrd="3" destOrd="0" presId="urn:microsoft.com/office/officeart/2018/2/layout/IconVerticalSolidList"/>
    <dgm:cxn modelId="{F6AB98DB-4A04-4045-83FC-BEE07E0EF136}" type="presParOf" srcId="{59E89D55-B065-4FAA-B04A-5EB201CEB88A}" destId="{17A17B98-5DF4-4196-B30E-B24D8D06F805}" srcOrd="1" destOrd="0" presId="urn:microsoft.com/office/officeart/2018/2/layout/IconVerticalSolidList"/>
    <dgm:cxn modelId="{79620349-D88C-4448-9F90-E52F88437C13}" type="presParOf" srcId="{59E89D55-B065-4FAA-B04A-5EB201CEB88A}" destId="{B6638DC4-3146-445A-9648-CD3EAA0C947E}" srcOrd="2" destOrd="0" presId="urn:microsoft.com/office/officeart/2018/2/layout/IconVerticalSolidList"/>
    <dgm:cxn modelId="{B9C501C4-840A-4539-BD61-45CAD36F689C}" type="presParOf" srcId="{B6638DC4-3146-445A-9648-CD3EAA0C947E}" destId="{7770D3E2-BCA0-4519-98FD-01489A3E08EE}" srcOrd="0" destOrd="0" presId="urn:microsoft.com/office/officeart/2018/2/layout/IconVerticalSolidList"/>
    <dgm:cxn modelId="{DA071A2F-16B4-4E51-A04C-6986C9EF760D}" type="presParOf" srcId="{B6638DC4-3146-445A-9648-CD3EAA0C947E}" destId="{D4D70B9C-7A2A-4101-A7BB-1EA77CFD26D4}" srcOrd="1" destOrd="0" presId="urn:microsoft.com/office/officeart/2018/2/layout/IconVerticalSolidList"/>
    <dgm:cxn modelId="{42E9C50D-2067-4B83-A850-E72439CAE37B}" type="presParOf" srcId="{B6638DC4-3146-445A-9648-CD3EAA0C947E}" destId="{BFAE5B7E-29DE-4F31-8B81-7FA097011784}" srcOrd="2" destOrd="0" presId="urn:microsoft.com/office/officeart/2018/2/layout/IconVerticalSolidList"/>
    <dgm:cxn modelId="{5DCC0B92-E327-415A-8F41-99104122C447}" type="presParOf" srcId="{B6638DC4-3146-445A-9648-CD3EAA0C947E}" destId="{557B2C13-301B-42B3-A99A-3486480B212F}" srcOrd="3" destOrd="0" presId="urn:microsoft.com/office/officeart/2018/2/layout/IconVerticalSolidList"/>
    <dgm:cxn modelId="{814FCDE2-5B9F-4B24-B8B5-53DDDD995CE8}" type="presParOf" srcId="{59E89D55-B065-4FAA-B04A-5EB201CEB88A}" destId="{418D00B5-4783-4D31-BF9C-39D4FE8C6840}" srcOrd="3" destOrd="0" presId="urn:microsoft.com/office/officeart/2018/2/layout/IconVerticalSolidList"/>
    <dgm:cxn modelId="{FC999FF0-6275-4B73-8310-A34D661A1823}" type="presParOf" srcId="{59E89D55-B065-4FAA-B04A-5EB201CEB88A}" destId="{D630416D-5AB4-4775-BC89-A6CE3BD81335}" srcOrd="4" destOrd="0" presId="urn:microsoft.com/office/officeart/2018/2/layout/IconVerticalSolidList"/>
    <dgm:cxn modelId="{863AA86B-0D89-42B0-9EBD-F85BD5DE5B55}" type="presParOf" srcId="{D630416D-5AB4-4775-BC89-A6CE3BD81335}" destId="{3C6BEEB9-CD90-4162-91F8-C4E29FC8DABB}" srcOrd="0" destOrd="0" presId="urn:microsoft.com/office/officeart/2018/2/layout/IconVerticalSolidList"/>
    <dgm:cxn modelId="{95A483C8-F526-4A62-9B99-9A48AAC9947D}" type="presParOf" srcId="{D630416D-5AB4-4775-BC89-A6CE3BD81335}" destId="{09E33380-BDFB-4226-8197-6F02CFC5ECC2}" srcOrd="1" destOrd="0" presId="urn:microsoft.com/office/officeart/2018/2/layout/IconVerticalSolidList"/>
    <dgm:cxn modelId="{0157F904-4842-486E-86AF-6543C26B6246}" type="presParOf" srcId="{D630416D-5AB4-4775-BC89-A6CE3BD81335}" destId="{8E20C467-73AD-4FF9-A27E-2A274C1B8038}" srcOrd="2" destOrd="0" presId="urn:microsoft.com/office/officeart/2018/2/layout/IconVerticalSolidList"/>
    <dgm:cxn modelId="{5496AB19-B3FE-4E93-A85D-4C33EC7EDAF2}" type="presParOf" srcId="{D630416D-5AB4-4775-BC89-A6CE3BD81335}" destId="{28525BC1-C547-4CFD-A75A-9D8DF6A33A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A461A2-C9DC-4C57-AAC9-1344407F3E0B}"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2A37A6E2-79B2-40EA-9A0B-96A6E8BE9F9E}">
      <dgm:prSet/>
      <dgm:spPr/>
      <dgm:t>
        <a:bodyPr/>
        <a:lstStyle/>
        <a:p>
          <a:r>
            <a:rPr lang="en-US" dirty="0"/>
            <a:t>Finally, we deal with the problem of amphoteric entities. If an entity can react as either a </a:t>
          </a:r>
          <a:r>
            <a:rPr lang="en-US" dirty="0" err="1"/>
            <a:t>Brønsted</a:t>
          </a:r>
          <a:r>
            <a:rPr lang="en-US" dirty="0"/>
            <a:t>–Lowry acid or base, how do you know which will be the predominant reaction in its aqueous solution? </a:t>
          </a:r>
        </a:p>
      </dgm:t>
    </dgm:pt>
    <dgm:pt modelId="{EEC39D4E-6151-49B8-A413-1CA7FF191A65}" type="parTrans" cxnId="{720979A9-6BA9-4854-A373-4F116C1F89CA}">
      <dgm:prSet/>
      <dgm:spPr/>
      <dgm:t>
        <a:bodyPr/>
        <a:lstStyle/>
        <a:p>
          <a:endParaRPr lang="en-US"/>
        </a:p>
      </dgm:t>
    </dgm:pt>
    <dgm:pt modelId="{9CF152D9-DE72-4AD0-BED6-F8F9DC195CAD}" type="sibTrans" cxnId="{720979A9-6BA9-4854-A373-4F116C1F89CA}">
      <dgm:prSet/>
      <dgm:spPr/>
      <dgm:t>
        <a:bodyPr/>
        <a:lstStyle/>
        <a:p>
          <a:endParaRPr lang="en-US"/>
        </a:p>
      </dgm:t>
    </dgm:pt>
    <dgm:pt modelId="{46DAE364-4B71-4173-822B-9713C0FA0B41}">
      <dgm:prSet/>
      <dgm:spPr/>
      <dgm:t>
        <a:bodyPr/>
        <a:lstStyle/>
        <a:p>
          <a:r>
            <a:rPr lang="en-US"/>
            <a:t>Read the </a:t>
          </a:r>
          <a:r>
            <a:rPr lang="en-US" i="1"/>
            <a:t>Ka value for the entity from the table of Relative Strengths of Aqueous Acids </a:t>
          </a:r>
          <a:r>
            <a:rPr lang="en-US"/>
            <a:t>and Bases. Calculate the </a:t>
          </a:r>
          <a:r>
            <a:rPr lang="en-US" i="1"/>
            <a:t>Kb value for the entity from Kw and the Ka value (from the table) </a:t>
          </a:r>
          <a:r>
            <a:rPr lang="en-US"/>
            <a:t>of its conjugate acid. </a:t>
          </a:r>
        </a:p>
      </dgm:t>
    </dgm:pt>
    <dgm:pt modelId="{FAECAED5-B3A7-4FCC-85BF-688A1A58D11B}" type="parTrans" cxnId="{3FB9C88A-7C10-4D35-A6E2-91F23393B4B4}">
      <dgm:prSet/>
      <dgm:spPr/>
      <dgm:t>
        <a:bodyPr/>
        <a:lstStyle/>
        <a:p>
          <a:endParaRPr lang="en-US"/>
        </a:p>
      </dgm:t>
    </dgm:pt>
    <dgm:pt modelId="{A2B8777C-CE98-4DAE-80C0-E8109E15DD1B}" type="sibTrans" cxnId="{3FB9C88A-7C10-4D35-A6E2-91F23393B4B4}">
      <dgm:prSet/>
      <dgm:spPr/>
      <dgm:t>
        <a:bodyPr/>
        <a:lstStyle/>
        <a:p>
          <a:endParaRPr lang="en-US"/>
        </a:p>
      </dgm:t>
    </dgm:pt>
    <dgm:pt modelId="{7E934A26-DB92-43EE-88E2-7E10A04E074F}" type="pres">
      <dgm:prSet presAssocID="{9CA461A2-C9DC-4C57-AAC9-1344407F3E0B}" presName="hierChild1" presStyleCnt="0">
        <dgm:presLayoutVars>
          <dgm:chPref val="1"/>
          <dgm:dir/>
          <dgm:animOne val="branch"/>
          <dgm:animLvl val="lvl"/>
          <dgm:resizeHandles/>
        </dgm:presLayoutVars>
      </dgm:prSet>
      <dgm:spPr/>
    </dgm:pt>
    <dgm:pt modelId="{CB1A2189-B64A-409E-8CC3-CD900BFB2106}" type="pres">
      <dgm:prSet presAssocID="{2A37A6E2-79B2-40EA-9A0B-96A6E8BE9F9E}" presName="hierRoot1" presStyleCnt="0"/>
      <dgm:spPr/>
    </dgm:pt>
    <dgm:pt modelId="{877DAD88-DDCB-47C4-B181-DE73E4617F8A}" type="pres">
      <dgm:prSet presAssocID="{2A37A6E2-79B2-40EA-9A0B-96A6E8BE9F9E}" presName="composite" presStyleCnt="0"/>
      <dgm:spPr/>
    </dgm:pt>
    <dgm:pt modelId="{44C57D4F-DC1D-40C5-BF22-4451FC7D50FA}" type="pres">
      <dgm:prSet presAssocID="{2A37A6E2-79B2-40EA-9A0B-96A6E8BE9F9E}" presName="background" presStyleLbl="node0" presStyleIdx="0" presStyleCnt="2"/>
      <dgm:spPr/>
    </dgm:pt>
    <dgm:pt modelId="{F73B6EA2-78EC-4F3C-8800-4BA09E7BDA1C}" type="pres">
      <dgm:prSet presAssocID="{2A37A6E2-79B2-40EA-9A0B-96A6E8BE9F9E}" presName="text" presStyleLbl="fgAcc0" presStyleIdx="0" presStyleCnt="2">
        <dgm:presLayoutVars>
          <dgm:chPref val="3"/>
        </dgm:presLayoutVars>
      </dgm:prSet>
      <dgm:spPr/>
    </dgm:pt>
    <dgm:pt modelId="{1F6C97D0-8504-4417-BC55-D5EB301C4D64}" type="pres">
      <dgm:prSet presAssocID="{2A37A6E2-79B2-40EA-9A0B-96A6E8BE9F9E}" presName="hierChild2" presStyleCnt="0"/>
      <dgm:spPr/>
    </dgm:pt>
    <dgm:pt modelId="{F5B603EE-731A-4999-B613-1CD1247EEDBD}" type="pres">
      <dgm:prSet presAssocID="{46DAE364-4B71-4173-822B-9713C0FA0B41}" presName="hierRoot1" presStyleCnt="0"/>
      <dgm:spPr/>
    </dgm:pt>
    <dgm:pt modelId="{2BAAF4F8-C6BE-4877-A568-715A921AB473}" type="pres">
      <dgm:prSet presAssocID="{46DAE364-4B71-4173-822B-9713C0FA0B41}" presName="composite" presStyleCnt="0"/>
      <dgm:spPr/>
    </dgm:pt>
    <dgm:pt modelId="{BAB20B42-C0FC-4ED9-8AB7-9478CD37D132}" type="pres">
      <dgm:prSet presAssocID="{46DAE364-4B71-4173-822B-9713C0FA0B41}" presName="background" presStyleLbl="node0" presStyleIdx="1" presStyleCnt="2"/>
      <dgm:spPr/>
    </dgm:pt>
    <dgm:pt modelId="{1555EEAC-9772-4BC7-A0E2-BDC6F8649A46}" type="pres">
      <dgm:prSet presAssocID="{46DAE364-4B71-4173-822B-9713C0FA0B41}" presName="text" presStyleLbl="fgAcc0" presStyleIdx="1" presStyleCnt="2">
        <dgm:presLayoutVars>
          <dgm:chPref val="3"/>
        </dgm:presLayoutVars>
      </dgm:prSet>
      <dgm:spPr/>
    </dgm:pt>
    <dgm:pt modelId="{A079F928-2211-4017-A573-757BC6E9439D}" type="pres">
      <dgm:prSet presAssocID="{46DAE364-4B71-4173-822B-9713C0FA0B41}" presName="hierChild2" presStyleCnt="0"/>
      <dgm:spPr/>
    </dgm:pt>
  </dgm:ptLst>
  <dgm:cxnLst>
    <dgm:cxn modelId="{448CE50C-CFBD-4395-944D-129C7830F06B}" type="presOf" srcId="{2A37A6E2-79B2-40EA-9A0B-96A6E8BE9F9E}" destId="{F73B6EA2-78EC-4F3C-8800-4BA09E7BDA1C}" srcOrd="0" destOrd="0" presId="urn:microsoft.com/office/officeart/2005/8/layout/hierarchy1"/>
    <dgm:cxn modelId="{D8BE9F20-EB17-4C59-976F-898C314215ED}" type="presOf" srcId="{9CA461A2-C9DC-4C57-AAC9-1344407F3E0B}" destId="{7E934A26-DB92-43EE-88E2-7E10A04E074F}" srcOrd="0" destOrd="0" presId="urn:microsoft.com/office/officeart/2005/8/layout/hierarchy1"/>
    <dgm:cxn modelId="{3FB9C88A-7C10-4D35-A6E2-91F23393B4B4}" srcId="{9CA461A2-C9DC-4C57-AAC9-1344407F3E0B}" destId="{46DAE364-4B71-4173-822B-9713C0FA0B41}" srcOrd="1" destOrd="0" parTransId="{FAECAED5-B3A7-4FCC-85BF-688A1A58D11B}" sibTransId="{A2B8777C-CE98-4DAE-80C0-E8109E15DD1B}"/>
    <dgm:cxn modelId="{720979A9-6BA9-4854-A373-4F116C1F89CA}" srcId="{9CA461A2-C9DC-4C57-AAC9-1344407F3E0B}" destId="{2A37A6E2-79B2-40EA-9A0B-96A6E8BE9F9E}" srcOrd="0" destOrd="0" parTransId="{EEC39D4E-6151-49B8-A413-1CA7FF191A65}" sibTransId="{9CF152D9-DE72-4AD0-BED6-F8F9DC195CAD}"/>
    <dgm:cxn modelId="{1BA92CE6-6F47-466E-9C47-132BF55F4F8C}" type="presOf" srcId="{46DAE364-4B71-4173-822B-9713C0FA0B41}" destId="{1555EEAC-9772-4BC7-A0E2-BDC6F8649A46}" srcOrd="0" destOrd="0" presId="urn:microsoft.com/office/officeart/2005/8/layout/hierarchy1"/>
    <dgm:cxn modelId="{F80687B6-9C9D-4C32-821F-AF55EDBC0DD8}" type="presParOf" srcId="{7E934A26-DB92-43EE-88E2-7E10A04E074F}" destId="{CB1A2189-B64A-409E-8CC3-CD900BFB2106}" srcOrd="0" destOrd="0" presId="urn:microsoft.com/office/officeart/2005/8/layout/hierarchy1"/>
    <dgm:cxn modelId="{BE07442A-38DA-4D34-B974-880FF3A77B3D}" type="presParOf" srcId="{CB1A2189-B64A-409E-8CC3-CD900BFB2106}" destId="{877DAD88-DDCB-47C4-B181-DE73E4617F8A}" srcOrd="0" destOrd="0" presId="urn:microsoft.com/office/officeart/2005/8/layout/hierarchy1"/>
    <dgm:cxn modelId="{1B2A7A6E-A6F6-41E1-8D44-89F15740B35A}" type="presParOf" srcId="{877DAD88-DDCB-47C4-B181-DE73E4617F8A}" destId="{44C57D4F-DC1D-40C5-BF22-4451FC7D50FA}" srcOrd="0" destOrd="0" presId="urn:microsoft.com/office/officeart/2005/8/layout/hierarchy1"/>
    <dgm:cxn modelId="{7B166F61-104E-465D-878E-6C04B19030B5}" type="presParOf" srcId="{877DAD88-DDCB-47C4-B181-DE73E4617F8A}" destId="{F73B6EA2-78EC-4F3C-8800-4BA09E7BDA1C}" srcOrd="1" destOrd="0" presId="urn:microsoft.com/office/officeart/2005/8/layout/hierarchy1"/>
    <dgm:cxn modelId="{6E360FF7-C4AA-47E4-B813-B0312F260F49}" type="presParOf" srcId="{CB1A2189-B64A-409E-8CC3-CD900BFB2106}" destId="{1F6C97D0-8504-4417-BC55-D5EB301C4D64}" srcOrd="1" destOrd="0" presId="urn:microsoft.com/office/officeart/2005/8/layout/hierarchy1"/>
    <dgm:cxn modelId="{A405BFA7-DD6D-4385-898F-3DF0675CA1EA}" type="presParOf" srcId="{7E934A26-DB92-43EE-88E2-7E10A04E074F}" destId="{F5B603EE-731A-4999-B613-1CD1247EEDBD}" srcOrd="1" destOrd="0" presId="urn:microsoft.com/office/officeart/2005/8/layout/hierarchy1"/>
    <dgm:cxn modelId="{B5EEBF10-DF69-47B7-AD98-00B8AE759B5E}" type="presParOf" srcId="{F5B603EE-731A-4999-B613-1CD1247EEDBD}" destId="{2BAAF4F8-C6BE-4877-A568-715A921AB473}" srcOrd="0" destOrd="0" presId="urn:microsoft.com/office/officeart/2005/8/layout/hierarchy1"/>
    <dgm:cxn modelId="{EF931D42-D869-4B46-83E7-DE72871B79AC}" type="presParOf" srcId="{2BAAF4F8-C6BE-4877-A568-715A921AB473}" destId="{BAB20B42-C0FC-4ED9-8AB7-9478CD37D132}" srcOrd="0" destOrd="0" presId="urn:microsoft.com/office/officeart/2005/8/layout/hierarchy1"/>
    <dgm:cxn modelId="{4A5F726B-2449-4D17-9F1B-300DFE240DBC}" type="presParOf" srcId="{2BAAF4F8-C6BE-4877-A568-715A921AB473}" destId="{1555EEAC-9772-4BC7-A0E2-BDC6F8649A46}" srcOrd="1" destOrd="0" presId="urn:microsoft.com/office/officeart/2005/8/layout/hierarchy1"/>
    <dgm:cxn modelId="{328B0005-5299-45B9-9B18-A2812C7BFA9B}" type="presParOf" srcId="{F5B603EE-731A-4999-B613-1CD1247EEDBD}" destId="{A079F928-2211-4017-A573-757BC6E943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D98256-297E-4BC9-914F-BEC252D62704}"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DE20838-6FEB-49A4-8DA6-6B2799AE580D}">
      <dgm:prSet/>
      <dgm:spPr/>
      <dgm:t>
        <a:bodyPr/>
        <a:lstStyle/>
        <a:p>
          <a:r>
            <a:rPr lang="en-US"/>
            <a:t>The higher of the “K” values tells you which reaction predominates, and, therefore, whether the entity reacts as an acid or as a base in aqueous solution.</a:t>
          </a:r>
        </a:p>
      </dgm:t>
    </dgm:pt>
    <dgm:pt modelId="{369DE4DA-9023-478D-90F1-E151B18D65CE}" type="parTrans" cxnId="{D8B12DCB-FE73-4625-B712-1C313598B8AA}">
      <dgm:prSet/>
      <dgm:spPr/>
      <dgm:t>
        <a:bodyPr/>
        <a:lstStyle/>
        <a:p>
          <a:endParaRPr lang="en-US"/>
        </a:p>
      </dgm:t>
    </dgm:pt>
    <dgm:pt modelId="{74538895-4E33-4490-9EA1-F17939C7D57B}" type="sibTrans" cxnId="{D8B12DCB-FE73-4625-B712-1C313598B8AA}">
      <dgm:prSet/>
      <dgm:spPr/>
      <dgm:t>
        <a:bodyPr/>
        <a:lstStyle/>
        <a:p>
          <a:endParaRPr lang="en-US"/>
        </a:p>
      </dgm:t>
    </dgm:pt>
    <dgm:pt modelId="{2EA48F48-5FBE-45EE-87CA-F513172956E3}">
      <dgm:prSet/>
      <dgm:spPr/>
      <dgm:t>
        <a:bodyPr/>
        <a:lstStyle/>
        <a:p>
          <a:r>
            <a:rPr lang="en-US" b="1"/>
            <a:t>Example: </a:t>
          </a:r>
          <a:r>
            <a:rPr lang="en-US"/>
            <a:t>Which reaction predominates when NaHSO</a:t>
          </a:r>
          <a:r>
            <a:rPr lang="en-US" baseline="-25000"/>
            <a:t>3</a:t>
          </a:r>
          <a:r>
            <a:rPr lang="en-US"/>
            <a:t>(s) is dissolved in water to produce HSO</a:t>
          </a:r>
          <a:r>
            <a:rPr lang="en-US" baseline="-25000"/>
            <a:t>3</a:t>
          </a:r>
          <a:r>
            <a:rPr lang="en-US" baseline="30000"/>
            <a:t>-</a:t>
          </a:r>
          <a:r>
            <a:rPr lang="en-US"/>
            <a:t>(aq) solution? Will the solution be acidic or basic?</a:t>
          </a:r>
        </a:p>
      </dgm:t>
    </dgm:pt>
    <dgm:pt modelId="{AD483B4C-F580-4CEA-94C1-327625DA3BBE}" type="parTrans" cxnId="{54C3E34C-4F12-465D-81A9-5B6D313C8959}">
      <dgm:prSet/>
      <dgm:spPr/>
      <dgm:t>
        <a:bodyPr/>
        <a:lstStyle/>
        <a:p>
          <a:endParaRPr lang="en-US"/>
        </a:p>
      </dgm:t>
    </dgm:pt>
    <dgm:pt modelId="{070A134B-8687-48CC-B8B6-48B9A33CCDAF}" type="sibTrans" cxnId="{54C3E34C-4F12-465D-81A9-5B6D313C8959}">
      <dgm:prSet/>
      <dgm:spPr/>
      <dgm:t>
        <a:bodyPr/>
        <a:lstStyle/>
        <a:p>
          <a:endParaRPr lang="en-US"/>
        </a:p>
      </dgm:t>
    </dgm:pt>
    <dgm:pt modelId="{6D0A9CF9-79B3-40E5-B588-82D50B2EE8C1}" type="pres">
      <dgm:prSet presAssocID="{08D98256-297E-4BC9-914F-BEC252D62704}" presName="hierChild1" presStyleCnt="0">
        <dgm:presLayoutVars>
          <dgm:chPref val="1"/>
          <dgm:dir/>
          <dgm:animOne val="branch"/>
          <dgm:animLvl val="lvl"/>
          <dgm:resizeHandles/>
        </dgm:presLayoutVars>
      </dgm:prSet>
      <dgm:spPr/>
    </dgm:pt>
    <dgm:pt modelId="{71904918-46A4-436F-934A-26EE8950873B}" type="pres">
      <dgm:prSet presAssocID="{0DE20838-6FEB-49A4-8DA6-6B2799AE580D}" presName="hierRoot1" presStyleCnt="0"/>
      <dgm:spPr/>
    </dgm:pt>
    <dgm:pt modelId="{05B0BC1D-6305-492B-B1F7-F9B6F73B6B12}" type="pres">
      <dgm:prSet presAssocID="{0DE20838-6FEB-49A4-8DA6-6B2799AE580D}" presName="composite" presStyleCnt="0"/>
      <dgm:spPr/>
    </dgm:pt>
    <dgm:pt modelId="{951C3ED1-F2F7-4CA1-BC94-F2B103B5A4E3}" type="pres">
      <dgm:prSet presAssocID="{0DE20838-6FEB-49A4-8DA6-6B2799AE580D}" presName="background" presStyleLbl="node0" presStyleIdx="0" presStyleCnt="2"/>
      <dgm:spPr/>
    </dgm:pt>
    <dgm:pt modelId="{AC781FA3-5579-4438-BD49-BC9956215984}" type="pres">
      <dgm:prSet presAssocID="{0DE20838-6FEB-49A4-8DA6-6B2799AE580D}" presName="text" presStyleLbl="fgAcc0" presStyleIdx="0" presStyleCnt="2">
        <dgm:presLayoutVars>
          <dgm:chPref val="3"/>
        </dgm:presLayoutVars>
      </dgm:prSet>
      <dgm:spPr/>
    </dgm:pt>
    <dgm:pt modelId="{7E37B1BD-7FBE-4B5D-AE12-DBE181DC2C95}" type="pres">
      <dgm:prSet presAssocID="{0DE20838-6FEB-49A4-8DA6-6B2799AE580D}" presName="hierChild2" presStyleCnt="0"/>
      <dgm:spPr/>
    </dgm:pt>
    <dgm:pt modelId="{0A13E48F-9F82-4AE6-A5C1-1EB478E34D93}" type="pres">
      <dgm:prSet presAssocID="{2EA48F48-5FBE-45EE-87CA-F513172956E3}" presName="hierRoot1" presStyleCnt="0"/>
      <dgm:spPr/>
    </dgm:pt>
    <dgm:pt modelId="{DC84036E-880C-4F99-BB5B-C1D16D57BA6F}" type="pres">
      <dgm:prSet presAssocID="{2EA48F48-5FBE-45EE-87CA-F513172956E3}" presName="composite" presStyleCnt="0"/>
      <dgm:spPr/>
    </dgm:pt>
    <dgm:pt modelId="{8A918AE5-670E-496B-9743-6CCBE0CB8DB7}" type="pres">
      <dgm:prSet presAssocID="{2EA48F48-5FBE-45EE-87CA-F513172956E3}" presName="background" presStyleLbl="node0" presStyleIdx="1" presStyleCnt="2"/>
      <dgm:spPr/>
    </dgm:pt>
    <dgm:pt modelId="{24B81ED2-A6C9-48DD-8193-CCD3AC434929}" type="pres">
      <dgm:prSet presAssocID="{2EA48F48-5FBE-45EE-87CA-F513172956E3}" presName="text" presStyleLbl="fgAcc0" presStyleIdx="1" presStyleCnt="2">
        <dgm:presLayoutVars>
          <dgm:chPref val="3"/>
        </dgm:presLayoutVars>
      </dgm:prSet>
      <dgm:spPr/>
    </dgm:pt>
    <dgm:pt modelId="{839597D1-09EF-448A-996D-68983B9920FB}" type="pres">
      <dgm:prSet presAssocID="{2EA48F48-5FBE-45EE-87CA-F513172956E3}" presName="hierChild2" presStyleCnt="0"/>
      <dgm:spPr/>
    </dgm:pt>
  </dgm:ptLst>
  <dgm:cxnLst>
    <dgm:cxn modelId="{54C3E34C-4F12-465D-81A9-5B6D313C8959}" srcId="{08D98256-297E-4BC9-914F-BEC252D62704}" destId="{2EA48F48-5FBE-45EE-87CA-F513172956E3}" srcOrd="1" destOrd="0" parTransId="{AD483B4C-F580-4CEA-94C1-327625DA3BBE}" sibTransId="{070A134B-8687-48CC-B8B6-48B9A33CCDAF}"/>
    <dgm:cxn modelId="{D8B12DCB-FE73-4625-B712-1C313598B8AA}" srcId="{08D98256-297E-4BC9-914F-BEC252D62704}" destId="{0DE20838-6FEB-49A4-8DA6-6B2799AE580D}" srcOrd="0" destOrd="0" parTransId="{369DE4DA-9023-478D-90F1-E151B18D65CE}" sibTransId="{74538895-4E33-4490-9EA1-F17939C7D57B}"/>
    <dgm:cxn modelId="{1F0A32CD-5693-4385-937D-26D21742BE5C}" type="presOf" srcId="{08D98256-297E-4BC9-914F-BEC252D62704}" destId="{6D0A9CF9-79B3-40E5-B588-82D50B2EE8C1}" srcOrd="0" destOrd="0" presId="urn:microsoft.com/office/officeart/2005/8/layout/hierarchy1"/>
    <dgm:cxn modelId="{23F237E0-8FF5-4751-B65F-9B916DF28556}" type="presOf" srcId="{2EA48F48-5FBE-45EE-87CA-F513172956E3}" destId="{24B81ED2-A6C9-48DD-8193-CCD3AC434929}" srcOrd="0" destOrd="0" presId="urn:microsoft.com/office/officeart/2005/8/layout/hierarchy1"/>
    <dgm:cxn modelId="{7F37ADE1-B06B-4A66-A5D3-D4574E72DDD5}" type="presOf" srcId="{0DE20838-6FEB-49A4-8DA6-6B2799AE580D}" destId="{AC781FA3-5579-4438-BD49-BC9956215984}" srcOrd="0" destOrd="0" presId="urn:microsoft.com/office/officeart/2005/8/layout/hierarchy1"/>
    <dgm:cxn modelId="{3664FF62-2F2C-4219-87BA-63E9B0BB5F52}" type="presParOf" srcId="{6D0A9CF9-79B3-40E5-B588-82D50B2EE8C1}" destId="{71904918-46A4-436F-934A-26EE8950873B}" srcOrd="0" destOrd="0" presId="urn:microsoft.com/office/officeart/2005/8/layout/hierarchy1"/>
    <dgm:cxn modelId="{49D56C19-0CE1-41CB-BE02-CB8D6AB8D154}" type="presParOf" srcId="{71904918-46A4-436F-934A-26EE8950873B}" destId="{05B0BC1D-6305-492B-B1F7-F9B6F73B6B12}" srcOrd="0" destOrd="0" presId="urn:microsoft.com/office/officeart/2005/8/layout/hierarchy1"/>
    <dgm:cxn modelId="{330BD8BF-01C2-408A-A818-ADEE35ED99B1}" type="presParOf" srcId="{05B0BC1D-6305-492B-B1F7-F9B6F73B6B12}" destId="{951C3ED1-F2F7-4CA1-BC94-F2B103B5A4E3}" srcOrd="0" destOrd="0" presId="urn:microsoft.com/office/officeart/2005/8/layout/hierarchy1"/>
    <dgm:cxn modelId="{116058D9-B5D0-4E46-934C-BC59A0BBD0AE}" type="presParOf" srcId="{05B0BC1D-6305-492B-B1F7-F9B6F73B6B12}" destId="{AC781FA3-5579-4438-BD49-BC9956215984}" srcOrd="1" destOrd="0" presId="urn:microsoft.com/office/officeart/2005/8/layout/hierarchy1"/>
    <dgm:cxn modelId="{59E52581-97B1-45C4-8CB9-1C996D0D9296}" type="presParOf" srcId="{71904918-46A4-436F-934A-26EE8950873B}" destId="{7E37B1BD-7FBE-4B5D-AE12-DBE181DC2C95}" srcOrd="1" destOrd="0" presId="urn:microsoft.com/office/officeart/2005/8/layout/hierarchy1"/>
    <dgm:cxn modelId="{3EBD7556-3D93-47C0-91AC-5582681C6E87}" type="presParOf" srcId="{6D0A9CF9-79B3-40E5-B588-82D50B2EE8C1}" destId="{0A13E48F-9F82-4AE6-A5C1-1EB478E34D93}" srcOrd="1" destOrd="0" presId="urn:microsoft.com/office/officeart/2005/8/layout/hierarchy1"/>
    <dgm:cxn modelId="{DB1F3680-9B8B-4B02-BD34-98BE6DCCBDD2}" type="presParOf" srcId="{0A13E48F-9F82-4AE6-A5C1-1EB478E34D93}" destId="{DC84036E-880C-4F99-BB5B-C1D16D57BA6F}" srcOrd="0" destOrd="0" presId="urn:microsoft.com/office/officeart/2005/8/layout/hierarchy1"/>
    <dgm:cxn modelId="{73C666D9-C19D-4749-8880-01AE8B6523ED}" type="presParOf" srcId="{DC84036E-880C-4F99-BB5B-C1D16D57BA6F}" destId="{8A918AE5-670E-496B-9743-6CCBE0CB8DB7}" srcOrd="0" destOrd="0" presId="urn:microsoft.com/office/officeart/2005/8/layout/hierarchy1"/>
    <dgm:cxn modelId="{ACB2118E-0AE1-450D-BDD3-C6D77631E93A}" type="presParOf" srcId="{DC84036E-880C-4F99-BB5B-C1D16D57BA6F}" destId="{24B81ED2-A6C9-48DD-8193-CCD3AC434929}" srcOrd="1" destOrd="0" presId="urn:microsoft.com/office/officeart/2005/8/layout/hierarchy1"/>
    <dgm:cxn modelId="{B536931F-A1F7-4BB4-85CF-4C568FA010A9}" type="presParOf" srcId="{0A13E48F-9F82-4AE6-A5C1-1EB478E34D93}" destId="{839597D1-09EF-448A-996D-68983B9920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577684-5A7A-408E-84B5-9882C75214F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19D91BE1-800B-46E0-A898-A414B86F29CA}">
      <dgm:prSet/>
      <dgm:spPr/>
      <dgm:t>
        <a:bodyPr/>
        <a:lstStyle/>
        <a:p>
          <a:r>
            <a:rPr lang="en-US" b="1" i="1"/>
            <a:t>Endpoint</a:t>
          </a:r>
          <a:r>
            <a:rPr lang="en-US" i="1"/>
            <a:t> refers to that point in a titration analysis where the addition of titrant is </a:t>
          </a:r>
          <a:r>
            <a:rPr lang="en-US"/>
            <a:t>stopped. The endpoint is defined (empirically) by the observed colour change of an indicator.</a:t>
          </a:r>
        </a:p>
      </dgm:t>
    </dgm:pt>
    <dgm:pt modelId="{0CDAED25-2A56-4936-8058-16191AD436F4}" type="parTrans" cxnId="{F1278156-A6E6-405E-8AA3-BE15C7AA0414}">
      <dgm:prSet/>
      <dgm:spPr/>
      <dgm:t>
        <a:bodyPr/>
        <a:lstStyle/>
        <a:p>
          <a:endParaRPr lang="en-US"/>
        </a:p>
      </dgm:t>
    </dgm:pt>
    <dgm:pt modelId="{BA754A7C-569B-420F-A244-7BF97530C098}" type="sibTrans" cxnId="{F1278156-A6E6-405E-8AA3-BE15C7AA0414}">
      <dgm:prSet/>
      <dgm:spPr/>
      <dgm:t>
        <a:bodyPr/>
        <a:lstStyle/>
        <a:p>
          <a:endParaRPr lang="en-US"/>
        </a:p>
      </dgm:t>
    </dgm:pt>
    <dgm:pt modelId="{EB2CDAFB-6B4B-4F51-AEEB-165A4C149712}">
      <dgm:prSet/>
      <dgm:spPr/>
      <dgm:t>
        <a:bodyPr/>
        <a:lstStyle/>
        <a:p>
          <a:r>
            <a:rPr lang="en-US" b="1" i="1"/>
            <a:t>Equivalence point </a:t>
          </a:r>
          <a:r>
            <a:rPr lang="en-US" i="1"/>
            <a:t>refers to that point in any chemical reaction where chemically </a:t>
          </a:r>
          <a:r>
            <a:rPr lang="en-US"/>
            <a:t>equivalent amounts of the reactants have been combined. The equivalence point is defined (theoretically) by the stoichiometric ratio from the reaction equation.</a:t>
          </a:r>
        </a:p>
      </dgm:t>
    </dgm:pt>
    <dgm:pt modelId="{2EC70AB0-D4B5-4AA2-9FBB-FCD7497654F9}" type="parTrans" cxnId="{A3FA006E-BAE1-41E2-BC26-56A94F0B5221}">
      <dgm:prSet/>
      <dgm:spPr/>
      <dgm:t>
        <a:bodyPr/>
        <a:lstStyle/>
        <a:p>
          <a:endParaRPr lang="en-US"/>
        </a:p>
      </dgm:t>
    </dgm:pt>
    <dgm:pt modelId="{349CF795-62E8-402A-8199-B38A56ECB285}" type="sibTrans" cxnId="{A3FA006E-BAE1-41E2-BC26-56A94F0B5221}">
      <dgm:prSet/>
      <dgm:spPr/>
      <dgm:t>
        <a:bodyPr/>
        <a:lstStyle/>
        <a:p>
          <a:endParaRPr lang="en-US"/>
        </a:p>
      </dgm:t>
    </dgm:pt>
    <dgm:pt modelId="{E030D2AC-E6F3-4279-869D-5A4D74CCA0A4}">
      <dgm:prSet/>
      <dgm:spPr/>
      <dgm:t>
        <a:bodyPr/>
        <a:lstStyle/>
        <a:p>
          <a:r>
            <a:rPr lang="en-US" b="1"/>
            <a:t>Buffering</a:t>
          </a:r>
          <a:r>
            <a:rPr lang="en-US"/>
            <a:t> is the property of some solutions (often called buffer solutions) of resisting (counteracting) any significant change in pH when an acid or a base is added.</a:t>
          </a:r>
        </a:p>
      </dgm:t>
    </dgm:pt>
    <dgm:pt modelId="{E5C4F556-40A9-4BC4-A263-1B4F30A6A297}" type="parTrans" cxnId="{5E58FCEE-B96E-4D61-9A50-0BD0DC996B29}">
      <dgm:prSet/>
      <dgm:spPr/>
      <dgm:t>
        <a:bodyPr/>
        <a:lstStyle/>
        <a:p>
          <a:endParaRPr lang="en-US"/>
        </a:p>
      </dgm:t>
    </dgm:pt>
    <dgm:pt modelId="{FA31B4CB-10D9-4291-99C0-EFF9CFB71760}" type="sibTrans" cxnId="{5E58FCEE-B96E-4D61-9A50-0BD0DC996B29}">
      <dgm:prSet/>
      <dgm:spPr/>
      <dgm:t>
        <a:bodyPr/>
        <a:lstStyle/>
        <a:p>
          <a:endParaRPr lang="en-US"/>
        </a:p>
      </dgm:t>
    </dgm:pt>
    <dgm:pt modelId="{922FFB8D-361D-4563-A5AE-3064EBA52D6F}" type="pres">
      <dgm:prSet presAssocID="{40577684-5A7A-408E-84B5-9882C75214F8}" presName="linear" presStyleCnt="0">
        <dgm:presLayoutVars>
          <dgm:animLvl val="lvl"/>
          <dgm:resizeHandles val="exact"/>
        </dgm:presLayoutVars>
      </dgm:prSet>
      <dgm:spPr/>
    </dgm:pt>
    <dgm:pt modelId="{340B94C2-CBBE-4048-9EAE-53A225502836}" type="pres">
      <dgm:prSet presAssocID="{19D91BE1-800B-46E0-A898-A414B86F29CA}" presName="parentText" presStyleLbl="node1" presStyleIdx="0" presStyleCnt="3">
        <dgm:presLayoutVars>
          <dgm:chMax val="0"/>
          <dgm:bulletEnabled val="1"/>
        </dgm:presLayoutVars>
      </dgm:prSet>
      <dgm:spPr/>
    </dgm:pt>
    <dgm:pt modelId="{A1F6332C-B960-4400-94FF-AC84264D4E94}" type="pres">
      <dgm:prSet presAssocID="{BA754A7C-569B-420F-A244-7BF97530C098}" presName="spacer" presStyleCnt="0"/>
      <dgm:spPr/>
    </dgm:pt>
    <dgm:pt modelId="{BEA33AA6-5B35-4095-A115-43035A42778E}" type="pres">
      <dgm:prSet presAssocID="{EB2CDAFB-6B4B-4F51-AEEB-165A4C149712}" presName="parentText" presStyleLbl="node1" presStyleIdx="1" presStyleCnt="3">
        <dgm:presLayoutVars>
          <dgm:chMax val="0"/>
          <dgm:bulletEnabled val="1"/>
        </dgm:presLayoutVars>
      </dgm:prSet>
      <dgm:spPr/>
    </dgm:pt>
    <dgm:pt modelId="{849A0FF4-D4E2-446C-A1C7-ABD8C2E7849A}" type="pres">
      <dgm:prSet presAssocID="{349CF795-62E8-402A-8199-B38A56ECB285}" presName="spacer" presStyleCnt="0"/>
      <dgm:spPr/>
    </dgm:pt>
    <dgm:pt modelId="{0C42BFE6-4413-4D43-907D-7A43BB9289DF}" type="pres">
      <dgm:prSet presAssocID="{E030D2AC-E6F3-4279-869D-5A4D74CCA0A4}" presName="parentText" presStyleLbl="node1" presStyleIdx="2" presStyleCnt="3">
        <dgm:presLayoutVars>
          <dgm:chMax val="0"/>
          <dgm:bulletEnabled val="1"/>
        </dgm:presLayoutVars>
      </dgm:prSet>
      <dgm:spPr/>
    </dgm:pt>
  </dgm:ptLst>
  <dgm:cxnLst>
    <dgm:cxn modelId="{837E003E-5F23-45F5-B4E2-5487DFD858EF}" type="presOf" srcId="{19D91BE1-800B-46E0-A898-A414B86F29CA}" destId="{340B94C2-CBBE-4048-9EAE-53A225502836}" srcOrd="0" destOrd="0" presId="urn:microsoft.com/office/officeart/2005/8/layout/vList2"/>
    <dgm:cxn modelId="{A3FA006E-BAE1-41E2-BC26-56A94F0B5221}" srcId="{40577684-5A7A-408E-84B5-9882C75214F8}" destId="{EB2CDAFB-6B4B-4F51-AEEB-165A4C149712}" srcOrd="1" destOrd="0" parTransId="{2EC70AB0-D4B5-4AA2-9FBB-FCD7497654F9}" sibTransId="{349CF795-62E8-402A-8199-B38A56ECB285}"/>
    <dgm:cxn modelId="{F1278156-A6E6-405E-8AA3-BE15C7AA0414}" srcId="{40577684-5A7A-408E-84B5-9882C75214F8}" destId="{19D91BE1-800B-46E0-A898-A414B86F29CA}" srcOrd="0" destOrd="0" parTransId="{0CDAED25-2A56-4936-8058-16191AD436F4}" sibTransId="{BA754A7C-569B-420F-A244-7BF97530C098}"/>
    <dgm:cxn modelId="{B8EF888F-F110-4E6D-993C-E736F85B85FA}" type="presOf" srcId="{40577684-5A7A-408E-84B5-9882C75214F8}" destId="{922FFB8D-361D-4563-A5AE-3064EBA52D6F}" srcOrd="0" destOrd="0" presId="urn:microsoft.com/office/officeart/2005/8/layout/vList2"/>
    <dgm:cxn modelId="{99DD4793-0483-402E-8F7A-AD0ADBDF7BA3}" type="presOf" srcId="{EB2CDAFB-6B4B-4F51-AEEB-165A4C149712}" destId="{BEA33AA6-5B35-4095-A115-43035A42778E}" srcOrd="0" destOrd="0" presId="urn:microsoft.com/office/officeart/2005/8/layout/vList2"/>
    <dgm:cxn modelId="{DC065AD9-6A90-4E53-B029-DA47D32D79CC}" type="presOf" srcId="{E030D2AC-E6F3-4279-869D-5A4D74CCA0A4}" destId="{0C42BFE6-4413-4D43-907D-7A43BB9289DF}" srcOrd="0" destOrd="0" presId="urn:microsoft.com/office/officeart/2005/8/layout/vList2"/>
    <dgm:cxn modelId="{5E58FCEE-B96E-4D61-9A50-0BD0DC996B29}" srcId="{40577684-5A7A-408E-84B5-9882C75214F8}" destId="{E030D2AC-E6F3-4279-869D-5A4D74CCA0A4}" srcOrd="2" destOrd="0" parTransId="{E5C4F556-40A9-4BC4-A263-1B4F30A6A297}" sibTransId="{FA31B4CB-10D9-4291-99C0-EFF9CFB71760}"/>
    <dgm:cxn modelId="{2118A676-ACF4-4231-8CC1-CEE90A595AAE}" type="presParOf" srcId="{922FFB8D-361D-4563-A5AE-3064EBA52D6F}" destId="{340B94C2-CBBE-4048-9EAE-53A225502836}" srcOrd="0" destOrd="0" presId="urn:microsoft.com/office/officeart/2005/8/layout/vList2"/>
    <dgm:cxn modelId="{BC5F33F3-DD8F-43AE-98E9-C50A316FF3BB}" type="presParOf" srcId="{922FFB8D-361D-4563-A5AE-3064EBA52D6F}" destId="{A1F6332C-B960-4400-94FF-AC84264D4E94}" srcOrd="1" destOrd="0" presId="urn:microsoft.com/office/officeart/2005/8/layout/vList2"/>
    <dgm:cxn modelId="{C69E7D9E-E99C-4357-B4EF-D5A5256B823B}" type="presParOf" srcId="{922FFB8D-361D-4563-A5AE-3064EBA52D6F}" destId="{BEA33AA6-5B35-4095-A115-43035A42778E}" srcOrd="2" destOrd="0" presId="urn:microsoft.com/office/officeart/2005/8/layout/vList2"/>
    <dgm:cxn modelId="{FAF05909-BD60-4906-AF96-E9D3AFB67168}" type="presParOf" srcId="{922FFB8D-361D-4563-A5AE-3064EBA52D6F}" destId="{849A0FF4-D4E2-446C-A1C7-ABD8C2E7849A}" srcOrd="3" destOrd="0" presId="urn:microsoft.com/office/officeart/2005/8/layout/vList2"/>
    <dgm:cxn modelId="{152C12EA-F1C9-4ADE-B5E5-E71E22066C31}" type="presParOf" srcId="{922FFB8D-361D-4563-A5AE-3064EBA52D6F}" destId="{0C42BFE6-4413-4D43-907D-7A43BB9289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C3CE03-82A0-4EFA-9B0D-709B413067BC}"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2CCB6F2-38F9-42E0-955E-CA3984D42E99}">
      <dgm:prSet/>
      <dgm:spPr/>
      <dgm:t>
        <a:bodyPr/>
        <a:lstStyle/>
        <a:p>
          <a:r>
            <a:rPr lang="en-US"/>
            <a:t>Typically, common indicators such as methyl red have quite complex molecular formulas, so we use a (very simplified) shorthand to identify them, for convenience. </a:t>
          </a:r>
        </a:p>
      </dgm:t>
    </dgm:pt>
    <dgm:pt modelId="{B0628D94-086E-45DC-BBDF-BA86AB597582}" type="parTrans" cxnId="{64D2D73E-8C2C-4F01-B728-B6E97DA299E5}">
      <dgm:prSet/>
      <dgm:spPr/>
      <dgm:t>
        <a:bodyPr/>
        <a:lstStyle/>
        <a:p>
          <a:endParaRPr lang="en-US"/>
        </a:p>
      </dgm:t>
    </dgm:pt>
    <dgm:pt modelId="{E5C39812-604A-4CED-9F68-42E745F118CA}" type="sibTrans" cxnId="{64D2D73E-8C2C-4F01-B728-B6E97DA299E5}">
      <dgm:prSet/>
      <dgm:spPr/>
      <dgm:t>
        <a:bodyPr/>
        <a:lstStyle/>
        <a:p>
          <a:endParaRPr lang="en-US"/>
        </a:p>
      </dgm:t>
    </dgm:pt>
    <dgm:pt modelId="{B98A24C8-4C28-42F0-ABFE-9257FFAFAA46}">
      <dgm:prSet/>
      <dgm:spPr/>
      <dgm:t>
        <a:bodyPr/>
        <a:lstStyle/>
        <a:p>
          <a:r>
            <a:rPr lang="en-US"/>
            <a:t>When an indicator equilibrium is shifted to the point where equal concentrations of both forms exist, an intermediate colour may be observed. </a:t>
          </a:r>
        </a:p>
      </dgm:t>
    </dgm:pt>
    <dgm:pt modelId="{1D23C50C-BF6E-4EBB-81F1-BFC463FB6A61}" type="parTrans" cxnId="{CCA7FF3E-FA69-4185-BD12-A4B74A8E2BA3}">
      <dgm:prSet/>
      <dgm:spPr/>
      <dgm:t>
        <a:bodyPr/>
        <a:lstStyle/>
        <a:p>
          <a:endParaRPr lang="en-US"/>
        </a:p>
      </dgm:t>
    </dgm:pt>
    <dgm:pt modelId="{C642AD7A-F129-4C43-96EF-5A822A15277C}" type="sibTrans" cxnId="{CCA7FF3E-FA69-4185-BD12-A4B74A8E2BA3}">
      <dgm:prSet/>
      <dgm:spPr/>
      <dgm:t>
        <a:bodyPr/>
        <a:lstStyle/>
        <a:p>
          <a:endParaRPr lang="en-US"/>
        </a:p>
      </dgm:t>
    </dgm:pt>
    <dgm:pt modelId="{2E970765-C579-47C3-98E9-D82D9DDF2512}">
      <dgm:prSet/>
      <dgm:spPr/>
      <dgm:t>
        <a:bodyPr/>
        <a:lstStyle/>
        <a:p>
          <a:r>
            <a:rPr lang="en-US"/>
            <a:t>For example, we symbolize the (invisible) acid form of phenolphthalein as HPh, and the (bright red/pink) base form as Ph-. </a:t>
          </a:r>
        </a:p>
      </dgm:t>
    </dgm:pt>
    <dgm:pt modelId="{2CAA28D8-F471-4010-AAA6-34886A14A621}" type="parTrans" cxnId="{205CA95C-D7A6-423E-BC54-197FA869E4E6}">
      <dgm:prSet/>
      <dgm:spPr/>
      <dgm:t>
        <a:bodyPr/>
        <a:lstStyle/>
        <a:p>
          <a:endParaRPr lang="en-US"/>
        </a:p>
      </dgm:t>
    </dgm:pt>
    <dgm:pt modelId="{72083576-A5AB-4237-B0BD-CE46D6584FFE}" type="sibTrans" cxnId="{205CA95C-D7A6-423E-BC54-197FA869E4E6}">
      <dgm:prSet/>
      <dgm:spPr/>
      <dgm:t>
        <a:bodyPr/>
        <a:lstStyle/>
        <a:p>
          <a:endParaRPr lang="en-US"/>
        </a:p>
      </dgm:t>
    </dgm:pt>
    <dgm:pt modelId="{D0594799-884E-4FFE-841D-E7A125B6C3B1}" type="pres">
      <dgm:prSet presAssocID="{D6C3CE03-82A0-4EFA-9B0D-709B413067BC}" presName="vert0" presStyleCnt="0">
        <dgm:presLayoutVars>
          <dgm:dir/>
          <dgm:animOne val="branch"/>
          <dgm:animLvl val="lvl"/>
        </dgm:presLayoutVars>
      </dgm:prSet>
      <dgm:spPr/>
    </dgm:pt>
    <dgm:pt modelId="{08C7E729-7AA8-45BE-880A-397B84EC75D6}" type="pres">
      <dgm:prSet presAssocID="{A2CCB6F2-38F9-42E0-955E-CA3984D42E99}" presName="thickLine" presStyleLbl="alignNode1" presStyleIdx="0" presStyleCnt="3"/>
      <dgm:spPr/>
    </dgm:pt>
    <dgm:pt modelId="{D2EF84AC-E88D-497C-BE4C-CE0CCC72006F}" type="pres">
      <dgm:prSet presAssocID="{A2CCB6F2-38F9-42E0-955E-CA3984D42E99}" presName="horz1" presStyleCnt="0"/>
      <dgm:spPr/>
    </dgm:pt>
    <dgm:pt modelId="{1FCF37EC-572B-4555-B880-1C7AA7E0C970}" type="pres">
      <dgm:prSet presAssocID="{A2CCB6F2-38F9-42E0-955E-CA3984D42E99}" presName="tx1" presStyleLbl="revTx" presStyleIdx="0" presStyleCnt="3"/>
      <dgm:spPr/>
    </dgm:pt>
    <dgm:pt modelId="{5A43EE20-EF9D-4FE3-8ED5-733BFFF7E927}" type="pres">
      <dgm:prSet presAssocID="{A2CCB6F2-38F9-42E0-955E-CA3984D42E99}" presName="vert1" presStyleCnt="0"/>
      <dgm:spPr/>
    </dgm:pt>
    <dgm:pt modelId="{3C34A6B2-62E9-4D2B-9102-96A087F0C849}" type="pres">
      <dgm:prSet presAssocID="{B98A24C8-4C28-42F0-ABFE-9257FFAFAA46}" presName="thickLine" presStyleLbl="alignNode1" presStyleIdx="1" presStyleCnt="3"/>
      <dgm:spPr/>
    </dgm:pt>
    <dgm:pt modelId="{C9F6F992-2E69-4E1F-8520-177FFAA99C1F}" type="pres">
      <dgm:prSet presAssocID="{B98A24C8-4C28-42F0-ABFE-9257FFAFAA46}" presName="horz1" presStyleCnt="0"/>
      <dgm:spPr/>
    </dgm:pt>
    <dgm:pt modelId="{8F3A76A3-546A-4BA4-92AF-BDBF7CA4AAD8}" type="pres">
      <dgm:prSet presAssocID="{B98A24C8-4C28-42F0-ABFE-9257FFAFAA46}" presName="tx1" presStyleLbl="revTx" presStyleIdx="1" presStyleCnt="3"/>
      <dgm:spPr/>
    </dgm:pt>
    <dgm:pt modelId="{EED5A9F1-753E-4E62-8A48-F6FFEF90D4D8}" type="pres">
      <dgm:prSet presAssocID="{B98A24C8-4C28-42F0-ABFE-9257FFAFAA46}" presName="vert1" presStyleCnt="0"/>
      <dgm:spPr/>
    </dgm:pt>
    <dgm:pt modelId="{23057EB5-7D75-460C-BB8E-1DFB8113C02E}" type="pres">
      <dgm:prSet presAssocID="{2E970765-C579-47C3-98E9-D82D9DDF2512}" presName="thickLine" presStyleLbl="alignNode1" presStyleIdx="2" presStyleCnt="3"/>
      <dgm:spPr/>
    </dgm:pt>
    <dgm:pt modelId="{075BC9E1-8A52-4FC8-A158-632A16651380}" type="pres">
      <dgm:prSet presAssocID="{2E970765-C579-47C3-98E9-D82D9DDF2512}" presName="horz1" presStyleCnt="0"/>
      <dgm:spPr/>
    </dgm:pt>
    <dgm:pt modelId="{9DD91511-8F55-4EAA-8B89-E17A85124D31}" type="pres">
      <dgm:prSet presAssocID="{2E970765-C579-47C3-98E9-D82D9DDF2512}" presName="tx1" presStyleLbl="revTx" presStyleIdx="2" presStyleCnt="3"/>
      <dgm:spPr/>
    </dgm:pt>
    <dgm:pt modelId="{5D433C2B-6F58-4FB6-BB16-1A0DADC49123}" type="pres">
      <dgm:prSet presAssocID="{2E970765-C579-47C3-98E9-D82D9DDF2512}" presName="vert1" presStyleCnt="0"/>
      <dgm:spPr/>
    </dgm:pt>
  </dgm:ptLst>
  <dgm:cxnLst>
    <dgm:cxn modelId="{64D2D73E-8C2C-4F01-B728-B6E97DA299E5}" srcId="{D6C3CE03-82A0-4EFA-9B0D-709B413067BC}" destId="{A2CCB6F2-38F9-42E0-955E-CA3984D42E99}" srcOrd="0" destOrd="0" parTransId="{B0628D94-086E-45DC-BBDF-BA86AB597582}" sibTransId="{E5C39812-604A-4CED-9F68-42E745F118CA}"/>
    <dgm:cxn modelId="{CCA7FF3E-FA69-4185-BD12-A4B74A8E2BA3}" srcId="{D6C3CE03-82A0-4EFA-9B0D-709B413067BC}" destId="{B98A24C8-4C28-42F0-ABFE-9257FFAFAA46}" srcOrd="1" destOrd="0" parTransId="{1D23C50C-BF6E-4EBB-81F1-BFC463FB6A61}" sibTransId="{C642AD7A-F129-4C43-96EF-5A822A15277C}"/>
    <dgm:cxn modelId="{205CA95C-D7A6-423E-BC54-197FA869E4E6}" srcId="{D6C3CE03-82A0-4EFA-9B0D-709B413067BC}" destId="{2E970765-C579-47C3-98E9-D82D9DDF2512}" srcOrd="2" destOrd="0" parTransId="{2CAA28D8-F471-4010-AAA6-34886A14A621}" sibTransId="{72083576-A5AB-4237-B0BD-CE46D6584FFE}"/>
    <dgm:cxn modelId="{3F1CBD65-BECA-4016-96CD-8C11B3EFE600}" type="presOf" srcId="{A2CCB6F2-38F9-42E0-955E-CA3984D42E99}" destId="{1FCF37EC-572B-4555-B880-1C7AA7E0C970}" srcOrd="0" destOrd="0" presId="urn:microsoft.com/office/officeart/2008/layout/LinedList"/>
    <dgm:cxn modelId="{2C2AE965-F10C-4CEF-BB22-9F258ECA7D07}" type="presOf" srcId="{D6C3CE03-82A0-4EFA-9B0D-709B413067BC}" destId="{D0594799-884E-4FFE-841D-E7A125B6C3B1}" srcOrd="0" destOrd="0" presId="urn:microsoft.com/office/officeart/2008/layout/LinedList"/>
    <dgm:cxn modelId="{A537777E-A56D-4C1D-ADE1-34D291AB0DE3}" type="presOf" srcId="{B98A24C8-4C28-42F0-ABFE-9257FFAFAA46}" destId="{8F3A76A3-546A-4BA4-92AF-BDBF7CA4AAD8}" srcOrd="0" destOrd="0" presId="urn:microsoft.com/office/officeart/2008/layout/LinedList"/>
    <dgm:cxn modelId="{C42F2987-4251-472D-ADF8-6D6DE4D02D89}" type="presOf" srcId="{2E970765-C579-47C3-98E9-D82D9DDF2512}" destId="{9DD91511-8F55-4EAA-8B89-E17A85124D31}" srcOrd="0" destOrd="0" presId="urn:microsoft.com/office/officeart/2008/layout/LinedList"/>
    <dgm:cxn modelId="{77277B52-3FBB-4D83-8D78-856008948841}" type="presParOf" srcId="{D0594799-884E-4FFE-841D-E7A125B6C3B1}" destId="{08C7E729-7AA8-45BE-880A-397B84EC75D6}" srcOrd="0" destOrd="0" presId="urn:microsoft.com/office/officeart/2008/layout/LinedList"/>
    <dgm:cxn modelId="{25E32D40-C641-41C4-AED1-EBFC8F3CE29F}" type="presParOf" srcId="{D0594799-884E-4FFE-841D-E7A125B6C3B1}" destId="{D2EF84AC-E88D-497C-BE4C-CE0CCC72006F}" srcOrd="1" destOrd="0" presId="urn:microsoft.com/office/officeart/2008/layout/LinedList"/>
    <dgm:cxn modelId="{AD314D74-6A1E-4EB8-86B8-487F9491829A}" type="presParOf" srcId="{D2EF84AC-E88D-497C-BE4C-CE0CCC72006F}" destId="{1FCF37EC-572B-4555-B880-1C7AA7E0C970}" srcOrd="0" destOrd="0" presId="urn:microsoft.com/office/officeart/2008/layout/LinedList"/>
    <dgm:cxn modelId="{FA3ED8B4-F686-425F-816B-0660F4259E22}" type="presParOf" srcId="{D2EF84AC-E88D-497C-BE4C-CE0CCC72006F}" destId="{5A43EE20-EF9D-4FE3-8ED5-733BFFF7E927}" srcOrd="1" destOrd="0" presId="urn:microsoft.com/office/officeart/2008/layout/LinedList"/>
    <dgm:cxn modelId="{F23F9438-6655-4719-AD78-B8A88D3A6214}" type="presParOf" srcId="{D0594799-884E-4FFE-841D-E7A125B6C3B1}" destId="{3C34A6B2-62E9-4D2B-9102-96A087F0C849}" srcOrd="2" destOrd="0" presId="urn:microsoft.com/office/officeart/2008/layout/LinedList"/>
    <dgm:cxn modelId="{4A856C70-41E4-4276-B714-E0CA456CB5A9}" type="presParOf" srcId="{D0594799-884E-4FFE-841D-E7A125B6C3B1}" destId="{C9F6F992-2E69-4E1F-8520-177FFAA99C1F}" srcOrd="3" destOrd="0" presId="urn:microsoft.com/office/officeart/2008/layout/LinedList"/>
    <dgm:cxn modelId="{2F2B4169-58EC-43F4-BDFA-36B4407D7FEE}" type="presParOf" srcId="{C9F6F992-2E69-4E1F-8520-177FFAA99C1F}" destId="{8F3A76A3-546A-4BA4-92AF-BDBF7CA4AAD8}" srcOrd="0" destOrd="0" presId="urn:microsoft.com/office/officeart/2008/layout/LinedList"/>
    <dgm:cxn modelId="{809ADF4C-F7AA-45D2-841B-C3570967585B}" type="presParOf" srcId="{C9F6F992-2E69-4E1F-8520-177FFAA99C1F}" destId="{EED5A9F1-753E-4E62-8A48-F6FFEF90D4D8}" srcOrd="1" destOrd="0" presId="urn:microsoft.com/office/officeart/2008/layout/LinedList"/>
    <dgm:cxn modelId="{6882C733-1B2A-4451-9240-BBA781DA70E6}" type="presParOf" srcId="{D0594799-884E-4FFE-841D-E7A125B6C3B1}" destId="{23057EB5-7D75-460C-BB8E-1DFB8113C02E}" srcOrd="4" destOrd="0" presId="urn:microsoft.com/office/officeart/2008/layout/LinedList"/>
    <dgm:cxn modelId="{68648D2C-8526-499A-BA6B-47DEDC5F9127}" type="presParOf" srcId="{D0594799-884E-4FFE-841D-E7A125B6C3B1}" destId="{075BC9E1-8A52-4FC8-A158-632A16651380}" srcOrd="5" destOrd="0" presId="urn:microsoft.com/office/officeart/2008/layout/LinedList"/>
    <dgm:cxn modelId="{2BED25C6-7792-45C9-BA44-D4E00E1B174B}" type="presParOf" srcId="{075BC9E1-8A52-4FC8-A158-632A16651380}" destId="{9DD91511-8F55-4EAA-8B89-E17A85124D31}" srcOrd="0" destOrd="0" presId="urn:microsoft.com/office/officeart/2008/layout/LinedList"/>
    <dgm:cxn modelId="{37485E0C-34F0-4671-AC28-A5136573E331}" type="presParOf" srcId="{075BC9E1-8A52-4FC8-A158-632A16651380}" destId="{5D433C2B-6F58-4FB6-BB16-1A0DADC491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1AB58-E2DB-4A7D-984B-BAB1410BE88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876C7D-59EE-4D19-83FF-3979BA723A13}">
      <dgm:prSet/>
      <dgm:spPr/>
      <dgm:t>
        <a:bodyPr/>
        <a:lstStyle/>
        <a:p>
          <a:r>
            <a:rPr lang="en-US"/>
            <a:t>Evidence obtained from many reactions contradicts the assumption that reactions are always </a:t>
          </a:r>
          <a:r>
            <a:rPr lang="en-US" i="1"/>
            <a:t>quantitative</a:t>
          </a:r>
          <a:r>
            <a:rPr lang="en-US"/>
            <a:t>. </a:t>
          </a:r>
        </a:p>
      </dgm:t>
    </dgm:pt>
    <dgm:pt modelId="{10515CB2-FCA0-4848-BDB5-6A6CF1BB463F}" type="parTrans" cxnId="{D614439A-BA88-4663-83A0-E22EFBF65763}">
      <dgm:prSet/>
      <dgm:spPr/>
      <dgm:t>
        <a:bodyPr/>
        <a:lstStyle/>
        <a:p>
          <a:endParaRPr lang="en-US"/>
        </a:p>
      </dgm:t>
    </dgm:pt>
    <dgm:pt modelId="{59FA2336-4424-4D80-94AF-117C26B76E49}" type="sibTrans" cxnId="{D614439A-BA88-4663-83A0-E22EFBF65763}">
      <dgm:prSet/>
      <dgm:spPr/>
      <dgm:t>
        <a:bodyPr/>
        <a:lstStyle/>
        <a:p>
          <a:endParaRPr lang="en-US"/>
        </a:p>
      </dgm:t>
    </dgm:pt>
    <dgm:pt modelId="{AB1ADB42-0730-4037-9565-7E95EC74E816}">
      <dgm:prSet/>
      <dgm:spPr/>
      <dgm:t>
        <a:bodyPr/>
        <a:lstStyle/>
        <a:p>
          <a:r>
            <a:rPr lang="en-US"/>
            <a:t>There is direct evidence for the presence of both reactants after the reaction appears to have stopped. </a:t>
          </a:r>
        </a:p>
      </dgm:t>
    </dgm:pt>
    <dgm:pt modelId="{F59F4A1C-2399-4400-BE68-B73C75550B41}" type="parTrans" cxnId="{7A097617-CF93-43C4-A1F7-0F25B3D8299B}">
      <dgm:prSet/>
      <dgm:spPr/>
      <dgm:t>
        <a:bodyPr/>
        <a:lstStyle/>
        <a:p>
          <a:endParaRPr lang="en-US"/>
        </a:p>
      </dgm:t>
    </dgm:pt>
    <dgm:pt modelId="{2B036B4B-9FBD-432E-9F63-C2E573C94BFA}" type="sibTrans" cxnId="{7A097617-CF93-43C4-A1F7-0F25B3D8299B}">
      <dgm:prSet/>
      <dgm:spPr/>
      <dgm:t>
        <a:bodyPr/>
        <a:lstStyle/>
        <a:p>
          <a:endParaRPr lang="en-US"/>
        </a:p>
      </dgm:t>
    </dgm:pt>
    <dgm:pt modelId="{8B9469FF-F5B1-4F12-BCF5-19C92391A95B}">
      <dgm:prSet/>
      <dgm:spPr/>
      <dgm:t>
        <a:bodyPr/>
        <a:lstStyle/>
        <a:p>
          <a:r>
            <a:rPr lang="en-US"/>
            <a:t>This apparent anomaly can be explained, in terms of collision–reaction theory, by the idea that a reverse reaction can occur </a:t>
          </a:r>
        </a:p>
      </dgm:t>
    </dgm:pt>
    <dgm:pt modelId="{640F7568-A63A-4C51-A26A-BF61B813CF53}" type="parTrans" cxnId="{DDA3FC59-735F-4FF6-9580-4439EA2D53F0}">
      <dgm:prSet/>
      <dgm:spPr/>
      <dgm:t>
        <a:bodyPr/>
        <a:lstStyle/>
        <a:p>
          <a:endParaRPr lang="en-US"/>
        </a:p>
      </dgm:t>
    </dgm:pt>
    <dgm:pt modelId="{84DFA9CC-5AF8-4254-84EC-F160B671EE47}" type="sibTrans" cxnId="{DDA3FC59-735F-4FF6-9580-4439EA2D53F0}">
      <dgm:prSet/>
      <dgm:spPr/>
      <dgm:t>
        <a:bodyPr/>
        <a:lstStyle/>
        <a:p>
          <a:endParaRPr lang="en-US"/>
        </a:p>
      </dgm:t>
    </dgm:pt>
    <dgm:pt modelId="{61F5588C-A545-4BED-BA04-D7CCC7DBA719}">
      <dgm:prSet/>
      <dgm:spPr/>
      <dgm:t>
        <a:bodyPr/>
        <a:lstStyle/>
        <a:p>
          <a:r>
            <a:rPr lang="en-US"/>
            <a:t>The final state of this chemical system can be explained as a competition between collisions of reactants to form products and collisions of products to re-form reactants.</a:t>
          </a:r>
        </a:p>
      </dgm:t>
    </dgm:pt>
    <dgm:pt modelId="{77C77FD3-26B0-47FF-86C4-64F7B40CBFCD}" type="parTrans" cxnId="{2EA7BC50-44E7-4CA7-8447-A041E5DC6419}">
      <dgm:prSet/>
      <dgm:spPr/>
      <dgm:t>
        <a:bodyPr/>
        <a:lstStyle/>
        <a:p>
          <a:endParaRPr lang="en-US"/>
        </a:p>
      </dgm:t>
    </dgm:pt>
    <dgm:pt modelId="{6AA95AB1-5DD9-4093-A692-3AADB2A6DED2}" type="sibTrans" cxnId="{2EA7BC50-44E7-4CA7-8447-A041E5DC6419}">
      <dgm:prSet/>
      <dgm:spPr/>
      <dgm:t>
        <a:bodyPr/>
        <a:lstStyle/>
        <a:p>
          <a:endParaRPr lang="en-US"/>
        </a:p>
      </dgm:t>
    </dgm:pt>
    <dgm:pt modelId="{027A362E-C987-4DA7-BB4B-C6B7CA3AD8F7}" type="pres">
      <dgm:prSet presAssocID="{4EA1AB58-E2DB-4A7D-984B-BAB1410BE88C}" presName="root" presStyleCnt="0">
        <dgm:presLayoutVars>
          <dgm:dir/>
          <dgm:resizeHandles val="exact"/>
        </dgm:presLayoutVars>
      </dgm:prSet>
      <dgm:spPr/>
    </dgm:pt>
    <dgm:pt modelId="{4E6D6076-6BEA-4297-8DC2-40E2DFB45B50}" type="pres">
      <dgm:prSet presAssocID="{4EA1AB58-E2DB-4A7D-984B-BAB1410BE88C}" presName="container" presStyleCnt="0">
        <dgm:presLayoutVars>
          <dgm:dir/>
          <dgm:resizeHandles val="exact"/>
        </dgm:presLayoutVars>
      </dgm:prSet>
      <dgm:spPr/>
    </dgm:pt>
    <dgm:pt modelId="{4903951C-A3E5-4216-B235-D8CEF0B9CAEE}" type="pres">
      <dgm:prSet presAssocID="{5D876C7D-59EE-4D19-83FF-3979BA723A13}" presName="compNode" presStyleCnt="0"/>
      <dgm:spPr/>
    </dgm:pt>
    <dgm:pt modelId="{E15FD53D-6DFE-4A27-B202-6CD36D13AB69}" type="pres">
      <dgm:prSet presAssocID="{5D876C7D-59EE-4D19-83FF-3979BA723A13}" presName="iconBgRect" presStyleLbl="bgShp" presStyleIdx="0" presStyleCnt="4"/>
      <dgm:spPr/>
    </dgm:pt>
    <dgm:pt modelId="{B7D38B68-D62F-482D-8D7F-A50B813F8795}" type="pres">
      <dgm:prSet presAssocID="{5D876C7D-59EE-4D19-83FF-3979BA723A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223D85C6-6EE0-4524-8615-7292908C0EB9}" type="pres">
      <dgm:prSet presAssocID="{5D876C7D-59EE-4D19-83FF-3979BA723A13}" presName="spaceRect" presStyleCnt="0"/>
      <dgm:spPr/>
    </dgm:pt>
    <dgm:pt modelId="{214B00CD-4048-4219-A5A4-AB1C86C9C9C8}" type="pres">
      <dgm:prSet presAssocID="{5D876C7D-59EE-4D19-83FF-3979BA723A13}" presName="textRect" presStyleLbl="revTx" presStyleIdx="0" presStyleCnt="4">
        <dgm:presLayoutVars>
          <dgm:chMax val="1"/>
          <dgm:chPref val="1"/>
        </dgm:presLayoutVars>
      </dgm:prSet>
      <dgm:spPr/>
    </dgm:pt>
    <dgm:pt modelId="{6984FD4C-5D11-4775-8D7C-81184CF9E2F5}" type="pres">
      <dgm:prSet presAssocID="{59FA2336-4424-4D80-94AF-117C26B76E49}" presName="sibTrans" presStyleLbl="sibTrans2D1" presStyleIdx="0" presStyleCnt="0"/>
      <dgm:spPr/>
    </dgm:pt>
    <dgm:pt modelId="{8C601BEA-EB1D-47E2-AC54-898CC7B07CF9}" type="pres">
      <dgm:prSet presAssocID="{AB1ADB42-0730-4037-9565-7E95EC74E816}" presName="compNode" presStyleCnt="0"/>
      <dgm:spPr/>
    </dgm:pt>
    <dgm:pt modelId="{0AE6E39A-95A9-45AD-AB90-7ABAC5DD3622}" type="pres">
      <dgm:prSet presAssocID="{AB1ADB42-0730-4037-9565-7E95EC74E816}" presName="iconBgRect" presStyleLbl="bgShp" presStyleIdx="1" presStyleCnt="4"/>
      <dgm:spPr/>
    </dgm:pt>
    <dgm:pt modelId="{9BDBE326-CA5E-4472-918E-DE4EBC1392A2}" type="pres">
      <dgm:prSet presAssocID="{AB1ADB42-0730-4037-9565-7E95EC74E8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52B5CF4E-99FD-41C1-BBA4-9195D1BD38F2}" type="pres">
      <dgm:prSet presAssocID="{AB1ADB42-0730-4037-9565-7E95EC74E816}" presName="spaceRect" presStyleCnt="0"/>
      <dgm:spPr/>
    </dgm:pt>
    <dgm:pt modelId="{00F29308-233B-4490-9280-FAC8E796CE99}" type="pres">
      <dgm:prSet presAssocID="{AB1ADB42-0730-4037-9565-7E95EC74E816}" presName="textRect" presStyleLbl="revTx" presStyleIdx="1" presStyleCnt="4">
        <dgm:presLayoutVars>
          <dgm:chMax val="1"/>
          <dgm:chPref val="1"/>
        </dgm:presLayoutVars>
      </dgm:prSet>
      <dgm:spPr/>
    </dgm:pt>
    <dgm:pt modelId="{7CA7B965-4D3C-407C-AD91-78FF593CC264}" type="pres">
      <dgm:prSet presAssocID="{2B036B4B-9FBD-432E-9F63-C2E573C94BFA}" presName="sibTrans" presStyleLbl="sibTrans2D1" presStyleIdx="0" presStyleCnt="0"/>
      <dgm:spPr/>
    </dgm:pt>
    <dgm:pt modelId="{A6071802-2D6C-45E6-B751-B7BEA6D5BFCF}" type="pres">
      <dgm:prSet presAssocID="{8B9469FF-F5B1-4F12-BCF5-19C92391A95B}" presName="compNode" presStyleCnt="0"/>
      <dgm:spPr/>
    </dgm:pt>
    <dgm:pt modelId="{D34478BA-9FA4-4CFF-8AAA-12B1EF11133C}" type="pres">
      <dgm:prSet presAssocID="{8B9469FF-F5B1-4F12-BCF5-19C92391A95B}" presName="iconBgRect" presStyleLbl="bgShp" presStyleIdx="2" presStyleCnt="4"/>
      <dgm:spPr/>
    </dgm:pt>
    <dgm:pt modelId="{E1E032A6-6BAF-45F8-838A-3A43A7110545}" type="pres">
      <dgm:prSet presAssocID="{8B9469FF-F5B1-4F12-BCF5-19C92391A9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2D64B06B-33C0-45EF-944F-EE5F6470F34E}" type="pres">
      <dgm:prSet presAssocID="{8B9469FF-F5B1-4F12-BCF5-19C92391A95B}" presName="spaceRect" presStyleCnt="0"/>
      <dgm:spPr/>
    </dgm:pt>
    <dgm:pt modelId="{1F3086B2-BB58-441C-950A-5B98016D9E1E}" type="pres">
      <dgm:prSet presAssocID="{8B9469FF-F5B1-4F12-BCF5-19C92391A95B}" presName="textRect" presStyleLbl="revTx" presStyleIdx="2" presStyleCnt="4">
        <dgm:presLayoutVars>
          <dgm:chMax val="1"/>
          <dgm:chPref val="1"/>
        </dgm:presLayoutVars>
      </dgm:prSet>
      <dgm:spPr/>
    </dgm:pt>
    <dgm:pt modelId="{961F425E-69E0-4D26-8D8A-79B7CA4FC58A}" type="pres">
      <dgm:prSet presAssocID="{84DFA9CC-5AF8-4254-84EC-F160B671EE47}" presName="sibTrans" presStyleLbl="sibTrans2D1" presStyleIdx="0" presStyleCnt="0"/>
      <dgm:spPr/>
    </dgm:pt>
    <dgm:pt modelId="{D1BA2769-6F46-4B40-96FD-ABCDC8A24383}" type="pres">
      <dgm:prSet presAssocID="{61F5588C-A545-4BED-BA04-D7CCC7DBA719}" presName="compNode" presStyleCnt="0"/>
      <dgm:spPr/>
    </dgm:pt>
    <dgm:pt modelId="{863CE33B-297B-4D1B-B837-1665C2D2EDA8}" type="pres">
      <dgm:prSet presAssocID="{61F5588C-A545-4BED-BA04-D7CCC7DBA719}" presName="iconBgRect" presStyleLbl="bgShp" presStyleIdx="3" presStyleCnt="4"/>
      <dgm:spPr/>
    </dgm:pt>
    <dgm:pt modelId="{E67A75FE-F969-4414-81DE-92405E363CF6}" type="pres">
      <dgm:prSet presAssocID="{61F5588C-A545-4BED-BA04-D7CCC7DBA7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CD2EBE2F-CD4B-410A-922F-2C151A8C87BB}" type="pres">
      <dgm:prSet presAssocID="{61F5588C-A545-4BED-BA04-D7CCC7DBA719}" presName="spaceRect" presStyleCnt="0"/>
      <dgm:spPr/>
    </dgm:pt>
    <dgm:pt modelId="{141003F2-B2AD-4B55-B7BD-B32F70F3FBD2}" type="pres">
      <dgm:prSet presAssocID="{61F5588C-A545-4BED-BA04-D7CCC7DBA719}" presName="textRect" presStyleLbl="revTx" presStyleIdx="3" presStyleCnt="4">
        <dgm:presLayoutVars>
          <dgm:chMax val="1"/>
          <dgm:chPref val="1"/>
        </dgm:presLayoutVars>
      </dgm:prSet>
      <dgm:spPr/>
    </dgm:pt>
  </dgm:ptLst>
  <dgm:cxnLst>
    <dgm:cxn modelId="{0D774D0C-A30E-4AC3-80FC-14F3EFB464B7}" type="presOf" srcId="{AB1ADB42-0730-4037-9565-7E95EC74E816}" destId="{00F29308-233B-4490-9280-FAC8E796CE99}" srcOrd="0" destOrd="0" presId="urn:microsoft.com/office/officeart/2018/2/layout/IconCircleList"/>
    <dgm:cxn modelId="{4695980D-F68B-45F3-8FE3-E02E0E971D0B}" type="presOf" srcId="{59FA2336-4424-4D80-94AF-117C26B76E49}" destId="{6984FD4C-5D11-4775-8D7C-81184CF9E2F5}" srcOrd="0" destOrd="0" presId="urn:microsoft.com/office/officeart/2018/2/layout/IconCircleList"/>
    <dgm:cxn modelId="{7A097617-CF93-43C4-A1F7-0F25B3D8299B}" srcId="{4EA1AB58-E2DB-4A7D-984B-BAB1410BE88C}" destId="{AB1ADB42-0730-4037-9565-7E95EC74E816}" srcOrd="1" destOrd="0" parTransId="{F59F4A1C-2399-4400-BE68-B73C75550B41}" sibTransId="{2B036B4B-9FBD-432E-9F63-C2E573C94BFA}"/>
    <dgm:cxn modelId="{71032069-950A-483B-B808-DF823FD0AF7F}" type="presOf" srcId="{4EA1AB58-E2DB-4A7D-984B-BAB1410BE88C}" destId="{027A362E-C987-4DA7-BB4B-C6B7CA3AD8F7}" srcOrd="0" destOrd="0" presId="urn:microsoft.com/office/officeart/2018/2/layout/IconCircleList"/>
    <dgm:cxn modelId="{2EA7BC50-44E7-4CA7-8447-A041E5DC6419}" srcId="{4EA1AB58-E2DB-4A7D-984B-BAB1410BE88C}" destId="{61F5588C-A545-4BED-BA04-D7CCC7DBA719}" srcOrd="3" destOrd="0" parTransId="{77C77FD3-26B0-47FF-86C4-64F7B40CBFCD}" sibTransId="{6AA95AB1-5DD9-4093-A692-3AADB2A6DED2}"/>
    <dgm:cxn modelId="{5986D979-71B0-4E4D-AABC-BD8EAF28EA52}" type="presOf" srcId="{2B036B4B-9FBD-432E-9F63-C2E573C94BFA}" destId="{7CA7B965-4D3C-407C-AD91-78FF593CC264}" srcOrd="0" destOrd="0" presId="urn:microsoft.com/office/officeart/2018/2/layout/IconCircleList"/>
    <dgm:cxn modelId="{DDA3FC59-735F-4FF6-9580-4439EA2D53F0}" srcId="{4EA1AB58-E2DB-4A7D-984B-BAB1410BE88C}" destId="{8B9469FF-F5B1-4F12-BCF5-19C92391A95B}" srcOrd="2" destOrd="0" parTransId="{640F7568-A63A-4C51-A26A-BF61B813CF53}" sibTransId="{84DFA9CC-5AF8-4254-84EC-F160B671EE47}"/>
    <dgm:cxn modelId="{B55F008A-F0B2-4842-AC2A-D7F6873A2190}" type="presOf" srcId="{8B9469FF-F5B1-4F12-BCF5-19C92391A95B}" destId="{1F3086B2-BB58-441C-950A-5B98016D9E1E}" srcOrd="0" destOrd="0" presId="urn:microsoft.com/office/officeart/2018/2/layout/IconCircleList"/>
    <dgm:cxn modelId="{BECE1190-F345-4644-A5EC-CB8282429B41}" type="presOf" srcId="{61F5588C-A545-4BED-BA04-D7CCC7DBA719}" destId="{141003F2-B2AD-4B55-B7BD-B32F70F3FBD2}" srcOrd="0" destOrd="0" presId="urn:microsoft.com/office/officeart/2018/2/layout/IconCircleList"/>
    <dgm:cxn modelId="{D614439A-BA88-4663-83A0-E22EFBF65763}" srcId="{4EA1AB58-E2DB-4A7D-984B-BAB1410BE88C}" destId="{5D876C7D-59EE-4D19-83FF-3979BA723A13}" srcOrd="0" destOrd="0" parTransId="{10515CB2-FCA0-4848-BDB5-6A6CF1BB463F}" sibTransId="{59FA2336-4424-4D80-94AF-117C26B76E49}"/>
    <dgm:cxn modelId="{5956BFA1-A86F-4487-AF29-9E2C676F3073}" type="presOf" srcId="{5D876C7D-59EE-4D19-83FF-3979BA723A13}" destId="{214B00CD-4048-4219-A5A4-AB1C86C9C9C8}" srcOrd="0" destOrd="0" presId="urn:microsoft.com/office/officeart/2018/2/layout/IconCircleList"/>
    <dgm:cxn modelId="{A0A44BF2-64BD-44DE-A192-812380674B9C}" type="presOf" srcId="{84DFA9CC-5AF8-4254-84EC-F160B671EE47}" destId="{961F425E-69E0-4D26-8D8A-79B7CA4FC58A}" srcOrd="0" destOrd="0" presId="urn:microsoft.com/office/officeart/2018/2/layout/IconCircleList"/>
    <dgm:cxn modelId="{66EE50BE-C6D1-4F22-ADF8-4C3C3DBA29BC}" type="presParOf" srcId="{027A362E-C987-4DA7-BB4B-C6B7CA3AD8F7}" destId="{4E6D6076-6BEA-4297-8DC2-40E2DFB45B50}" srcOrd="0" destOrd="0" presId="urn:microsoft.com/office/officeart/2018/2/layout/IconCircleList"/>
    <dgm:cxn modelId="{F41CCD05-2AA8-425D-8B16-BD5CB823455F}" type="presParOf" srcId="{4E6D6076-6BEA-4297-8DC2-40E2DFB45B50}" destId="{4903951C-A3E5-4216-B235-D8CEF0B9CAEE}" srcOrd="0" destOrd="0" presId="urn:microsoft.com/office/officeart/2018/2/layout/IconCircleList"/>
    <dgm:cxn modelId="{88100383-1D1E-4EEC-BCF0-09BE956BBF73}" type="presParOf" srcId="{4903951C-A3E5-4216-B235-D8CEF0B9CAEE}" destId="{E15FD53D-6DFE-4A27-B202-6CD36D13AB69}" srcOrd="0" destOrd="0" presId="urn:microsoft.com/office/officeart/2018/2/layout/IconCircleList"/>
    <dgm:cxn modelId="{2A35F07A-1E41-4C40-9F25-DFEF61BD480A}" type="presParOf" srcId="{4903951C-A3E5-4216-B235-D8CEF0B9CAEE}" destId="{B7D38B68-D62F-482D-8D7F-A50B813F8795}" srcOrd="1" destOrd="0" presId="urn:microsoft.com/office/officeart/2018/2/layout/IconCircleList"/>
    <dgm:cxn modelId="{74CB8589-7591-4A71-BCE3-2911B3CEFCCD}" type="presParOf" srcId="{4903951C-A3E5-4216-B235-D8CEF0B9CAEE}" destId="{223D85C6-6EE0-4524-8615-7292908C0EB9}" srcOrd="2" destOrd="0" presId="urn:microsoft.com/office/officeart/2018/2/layout/IconCircleList"/>
    <dgm:cxn modelId="{54F8C7A4-AB25-4747-996C-73ABE34F0F2B}" type="presParOf" srcId="{4903951C-A3E5-4216-B235-D8CEF0B9CAEE}" destId="{214B00CD-4048-4219-A5A4-AB1C86C9C9C8}" srcOrd="3" destOrd="0" presId="urn:microsoft.com/office/officeart/2018/2/layout/IconCircleList"/>
    <dgm:cxn modelId="{A6C510BC-C4F9-44B2-9D23-AD46F5DDB771}" type="presParOf" srcId="{4E6D6076-6BEA-4297-8DC2-40E2DFB45B50}" destId="{6984FD4C-5D11-4775-8D7C-81184CF9E2F5}" srcOrd="1" destOrd="0" presId="urn:microsoft.com/office/officeart/2018/2/layout/IconCircleList"/>
    <dgm:cxn modelId="{4AFA3DF3-3E0A-40FF-9FA0-65437E7156EF}" type="presParOf" srcId="{4E6D6076-6BEA-4297-8DC2-40E2DFB45B50}" destId="{8C601BEA-EB1D-47E2-AC54-898CC7B07CF9}" srcOrd="2" destOrd="0" presId="urn:microsoft.com/office/officeart/2018/2/layout/IconCircleList"/>
    <dgm:cxn modelId="{44A349DC-E61F-458C-B297-0605D304AC78}" type="presParOf" srcId="{8C601BEA-EB1D-47E2-AC54-898CC7B07CF9}" destId="{0AE6E39A-95A9-45AD-AB90-7ABAC5DD3622}" srcOrd="0" destOrd="0" presId="urn:microsoft.com/office/officeart/2018/2/layout/IconCircleList"/>
    <dgm:cxn modelId="{B4D0C300-0DF6-40F6-A7EA-EC8C897D0773}" type="presParOf" srcId="{8C601BEA-EB1D-47E2-AC54-898CC7B07CF9}" destId="{9BDBE326-CA5E-4472-918E-DE4EBC1392A2}" srcOrd="1" destOrd="0" presId="urn:microsoft.com/office/officeart/2018/2/layout/IconCircleList"/>
    <dgm:cxn modelId="{72760DBF-A3BC-4945-BCB4-B54E64C0DCA9}" type="presParOf" srcId="{8C601BEA-EB1D-47E2-AC54-898CC7B07CF9}" destId="{52B5CF4E-99FD-41C1-BBA4-9195D1BD38F2}" srcOrd="2" destOrd="0" presId="urn:microsoft.com/office/officeart/2018/2/layout/IconCircleList"/>
    <dgm:cxn modelId="{A4215007-ADCE-4860-BB6A-4094ED97729C}" type="presParOf" srcId="{8C601BEA-EB1D-47E2-AC54-898CC7B07CF9}" destId="{00F29308-233B-4490-9280-FAC8E796CE99}" srcOrd="3" destOrd="0" presId="urn:microsoft.com/office/officeart/2018/2/layout/IconCircleList"/>
    <dgm:cxn modelId="{6D6E4561-CE62-459B-97B7-40E53F656B73}" type="presParOf" srcId="{4E6D6076-6BEA-4297-8DC2-40E2DFB45B50}" destId="{7CA7B965-4D3C-407C-AD91-78FF593CC264}" srcOrd="3" destOrd="0" presId="urn:microsoft.com/office/officeart/2018/2/layout/IconCircleList"/>
    <dgm:cxn modelId="{71A694DA-B3B0-4421-99F1-58F3F4363020}" type="presParOf" srcId="{4E6D6076-6BEA-4297-8DC2-40E2DFB45B50}" destId="{A6071802-2D6C-45E6-B751-B7BEA6D5BFCF}" srcOrd="4" destOrd="0" presId="urn:microsoft.com/office/officeart/2018/2/layout/IconCircleList"/>
    <dgm:cxn modelId="{9C625A8C-830D-49AC-82C7-2414710B13C4}" type="presParOf" srcId="{A6071802-2D6C-45E6-B751-B7BEA6D5BFCF}" destId="{D34478BA-9FA4-4CFF-8AAA-12B1EF11133C}" srcOrd="0" destOrd="0" presId="urn:microsoft.com/office/officeart/2018/2/layout/IconCircleList"/>
    <dgm:cxn modelId="{53E989BF-03CE-401B-8DCA-DD634328C0ED}" type="presParOf" srcId="{A6071802-2D6C-45E6-B751-B7BEA6D5BFCF}" destId="{E1E032A6-6BAF-45F8-838A-3A43A7110545}" srcOrd="1" destOrd="0" presId="urn:microsoft.com/office/officeart/2018/2/layout/IconCircleList"/>
    <dgm:cxn modelId="{E03024EC-3B1F-4BC0-A4FB-D64B1EEBACAD}" type="presParOf" srcId="{A6071802-2D6C-45E6-B751-B7BEA6D5BFCF}" destId="{2D64B06B-33C0-45EF-944F-EE5F6470F34E}" srcOrd="2" destOrd="0" presId="urn:microsoft.com/office/officeart/2018/2/layout/IconCircleList"/>
    <dgm:cxn modelId="{56B9EE0F-D619-422F-97E6-509C434F8C15}" type="presParOf" srcId="{A6071802-2D6C-45E6-B751-B7BEA6D5BFCF}" destId="{1F3086B2-BB58-441C-950A-5B98016D9E1E}" srcOrd="3" destOrd="0" presId="urn:microsoft.com/office/officeart/2018/2/layout/IconCircleList"/>
    <dgm:cxn modelId="{95F8CFAB-F8AB-4468-863B-7659A293575C}" type="presParOf" srcId="{4E6D6076-6BEA-4297-8DC2-40E2DFB45B50}" destId="{961F425E-69E0-4D26-8D8A-79B7CA4FC58A}" srcOrd="5" destOrd="0" presId="urn:microsoft.com/office/officeart/2018/2/layout/IconCircleList"/>
    <dgm:cxn modelId="{9FF29A03-46DA-4440-A172-1FF60E2F8F35}" type="presParOf" srcId="{4E6D6076-6BEA-4297-8DC2-40E2DFB45B50}" destId="{D1BA2769-6F46-4B40-96FD-ABCDC8A24383}" srcOrd="6" destOrd="0" presId="urn:microsoft.com/office/officeart/2018/2/layout/IconCircleList"/>
    <dgm:cxn modelId="{C23F4B21-6B37-4E90-BAC6-EFD4B0C0E579}" type="presParOf" srcId="{D1BA2769-6F46-4B40-96FD-ABCDC8A24383}" destId="{863CE33B-297B-4D1B-B837-1665C2D2EDA8}" srcOrd="0" destOrd="0" presId="urn:microsoft.com/office/officeart/2018/2/layout/IconCircleList"/>
    <dgm:cxn modelId="{99ACE5C2-F162-49AF-9AF2-D395F56C1D54}" type="presParOf" srcId="{D1BA2769-6F46-4B40-96FD-ABCDC8A24383}" destId="{E67A75FE-F969-4414-81DE-92405E363CF6}" srcOrd="1" destOrd="0" presId="urn:microsoft.com/office/officeart/2018/2/layout/IconCircleList"/>
    <dgm:cxn modelId="{00B6F19C-CF34-4460-AA69-FC69EAE534C5}" type="presParOf" srcId="{D1BA2769-6F46-4B40-96FD-ABCDC8A24383}" destId="{CD2EBE2F-CD4B-410A-922F-2C151A8C87BB}" srcOrd="2" destOrd="0" presId="urn:microsoft.com/office/officeart/2018/2/layout/IconCircleList"/>
    <dgm:cxn modelId="{46A2732B-5834-4ED1-AC0A-7A3E1ECC28F7}" type="presParOf" srcId="{D1BA2769-6F46-4B40-96FD-ABCDC8A24383}" destId="{141003F2-B2AD-4B55-B7BD-B32F70F3FBD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93D0B4-20EE-4BEB-91B4-318409848EDE}"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0AF298EF-0BFD-4C6E-9578-5889884B2C82}">
      <dgm:prSet/>
      <dgm:spPr/>
      <dgm:t>
        <a:bodyPr/>
        <a:lstStyle/>
        <a:p>
          <a:r>
            <a:rPr lang="en-US" dirty="0"/>
            <a:t>According to Le </a:t>
          </a:r>
          <a:r>
            <a:rPr lang="en-US" dirty="0" err="1"/>
            <a:t>Châtelier’s</a:t>
          </a:r>
          <a:r>
            <a:rPr lang="en-US" dirty="0"/>
            <a:t> principle, when a chemical system at equilibrium is disturbed by a change in a property of the system, the system always appears to react in the direction that opposes the change, until a new equilibrium is reached</a:t>
          </a:r>
        </a:p>
      </dgm:t>
    </dgm:pt>
    <dgm:pt modelId="{57C621C9-6941-4D12-8185-5922F435D8C2}" type="parTrans" cxnId="{BBBFC58D-303E-4AD8-A9A2-580A98EB0384}">
      <dgm:prSet/>
      <dgm:spPr/>
      <dgm:t>
        <a:bodyPr/>
        <a:lstStyle/>
        <a:p>
          <a:endParaRPr lang="en-US"/>
        </a:p>
      </dgm:t>
    </dgm:pt>
    <dgm:pt modelId="{D8302144-D2EF-4483-A557-5C157F4FCB78}" type="sibTrans" cxnId="{BBBFC58D-303E-4AD8-A9A2-580A98EB0384}">
      <dgm:prSet/>
      <dgm:spPr/>
      <dgm:t>
        <a:bodyPr/>
        <a:lstStyle/>
        <a:p>
          <a:endParaRPr lang="en-US"/>
        </a:p>
      </dgm:t>
    </dgm:pt>
    <dgm:pt modelId="{96128641-FEC0-4614-9983-EE4879CD64DB}">
      <dgm:prSet/>
      <dgm:spPr/>
      <dgm:t>
        <a:bodyPr/>
        <a:lstStyle/>
        <a:p>
          <a:r>
            <a:rPr lang="en-US"/>
            <a:t>The application of Le Châtelier’s principle involves a three-stage process: an initial equilibrium state, a shifting non-equilibrium state, and a new equilibrium state.</a:t>
          </a:r>
        </a:p>
      </dgm:t>
    </dgm:pt>
    <dgm:pt modelId="{F63B7CA8-AF00-4F94-A5E8-A3060069FF37}" type="parTrans" cxnId="{204E9250-2B32-486C-AC64-E07F60872F58}">
      <dgm:prSet/>
      <dgm:spPr/>
      <dgm:t>
        <a:bodyPr/>
        <a:lstStyle/>
        <a:p>
          <a:endParaRPr lang="en-US"/>
        </a:p>
      </dgm:t>
    </dgm:pt>
    <dgm:pt modelId="{DADFB973-CEEA-4887-81C9-78BAF76BCE3D}" type="sibTrans" cxnId="{204E9250-2B32-486C-AC64-E07F60872F58}">
      <dgm:prSet/>
      <dgm:spPr/>
      <dgm:t>
        <a:bodyPr/>
        <a:lstStyle/>
        <a:p>
          <a:endParaRPr lang="en-US"/>
        </a:p>
      </dgm:t>
    </dgm:pt>
    <dgm:pt modelId="{2C782CAA-2F41-4B99-9ED4-29354EB3DBF8}" type="pres">
      <dgm:prSet presAssocID="{3093D0B4-20EE-4BEB-91B4-318409848EDE}" presName="linear" presStyleCnt="0">
        <dgm:presLayoutVars>
          <dgm:animLvl val="lvl"/>
          <dgm:resizeHandles val="exact"/>
        </dgm:presLayoutVars>
      </dgm:prSet>
      <dgm:spPr/>
    </dgm:pt>
    <dgm:pt modelId="{2224D233-5A6C-44AC-A326-CC34A9821050}" type="pres">
      <dgm:prSet presAssocID="{0AF298EF-0BFD-4C6E-9578-5889884B2C82}" presName="parentText" presStyleLbl="node1" presStyleIdx="0" presStyleCnt="2">
        <dgm:presLayoutVars>
          <dgm:chMax val="0"/>
          <dgm:bulletEnabled val="1"/>
        </dgm:presLayoutVars>
      </dgm:prSet>
      <dgm:spPr/>
    </dgm:pt>
    <dgm:pt modelId="{FD3756DE-2E56-4EEB-899A-43D9C928E151}" type="pres">
      <dgm:prSet presAssocID="{D8302144-D2EF-4483-A557-5C157F4FCB78}" presName="spacer" presStyleCnt="0"/>
      <dgm:spPr/>
    </dgm:pt>
    <dgm:pt modelId="{5CEBB288-BAA3-4366-8D4E-D6D829C547CD}" type="pres">
      <dgm:prSet presAssocID="{96128641-FEC0-4614-9983-EE4879CD64DB}" presName="parentText" presStyleLbl="node1" presStyleIdx="1" presStyleCnt="2">
        <dgm:presLayoutVars>
          <dgm:chMax val="0"/>
          <dgm:bulletEnabled val="1"/>
        </dgm:presLayoutVars>
      </dgm:prSet>
      <dgm:spPr/>
    </dgm:pt>
  </dgm:ptLst>
  <dgm:cxnLst>
    <dgm:cxn modelId="{204E9250-2B32-486C-AC64-E07F60872F58}" srcId="{3093D0B4-20EE-4BEB-91B4-318409848EDE}" destId="{96128641-FEC0-4614-9983-EE4879CD64DB}" srcOrd="1" destOrd="0" parTransId="{F63B7CA8-AF00-4F94-A5E8-A3060069FF37}" sibTransId="{DADFB973-CEEA-4887-81C9-78BAF76BCE3D}"/>
    <dgm:cxn modelId="{6D41C47D-277F-41D2-99FC-80ECF5DAB73C}" type="presOf" srcId="{96128641-FEC0-4614-9983-EE4879CD64DB}" destId="{5CEBB288-BAA3-4366-8D4E-D6D829C547CD}" srcOrd="0" destOrd="0" presId="urn:microsoft.com/office/officeart/2005/8/layout/vList2"/>
    <dgm:cxn modelId="{BBBFC58D-303E-4AD8-A9A2-580A98EB0384}" srcId="{3093D0B4-20EE-4BEB-91B4-318409848EDE}" destId="{0AF298EF-0BFD-4C6E-9578-5889884B2C82}" srcOrd="0" destOrd="0" parTransId="{57C621C9-6941-4D12-8185-5922F435D8C2}" sibTransId="{D8302144-D2EF-4483-A557-5C157F4FCB78}"/>
    <dgm:cxn modelId="{EA8C5793-5CE2-4816-B74A-B2F06D19467B}" type="presOf" srcId="{3093D0B4-20EE-4BEB-91B4-318409848EDE}" destId="{2C782CAA-2F41-4B99-9ED4-29354EB3DBF8}" srcOrd="0" destOrd="0" presId="urn:microsoft.com/office/officeart/2005/8/layout/vList2"/>
    <dgm:cxn modelId="{A7FF83EB-C59F-45C3-B5CC-E62933380585}" type="presOf" srcId="{0AF298EF-0BFD-4C6E-9578-5889884B2C82}" destId="{2224D233-5A6C-44AC-A326-CC34A9821050}" srcOrd="0" destOrd="0" presId="urn:microsoft.com/office/officeart/2005/8/layout/vList2"/>
    <dgm:cxn modelId="{03F6C64B-24D1-48C7-B9C8-A02669B7CAE1}" type="presParOf" srcId="{2C782CAA-2F41-4B99-9ED4-29354EB3DBF8}" destId="{2224D233-5A6C-44AC-A326-CC34A9821050}" srcOrd="0" destOrd="0" presId="urn:microsoft.com/office/officeart/2005/8/layout/vList2"/>
    <dgm:cxn modelId="{F413068C-2DAC-4A63-94B5-3F4A7CDF96E8}" type="presParOf" srcId="{2C782CAA-2F41-4B99-9ED4-29354EB3DBF8}" destId="{FD3756DE-2E56-4EEB-899A-43D9C928E151}" srcOrd="1" destOrd="0" presId="urn:microsoft.com/office/officeart/2005/8/layout/vList2"/>
    <dgm:cxn modelId="{9F421FAE-5BC0-40DC-B7C4-8D98CC61813B}" type="presParOf" srcId="{2C782CAA-2F41-4B99-9ED4-29354EB3DBF8}" destId="{5CEBB288-BAA3-4366-8D4E-D6D829C547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B61CF-3E4A-48AB-995F-9D77217EF1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5F55A5-B673-426B-A1AF-9CD3ED765465}">
      <dgm:prSet/>
      <dgm:spPr/>
      <dgm:t>
        <a:bodyPr/>
        <a:lstStyle/>
        <a:p>
          <a:r>
            <a:rPr lang="en-US"/>
            <a:t>A 0.15 mol/L solution of hydrochloric acid at 25 °C is found to have a hydronium ion concentration of 0.15 mol/L. Calculate the amount concentration of the hydroxide ions.</a:t>
          </a:r>
        </a:p>
      </dgm:t>
    </dgm:pt>
    <dgm:pt modelId="{B60CE690-731B-418A-B325-C1DA39594B3C}" type="parTrans" cxnId="{138F324F-3A01-466A-924C-E0214ADF7F99}">
      <dgm:prSet/>
      <dgm:spPr/>
      <dgm:t>
        <a:bodyPr/>
        <a:lstStyle/>
        <a:p>
          <a:endParaRPr lang="en-US"/>
        </a:p>
      </dgm:t>
    </dgm:pt>
    <dgm:pt modelId="{096564A7-F213-46CE-BBA4-16F97BA1EEB0}" type="sibTrans" cxnId="{138F324F-3A01-466A-924C-E0214ADF7F99}">
      <dgm:prSet/>
      <dgm:spPr/>
      <dgm:t>
        <a:bodyPr/>
        <a:lstStyle/>
        <a:p>
          <a:endParaRPr lang="en-US"/>
        </a:p>
      </dgm:t>
    </dgm:pt>
    <dgm:pt modelId="{CDC09538-E5C8-4A70-80F2-8BE7D6FD2F4A}">
      <dgm:prSet/>
      <dgm:spPr/>
      <dgm:t>
        <a:bodyPr/>
        <a:lstStyle/>
        <a:p>
          <a:r>
            <a:rPr lang="en-US"/>
            <a:t>Calculate the amount concentration of the hydronium ion in a 0.25 mol/L solution of barium hydroxide.</a:t>
          </a:r>
        </a:p>
      </dgm:t>
    </dgm:pt>
    <dgm:pt modelId="{CE0E1AF5-5B3A-4A44-B581-8A3664DF7865}" type="parTrans" cxnId="{6FB5E281-DFEE-42D1-93D1-A5631E8589EE}">
      <dgm:prSet/>
      <dgm:spPr/>
      <dgm:t>
        <a:bodyPr/>
        <a:lstStyle/>
        <a:p>
          <a:endParaRPr lang="en-US"/>
        </a:p>
      </dgm:t>
    </dgm:pt>
    <dgm:pt modelId="{0E94DDDB-FFB2-4381-B0C6-54863435F6B3}" type="sibTrans" cxnId="{6FB5E281-DFEE-42D1-93D1-A5631E8589EE}">
      <dgm:prSet/>
      <dgm:spPr/>
      <dgm:t>
        <a:bodyPr/>
        <a:lstStyle/>
        <a:p>
          <a:endParaRPr lang="en-US"/>
        </a:p>
      </dgm:t>
    </dgm:pt>
    <dgm:pt modelId="{7DDE6B71-1B57-4047-9A41-6EFF29FAC526}">
      <dgm:prSet/>
      <dgm:spPr/>
      <dgm:t>
        <a:bodyPr/>
        <a:lstStyle/>
        <a:p>
          <a:r>
            <a:rPr lang="en-US"/>
            <a:t>Determine the hydronium ion and hydroxide ion amount concentrations in 500 mL of an aqueous solution for home soap-making containing 2.6 g of dissolved sodium hydroxide.</a:t>
          </a:r>
        </a:p>
      </dgm:t>
    </dgm:pt>
    <dgm:pt modelId="{66CBE7AA-94CF-4C8B-903B-1D2802F20A2F}" type="parTrans" cxnId="{8C2795BA-89F3-4656-B546-D8EFE83B9A61}">
      <dgm:prSet/>
      <dgm:spPr/>
      <dgm:t>
        <a:bodyPr/>
        <a:lstStyle/>
        <a:p>
          <a:endParaRPr lang="en-US"/>
        </a:p>
      </dgm:t>
    </dgm:pt>
    <dgm:pt modelId="{EDE979D0-F1DF-44FB-9729-2719E0CEDAD9}" type="sibTrans" cxnId="{8C2795BA-89F3-4656-B546-D8EFE83B9A61}">
      <dgm:prSet/>
      <dgm:spPr/>
      <dgm:t>
        <a:bodyPr/>
        <a:lstStyle/>
        <a:p>
          <a:endParaRPr lang="en-US"/>
        </a:p>
      </dgm:t>
    </dgm:pt>
    <dgm:pt modelId="{24C1CD27-68CD-4FA3-9876-AFFC61475B95}" type="pres">
      <dgm:prSet presAssocID="{885B61CF-3E4A-48AB-995F-9D77217EF1E5}" presName="root" presStyleCnt="0">
        <dgm:presLayoutVars>
          <dgm:dir/>
          <dgm:resizeHandles val="exact"/>
        </dgm:presLayoutVars>
      </dgm:prSet>
      <dgm:spPr/>
    </dgm:pt>
    <dgm:pt modelId="{190E9AA0-E864-4E29-872B-86E151EE0933}" type="pres">
      <dgm:prSet presAssocID="{BB5F55A5-B673-426B-A1AF-9CD3ED765465}" presName="compNode" presStyleCnt="0"/>
      <dgm:spPr/>
    </dgm:pt>
    <dgm:pt modelId="{E342D289-6C9F-4B98-8892-76F0DBD3A519}" type="pres">
      <dgm:prSet presAssocID="{BB5F55A5-B673-426B-A1AF-9CD3ED765465}" presName="bgRect" presStyleLbl="bgShp" presStyleIdx="0" presStyleCnt="3"/>
      <dgm:spPr/>
    </dgm:pt>
    <dgm:pt modelId="{F616D6BE-C3D6-4E78-AFCA-7126C3BD02A9}" type="pres">
      <dgm:prSet presAssocID="{BB5F55A5-B673-426B-A1AF-9CD3ED7654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BB137FF1-CE08-4A3B-A50C-280E401ADF75}" type="pres">
      <dgm:prSet presAssocID="{BB5F55A5-B673-426B-A1AF-9CD3ED765465}" presName="spaceRect" presStyleCnt="0"/>
      <dgm:spPr/>
    </dgm:pt>
    <dgm:pt modelId="{9A5F16DE-EB6A-43C1-9726-4A0520EA5AE2}" type="pres">
      <dgm:prSet presAssocID="{BB5F55A5-B673-426B-A1AF-9CD3ED765465}" presName="parTx" presStyleLbl="revTx" presStyleIdx="0" presStyleCnt="3">
        <dgm:presLayoutVars>
          <dgm:chMax val="0"/>
          <dgm:chPref val="0"/>
        </dgm:presLayoutVars>
      </dgm:prSet>
      <dgm:spPr/>
    </dgm:pt>
    <dgm:pt modelId="{4DA4DAB7-7FA0-4554-81B9-B3C4AFCA27FF}" type="pres">
      <dgm:prSet presAssocID="{096564A7-F213-46CE-BBA4-16F97BA1EEB0}" presName="sibTrans" presStyleCnt="0"/>
      <dgm:spPr/>
    </dgm:pt>
    <dgm:pt modelId="{BB2CA601-CF21-4359-A0E0-CAA3ECE5CE61}" type="pres">
      <dgm:prSet presAssocID="{CDC09538-E5C8-4A70-80F2-8BE7D6FD2F4A}" presName="compNode" presStyleCnt="0"/>
      <dgm:spPr/>
    </dgm:pt>
    <dgm:pt modelId="{4D2E8608-9E30-43AF-B52C-7F07019AEDD6}" type="pres">
      <dgm:prSet presAssocID="{CDC09538-E5C8-4A70-80F2-8BE7D6FD2F4A}" presName="bgRect" presStyleLbl="bgShp" presStyleIdx="1" presStyleCnt="3"/>
      <dgm:spPr/>
    </dgm:pt>
    <dgm:pt modelId="{1F40DB2B-9E0D-487D-B518-E3907DC31E05}" type="pres">
      <dgm:prSet presAssocID="{CDC09538-E5C8-4A70-80F2-8BE7D6FD2F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D4A73099-7035-42F0-AC7D-825CC92BEA1E}" type="pres">
      <dgm:prSet presAssocID="{CDC09538-E5C8-4A70-80F2-8BE7D6FD2F4A}" presName="spaceRect" presStyleCnt="0"/>
      <dgm:spPr/>
    </dgm:pt>
    <dgm:pt modelId="{5866CF0D-ADA5-498C-BA28-91E0921CFB1B}" type="pres">
      <dgm:prSet presAssocID="{CDC09538-E5C8-4A70-80F2-8BE7D6FD2F4A}" presName="parTx" presStyleLbl="revTx" presStyleIdx="1" presStyleCnt="3">
        <dgm:presLayoutVars>
          <dgm:chMax val="0"/>
          <dgm:chPref val="0"/>
        </dgm:presLayoutVars>
      </dgm:prSet>
      <dgm:spPr/>
    </dgm:pt>
    <dgm:pt modelId="{8C50EB2C-20D4-4EBE-867C-D6A5A90B9E46}" type="pres">
      <dgm:prSet presAssocID="{0E94DDDB-FFB2-4381-B0C6-54863435F6B3}" presName="sibTrans" presStyleCnt="0"/>
      <dgm:spPr/>
    </dgm:pt>
    <dgm:pt modelId="{C24A30D0-F081-4DAE-ACC9-AEE38B453E2A}" type="pres">
      <dgm:prSet presAssocID="{7DDE6B71-1B57-4047-9A41-6EFF29FAC526}" presName="compNode" presStyleCnt="0"/>
      <dgm:spPr/>
    </dgm:pt>
    <dgm:pt modelId="{B2B48DB9-1ABA-43C1-B125-54E37B53945F}" type="pres">
      <dgm:prSet presAssocID="{7DDE6B71-1B57-4047-9A41-6EFF29FAC526}" presName="bgRect" presStyleLbl="bgShp" presStyleIdx="2" presStyleCnt="3"/>
      <dgm:spPr/>
    </dgm:pt>
    <dgm:pt modelId="{52B9C94C-24EF-40AE-B47C-E7B4207CA92A}" type="pres">
      <dgm:prSet presAssocID="{7DDE6B71-1B57-4047-9A41-6EFF29FAC5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AFFF1E7C-9798-4DE5-ACBC-3EBF9A6DDF8F}" type="pres">
      <dgm:prSet presAssocID="{7DDE6B71-1B57-4047-9A41-6EFF29FAC526}" presName="spaceRect" presStyleCnt="0"/>
      <dgm:spPr/>
    </dgm:pt>
    <dgm:pt modelId="{6EF23E16-0DAA-4B8D-8855-DF3AB22E95C9}" type="pres">
      <dgm:prSet presAssocID="{7DDE6B71-1B57-4047-9A41-6EFF29FAC526}" presName="parTx" presStyleLbl="revTx" presStyleIdx="2" presStyleCnt="3">
        <dgm:presLayoutVars>
          <dgm:chMax val="0"/>
          <dgm:chPref val="0"/>
        </dgm:presLayoutVars>
      </dgm:prSet>
      <dgm:spPr/>
    </dgm:pt>
  </dgm:ptLst>
  <dgm:cxnLst>
    <dgm:cxn modelId="{138F324F-3A01-466A-924C-E0214ADF7F99}" srcId="{885B61CF-3E4A-48AB-995F-9D77217EF1E5}" destId="{BB5F55A5-B673-426B-A1AF-9CD3ED765465}" srcOrd="0" destOrd="0" parTransId="{B60CE690-731B-418A-B325-C1DA39594B3C}" sibTransId="{096564A7-F213-46CE-BBA4-16F97BA1EEB0}"/>
    <dgm:cxn modelId="{3B159970-93CF-4156-BD18-35CDB72EC7A3}" type="presOf" srcId="{7DDE6B71-1B57-4047-9A41-6EFF29FAC526}" destId="{6EF23E16-0DAA-4B8D-8855-DF3AB22E95C9}" srcOrd="0" destOrd="0" presId="urn:microsoft.com/office/officeart/2018/2/layout/IconVerticalSolidList"/>
    <dgm:cxn modelId="{F70B1C78-CACD-4E8A-A2C7-210B29E2A5FB}" type="presOf" srcId="{885B61CF-3E4A-48AB-995F-9D77217EF1E5}" destId="{24C1CD27-68CD-4FA3-9876-AFFC61475B95}" srcOrd="0" destOrd="0" presId="urn:microsoft.com/office/officeart/2018/2/layout/IconVerticalSolidList"/>
    <dgm:cxn modelId="{2A563D7C-8566-47C2-BF13-5D1BB99B9487}" type="presOf" srcId="{BB5F55A5-B673-426B-A1AF-9CD3ED765465}" destId="{9A5F16DE-EB6A-43C1-9726-4A0520EA5AE2}" srcOrd="0" destOrd="0" presId="urn:microsoft.com/office/officeart/2018/2/layout/IconVerticalSolidList"/>
    <dgm:cxn modelId="{6FB5E281-DFEE-42D1-93D1-A5631E8589EE}" srcId="{885B61CF-3E4A-48AB-995F-9D77217EF1E5}" destId="{CDC09538-E5C8-4A70-80F2-8BE7D6FD2F4A}" srcOrd="1" destOrd="0" parTransId="{CE0E1AF5-5B3A-4A44-B581-8A3664DF7865}" sibTransId="{0E94DDDB-FFB2-4381-B0C6-54863435F6B3}"/>
    <dgm:cxn modelId="{A4F9DEB9-9428-48DA-85D3-D64B73A8F4AC}" type="presOf" srcId="{CDC09538-E5C8-4A70-80F2-8BE7D6FD2F4A}" destId="{5866CF0D-ADA5-498C-BA28-91E0921CFB1B}" srcOrd="0" destOrd="0" presId="urn:microsoft.com/office/officeart/2018/2/layout/IconVerticalSolidList"/>
    <dgm:cxn modelId="{8C2795BA-89F3-4656-B546-D8EFE83B9A61}" srcId="{885B61CF-3E4A-48AB-995F-9D77217EF1E5}" destId="{7DDE6B71-1B57-4047-9A41-6EFF29FAC526}" srcOrd="2" destOrd="0" parTransId="{66CBE7AA-94CF-4C8B-903B-1D2802F20A2F}" sibTransId="{EDE979D0-F1DF-44FB-9729-2719E0CEDAD9}"/>
    <dgm:cxn modelId="{B8D0151F-55D4-4677-B74C-061172668264}" type="presParOf" srcId="{24C1CD27-68CD-4FA3-9876-AFFC61475B95}" destId="{190E9AA0-E864-4E29-872B-86E151EE0933}" srcOrd="0" destOrd="0" presId="urn:microsoft.com/office/officeart/2018/2/layout/IconVerticalSolidList"/>
    <dgm:cxn modelId="{AE89B167-E2EC-4FCC-9C45-888685DB8969}" type="presParOf" srcId="{190E9AA0-E864-4E29-872B-86E151EE0933}" destId="{E342D289-6C9F-4B98-8892-76F0DBD3A519}" srcOrd="0" destOrd="0" presId="urn:microsoft.com/office/officeart/2018/2/layout/IconVerticalSolidList"/>
    <dgm:cxn modelId="{2426C05A-428F-4779-A424-F661FADF23EB}" type="presParOf" srcId="{190E9AA0-E864-4E29-872B-86E151EE0933}" destId="{F616D6BE-C3D6-4E78-AFCA-7126C3BD02A9}" srcOrd="1" destOrd="0" presId="urn:microsoft.com/office/officeart/2018/2/layout/IconVerticalSolidList"/>
    <dgm:cxn modelId="{07EF5B94-CD86-48D7-8FF4-12DA2E27BF8D}" type="presParOf" srcId="{190E9AA0-E864-4E29-872B-86E151EE0933}" destId="{BB137FF1-CE08-4A3B-A50C-280E401ADF75}" srcOrd="2" destOrd="0" presId="urn:microsoft.com/office/officeart/2018/2/layout/IconVerticalSolidList"/>
    <dgm:cxn modelId="{69364A4F-7E7D-41D6-9DDB-757DF34E2F50}" type="presParOf" srcId="{190E9AA0-E864-4E29-872B-86E151EE0933}" destId="{9A5F16DE-EB6A-43C1-9726-4A0520EA5AE2}" srcOrd="3" destOrd="0" presId="urn:microsoft.com/office/officeart/2018/2/layout/IconVerticalSolidList"/>
    <dgm:cxn modelId="{392BE78A-F0C2-426C-BBD1-C7BC4313C1E3}" type="presParOf" srcId="{24C1CD27-68CD-4FA3-9876-AFFC61475B95}" destId="{4DA4DAB7-7FA0-4554-81B9-B3C4AFCA27FF}" srcOrd="1" destOrd="0" presId="urn:microsoft.com/office/officeart/2018/2/layout/IconVerticalSolidList"/>
    <dgm:cxn modelId="{EA33E26F-585B-44FB-B375-8042CCFD15A0}" type="presParOf" srcId="{24C1CD27-68CD-4FA3-9876-AFFC61475B95}" destId="{BB2CA601-CF21-4359-A0E0-CAA3ECE5CE61}" srcOrd="2" destOrd="0" presId="urn:microsoft.com/office/officeart/2018/2/layout/IconVerticalSolidList"/>
    <dgm:cxn modelId="{259986E1-116B-43D7-B351-3528620AD2B9}" type="presParOf" srcId="{BB2CA601-CF21-4359-A0E0-CAA3ECE5CE61}" destId="{4D2E8608-9E30-43AF-B52C-7F07019AEDD6}" srcOrd="0" destOrd="0" presId="urn:microsoft.com/office/officeart/2018/2/layout/IconVerticalSolidList"/>
    <dgm:cxn modelId="{F4B51739-B79C-4788-B414-3C02A6295D67}" type="presParOf" srcId="{BB2CA601-CF21-4359-A0E0-CAA3ECE5CE61}" destId="{1F40DB2B-9E0D-487D-B518-E3907DC31E05}" srcOrd="1" destOrd="0" presId="urn:microsoft.com/office/officeart/2018/2/layout/IconVerticalSolidList"/>
    <dgm:cxn modelId="{47DDE3A4-478A-4313-AAEB-BB65F0A9BE3A}" type="presParOf" srcId="{BB2CA601-CF21-4359-A0E0-CAA3ECE5CE61}" destId="{D4A73099-7035-42F0-AC7D-825CC92BEA1E}" srcOrd="2" destOrd="0" presId="urn:microsoft.com/office/officeart/2018/2/layout/IconVerticalSolidList"/>
    <dgm:cxn modelId="{BE12EA91-D578-470D-91D1-EA3F7CA6F12F}" type="presParOf" srcId="{BB2CA601-CF21-4359-A0E0-CAA3ECE5CE61}" destId="{5866CF0D-ADA5-498C-BA28-91E0921CFB1B}" srcOrd="3" destOrd="0" presId="urn:microsoft.com/office/officeart/2018/2/layout/IconVerticalSolidList"/>
    <dgm:cxn modelId="{2AB7BBDE-F0D6-49F3-B088-0E3ADADD3074}" type="presParOf" srcId="{24C1CD27-68CD-4FA3-9876-AFFC61475B95}" destId="{8C50EB2C-20D4-4EBE-867C-D6A5A90B9E46}" srcOrd="3" destOrd="0" presId="urn:microsoft.com/office/officeart/2018/2/layout/IconVerticalSolidList"/>
    <dgm:cxn modelId="{3284F31D-884B-41F6-B75B-F343D6435AAB}" type="presParOf" srcId="{24C1CD27-68CD-4FA3-9876-AFFC61475B95}" destId="{C24A30D0-F081-4DAE-ACC9-AEE38B453E2A}" srcOrd="4" destOrd="0" presId="urn:microsoft.com/office/officeart/2018/2/layout/IconVerticalSolidList"/>
    <dgm:cxn modelId="{79FDCAC1-C29E-4280-A6B0-5FE75FB1E43F}" type="presParOf" srcId="{C24A30D0-F081-4DAE-ACC9-AEE38B453E2A}" destId="{B2B48DB9-1ABA-43C1-B125-54E37B53945F}" srcOrd="0" destOrd="0" presId="urn:microsoft.com/office/officeart/2018/2/layout/IconVerticalSolidList"/>
    <dgm:cxn modelId="{59E52353-8235-4C13-9D10-00E3F79E63E3}" type="presParOf" srcId="{C24A30D0-F081-4DAE-ACC9-AEE38B453E2A}" destId="{52B9C94C-24EF-40AE-B47C-E7B4207CA92A}" srcOrd="1" destOrd="0" presId="urn:microsoft.com/office/officeart/2018/2/layout/IconVerticalSolidList"/>
    <dgm:cxn modelId="{2FD8E8FA-2E5B-4971-A4F7-F03DAFB0A31B}" type="presParOf" srcId="{C24A30D0-F081-4DAE-ACC9-AEE38B453E2A}" destId="{AFFF1E7C-9798-4DE5-ACBC-3EBF9A6DDF8F}" srcOrd="2" destOrd="0" presId="urn:microsoft.com/office/officeart/2018/2/layout/IconVerticalSolidList"/>
    <dgm:cxn modelId="{2DDC5D88-1187-43A3-A7EA-C74F6F5038FA}" type="presParOf" srcId="{C24A30D0-F081-4DAE-ACC9-AEE38B453E2A}" destId="{6EF23E16-0DAA-4B8D-8855-DF3AB22E95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0E602-3546-4887-8F06-54589FD9F7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9CF2A3-BAD4-4D0C-B115-2ADB7856B619}">
      <dgm:prSet/>
      <dgm:spPr/>
      <dgm:t>
        <a:bodyPr/>
        <a:lstStyle/>
        <a:p>
          <a:pPr>
            <a:lnSpc>
              <a:spcPct val="100000"/>
            </a:lnSpc>
          </a:pPr>
          <a:r>
            <a:rPr lang="en-US"/>
            <a:t>What will be the predominant reaction if spilled drain cleaner (sodium hydroxide) solution is neutralized with vinegar? Are reactants or products favoured in this reaction?</a:t>
          </a:r>
        </a:p>
      </dgm:t>
    </dgm:pt>
    <dgm:pt modelId="{18742BED-C365-40B5-A550-D972895AA88F}" type="parTrans" cxnId="{64F2F9C3-B9AB-4DEA-A220-967806BDF9D2}">
      <dgm:prSet/>
      <dgm:spPr/>
      <dgm:t>
        <a:bodyPr/>
        <a:lstStyle/>
        <a:p>
          <a:endParaRPr lang="en-US"/>
        </a:p>
      </dgm:t>
    </dgm:pt>
    <dgm:pt modelId="{4BB0BA4F-5230-47E3-BE25-C975746E8C50}" type="sibTrans" cxnId="{64F2F9C3-B9AB-4DEA-A220-967806BDF9D2}">
      <dgm:prSet/>
      <dgm:spPr/>
      <dgm:t>
        <a:bodyPr/>
        <a:lstStyle/>
        <a:p>
          <a:endParaRPr lang="en-US"/>
        </a:p>
      </dgm:t>
    </dgm:pt>
    <dgm:pt modelId="{99FD799E-B2EB-4414-9613-9B77E3DA5EFB}">
      <dgm:prSet/>
      <dgm:spPr/>
      <dgm:t>
        <a:bodyPr/>
        <a:lstStyle/>
        <a:p>
          <a:pPr>
            <a:lnSpc>
              <a:spcPct val="100000"/>
            </a:lnSpc>
          </a:pPr>
          <a:r>
            <a:rPr lang="en-US"/>
            <a:t>Ammonium nitrate fertilizer is produced by the quantitative reaction of aqueous ammonia with nitric acid. Write a balanced acid–base equilibrium equation.</a:t>
          </a:r>
        </a:p>
      </dgm:t>
    </dgm:pt>
    <dgm:pt modelId="{78F4B55F-C54F-469C-B96C-5E7828D3A2E8}" type="parTrans" cxnId="{6BE39A88-C513-4677-A515-C5D8111C87E9}">
      <dgm:prSet/>
      <dgm:spPr/>
      <dgm:t>
        <a:bodyPr/>
        <a:lstStyle/>
        <a:p>
          <a:endParaRPr lang="en-US"/>
        </a:p>
      </dgm:t>
    </dgm:pt>
    <dgm:pt modelId="{AB6BE292-138A-492E-B737-5F0C979F577B}" type="sibTrans" cxnId="{6BE39A88-C513-4677-A515-C5D8111C87E9}">
      <dgm:prSet/>
      <dgm:spPr/>
      <dgm:t>
        <a:bodyPr/>
        <a:lstStyle/>
        <a:p>
          <a:endParaRPr lang="en-US"/>
        </a:p>
      </dgm:t>
    </dgm:pt>
    <dgm:pt modelId="{0AE0F5CE-FD78-41F8-A712-632AE086351F}" type="pres">
      <dgm:prSet presAssocID="{DEC0E602-3546-4887-8F06-54589FD9F7A2}" presName="root" presStyleCnt="0">
        <dgm:presLayoutVars>
          <dgm:dir/>
          <dgm:resizeHandles val="exact"/>
        </dgm:presLayoutVars>
      </dgm:prSet>
      <dgm:spPr/>
    </dgm:pt>
    <dgm:pt modelId="{1ABF7A6A-9D19-42E2-B04B-661E9ACA6699}" type="pres">
      <dgm:prSet presAssocID="{B49CF2A3-BAD4-4D0C-B115-2ADB7856B619}" presName="compNode" presStyleCnt="0"/>
      <dgm:spPr/>
    </dgm:pt>
    <dgm:pt modelId="{A0A1696D-C4FC-45B8-B4E2-8B3A64D6DBBD}" type="pres">
      <dgm:prSet presAssocID="{B49CF2A3-BAD4-4D0C-B115-2ADB7856B619}" presName="bgRect" presStyleLbl="bgShp" presStyleIdx="0" presStyleCnt="2"/>
      <dgm:spPr/>
    </dgm:pt>
    <dgm:pt modelId="{ACF5FBDF-3499-42FB-832E-72574A806D59}" type="pres">
      <dgm:prSet presAssocID="{B49CF2A3-BAD4-4D0C-B115-2ADB7856B61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3AF6C8B2-6688-4C6F-A8FE-CC10408A936C}" type="pres">
      <dgm:prSet presAssocID="{B49CF2A3-BAD4-4D0C-B115-2ADB7856B619}" presName="spaceRect" presStyleCnt="0"/>
      <dgm:spPr/>
    </dgm:pt>
    <dgm:pt modelId="{6C02C995-7632-4F45-A528-485BBF90C63D}" type="pres">
      <dgm:prSet presAssocID="{B49CF2A3-BAD4-4D0C-B115-2ADB7856B619}" presName="parTx" presStyleLbl="revTx" presStyleIdx="0" presStyleCnt="2">
        <dgm:presLayoutVars>
          <dgm:chMax val="0"/>
          <dgm:chPref val="0"/>
        </dgm:presLayoutVars>
      </dgm:prSet>
      <dgm:spPr/>
    </dgm:pt>
    <dgm:pt modelId="{BCBE77EF-B82A-4DA9-9927-8E13DDEF206F}" type="pres">
      <dgm:prSet presAssocID="{4BB0BA4F-5230-47E3-BE25-C975746E8C50}" presName="sibTrans" presStyleCnt="0"/>
      <dgm:spPr/>
    </dgm:pt>
    <dgm:pt modelId="{BD818EBF-D9CD-40AF-912C-FB00EE3B5020}" type="pres">
      <dgm:prSet presAssocID="{99FD799E-B2EB-4414-9613-9B77E3DA5EFB}" presName="compNode" presStyleCnt="0"/>
      <dgm:spPr/>
    </dgm:pt>
    <dgm:pt modelId="{9C1332B0-DB9A-4031-9EE1-96B8D441DA0B}" type="pres">
      <dgm:prSet presAssocID="{99FD799E-B2EB-4414-9613-9B77E3DA5EFB}" presName="bgRect" presStyleLbl="bgShp" presStyleIdx="1" presStyleCnt="2"/>
      <dgm:spPr/>
    </dgm:pt>
    <dgm:pt modelId="{26B88E9D-FBFB-49B1-986C-63AC3C603A71}" type="pres">
      <dgm:prSet presAssocID="{99FD799E-B2EB-4414-9613-9B77E3DA5E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1A95B005-E4ED-4EE1-AE60-1E3BD419AF39}" type="pres">
      <dgm:prSet presAssocID="{99FD799E-B2EB-4414-9613-9B77E3DA5EFB}" presName="spaceRect" presStyleCnt="0"/>
      <dgm:spPr/>
    </dgm:pt>
    <dgm:pt modelId="{26B0E945-A47F-4D01-82A9-8A34F5F964A3}" type="pres">
      <dgm:prSet presAssocID="{99FD799E-B2EB-4414-9613-9B77E3DA5EFB}" presName="parTx" presStyleLbl="revTx" presStyleIdx="1" presStyleCnt="2">
        <dgm:presLayoutVars>
          <dgm:chMax val="0"/>
          <dgm:chPref val="0"/>
        </dgm:presLayoutVars>
      </dgm:prSet>
      <dgm:spPr/>
    </dgm:pt>
  </dgm:ptLst>
  <dgm:cxnLst>
    <dgm:cxn modelId="{FE27983E-FE5B-489B-9E37-E1E82FA8C2C3}" type="presOf" srcId="{99FD799E-B2EB-4414-9613-9B77E3DA5EFB}" destId="{26B0E945-A47F-4D01-82A9-8A34F5F964A3}" srcOrd="0" destOrd="0" presId="urn:microsoft.com/office/officeart/2018/2/layout/IconVerticalSolidList"/>
    <dgm:cxn modelId="{EE22E346-AE7B-47BA-BCF0-AD8046D8FDB3}" type="presOf" srcId="{B49CF2A3-BAD4-4D0C-B115-2ADB7856B619}" destId="{6C02C995-7632-4F45-A528-485BBF90C63D}" srcOrd="0" destOrd="0" presId="urn:microsoft.com/office/officeart/2018/2/layout/IconVerticalSolidList"/>
    <dgm:cxn modelId="{6BE39A88-C513-4677-A515-C5D8111C87E9}" srcId="{DEC0E602-3546-4887-8F06-54589FD9F7A2}" destId="{99FD799E-B2EB-4414-9613-9B77E3DA5EFB}" srcOrd="1" destOrd="0" parTransId="{78F4B55F-C54F-469C-B96C-5E7828D3A2E8}" sibTransId="{AB6BE292-138A-492E-B737-5F0C979F577B}"/>
    <dgm:cxn modelId="{64F2F9C3-B9AB-4DEA-A220-967806BDF9D2}" srcId="{DEC0E602-3546-4887-8F06-54589FD9F7A2}" destId="{B49CF2A3-BAD4-4D0C-B115-2ADB7856B619}" srcOrd="0" destOrd="0" parTransId="{18742BED-C365-40B5-A550-D972895AA88F}" sibTransId="{4BB0BA4F-5230-47E3-BE25-C975746E8C50}"/>
    <dgm:cxn modelId="{8E7DFCD7-4851-41A3-A6C7-BAC1682E173C}" type="presOf" srcId="{DEC0E602-3546-4887-8F06-54589FD9F7A2}" destId="{0AE0F5CE-FD78-41F8-A712-632AE086351F}" srcOrd="0" destOrd="0" presId="urn:microsoft.com/office/officeart/2018/2/layout/IconVerticalSolidList"/>
    <dgm:cxn modelId="{78E9B3B3-1083-4D9D-A974-831AB0B84308}" type="presParOf" srcId="{0AE0F5CE-FD78-41F8-A712-632AE086351F}" destId="{1ABF7A6A-9D19-42E2-B04B-661E9ACA6699}" srcOrd="0" destOrd="0" presId="urn:microsoft.com/office/officeart/2018/2/layout/IconVerticalSolidList"/>
    <dgm:cxn modelId="{9B4F1BA6-B8E7-4364-9E42-2F7E356D1807}" type="presParOf" srcId="{1ABF7A6A-9D19-42E2-B04B-661E9ACA6699}" destId="{A0A1696D-C4FC-45B8-B4E2-8B3A64D6DBBD}" srcOrd="0" destOrd="0" presId="urn:microsoft.com/office/officeart/2018/2/layout/IconVerticalSolidList"/>
    <dgm:cxn modelId="{477CD9DF-FA6D-4A79-9B0D-DC15A0EB4BBD}" type="presParOf" srcId="{1ABF7A6A-9D19-42E2-B04B-661E9ACA6699}" destId="{ACF5FBDF-3499-42FB-832E-72574A806D59}" srcOrd="1" destOrd="0" presId="urn:microsoft.com/office/officeart/2018/2/layout/IconVerticalSolidList"/>
    <dgm:cxn modelId="{A9E83C53-1264-4F99-BA71-2F6D228B5B5B}" type="presParOf" srcId="{1ABF7A6A-9D19-42E2-B04B-661E9ACA6699}" destId="{3AF6C8B2-6688-4C6F-A8FE-CC10408A936C}" srcOrd="2" destOrd="0" presId="urn:microsoft.com/office/officeart/2018/2/layout/IconVerticalSolidList"/>
    <dgm:cxn modelId="{75F93884-DE88-427A-BB3F-18CB2638C9A0}" type="presParOf" srcId="{1ABF7A6A-9D19-42E2-B04B-661E9ACA6699}" destId="{6C02C995-7632-4F45-A528-485BBF90C63D}" srcOrd="3" destOrd="0" presId="urn:microsoft.com/office/officeart/2018/2/layout/IconVerticalSolidList"/>
    <dgm:cxn modelId="{721EBC90-7A85-4C29-8168-3058917141D4}" type="presParOf" srcId="{0AE0F5CE-FD78-41F8-A712-632AE086351F}" destId="{BCBE77EF-B82A-4DA9-9927-8E13DDEF206F}" srcOrd="1" destOrd="0" presId="urn:microsoft.com/office/officeart/2018/2/layout/IconVerticalSolidList"/>
    <dgm:cxn modelId="{BD975BB4-FEB4-41E9-B602-0A1B2BEC36D8}" type="presParOf" srcId="{0AE0F5CE-FD78-41F8-A712-632AE086351F}" destId="{BD818EBF-D9CD-40AF-912C-FB00EE3B5020}" srcOrd="2" destOrd="0" presId="urn:microsoft.com/office/officeart/2018/2/layout/IconVerticalSolidList"/>
    <dgm:cxn modelId="{33A8F963-A5C5-4862-B34E-7746878C283B}" type="presParOf" srcId="{BD818EBF-D9CD-40AF-912C-FB00EE3B5020}" destId="{9C1332B0-DB9A-4031-9EE1-96B8D441DA0B}" srcOrd="0" destOrd="0" presId="urn:microsoft.com/office/officeart/2018/2/layout/IconVerticalSolidList"/>
    <dgm:cxn modelId="{F997F6E6-FAC6-471E-85F8-327FA399EA47}" type="presParOf" srcId="{BD818EBF-D9CD-40AF-912C-FB00EE3B5020}" destId="{26B88E9D-FBFB-49B1-986C-63AC3C603A71}" srcOrd="1" destOrd="0" presId="urn:microsoft.com/office/officeart/2018/2/layout/IconVerticalSolidList"/>
    <dgm:cxn modelId="{854DDCE1-83DB-4D10-93D6-631FE02389D7}" type="presParOf" srcId="{BD818EBF-D9CD-40AF-912C-FB00EE3B5020}" destId="{1A95B005-E4ED-4EE1-AE60-1E3BD419AF39}" srcOrd="2" destOrd="0" presId="urn:microsoft.com/office/officeart/2018/2/layout/IconVerticalSolidList"/>
    <dgm:cxn modelId="{A208AF3F-F62F-4739-AFAB-5E8904A94951}" type="presParOf" srcId="{BD818EBF-D9CD-40AF-912C-FB00EE3B5020}" destId="{26B0E945-A47F-4D01-82A9-8A34F5F964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D4E5A6-2A24-4609-901D-460E72E64901}" type="doc">
      <dgm:prSet loTypeId="urn:microsoft.com/office/officeart/2016/7/layout/VerticalDownArrowProcess" loCatId="process" qsTypeId="urn:microsoft.com/office/officeart/2005/8/quickstyle/simple4" qsCatId="simple" csTypeId="urn:microsoft.com/office/officeart/2005/8/colors/colorful1" csCatId="colorful"/>
      <dgm:spPr/>
      <dgm:t>
        <a:bodyPr/>
        <a:lstStyle/>
        <a:p>
          <a:endParaRPr lang="en-US"/>
        </a:p>
      </dgm:t>
    </dgm:pt>
    <dgm:pt modelId="{B60BAE7C-2142-4F25-8CAB-F8B0EAD881D4}">
      <dgm:prSet/>
      <dgm:spPr/>
      <dgm:t>
        <a:bodyPr/>
        <a:lstStyle/>
        <a:p>
          <a:r>
            <a:rPr lang="en-US"/>
            <a:t>List</a:t>
          </a:r>
        </a:p>
      </dgm:t>
    </dgm:pt>
    <dgm:pt modelId="{FB2F1BC8-3323-4738-8B75-C4640DD07FCF}" type="parTrans" cxnId="{E96ACD55-79A5-45AC-A584-9C687C49BA82}">
      <dgm:prSet/>
      <dgm:spPr/>
      <dgm:t>
        <a:bodyPr/>
        <a:lstStyle/>
        <a:p>
          <a:endParaRPr lang="en-US"/>
        </a:p>
      </dgm:t>
    </dgm:pt>
    <dgm:pt modelId="{01410A02-F44F-497F-AE4B-C1F363504794}" type="sibTrans" cxnId="{E96ACD55-79A5-45AC-A584-9C687C49BA82}">
      <dgm:prSet/>
      <dgm:spPr/>
      <dgm:t>
        <a:bodyPr/>
        <a:lstStyle/>
        <a:p>
          <a:endParaRPr lang="en-US"/>
        </a:p>
      </dgm:t>
    </dgm:pt>
    <dgm:pt modelId="{5E6D774A-A5F2-427C-8180-5055E4516E74}">
      <dgm:prSet/>
      <dgm:spPr/>
      <dgm:t>
        <a:bodyPr/>
        <a:lstStyle/>
        <a:p>
          <a:r>
            <a:rPr lang="en-US"/>
            <a:t>List all entities (ions, atoms, or molecules including H2O(l)) initially present as they exist in aqueous solution. (Refer to Table 1, page 728.)</a:t>
          </a:r>
        </a:p>
      </dgm:t>
    </dgm:pt>
    <dgm:pt modelId="{5D916AED-7E37-4AFA-BA1C-3FE83F8F1BE0}" type="parTrans" cxnId="{B1BB861E-CD4F-4C7F-B8CC-708A9D24A055}">
      <dgm:prSet/>
      <dgm:spPr/>
      <dgm:t>
        <a:bodyPr/>
        <a:lstStyle/>
        <a:p>
          <a:endParaRPr lang="en-US"/>
        </a:p>
      </dgm:t>
    </dgm:pt>
    <dgm:pt modelId="{FD0BEB41-F4F1-4114-9999-6AE2DBEFC535}" type="sibTrans" cxnId="{B1BB861E-CD4F-4C7F-B8CC-708A9D24A055}">
      <dgm:prSet/>
      <dgm:spPr/>
      <dgm:t>
        <a:bodyPr/>
        <a:lstStyle/>
        <a:p>
          <a:endParaRPr lang="en-US"/>
        </a:p>
      </dgm:t>
    </dgm:pt>
    <dgm:pt modelId="{9576FED6-3AAB-491C-9E14-B738795A78FD}">
      <dgm:prSet/>
      <dgm:spPr/>
      <dgm:t>
        <a:bodyPr/>
        <a:lstStyle/>
        <a:p>
          <a:r>
            <a:rPr lang="en-US"/>
            <a:t>Identify and label</a:t>
          </a:r>
        </a:p>
      </dgm:t>
    </dgm:pt>
    <dgm:pt modelId="{BFBA52BC-A309-45E2-860A-4BCF9D2DBA78}" type="parTrans" cxnId="{54C71580-2454-46FF-A7E2-E339D498B68E}">
      <dgm:prSet/>
      <dgm:spPr/>
      <dgm:t>
        <a:bodyPr/>
        <a:lstStyle/>
        <a:p>
          <a:endParaRPr lang="en-US"/>
        </a:p>
      </dgm:t>
    </dgm:pt>
    <dgm:pt modelId="{C92D7F76-2E08-482E-9DF9-58D24D5B466A}" type="sibTrans" cxnId="{54C71580-2454-46FF-A7E2-E339D498B68E}">
      <dgm:prSet/>
      <dgm:spPr/>
      <dgm:t>
        <a:bodyPr/>
        <a:lstStyle/>
        <a:p>
          <a:endParaRPr lang="en-US"/>
        </a:p>
      </dgm:t>
    </dgm:pt>
    <dgm:pt modelId="{01B372E1-8325-4407-9719-F2D3A365E85D}">
      <dgm:prSet/>
      <dgm:spPr/>
      <dgm:t>
        <a:bodyPr/>
        <a:lstStyle/>
        <a:p>
          <a:r>
            <a:rPr lang="en-US"/>
            <a:t>Identify and label all possible aqueous acids and bases, using the Brønsted–Lowry definitions.</a:t>
          </a:r>
        </a:p>
      </dgm:t>
    </dgm:pt>
    <dgm:pt modelId="{D03BB785-0F7A-4D19-91B1-016991041474}" type="parTrans" cxnId="{AA3BAEAE-E39C-4E40-B0D5-ECC090B3E25B}">
      <dgm:prSet/>
      <dgm:spPr/>
      <dgm:t>
        <a:bodyPr/>
        <a:lstStyle/>
        <a:p>
          <a:endParaRPr lang="en-US"/>
        </a:p>
      </dgm:t>
    </dgm:pt>
    <dgm:pt modelId="{E17DF990-A78D-4FB5-AD18-2E57780148D9}" type="sibTrans" cxnId="{AA3BAEAE-E39C-4E40-B0D5-ECC090B3E25B}">
      <dgm:prSet/>
      <dgm:spPr/>
      <dgm:t>
        <a:bodyPr/>
        <a:lstStyle/>
        <a:p>
          <a:endParaRPr lang="en-US"/>
        </a:p>
      </dgm:t>
    </dgm:pt>
    <dgm:pt modelId="{01DE62AD-7BCF-45D0-BC7A-8C72755EB90B}">
      <dgm:prSet/>
      <dgm:spPr/>
      <dgm:t>
        <a:bodyPr/>
        <a:lstStyle/>
        <a:p>
          <a:r>
            <a:rPr lang="en-US"/>
            <a:t>Identify</a:t>
          </a:r>
        </a:p>
      </dgm:t>
    </dgm:pt>
    <dgm:pt modelId="{CCCE7604-F4D6-4B5D-BF04-9CDA61314B5C}" type="parTrans" cxnId="{FEAC2B3B-CDCF-4AD1-8230-60CD2DF85363}">
      <dgm:prSet/>
      <dgm:spPr/>
      <dgm:t>
        <a:bodyPr/>
        <a:lstStyle/>
        <a:p>
          <a:endParaRPr lang="en-US"/>
        </a:p>
      </dgm:t>
    </dgm:pt>
    <dgm:pt modelId="{308C1DCB-498E-4D31-AAA1-C4BBDA7D9146}" type="sibTrans" cxnId="{FEAC2B3B-CDCF-4AD1-8230-60CD2DF85363}">
      <dgm:prSet/>
      <dgm:spPr/>
      <dgm:t>
        <a:bodyPr/>
        <a:lstStyle/>
        <a:p>
          <a:endParaRPr lang="en-US"/>
        </a:p>
      </dgm:t>
    </dgm:pt>
    <dgm:pt modelId="{AE0AAB62-C1C8-43E0-B73B-C334D2F8AAC7}">
      <dgm:prSet/>
      <dgm:spPr/>
      <dgm:t>
        <a:bodyPr/>
        <a:lstStyle/>
        <a:p>
          <a:r>
            <a:rPr lang="en-US"/>
            <a:t>Identify the strongest acid and the strongest base present, using the table of Relative Strengths of Aqueous Acids and Bases (Appendix I and Databooklet).</a:t>
          </a:r>
        </a:p>
      </dgm:t>
    </dgm:pt>
    <dgm:pt modelId="{C1232A89-C8B3-4EE5-9ADD-105A3F9DEDEE}" type="parTrans" cxnId="{FF8552BD-6D33-4A33-B512-6E54296CDEB5}">
      <dgm:prSet/>
      <dgm:spPr/>
      <dgm:t>
        <a:bodyPr/>
        <a:lstStyle/>
        <a:p>
          <a:endParaRPr lang="en-US"/>
        </a:p>
      </dgm:t>
    </dgm:pt>
    <dgm:pt modelId="{F529FCD2-7A54-4C5F-98C7-11B9D80E0A59}" type="sibTrans" cxnId="{FF8552BD-6D33-4A33-B512-6E54296CDEB5}">
      <dgm:prSet/>
      <dgm:spPr/>
      <dgm:t>
        <a:bodyPr/>
        <a:lstStyle/>
        <a:p>
          <a:endParaRPr lang="en-US"/>
        </a:p>
      </dgm:t>
    </dgm:pt>
    <dgm:pt modelId="{D967419C-537B-464C-9203-36591794070D}">
      <dgm:prSet/>
      <dgm:spPr/>
      <dgm:t>
        <a:bodyPr/>
        <a:lstStyle/>
        <a:p>
          <a:r>
            <a:rPr lang="en-US"/>
            <a:t>Write</a:t>
          </a:r>
        </a:p>
      </dgm:t>
    </dgm:pt>
    <dgm:pt modelId="{7EBBC8A1-35CC-4154-B1A6-E7D75CF99755}" type="parTrans" cxnId="{D43C15F4-948B-49C7-89D8-B0A281AA30F9}">
      <dgm:prSet/>
      <dgm:spPr/>
      <dgm:t>
        <a:bodyPr/>
        <a:lstStyle/>
        <a:p>
          <a:endParaRPr lang="en-US"/>
        </a:p>
      </dgm:t>
    </dgm:pt>
    <dgm:pt modelId="{A485A226-7782-4172-867D-6E6BF963AFDD}" type="sibTrans" cxnId="{D43C15F4-948B-49C7-89D8-B0A281AA30F9}">
      <dgm:prSet/>
      <dgm:spPr/>
      <dgm:t>
        <a:bodyPr/>
        <a:lstStyle/>
        <a:p>
          <a:endParaRPr lang="en-US"/>
        </a:p>
      </dgm:t>
    </dgm:pt>
    <dgm:pt modelId="{E1710051-01A7-4230-9CA7-BCB6A3123C01}">
      <dgm:prSet/>
      <dgm:spPr/>
      <dgm:t>
        <a:bodyPr/>
        <a:lstStyle/>
        <a:p>
          <a:r>
            <a:rPr lang="en-US"/>
            <a:t>Write an equation showing a transfer of one proton from the strongest acid to the strongest base, and predict the conjugate base and the conjugate acid to be the products.</a:t>
          </a:r>
        </a:p>
      </dgm:t>
    </dgm:pt>
    <dgm:pt modelId="{8D53804D-05B3-45A3-944C-758C5F9D5C7C}" type="parTrans" cxnId="{19C6888A-7F29-4BAA-A82A-BE0DCA29EE6B}">
      <dgm:prSet/>
      <dgm:spPr/>
      <dgm:t>
        <a:bodyPr/>
        <a:lstStyle/>
        <a:p>
          <a:endParaRPr lang="en-US"/>
        </a:p>
      </dgm:t>
    </dgm:pt>
    <dgm:pt modelId="{5319A226-6CC5-4845-8194-4CDFF5B58448}" type="sibTrans" cxnId="{19C6888A-7F29-4BAA-A82A-BE0DCA29EE6B}">
      <dgm:prSet/>
      <dgm:spPr/>
      <dgm:t>
        <a:bodyPr/>
        <a:lstStyle/>
        <a:p>
          <a:endParaRPr lang="en-US"/>
        </a:p>
      </dgm:t>
    </dgm:pt>
    <dgm:pt modelId="{ECBA0AB8-E61D-4887-83A0-D8100CF0551C}">
      <dgm:prSet/>
      <dgm:spPr/>
      <dgm:t>
        <a:bodyPr/>
        <a:lstStyle/>
        <a:p>
          <a:r>
            <a:rPr lang="en-US"/>
            <a:t>Predict</a:t>
          </a:r>
        </a:p>
      </dgm:t>
    </dgm:pt>
    <dgm:pt modelId="{09F5BF7A-C97A-44D5-A115-0299E955F3B5}" type="parTrans" cxnId="{4B8D277B-50A1-4B89-A7E4-B18839F5F2D1}">
      <dgm:prSet/>
      <dgm:spPr/>
      <dgm:t>
        <a:bodyPr/>
        <a:lstStyle/>
        <a:p>
          <a:endParaRPr lang="en-US"/>
        </a:p>
      </dgm:t>
    </dgm:pt>
    <dgm:pt modelId="{8EDA5DB5-A41A-45AF-9676-B8A66482FD13}" type="sibTrans" cxnId="{4B8D277B-50A1-4B89-A7E4-B18839F5F2D1}">
      <dgm:prSet/>
      <dgm:spPr/>
      <dgm:t>
        <a:bodyPr/>
        <a:lstStyle/>
        <a:p>
          <a:endParaRPr lang="en-US"/>
        </a:p>
      </dgm:t>
    </dgm:pt>
    <dgm:pt modelId="{F09D4169-E526-4A9E-8BE7-165DC2F4AA5E}">
      <dgm:prSet/>
      <dgm:spPr/>
      <dgm:t>
        <a:bodyPr/>
        <a:lstStyle/>
        <a:p>
          <a:r>
            <a:rPr lang="en-US"/>
            <a:t>Predict the approximate position of the equilibrium, using the generalization developed in the Learning Tip on page 729, and the table of Relative Strengths of Aqueous Acids and Bases (Appendix I and Databooklet).</a:t>
          </a:r>
        </a:p>
      </dgm:t>
    </dgm:pt>
    <dgm:pt modelId="{3A65A615-C490-4D80-ADFD-72B13C0A37AE}" type="parTrans" cxnId="{352851A0-4F45-4984-B3A7-FE6486FFC2A8}">
      <dgm:prSet/>
      <dgm:spPr/>
      <dgm:t>
        <a:bodyPr/>
        <a:lstStyle/>
        <a:p>
          <a:endParaRPr lang="en-US"/>
        </a:p>
      </dgm:t>
    </dgm:pt>
    <dgm:pt modelId="{3CDFA761-0A19-42F0-BFDD-2B9983E5A664}" type="sibTrans" cxnId="{352851A0-4F45-4984-B3A7-FE6486FFC2A8}">
      <dgm:prSet/>
      <dgm:spPr/>
      <dgm:t>
        <a:bodyPr/>
        <a:lstStyle/>
        <a:p>
          <a:endParaRPr lang="en-US"/>
        </a:p>
      </dgm:t>
    </dgm:pt>
    <dgm:pt modelId="{C3A26201-E796-4823-A544-F75F79C2F39F}" type="pres">
      <dgm:prSet presAssocID="{EBD4E5A6-2A24-4609-901D-460E72E64901}" presName="Name0" presStyleCnt="0">
        <dgm:presLayoutVars>
          <dgm:dir/>
          <dgm:animLvl val="lvl"/>
          <dgm:resizeHandles val="exact"/>
        </dgm:presLayoutVars>
      </dgm:prSet>
      <dgm:spPr/>
    </dgm:pt>
    <dgm:pt modelId="{F6A7BD34-59D5-4E1E-9207-304A2E1879A2}" type="pres">
      <dgm:prSet presAssocID="{ECBA0AB8-E61D-4887-83A0-D8100CF0551C}" presName="boxAndChildren" presStyleCnt="0"/>
      <dgm:spPr/>
    </dgm:pt>
    <dgm:pt modelId="{8DA54BE2-B2EA-4FD4-8BDA-84E6530E09B0}" type="pres">
      <dgm:prSet presAssocID="{ECBA0AB8-E61D-4887-83A0-D8100CF0551C}" presName="parentTextBox" presStyleLbl="alignNode1" presStyleIdx="0" presStyleCnt="5"/>
      <dgm:spPr/>
    </dgm:pt>
    <dgm:pt modelId="{67C2C812-A059-40C7-805A-F31B88451E6F}" type="pres">
      <dgm:prSet presAssocID="{ECBA0AB8-E61D-4887-83A0-D8100CF0551C}" presName="descendantBox" presStyleLbl="bgAccFollowNode1" presStyleIdx="0" presStyleCnt="5"/>
      <dgm:spPr/>
    </dgm:pt>
    <dgm:pt modelId="{55D2C244-57F5-4730-9AAB-7BCC6F95AD6D}" type="pres">
      <dgm:prSet presAssocID="{A485A226-7782-4172-867D-6E6BF963AFDD}" presName="sp" presStyleCnt="0"/>
      <dgm:spPr/>
    </dgm:pt>
    <dgm:pt modelId="{F001F26A-0C66-496E-A956-4993BECA3C4F}" type="pres">
      <dgm:prSet presAssocID="{D967419C-537B-464C-9203-36591794070D}" presName="arrowAndChildren" presStyleCnt="0"/>
      <dgm:spPr/>
    </dgm:pt>
    <dgm:pt modelId="{5AD1B7B6-9F6E-49FA-8608-EFBDED87CBEE}" type="pres">
      <dgm:prSet presAssocID="{D967419C-537B-464C-9203-36591794070D}" presName="parentTextArrow" presStyleLbl="node1" presStyleIdx="0" presStyleCnt="0"/>
      <dgm:spPr/>
    </dgm:pt>
    <dgm:pt modelId="{E3F37F37-E00F-4732-9277-2E12D0A18861}" type="pres">
      <dgm:prSet presAssocID="{D967419C-537B-464C-9203-36591794070D}" presName="arrow" presStyleLbl="alignNode1" presStyleIdx="1" presStyleCnt="5"/>
      <dgm:spPr/>
    </dgm:pt>
    <dgm:pt modelId="{C1C11628-307F-408E-A70B-F646BC8207A4}" type="pres">
      <dgm:prSet presAssocID="{D967419C-537B-464C-9203-36591794070D}" presName="descendantArrow" presStyleLbl="bgAccFollowNode1" presStyleIdx="1" presStyleCnt="5"/>
      <dgm:spPr/>
    </dgm:pt>
    <dgm:pt modelId="{CB9E6B10-9FD3-4B28-9397-D93E94709ADA}" type="pres">
      <dgm:prSet presAssocID="{308C1DCB-498E-4D31-AAA1-C4BBDA7D9146}" presName="sp" presStyleCnt="0"/>
      <dgm:spPr/>
    </dgm:pt>
    <dgm:pt modelId="{EE46E058-303B-4350-93C1-FA483DBF61E7}" type="pres">
      <dgm:prSet presAssocID="{01DE62AD-7BCF-45D0-BC7A-8C72755EB90B}" presName="arrowAndChildren" presStyleCnt="0"/>
      <dgm:spPr/>
    </dgm:pt>
    <dgm:pt modelId="{EB8AC514-9A17-4F3A-AD28-BD66AFD9444C}" type="pres">
      <dgm:prSet presAssocID="{01DE62AD-7BCF-45D0-BC7A-8C72755EB90B}" presName="parentTextArrow" presStyleLbl="node1" presStyleIdx="0" presStyleCnt="0"/>
      <dgm:spPr/>
    </dgm:pt>
    <dgm:pt modelId="{DFB8BB47-C080-44B4-8A1E-414CD32A35C4}" type="pres">
      <dgm:prSet presAssocID="{01DE62AD-7BCF-45D0-BC7A-8C72755EB90B}" presName="arrow" presStyleLbl="alignNode1" presStyleIdx="2" presStyleCnt="5"/>
      <dgm:spPr/>
    </dgm:pt>
    <dgm:pt modelId="{F6BACE34-88AD-4FB1-A7CB-2C2F769E0AAE}" type="pres">
      <dgm:prSet presAssocID="{01DE62AD-7BCF-45D0-BC7A-8C72755EB90B}" presName="descendantArrow" presStyleLbl="bgAccFollowNode1" presStyleIdx="2" presStyleCnt="5"/>
      <dgm:spPr/>
    </dgm:pt>
    <dgm:pt modelId="{CAF1B5C7-C096-4F1B-95B5-530A4C08AD6F}" type="pres">
      <dgm:prSet presAssocID="{C92D7F76-2E08-482E-9DF9-58D24D5B466A}" presName="sp" presStyleCnt="0"/>
      <dgm:spPr/>
    </dgm:pt>
    <dgm:pt modelId="{74998FCF-E172-447A-AF6A-08FE2FC96315}" type="pres">
      <dgm:prSet presAssocID="{9576FED6-3AAB-491C-9E14-B738795A78FD}" presName="arrowAndChildren" presStyleCnt="0"/>
      <dgm:spPr/>
    </dgm:pt>
    <dgm:pt modelId="{836D9214-8EA2-499E-97D4-43AB878AEBD5}" type="pres">
      <dgm:prSet presAssocID="{9576FED6-3AAB-491C-9E14-B738795A78FD}" presName="parentTextArrow" presStyleLbl="node1" presStyleIdx="0" presStyleCnt="0"/>
      <dgm:spPr/>
    </dgm:pt>
    <dgm:pt modelId="{A941C875-92E4-413C-8300-FF859D22408D}" type="pres">
      <dgm:prSet presAssocID="{9576FED6-3AAB-491C-9E14-B738795A78FD}" presName="arrow" presStyleLbl="alignNode1" presStyleIdx="3" presStyleCnt="5"/>
      <dgm:spPr/>
    </dgm:pt>
    <dgm:pt modelId="{328FE60D-6289-4007-A9F8-87C6938850FD}" type="pres">
      <dgm:prSet presAssocID="{9576FED6-3AAB-491C-9E14-B738795A78FD}" presName="descendantArrow" presStyleLbl="bgAccFollowNode1" presStyleIdx="3" presStyleCnt="5"/>
      <dgm:spPr/>
    </dgm:pt>
    <dgm:pt modelId="{C07B3A1F-CDA9-48E8-93B2-803C477E9E24}" type="pres">
      <dgm:prSet presAssocID="{01410A02-F44F-497F-AE4B-C1F363504794}" presName="sp" presStyleCnt="0"/>
      <dgm:spPr/>
    </dgm:pt>
    <dgm:pt modelId="{596C5718-ABAA-47F7-8D14-36F001078882}" type="pres">
      <dgm:prSet presAssocID="{B60BAE7C-2142-4F25-8CAB-F8B0EAD881D4}" presName="arrowAndChildren" presStyleCnt="0"/>
      <dgm:spPr/>
    </dgm:pt>
    <dgm:pt modelId="{2E72B402-F84C-4D4F-A743-F98F41D124CB}" type="pres">
      <dgm:prSet presAssocID="{B60BAE7C-2142-4F25-8CAB-F8B0EAD881D4}" presName="parentTextArrow" presStyleLbl="node1" presStyleIdx="0" presStyleCnt="0"/>
      <dgm:spPr/>
    </dgm:pt>
    <dgm:pt modelId="{C201C01F-1D89-4220-A3FA-59362CAF6701}" type="pres">
      <dgm:prSet presAssocID="{B60BAE7C-2142-4F25-8CAB-F8B0EAD881D4}" presName="arrow" presStyleLbl="alignNode1" presStyleIdx="4" presStyleCnt="5"/>
      <dgm:spPr/>
    </dgm:pt>
    <dgm:pt modelId="{04C90C7B-C9A1-4612-AF9D-E1D6881261D7}" type="pres">
      <dgm:prSet presAssocID="{B60BAE7C-2142-4F25-8CAB-F8B0EAD881D4}" presName="descendantArrow" presStyleLbl="bgAccFollowNode1" presStyleIdx="4" presStyleCnt="5"/>
      <dgm:spPr/>
    </dgm:pt>
  </dgm:ptLst>
  <dgm:cxnLst>
    <dgm:cxn modelId="{7E2C6712-36BA-47D4-B7B7-DAA2E7389958}" type="presOf" srcId="{F09D4169-E526-4A9E-8BE7-165DC2F4AA5E}" destId="{67C2C812-A059-40C7-805A-F31B88451E6F}" srcOrd="0" destOrd="0" presId="urn:microsoft.com/office/officeart/2016/7/layout/VerticalDownArrowProcess"/>
    <dgm:cxn modelId="{B1BB861E-CD4F-4C7F-B8CC-708A9D24A055}" srcId="{B60BAE7C-2142-4F25-8CAB-F8B0EAD881D4}" destId="{5E6D774A-A5F2-427C-8180-5055E4516E74}" srcOrd="0" destOrd="0" parTransId="{5D916AED-7E37-4AFA-BA1C-3FE83F8F1BE0}" sibTransId="{FD0BEB41-F4F1-4114-9999-6AE2DBEFC535}"/>
    <dgm:cxn modelId="{C00CD737-4CF7-4D2A-A203-408C8213BBFC}" type="presOf" srcId="{ECBA0AB8-E61D-4887-83A0-D8100CF0551C}" destId="{8DA54BE2-B2EA-4FD4-8BDA-84E6530E09B0}" srcOrd="0" destOrd="0" presId="urn:microsoft.com/office/officeart/2016/7/layout/VerticalDownArrowProcess"/>
    <dgm:cxn modelId="{FEAC2B3B-CDCF-4AD1-8230-60CD2DF85363}" srcId="{EBD4E5A6-2A24-4609-901D-460E72E64901}" destId="{01DE62AD-7BCF-45D0-BC7A-8C72755EB90B}" srcOrd="2" destOrd="0" parTransId="{CCCE7604-F4D6-4B5D-BF04-9CDA61314B5C}" sibTransId="{308C1DCB-498E-4D31-AAA1-C4BBDA7D9146}"/>
    <dgm:cxn modelId="{C2485340-494C-451C-9B9E-63AE45489B59}" type="presOf" srcId="{9576FED6-3AAB-491C-9E14-B738795A78FD}" destId="{836D9214-8EA2-499E-97D4-43AB878AEBD5}" srcOrd="0" destOrd="0" presId="urn:microsoft.com/office/officeart/2016/7/layout/VerticalDownArrowProcess"/>
    <dgm:cxn modelId="{DF01D862-34CA-46A6-96AE-901616305490}" type="presOf" srcId="{E1710051-01A7-4230-9CA7-BCB6A3123C01}" destId="{C1C11628-307F-408E-A70B-F646BC8207A4}" srcOrd="0" destOrd="0" presId="urn:microsoft.com/office/officeart/2016/7/layout/VerticalDownArrowProcess"/>
    <dgm:cxn modelId="{13433B64-25D8-445A-B642-7B85D63B0EA0}" type="presOf" srcId="{D967419C-537B-464C-9203-36591794070D}" destId="{E3F37F37-E00F-4732-9277-2E12D0A18861}" srcOrd="1" destOrd="0" presId="urn:microsoft.com/office/officeart/2016/7/layout/VerticalDownArrowProcess"/>
    <dgm:cxn modelId="{91010271-31AF-4888-8AB0-84CED2852639}" type="presOf" srcId="{9576FED6-3AAB-491C-9E14-B738795A78FD}" destId="{A941C875-92E4-413C-8300-FF859D22408D}" srcOrd="1" destOrd="0" presId="urn:microsoft.com/office/officeart/2016/7/layout/VerticalDownArrowProcess"/>
    <dgm:cxn modelId="{E96ACD55-79A5-45AC-A584-9C687C49BA82}" srcId="{EBD4E5A6-2A24-4609-901D-460E72E64901}" destId="{B60BAE7C-2142-4F25-8CAB-F8B0EAD881D4}" srcOrd="0" destOrd="0" parTransId="{FB2F1BC8-3323-4738-8B75-C4640DD07FCF}" sibTransId="{01410A02-F44F-497F-AE4B-C1F363504794}"/>
    <dgm:cxn modelId="{A8E22B77-FE67-411C-B842-FCC0FC20BB4A}" type="presOf" srcId="{5E6D774A-A5F2-427C-8180-5055E4516E74}" destId="{04C90C7B-C9A1-4612-AF9D-E1D6881261D7}" srcOrd="0" destOrd="0" presId="urn:microsoft.com/office/officeart/2016/7/layout/VerticalDownArrowProcess"/>
    <dgm:cxn modelId="{53F1A559-178F-44C2-BA94-23039D5B87F8}" type="presOf" srcId="{B60BAE7C-2142-4F25-8CAB-F8B0EAD881D4}" destId="{2E72B402-F84C-4D4F-A743-F98F41D124CB}" srcOrd="0" destOrd="0" presId="urn:microsoft.com/office/officeart/2016/7/layout/VerticalDownArrowProcess"/>
    <dgm:cxn modelId="{4B8D277B-50A1-4B89-A7E4-B18839F5F2D1}" srcId="{EBD4E5A6-2A24-4609-901D-460E72E64901}" destId="{ECBA0AB8-E61D-4887-83A0-D8100CF0551C}" srcOrd="4" destOrd="0" parTransId="{09F5BF7A-C97A-44D5-A115-0299E955F3B5}" sibTransId="{8EDA5DB5-A41A-45AF-9676-B8A66482FD13}"/>
    <dgm:cxn modelId="{54C71580-2454-46FF-A7E2-E339D498B68E}" srcId="{EBD4E5A6-2A24-4609-901D-460E72E64901}" destId="{9576FED6-3AAB-491C-9E14-B738795A78FD}" srcOrd="1" destOrd="0" parTransId="{BFBA52BC-A309-45E2-860A-4BCF9D2DBA78}" sibTransId="{C92D7F76-2E08-482E-9DF9-58D24D5B466A}"/>
    <dgm:cxn modelId="{921C6188-BEEA-477F-8372-1A7FE620D15C}" type="presOf" srcId="{01B372E1-8325-4407-9719-F2D3A365E85D}" destId="{328FE60D-6289-4007-A9F8-87C6938850FD}" srcOrd="0" destOrd="0" presId="urn:microsoft.com/office/officeart/2016/7/layout/VerticalDownArrowProcess"/>
    <dgm:cxn modelId="{19C6888A-7F29-4BAA-A82A-BE0DCA29EE6B}" srcId="{D967419C-537B-464C-9203-36591794070D}" destId="{E1710051-01A7-4230-9CA7-BCB6A3123C01}" srcOrd="0" destOrd="0" parTransId="{8D53804D-05B3-45A3-944C-758C5F9D5C7C}" sibTransId="{5319A226-6CC5-4845-8194-4CDFF5B58448}"/>
    <dgm:cxn modelId="{4C342A95-4A4B-4644-ACED-F1B3A74B21BF}" type="presOf" srcId="{01DE62AD-7BCF-45D0-BC7A-8C72755EB90B}" destId="{EB8AC514-9A17-4F3A-AD28-BD66AFD9444C}" srcOrd="0" destOrd="0" presId="urn:microsoft.com/office/officeart/2016/7/layout/VerticalDownArrowProcess"/>
    <dgm:cxn modelId="{352851A0-4F45-4984-B3A7-FE6486FFC2A8}" srcId="{ECBA0AB8-E61D-4887-83A0-D8100CF0551C}" destId="{F09D4169-E526-4A9E-8BE7-165DC2F4AA5E}" srcOrd="0" destOrd="0" parTransId="{3A65A615-C490-4D80-ADFD-72B13C0A37AE}" sibTransId="{3CDFA761-0A19-42F0-BFDD-2B9983E5A664}"/>
    <dgm:cxn modelId="{AA3BAEAE-E39C-4E40-B0D5-ECC090B3E25B}" srcId="{9576FED6-3AAB-491C-9E14-B738795A78FD}" destId="{01B372E1-8325-4407-9719-F2D3A365E85D}" srcOrd="0" destOrd="0" parTransId="{D03BB785-0F7A-4D19-91B1-016991041474}" sibTransId="{E17DF990-A78D-4FB5-AD18-2E57780148D9}"/>
    <dgm:cxn modelId="{2AC884BC-DD95-4148-A9E3-C16E1B5F1395}" type="presOf" srcId="{B60BAE7C-2142-4F25-8CAB-F8B0EAD881D4}" destId="{C201C01F-1D89-4220-A3FA-59362CAF6701}" srcOrd="1" destOrd="0" presId="urn:microsoft.com/office/officeart/2016/7/layout/VerticalDownArrowProcess"/>
    <dgm:cxn modelId="{FF8552BD-6D33-4A33-B512-6E54296CDEB5}" srcId="{01DE62AD-7BCF-45D0-BC7A-8C72755EB90B}" destId="{AE0AAB62-C1C8-43E0-B73B-C334D2F8AAC7}" srcOrd="0" destOrd="0" parTransId="{C1232A89-C8B3-4EE5-9ADD-105A3F9DEDEE}" sibTransId="{F529FCD2-7A54-4C5F-98C7-11B9D80E0A59}"/>
    <dgm:cxn modelId="{9D9383C2-9511-430A-90C3-FE6CA48D6013}" type="presOf" srcId="{EBD4E5A6-2A24-4609-901D-460E72E64901}" destId="{C3A26201-E796-4823-A544-F75F79C2F39F}" srcOrd="0" destOrd="0" presId="urn:microsoft.com/office/officeart/2016/7/layout/VerticalDownArrowProcess"/>
    <dgm:cxn modelId="{3C949BCE-6334-4B1F-BE1F-3B5CE9E16972}" type="presOf" srcId="{D967419C-537B-464C-9203-36591794070D}" destId="{5AD1B7B6-9F6E-49FA-8608-EFBDED87CBEE}" srcOrd="0" destOrd="0" presId="urn:microsoft.com/office/officeart/2016/7/layout/VerticalDownArrowProcess"/>
    <dgm:cxn modelId="{EA93BAD2-22BF-413B-876C-0B852D694102}" type="presOf" srcId="{01DE62AD-7BCF-45D0-BC7A-8C72755EB90B}" destId="{DFB8BB47-C080-44B4-8A1E-414CD32A35C4}" srcOrd="1" destOrd="0" presId="urn:microsoft.com/office/officeart/2016/7/layout/VerticalDownArrowProcess"/>
    <dgm:cxn modelId="{A21079D9-A75C-4703-B126-681EBEAAE7CB}" type="presOf" srcId="{AE0AAB62-C1C8-43E0-B73B-C334D2F8AAC7}" destId="{F6BACE34-88AD-4FB1-A7CB-2C2F769E0AAE}" srcOrd="0" destOrd="0" presId="urn:microsoft.com/office/officeart/2016/7/layout/VerticalDownArrowProcess"/>
    <dgm:cxn modelId="{D43C15F4-948B-49C7-89D8-B0A281AA30F9}" srcId="{EBD4E5A6-2A24-4609-901D-460E72E64901}" destId="{D967419C-537B-464C-9203-36591794070D}" srcOrd="3" destOrd="0" parTransId="{7EBBC8A1-35CC-4154-B1A6-E7D75CF99755}" sibTransId="{A485A226-7782-4172-867D-6E6BF963AFDD}"/>
    <dgm:cxn modelId="{FF84184C-FD9E-4452-8F06-0AF98BAF0982}" type="presParOf" srcId="{C3A26201-E796-4823-A544-F75F79C2F39F}" destId="{F6A7BD34-59D5-4E1E-9207-304A2E1879A2}" srcOrd="0" destOrd="0" presId="urn:microsoft.com/office/officeart/2016/7/layout/VerticalDownArrowProcess"/>
    <dgm:cxn modelId="{EE7CF7CF-0DEF-4ACB-BAEB-1C5AB7C79CD7}" type="presParOf" srcId="{F6A7BD34-59D5-4E1E-9207-304A2E1879A2}" destId="{8DA54BE2-B2EA-4FD4-8BDA-84E6530E09B0}" srcOrd="0" destOrd="0" presId="urn:microsoft.com/office/officeart/2016/7/layout/VerticalDownArrowProcess"/>
    <dgm:cxn modelId="{7D57AAFC-DEB0-4D2F-A83E-BDAC0B28333C}" type="presParOf" srcId="{F6A7BD34-59D5-4E1E-9207-304A2E1879A2}" destId="{67C2C812-A059-40C7-805A-F31B88451E6F}" srcOrd="1" destOrd="0" presId="urn:microsoft.com/office/officeart/2016/7/layout/VerticalDownArrowProcess"/>
    <dgm:cxn modelId="{43C6B5B4-E670-4D39-932E-0614BFCD8F07}" type="presParOf" srcId="{C3A26201-E796-4823-A544-F75F79C2F39F}" destId="{55D2C244-57F5-4730-9AAB-7BCC6F95AD6D}" srcOrd="1" destOrd="0" presId="urn:microsoft.com/office/officeart/2016/7/layout/VerticalDownArrowProcess"/>
    <dgm:cxn modelId="{39AE6015-DB42-432E-AC42-BB5F2052CACE}" type="presParOf" srcId="{C3A26201-E796-4823-A544-F75F79C2F39F}" destId="{F001F26A-0C66-496E-A956-4993BECA3C4F}" srcOrd="2" destOrd="0" presId="urn:microsoft.com/office/officeart/2016/7/layout/VerticalDownArrowProcess"/>
    <dgm:cxn modelId="{775B3E0A-9E76-4470-8EBA-6F3614BDDFF9}" type="presParOf" srcId="{F001F26A-0C66-496E-A956-4993BECA3C4F}" destId="{5AD1B7B6-9F6E-49FA-8608-EFBDED87CBEE}" srcOrd="0" destOrd="0" presId="urn:microsoft.com/office/officeart/2016/7/layout/VerticalDownArrowProcess"/>
    <dgm:cxn modelId="{68E83A98-23AA-47E0-8F83-E0DE63F747D4}" type="presParOf" srcId="{F001F26A-0C66-496E-A956-4993BECA3C4F}" destId="{E3F37F37-E00F-4732-9277-2E12D0A18861}" srcOrd="1" destOrd="0" presId="urn:microsoft.com/office/officeart/2016/7/layout/VerticalDownArrowProcess"/>
    <dgm:cxn modelId="{CF723816-B5ED-47A3-8E94-7D518A12DB6C}" type="presParOf" srcId="{F001F26A-0C66-496E-A956-4993BECA3C4F}" destId="{C1C11628-307F-408E-A70B-F646BC8207A4}" srcOrd="2" destOrd="0" presId="urn:microsoft.com/office/officeart/2016/7/layout/VerticalDownArrowProcess"/>
    <dgm:cxn modelId="{0339E954-53DA-4DFE-951F-A92C4FF8B2E7}" type="presParOf" srcId="{C3A26201-E796-4823-A544-F75F79C2F39F}" destId="{CB9E6B10-9FD3-4B28-9397-D93E94709ADA}" srcOrd="3" destOrd="0" presId="urn:microsoft.com/office/officeart/2016/7/layout/VerticalDownArrowProcess"/>
    <dgm:cxn modelId="{4A453528-12E7-46DF-8EE2-2CEEEA3AB947}" type="presParOf" srcId="{C3A26201-E796-4823-A544-F75F79C2F39F}" destId="{EE46E058-303B-4350-93C1-FA483DBF61E7}" srcOrd="4" destOrd="0" presId="urn:microsoft.com/office/officeart/2016/7/layout/VerticalDownArrowProcess"/>
    <dgm:cxn modelId="{B67932EB-F7DD-4D62-9388-2BB7CA67AE4C}" type="presParOf" srcId="{EE46E058-303B-4350-93C1-FA483DBF61E7}" destId="{EB8AC514-9A17-4F3A-AD28-BD66AFD9444C}" srcOrd="0" destOrd="0" presId="urn:microsoft.com/office/officeart/2016/7/layout/VerticalDownArrowProcess"/>
    <dgm:cxn modelId="{6ED9AC64-CA75-4A3D-8AEE-55EB531DEE06}" type="presParOf" srcId="{EE46E058-303B-4350-93C1-FA483DBF61E7}" destId="{DFB8BB47-C080-44B4-8A1E-414CD32A35C4}" srcOrd="1" destOrd="0" presId="urn:microsoft.com/office/officeart/2016/7/layout/VerticalDownArrowProcess"/>
    <dgm:cxn modelId="{8C08F569-A41F-4B7D-9C90-B23AE68247E3}" type="presParOf" srcId="{EE46E058-303B-4350-93C1-FA483DBF61E7}" destId="{F6BACE34-88AD-4FB1-A7CB-2C2F769E0AAE}" srcOrd="2" destOrd="0" presId="urn:microsoft.com/office/officeart/2016/7/layout/VerticalDownArrowProcess"/>
    <dgm:cxn modelId="{DAC4235F-9A4F-48A0-B7A9-D05627FD91FA}" type="presParOf" srcId="{C3A26201-E796-4823-A544-F75F79C2F39F}" destId="{CAF1B5C7-C096-4F1B-95B5-530A4C08AD6F}" srcOrd="5" destOrd="0" presId="urn:microsoft.com/office/officeart/2016/7/layout/VerticalDownArrowProcess"/>
    <dgm:cxn modelId="{A78F2956-CA95-4A12-B618-FDB1BBD930AE}" type="presParOf" srcId="{C3A26201-E796-4823-A544-F75F79C2F39F}" destId="{74998FCF-E172-447A-AF6A-08FE2FC96315}" srcOrd="6" destOrd="0" presId="urn:microsoft.com/office/officeart/2016/7/layout/VerticalDownArrowProcess"/>
    <dgm:cxn modelId="{12221AC5-A27C-4ABA-9FAD-C953DC034490}" type="presParOf" srcId="{74998FCF-E172-447A-AF6A-08FE2FC96315}" destId="{836D9214-8EA2-499E-97D4-43AB878AEBD5}" srcOrd="0" destOrd="0" presId="urn:microsoft.com/office/officeart/2016/7/layout/VerticalDownArrowProcess"/>
    <dgm:cxn modelId="{74341DA4-31C1-4F3A-A255-B3F99B109D47}" type="presParOf" srcId="{74998FCF-E172-447A-AF6A-08FE2FC96315}" destId="{A941C875-92E4-413C-8300-FF859D22408D}" srcOrd="1" destOrd="0" presId="urn:microsoft.com/office/officeart/2016/7/layout/VerticalDownArrowProcess"/>
    <dgm:cxn modelId="{409A06E0-E577-4AAE-ABFF-8EB866D8DB8F}" type="presParOf" srcId="{74998FCF-E172-447A-AF6A-08FE2FC96315}" destId="{328FE60D-6289-4007-A9F8-87C6938850FD}" srcOrd="2" destOrd="0" presId="urn:microsoft.com/office/officeart/2016/7/layout/VerticalDownArrowProcess"/>
    <dgm:cxn modelId="{8A8E511F-16A2-4081-9D53-2D031EE85250}" type="presParOf" srcId="{C3A26201-E796-4823-A544-F75F79C2F39F}" destId="{C07B3A1F-CDA9-48E8-93B2-803C477E9E24}" srcOrd="7" destOrd="0" presId="urn:microsoft.com/office/officeart/2016/7/layout/VerticalDownArrowProcess"/>
    <dgm:cxn modelId="{3CDF4592-C429-44A1-B96E-E94B198068FB}" type="presParOf" srcId="{C3A26201-E796-4823-A544-F75F79C2F39F}" destId="{596C5718-ABAA-47F7-8D14-36F001078882}" srcOrd="8" destOrd="0" presId="urn:microsoft.com/office/officeart/2016/7/layout/VerticalDownArrowProcess"/>
    <dgm:cxn modelId="{70017BA8-6006-4DBF-9972-627EF4A335AB}" type="presParOf" srcId="{596C5718-ABAA-47F7-8D14-36F001078882}" destId="{2E72B402-F84C-4D4F-A743-F98F41D124CB}" srcOrd="0" destOrd="0" presId="urn:microsoft.com/office/officeart/2016/7/layout/VerticalDownArrowProcess"/>
    <dgm:cxn modelId="{B3080285-BD77-472D-8C87-2A4DB6298338}" type="presParOf" srcId="{596C5718-ABAA-47F7-8D14-36F001078882}" destId="{C201C01F-1D89-4220-A3FA-59362CAF6701}" srcOrd="1" destOrd="0" presId="urn:microsoft.com/office/officeart/2016/7/layout/VerticalDownArrowProcess"/>
    <dgm:cxn modelId="{B2085713-D327-4012-A7B3-D520175FCDB4}" type="presParOf" srcId="{596C5718-ABAA-47F7-8D14-36F001078882}" destId="{04C90C7B-C9A1-4612-AF9D-E1D6881261D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256B18-A066-4A7F-90B7-F06932B551F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54DF313-D006-46DC-A803-D23521AA73B9}">
      <dgm:prSet/>
      <dgm:spPr/>
      <dgm:t>
        <a:bodyPr/>
        <a:lstStyle/>
        <a:p>
          <a:r>
            <a:rPr lang="en-US"/>
            <a:t>One important way that chemists communicate the strength of any weak acid is by using the equilibrium constant expression for a Brønsted–Lowry reaction equation showing the acid ionizing in (reacting with) water</a:t>
          </a:r>
        </a:p>
      </dgm:t>
    </dgm:pt>
    <dgm:pt modelId="{878E57BA-7E0B-41EC-8D0F-B6C9D7BCEAE8}" type="parTrans" cxnId="{F1A8A81A-2CE4-43AF-AB4B-01DD15A3B549}">
      <dgm:prSet/>
      <dgm:spPr/>
      <dgm:t>
        <a:bodyPr/>
        <a:lstStyle/>
        <a:p>
          <a:endParaRPr lang="en-US"/>
        </a:p>
      </dgm:t>
    </dgm:pt>
    <dgm:pt modelId="{4EE7ABEA-3622-49A5-B27F-DA11BAB75E43}" type="sibTrans" cxnId="{F1A8A81A-2CE4-43AF-AB4B-01DD15A3B549}">
      <dgm:prSet/>
      <dgm:spPr/>
      <dgm:t>
        <a:bodyPr/>
        <a:lstStyle/>
        <a:p>
          <a:endParaRPr lang="en-US"/>
        </a:p>
      </dgm:t>
    </dgm:pt>
    <dgm:pt modelId="{C21A041C-5D76-4485-96AD-D200C54ABAEB}">
      <dgm:prSet/>
      <dgm:spPr/>
      <dgm:t>
        <a:bodyPr/>
        <a:lstStyle/>
        <a:p>
          <a:r>
            <a:rPr lang="en-US"/>
            <a:t>Note that first six acids have </a:t>
          </a:r>
          <a:r>
            <a:rPr lang="en-US" i="1"/>
            <a:t>Ka values given only as “very large.” </a:t>
          </a:r>
          <a:endParaRPr lang="en-US"/>
        </a:p>
      </dgm:t>
    </dgm:pt>
    <dgm:pt modelId="{BB8CB185-56A7-44A3-8087-9FF51DF843B3}" type="parTrans" cxnId="{939DFCB4-B441-40E7-899D-A04077DB1C30}">
      <dgm:prSet/>
      <dgm:spPr/>
      <dgm:t>
        <a:bodyPr/>
        <a:lstStyle/>
        <a:p>
          <a:endParaRPr lang="en-US"/>
        </a:p>
      </dgm:t>
    </dgm:pt>
    <dgm:pt modelId="{5150A5C1-7DD9-4DE4-8A9C-798E53B9143E}" type="sibTrans" cxnId="{939DFCB4-B441-40E7-899D-A04077DB1C30}">
      <dgm:prSet/>
      <dgm:spPr/>
      <dgm:t>
        <a:bodyPr/>
        <a:lstStyle/>
        <a:p>
          <a:endParaRPr lang="en-US"/>
        </a:p>
      </dgm:t>
    </dgm:pt>
    <dgm:pt modelId="{6200EE95-DAFF-4758-B601-0EAA21909BF4}">
      <dgm:prSet/>
      <dgm:spPr/>
      <dgm:t>
        <a:bodyPr/>
        <a:lstStyle/>
        <a:p>
          <a:r>
            <a:rPr lang="en-US"/>
            <a:t>For each of them, the actual acid species present is H</a:t>
          </a:r>
          <a:r>
            <a:rPr lang="en-US" baseline="-25000"/>
            <a:t>3</a:t>
          </a:r>
          <a:r>
            <a:rPr lang="en-US"/>
            <a:t>O</a:t>
          </a:r>
          <a:r>
            <a:rPr lang="en-US" baseline="30000"/>
            <a:t>+</a:t>
          </a:r>
          <a:r>
            <a:rPr lang="en-US"/>
            <a:t>(aq). All of the other acids listed on the table are considered to be </a:t>
          </a:r>
          <a:r>
            <a:rPr lang="en-US" i="1"/>
            <a:t>weak acids, and they vary </a:t>
          </a:r>
          <a:r>
            <a:rPr lang="en-US"/>
            <a:t>greatly in extent of reaction with water at equilibrium.</a:t>
          </a:r>
        </a:p>
      </dgm:t>
    </dgm:pt>
    <dgm:pt modelId="{6F5E3E34-0CA8-448D-9B66-163442A1556B}" type="parTrans" cxnId="{0D18D07F-9CFE-4220-9602-F01F2CDBB889}">
      <dgm:prSet/>
      <dgm:spPr/>
      <dgm:t>
        <a:bodyPr/>
        <a:lstStyle/>
        <a:p>
          <a:endParaRPr lang="en-US"/>
        </a:p>
      </dgm:t>
    </dgm:pt>
    <dgm:pt modelId="{F481D9D8-2D39-4D77-B15C-A5B9BF94C2F0}" type="sibTrans" cxnId="{0D18D07F-9CFE-4220-9602-F01F2CDBB889}">
      <dgm:prSet/>
      <dgm:spPr/>
      <dgm:t>
        <a:bodyPr/>
        <a:lstStyle/>
        <a:p>
          <a:endParaRPr lang="en-US"/>
        </a:p>
      </dgm:t>
    </dgm:pt>
    <dgm:pt modelId="{21B54C3A-1C11-4152-81E8-1AA1CFE0CB84}" type="pres">
      <dgm:prSet presAssocID="{D5256B18-A066-4A7F-90B7-F06932B551F4}" presName="vert0" presStyleCnt="0">
        <dgm:presLayoutVars>
          <dgm:dir/>
          <dgm:animOne val="branch"/>
          <dgm:animLvl val="lvl"/>
        </dgm:presLayoutVars>
      </dgm:prSet>
      <dgm:spPr/>
    </dgm:pt>
    <dgm:pt modelId="{022A0AE6-9D12-4197-B273-E20102245662}" type="pres">
      <dgm:prSet presAssocID="{454DF313-D006-46DC-A803-D23521AA73B9}" presName="thickLine" presStyleLbl="alignNode1" presStyleIdx="0" presStyleCnt="3"/>
      <dgm:spPr/>
    </dgm:pt>
    <dgm:pt modelId="{1153307A-FA77-46DD-9E6C-784A9D7D7079}" type="pres">
      <dgm:prSet presAssocID="{454DF313-D006-46DC-A803-D23521AA73B9}" presName="horz1" presStyleCnt="0"/>
      <dgm:spPr/>
    </dgm:pt>
    <dgm:pt modelId="{B387E53D-8B45-4C5D-87C5-D917A34A5148}" type="pres">
      <dgm:prSet presAssocID="{454DF313-D006-46DC-A803-D23521AA73B9}" presName="tx1" presStyleLbl="revTx" presStyleIdx="0" presStyleCnt="3"/>
      <dgm:spPr/>
    </dgm:pt>
    <dgm:pt modelId="{8677461F-8F55-4A7F-BE8B-2EB8FFA9ED7D}" type="pres">
      <dgm:prSet presAssocID="{454DF313-D006-46DC-A803-D23521AA73B9}" presName="vert1" presStyleCnt="0"/>
      <dgm:spPr/>
    </dgm:pt>
    <dgm:pt modelId="{2C6EEFA8-79C5-44DB-8CC4-998B81877165}" type="pres">
      <dgm:prSet presAssocID="{C21A041C-5D76-4485-96AD-D200C54ABAEB}" presName="thickLine" presStyleLbl="alignNode1" presStyleIdx="1" presStyleCnt="3"/>
      <dgm:spPr/>
    </dgm:pt>
    <dgm:pt modelId="{1E6A47A3-48E6-4041-B603-F04D0C15F6E8}" type="pres">
      <dgm:prSet presAssocID="{C21A041C-5D76-4485-96AD-D200C54ABAEB}" presName="horz1" presStyleCnt="0"/>
      <dgm:spPr/>
    </dgm:pt>
    <dgm:pt modelId="{6DEA7589-C2D1-456A-B321-3639E03C1F70}" type="pres">
      <dgm:prSet presAssocID="{C21A041C-5D76-4485-96AD-D200C54ABAEB}" presName="tx1" presStyleLbl="revTx" presStyleIdx="1" presStyleCnt="3"/>
      <dgm:spPr/>
    </dgm:pt>
    <dgm:pt modelId="{16DAE4EC-6BCD-494C-B1D0-95B9A06AFF73}" type="pres">
      <dgm:prSet presAssocID="{C21A041C-5D76-4485-96AD-D200C54ABAEB}" presName="vert1" presStyleCnt="0"/>
      <dgm:spPr/>
    </dgm:pt>
    <dgm:pt modelId="{163A284B-9674-4933-A36A-9D1D7C52FAC2}" type="pres">
      <dgm:prSet presAssocID="{6200EE95-DAFF-4758-B601-0EAA21909BF4}" presName="thickLine" presStyleLbl="alignNode1" presStyleIdx="2" presStyleCnt="3"/>
      <dgm:spPr/>
    </dgm:pt>
    <dgm:pt modelId="{7C326E34-5912-4182-8AEB-46CA8EE5CF4A}" type="pres">
      <dgm:prSet presAssocID="{6200EE95-DAFF-4758-B601-0EAA21909BF4}" presName="horz1" presStyleCnt="0"/>
      <dgm:spPr/>
    </dgm:pt>
    <dgm:pt modelId="{FF200937-801E-43D2-B3B7-0ADA9C7E2CA7}" type="pres">
      <dgm:prSet presAssocID="{6200EE95-DAFF-4758-B601-0EAA21909BF4}" presName="tx1" presStyleLbl="revTx" presStyleIdx="2" presStyleCnt="3"/>
      <dgm:spPr/>
    </dgm:pt>
    <dgm:pt modelId="{72DFB9E3-751E-4B6A-AC92-7E130E5C1A3C}" type="pres">
      <dgm:prSet presAssocID="{6200EE95-DAFF-4758-B601-0EAA21909BF4}" presName="vert1" presStyleCnt="0"/>
      <dgm:spPr/>
    </dgm:pt>
  </dgm:ptLst>
  <dgm:cxnLst>
    <dgm:cxn modelId="{F1A8A81A-2CE4-43AF-AB4B-01DD15A3B549}" srcId="{D5256B18-A066-4A7F-90B7-F06932B551F4}" destId="{454DF313-D006-46DC-A803-D23521AA73B9}" srcOrd="0" destOrd="0" parTransId="{878E57BA-7E0B-41EC-8D0F-B6C9D7BCEAE8}" sibTransId="{4EE7ABEA-3622-49A5-B27F-DA11BAB75E43}"/>
    <dgm:cxn modelId="{8AADD43F-2D96-4244-9A24-8BA46285CF9D}" type="presOf" srcId="{D5256B18-A066-4A7F-90B7-F06932B551F4}" destId="{21B54C3A-1C11-4152-81E8-1AA1CFE0CB84}" srcOrd="0" destOrd="0" presId="urn:microsoft.com/office/officeart/2008/layout/LinedList"/>
    <dgm:cxn modelId="{AF30B275-237F-425A-BE5A-D1D9995DDDAD}" type="presOf" srcId="{C21A041C-5D76-4485-96AD-D200C54ABAEB}" destId="{6DEA7589-C2D1-456A-B321-3639E03C1F70}" srcOrd="0" destOrd="0" presId="urn:microsoft.com/office/officeart/2008/layout/LinedList"/>
    <dgm:cxn modelId="{0D18D07F-9CFE-4220-9602-F01F2CDBB889}" srcId="{D5256B18-A066-4A7F-90B7-F06932B551F4}" destId="{6200EE95-DAFF-4758-B601-0EAA21909BF4}" srcOrd="2" destOrd="0" parTransId="{6F5E3E34-0CA8-448D-9B66-163442A1556B}" sibTransId="{F481D9D8-2D39-4D77-B15C-A5B9BF94C2F0}"/>
    <dgm:cxn modelId="{8C8B6495-4321-4524-8FD1-CC3D488184D9}" type="presOf" srcId="{6200EE95-DAFF-4758-B601-0EAA21909BF4}" destId="{FF200937-801E-43D2-B3B7-0ADA9C7E2CA7}" srcOrd="0" destOrd="0" presId="urn:microsoft.com/office/officeart/2008/layout/LinedList"/>
    <dgm:cxn modelId="{939DFCB4-B441-40E7-899D-A04077DB1C30}" srcId="{D5256B18-A066-4A7F-90B7-F06932B551F4}" destId="{C21A041C-5D76-4485-96AD-D200C54ABAEB}" srcOrd="1" destOrd="0" parTransId="{BB8CB185-56A7-44A3-8087-9FF51DF843B3}" sibTransId="{5150A5C1-7DD9-4DE4-8A9C-798E53B9143E}"/>
    <dgm:cxn modelId="{9895A3DC-0B85-46C6-B3AA-0A53407808BD}" type="presOf" srcId="{454DF313-D006-46DC-A803-D23521AA73B9}" destId="{B387E53D-8B45-4C5D-87C5-D917A34A5148}" srcOrd="0" destOrd="0" presId="urn:microsoft.com/office/officeart/2008/layout/LinedList"/>
    <dgm:cxn modelId="{785F60C5-EC1D-4259-B8BA-92031596D96D}" type="presParOf" srcId="{21B54C3A-1C11-4152-81E8-1AA1CFE0CB84}" destId="{022A0AE6-9D12-4197-B273-E20102245662}" srcOrd="0" destOrd="0" presId="urn:microsoft.com/office/officeart/2008/layout/LinedList"/>
    <dgm:cxn modelId="{32E82124-37D2-4432-A4D9-CA1BFB74DFA3}" type="presParOf" srcId="{21B54C3A-1C11-4152-81E8-1AA1CFE0CB84}" destId="{1153307A-FA77-46DD-9E6C-784A9D7D7079}" srcOrd="1" destOrd="0" presId="urn:microsoft.com/office/officeart/2008/layout/LinedList"/>
    <dgm:cxn modelId="{3B589543-90D7-4A55-AA9F-AB2E3EB182A1}" type="presParOf" srcId="{1153307A-FA77-46DD-9E6C-784A9D7D7079}" destId="{B387E53D-8B45-4C5D-87C5-D917A34A5148}" srcOrd="0" destOrd="0" presId="urn:microsoft.com/office/officeart/2008/layout/LinedList"/>
    <dgm:cxn modelId="{ADC8E687-263C-4AC6-A2BB-8AEE4A5C4DE9}" type="presParOf" srcId="{1153307A-FA77-46DD-9E6C-784A9D7D7079}" destId="{8677461F-8F55-4A7F-BE8B-2EB8FFA9ED7D}" srcOrd="1" destOrd="0" presId="urn:microsoft.com/office/officeart/2008/layout/LinedList"/>
    <dgm:cxn modelId="{83A95659-3649-4D6F-B384-5DF31276B595}" type="presParOf" srcId="{21B54C3A-1C11-4152-81E8-1AA1CFE0CB84}" destId="{2C6EEFA8-79C5-44DB-8CC4-998B81877165}" srcOrd="2" destOrd="0" presId="urn:microsoft.com/office/officeart/2008/layout/LinedList"/>
    <dgm:cxn modelId="{E348BB09-4D0E-47A2-A2A2-8B5DAD7E1A6C}" type="presParOf" srcId="{21B54C3A-1C11-4152-81E8-1AA1CFE0CB84}" destId="{1E6A47A3-48E6-4041-B603-F04D0C15F6E8}" srcOrd="3" destOrd="0" presId="urn:microsoft.com/office/officeart/2008/layout/LinedList"/>
    <dgm:cxn modelId="{15718828-235D-431E-A66C-9F4260237F54}" type="presParOf" srcId="{1E6A47A3-48E6-4041-B603-F04D0C15F6E8}" destId="{6DEA7589-C2D1-456A-B321-3639E03C1F70}" srcOrd="0" destOrd="0" presId="urn:microsoft.com/office/officeart/2008/layout/LinedList"/>
    <dgm:cxn modelId="{ECFE2062-BCE3-4813-A8E1-B561C1B2C60C}" type="presParOf" srcId="{1E6A47A3-48E6-4041-B603-F04D0C15F6E8}" destId="{16DAE4EC-6BCD-494C-B1D0-95B9A06AFF73}" srcOrd="1" destOrd="0" presId="urn:microsoft.com/office/officeart/2008/layout/LinedList"/>
    <dgm:cxn modelId="{A3A6C202-35A0-451D-9FBA-EACD29E10F2F}" type="presParOf" srcId="{21B54C3A-1C11-4152-81E8-1AA1CFE0CB84}" destId="{163A284B-9674-4933-A36A-9D1D7C52FAC2}" srcOrd="4" destOrd="0" presId="urn:microsoft.com/office/officeart/2008/layout/LinedList"/>
    <dgm:cxn modelId="{2342C7C2-A33E-4C01-B368-592CBA3D1444}" type="presParOf" srcId="{21B54C3A-1C11-4152-81E8-1AA1CFE0CB84}" destId="{7C326E34-5912-4182-8AEB-46CA8EE5CF4A}" srcOrd="5" destOrd="0" presId="urn:microsoft.com/office/officeart/2008/layout/LinedList"/>
    <dgm:cxn modelId="{C6DB403C-4951-4490-A217-238D132AF774}" type="presParOf" srcId="{7C326E34-5912-4182-8AEB-46CA8EE5CF4A}" destId="{FF200937-801E-43D2-B3B7-0ADA9C7E2CA7}" srcOrd="0" destOrd="0" presId="urn:microsoft.com/office/officeart/2008/layout/LinedList"/>
    <dgm:cxn modelId="{BE1B8199-60F0-4325-9702-E50259E31299}" type="presParOf" srcId="{7C326E34-5912-4182-8AEB-46CA8EE5CF4A}" destId="{72DFB9E3-751E-4B6A-AC92-7E130E5C1A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2E7E8-94C1-43FE-A8DA-854D908722D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0D58E1-2991-4BDC-8126-29D5E8B0AEAA}">
      <dgm:prSet/>
      <dgm:spPr/>
      <dgm:t>
        <a:bodyPr/>
        <a:lstStyle/>
        <a:p>
          <a:pPr>
            <a:lnSpc>
              <a:spcPct val="100000"/>
            </a:lnSpc>
          </a:pPr>
          <a:r>
            <a:rPr lang="en-US"/>
            <a:t>The pH of a 1.00 mol/L solution of acetic acid is carefully measured to be 2.38 at SATP. What is the value of </a:t>
          </a:r>
          <a:r>
            <a:rPr lang="en-US" i="1"/>
            <a:t>Ka for acetic acid?</a:t>
          </a:r>
          <a:endParaRPr lang="en-US"/>
        </a:p>
      </dgm:t>
    </dgm:pt>
    <dgm:pt modelId="{37FAB6A6-84EA-4802-BAA1-D350D5E9E420}" type="parTrans" cxnId="{9F059D68-FF8B-4C03-A43D-2E2D7DF725DE}">
      <dgm:prSet/>
      <dgm:spPr/>
      <dgm:t>
        <a:bodyPr/>
        <a:lstStyle/>
        <a:p>
          <a:endParaRPr lang="en-US"/>
        </a:p>
      </dgm:t>
    </dgm:pt>
    <dgm:pt modelId="{871EBB97-2148-4410-825D-5747B990C21E}" type="sibTrans" cxnId="{9F059D68-FF8B-4C03-A43D-2E2D7DF725DE}">
      <dgm:prSet/>
      <dgm:spPr/>
      <dgm:t>
        <a:bodyPr/>
        <a:lstStyle/>
        <a:p>
          <a:endParaRPr lang="en-US"/>
        </a:p>
      </dgm:t>
    </dgm:pt>
    <dgm:pt modelId="{ACC8C680-1AAD-4A4E-BBCB-440088A5C661}">
      <dgm:prSet/>
      <dgm:spPr/>
      <dgm:t>
        <a:bodyPr/>
        <a:lstStyle/>
        <a:p>
          <a:pPr>
            <a:lnSpc>
              <a:spcPct val="100000"/>
            </a:lnSpc>
          </a:pPr>
          <a:r>
            <a:rPr lang="en-US"/>
            <a:t>A student measures the pH of a 0.25 mol/L solution of carbonic acid to be 3.48. Calculate the </a:t>
          </a:r>
          <a:r>
            <a:rPr lang="en-US" i="1"/>
            <a:t>Ka for carbonic acid from this evidence.</a:t>
          </a:r>
          <a:endParaRPr lang="en-US"/>
        </a:p>
      </dgm:t>
    </dgm:pt>
    <dgm:pt modelId="{AFE9F7CC-205A-4714-A884-6DBF827A4200}" type="parTrans" cxnId="{30FFBA69-9F8F-4F91-AAEA-CA51E0FC65E5}">
      <dgm:prSet/>
      <dgm:spPr/>
      <dgm:t>
        <a:bodyPr/>
        <a:lstStyle/>
        <a:p>
          <a:endParaRPr lang="en-US"/>
        </a:p>
      </dgm:t>
    </dgm:pt>
    <dgm:pt modelId="{1E5C0C90-9C61-474A-BACA-0329A871D33F}" type="sibTrans" cxnId="{30FFBA69-9F8F-4F91-AAEA-CA51E0FC65E5}">
      <dgm:prSet/>
      <dgm:spPr/>
      <dgm:t>
        <a:bodyPr/>
        <a:lstStyle/>
        <a:p>
          <a:endParaRPr lang="en-US"/>
        </a:p>
      </dgm:t>
    </dgm:pt>
    <dgm:pt modelId="{56A4D90A-25E4-4FFC-9F7A-81F77F944357}">
      <dgm:prSet/>
      <dgm:spPr/>
      <dgm:t>
        <a:bodyPr/>
        <a:lstStyle/>
        <a:p>
          <a:pPr>
            <a:lnSpc>
              <a:spcPct val="100000"/>
            </a:lnSpc>
          </a:pPr>
          <a:r>
            <a:rPr lang="en-US"/>
            <a:t>The pH of a 0.400 mol/L solution of sulfurous acid is measured to be 1.17. Calculate the </a:t>
          </a:r>
          <a:r>
            <a:rPr lang="en-US" i="1"/>
            <a:t>Ka for sulfurous acid from this evidence.</a:t>
          </a:r>
          <a:endParaRPr lang="en-US"/>
        </a:p>
      </dgm:t>
    </dgm:pt>
    <dgm:pt modelId="{4C2FAC3A-F930-4666-8767-9F53482EF429}" type="parTrans" cxnId="{AC4FF901-E4D7-4665-A0A4-ACA46E0277A7}">
      <dgm:prSet/>
      <dgm:spPr/>
      <dgm:t>
        <a:bodyPr/>
        <a:lstStyle/>
        <a:p>
          <a:endParaRPr lang="en-US"/>
        </a:p>
      </dgm:t>
    </dgm:pt>
    <dgm:pt modelId="{F1819098-8F0B-4D60-8E07-10DFA952912B}" type="sibTrans" cxnId="{AC4FF901-E4D7-4665-A0A4-ACA46E0277A7}">
      <dgm:prSet/>
      <dgm:spPr/>
      <dgm:t>
        <a:bodyPr/>
        <a:lstStyle/>
        <a:p>
          <a:endParaRPr lang="en-US"/>
        </a:p>
      </dgm:t>
    </dgm:pt>
    <dgm:pt modelId="{395D1706-17DA-4F33-8042-A413342FC197}" type="pres">
      <dgm:prSet presAssocID="{9FE2E7E8-94C1-43FE-A8DA-854D908722D7}" presName="root" presStyleCnt="0">
        <dgm:presLayoutVars>
          <dgm:dir/>
          <dgm:resizeHandles val="exact"/>
        </dgm:presLayoutVars>
      </dgm:prSet>
      <dgm:spPr/>
    </dgm:pt>
    <dgm:pt modelId="{80B26ED1-87BF-48EE-A1C7-1B9940F33DE8}" type="pres">
      <dgm:prSet presAssocID="{1D0D58E1-2991-4BDC-8126-29D5E8B0AEAA}" presName="compNode" presStyleCnt="0"/>
      <dgm:spPr/>
    </dgm:pt>
    <dgm:pt modelId="{6E7FF426-B2C7-48B5-BBAF-47BE67B3A4C6}" type="pres">
      <dgm:prSet presAssocID="{1D0D58E1-2991-4BDC-8126-29D5E8B0AEAA}" presName="bgRect" presStyleLbl="bgShp" presStyleIdx="0" presStyleCnt="3"/>
      <dgm:spPr/>
    </dgm:pt>
    <dgm:pt modelId="{6E073459-A051-45D3-9905-B93F68D9E2D8}" type="pres">
      <dgm:prSet presAssocID="{1D0D58E1-2991-4BDC-8126-29D5E8B0AE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0F993330-D75E-478D-B513-D504B27B45CE}" type="pres">
      <dgm:prSet presAssocID="{1D0D58E1-2991-4BDC-8126-29D5E8B0AEAA}" presName="spaceRect" presStyleCnt="0"/>
      <dgm:spPr/>
    </dgm:pt>
    <dgm:pt modelId="{446D6B41-B985-4651-AFE9-3A8DDB7E7890}" type="pres">
      <dgm:prSet presAssocID="{1D0D58E1-2991-4BDC-8126-29D5E8B0AEAA}" presName="parTx" presStyleLbl="revTx" presStyleIdx="0" presStyleCnt="3">
        <dgm:presLayoutVars>
          <dgm:chMax val="0"/>
          <dgm:chPref val="0"/>
        </dgm:presLayoutVars>
      </dgm:prSet>
      <dgm:spPr/>
    </dgm:pt>
    <dgm:pt modelId="{EC973DB6-65F6-4F4C-AEE0-BBC69E71437C}" type="pres">
      <dgm:prSet presAssocID="{871EBB97-2148-4410-825D-5747B990C21E}" presName="sibTrans" presStyleCnt="0"/>
      <dgm:spPr/>
    </dgm:pt>
    <dgm:pt modelId="{1F022476-EADD-4597-9E5F-B4B60393992F}" type="pres">
      <dgm:prSet presAssocID="{ACC8C680-1AAD-4A4E-BBCB-440088A5C661}" presName="compNode" presStyleCnt="0"/>
      <dgm:spPr/>
    </dgm:pt>
    <dgm:pt modelId="{4386D4E8-FF34-48B7-BA50-F74A90125F4B}" type="pres">
      <dgm:prSet presAssocID="{ACC8C680-1AAD-4A4E-BBCB-440088A5C661}" presName="bgRect" presStyleLbl="bgShp" presStyleIdx="1" presStyleCnt="3"/>
      <dgm:spPr/>
    </dgm:pt>
    <dgm:pt modelId="{59A78707-EA8A-435C-861A-44CC2FEB2ADA}" type="pres">
      <dgm:prSet presAssocID="{ACC8C680-1AAD-4A4E-BBCB-440088A5C6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A3B49BAD-925F-4740-957E-80F4E2270F39}" type="pres">
      <dgm:prSet presAssocID="{ACC8C680-1AAD-4A4E-BBCB-440088A5C661}" presName="spaceRect" presStyleCnt="0"/>
      <dgm:spPr/>
    </dgm:pt>
    <dgm:pt modelId="{DEB95765-67BB-4E95-AB1D-2E6EA82DED51}" type="pres">
      <dgm:prSet presAssocID="{ACC8C680-1AAD-4A4E-BBCB-440088A5C661}" presName="parTx" presStyleLbl="revTx" presStyleIdx="1" presStyleCnt="3">
        <dgm:presLayoutVars>
          <dgm:chMax val="0"/>
          <dgm:chPref val="0"/>
        </dgm:presLayoutVars>
      </dgm:prSet>
      <dgm:spPr/>
    </dgm:pt>
    <dgm:pt modelId="{50D63886-C76C-46C8-A5AC-F21CE92214AC}" type="pres">
      <dgm:prSet presAssocID="{1E5C0C90-9C61-474A-BACA-0329A871D33F}" presName="sibTrans" presStyleCnt="0"/>
      <dgm:spPr/>
    </dgm:pt>
    <dgm:pt modelId="{1441CD36-06A1-4AA8-878B-CDC418A4EE44}" type="pres">
      <dgm:prSet presAssocID="{56A4D90A-25E4-4FFC-9F7A-81F77F944357}" presName="compNode" presStyleCnt="0"/>
      <dgm:spPr/>
    </dgm:pt>
    <dgm:pt modelId="{38BDAC70-DB7D-48E8-A1B5-45A26A67662D}" type="pres">
      <dgm:prSet presAssocID="{56A4D90A-25E4-4FFC-9F7A-81F77F944357}" presName="bgRect" presStyleLbl="bgShp" presStyleIdx="2" presStyleCnt="3"/>
      <dgm:spPr/>
    </dgm:pt>
    <dgm:pt modelId="{A53A6745-5620-4BC6-9CC7-7B61BC9FA57D}" type="pres">
      <dgm:prSet presAssocID="{56A4D90A-25E4-4FFC-9F7A-81F77F9443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A0150E86-28B9-47B7-9B06-FD5C8D13C1F4}" type="pres">
      <dgm:prSet presAssocID="{56A4D90A-25E4-4FFC-9F7A-81F77F944357}" presName="spaceRect" presStyleCnt="0"/>
      <dgm:spPr/>
    </dgm:pt>
    <dgm:pt modelId="{2DEBB05A-09FE-443F-9F3C-FD00F1454540}" type="pres">
      <dgm:prSet presAssocID="{56A4D90A-25E4-4FFC-9F7A-81F77F944357}" presName="parTx" presStyleLbl="revTx" presStyleIdx="2" presStyleCnt="3">
        <dgm:presLayoutVars>
          <dgm:chMax val="0"/>
          <dgm:chPref val="0"/>
        </dgm:presLayoutVars>
      </dgm:prSet>
      <dgm:spPr/>
    </dgm:pt>
  </dgm:ptLst>
  <dgm:cxnLst>
    <dgm:cxn modelId="{AC4FF901-E4D7-4665-A0A4-ACA46E0277A7}" srcId="{9FE2E7E8-94C1-43FE-A8DA-854D908722D7}" destId="{56A4D90A-25E4-4FFC-9F7A-81F77F944357}" srcOrd="2" destOrd="0" parTransId="{4C2FAC3A-F930-4666-8767-9F53482EF429}" sibTransId="{F1819098-8F0B-4D60-8E07-10DFA952912B}"/>
    <dgm:cxn modelId="{6053C305-BF75-431A-9597-C923C7191F70}" type="presOf" srcId="{ACC8C680-1AAD-4A4E-BBCB-440088A5C661}" destId="{DEB95765-67BB-4E95-AB1D-2E6EA82DED51}" srcOrd="0" destOrd="0" presId="urn:microsoft.com/office/officeart/2018/2/layout/IconVerticalSolidList"/>
    <dgm:cxn modelId="{DC9CB740-EBCB-4AB6-B554-5051DC9CCDA4}" type="presOf" srcId="{56A4D90A-25E4-4FFC-9F7A-81F77F944357}" destId="{2DEBB05A-09FE-443F-9F3C-FD00F1454540}" srcOrd="0" destOrd="0" presId="urn:microsoft.com/office/officeart/2018/2/layout/IconVerticalSolidList"/>
    <dgm:cxn modelId="{9F059D68-FF8B-4C03-A43D-2E2D7DF725DE}" srcId="{9FE2E7E8-94C1-43FE-A8DA-854D908722D7}" destId="{1D0D58E1-2991-4BDC-8126-29D5E8B0AEAA}" srcOrd="0" destOrd="0" parTransId="{37FAB6A6-84EA-4802-BAA1-D350D5E9E420}" sibTransId="{871EBB97-2148-4410-825D-5747B990C21E}"/>
    <dgm:cxn modelId="{30FFBA69-9F8F-4F91-AAEA-CA51E0FC65E5}" srcId="{9FE2E7E8-94C1-43FE-A8DA-854D908722D7}" destId="{ACC8C680-1AAD-4A4E-BBCB-440088A5C661}" srcOrd="1" destOrd="0" parTransId="{AFE9F7CC-205A-4714-A884-6DBF827A4200}" sibTransId="{1E5C0C90-9C61-474A-BACA-0329A871D33F}"/>
    <dgm:cxn modelId="{8F60FBE7-1B71-4926-B95F-90EC74911334}" type="presOf" srcId="{9FE2E7E8-94C1-43FE-A8DA-854D908722D7}" destId="{395D1706-17DA-4F33-8042-A413342FC197}" srcOrd="0" destOrd="0" presId="urn:microsoft.com/office/officeart/2018/2/layout/IconVerticalSolidList"/>
    <dgm:cxn modelId="{9E14B2EB-45DA-4D8E-A1C7-83C8B7AC866C}" type="presOf" srcId="{1D0D58E1-2991-4BDC-8126-29D5E8B0AEAA}" destId="{446D6B41-B985-4651-AFE9-3A8DDB7E7890}" srcOrd="0" destOrd="0" presId="urn:microsoft.com/office/officeart/2018/2/layout/IconVerticalSolidList"/>
    <dgm:cxn modelId="{FD8B5102-F309-450A-AFC2-E9097D2AAB95}" type="presParOf" srcId="{395D1706-17DA-4F33-8042-A413342FC197}" destId="{80B26ED1-87BF-48EE-A1C7-1B9940F33DE8}" srcOrd="0" destOrd="0" presId="urn:microsoft.com/office/officeart/2018/2/layout/IconVerticalSolidList"/>
    <dgm:cxn modelId="{1C5FDEF4-B5CF-418D-AB5A-C047F0233141}" type="presParOf" srcId="{80B26ED1-87BF-48EE-A1C7-1B9940F33DE8}" destId="{6E7FF426-B2C7-48B5-BBAF-47BE67B3A4C6}" srcOrd="0" destOrd="0" presId="urn:microsoft.com/office/officeart/2018/2/layout/IconVerticalSolidList"/>
    <dgm:cxn modelId="{7603591A-8814-48C1-AE24-74D6F169ADC1}" type="presParOf" srcId="{80B26ED1-87BF-48EE-A1C7-1B9940F33DE8}" destId="{6E073459-A051-45D3-9905-B93F68D9E2D8}" srcOrd="1" destOrd="0" presId="urn:microsoft.com/office/officeart/2018/2/layout/IconVerticalSolidList"/>
    <dgm:cxn modelId="{74FFD5FC-7F36-4E9F-AA45-88497C02418F}" type="presParOf" srcId="{80B26ED1-87BF-48EE-A1C7-1B9940F33DE8}" destId="{0F993330-D75E-478D-B513-D504B27B45CE}" srcOrd="2" destOrd="0" presId="urn:microsoft.com/office/officeart/2018/2/layout/IconVerticalSolidList"/>
    <dgm:cxn modelId="{A9B69E8C-7600-4946-A402-71DC2B89D21F}" type="presParOf" srcId="{80B26ED1-87BF-48EE-A1C7-1B9940F33DE8}" destId="{446D6B41-B985-4651-AFE9-3A8DDB7E7890}" srcOrd="3" destOrd="0" presId="urn:microsoft.com/office/officeart/2018/2/layout/IconVerticalSolidList"/>
    <dgm:cxn modelId="{F23FB89C-0988-4A5D-9668-76EC803BB716}" type="presParOf" srcId="{395D1706-17DA-4F33-8042-A413342FC197}" destId="{EC973DB6-65F6-4F4C-AEE0-BBC69E71437C}" srcOrd="1" destOrd="0" presId="urn:microsoft.com/office/officeart/2018/2/layout/IconVerticalSolidList"/>
    <dgm:cxn modelId="{8566F1D8-6A1F-463C-9F90-374BB8B78B1D}" type="presParOf" srcId="{395D1706-17DA-4F33-8042-A413342FC197}" destId="{1F022476-EADD-4597-9E5F-B4B60393992F}" srcOrd="2" destOrd="0" presId="urn:microsoft.com/office/officeart/2018/2/layout/IconVerticalSolidList"/>
    <dgm:cxn modelId="{2B13C649-A340-48FE-9BC2-E56C4183F6DD}" type="presParOf" srcId="{1F022476-EADD-4597-9E5F-B4B60393992F}" destId="{4386D4E8-FF34-48B7-BA50-F74A90125F4B}" srcOrd="0" destOrd="0" presId="urn:microsoft.com/office/officeart/2018/2/layout/IconVerticalSolidList"/>
    <dgm:cxn modelId="{D9D3F143-A87D-47F1-8CA1-63F90BD5D631}" type="presParOf" srcId="{1F022476-EADD-4597-9E5F-B4B60393992F}" destId="{59A78707-EA8A-435C-861A-44CC2FEB2ADA}" srcOrd="1" destOrd="0" presId="urn:microsoft.com/office/officeart/2018/2/layout/IconVerticalSolidList"/>
    <dgm:cxn modelId="{7D34707F-DE4A-4899-B741-EBA725D38714}" type="presParOf" srcId="{1F022476-EADD-4597-9E5F-B4B60393992F}" destId="{A3B49BAD-925F-4740-957E-80F4E2270F39}" srcOrd="2" destOrd="0" presId="urn:microsoft.com/office/officeart/2018/2/layout/IconVerticalSolidList"/>
    <dgm:cxn modelId="{66442451-9F49-4243-8618-EC5069C0B15F}" type="presParOf" srcId="{1F022476-EADD-4597-9E5F-B4B60393992F}" destId="{DEB95765-67BB-4E95-AB1D-2E6EA82DED51}" srcOrd="3" destOrd="0" presId="urn:microsoft.com/office/officeart/2018/2/layout/IconVerticalSolidList"/>
    <dgm:cxn modelId="{54226142-3AA8-4FF3-BA13-423E87D45E2B}" type="presParOf" srcId="{395D1706-17DA-4F33-8042-A413342FC197}" destId="{50D63886-C76C-46C8-A5AC-F21CE92214AC}" srcOrd="3" destOrd="0" presId="urn:microsoft.com/office/officeart/2018/2/layout/IconVerticalSolidList"/>
    <dgm:cxn modelId="{A04BC5B0-5D1F-4F09-9D5F-90023AF91614}" type="presParOf" srcId="{395D1706-17DA-4F33-8042-A413342FC197}" destId="{1441CD36-06A1-4AA8-878B-CDC418A4EE44}" srcOrd="4" destOrd="0" presId="urn:microsoft.com/office/officeart/2018/2/layout/IconVerticalSolidList"/>
    <dgm:cxn modelId="{D87163D2-7BCB-4E52-A6EF-FDC2A5210268}" type="presParOf" srcId="{1441CD36-06A1-4AA8-878B-CDC418A4EE44}" destId="{38BDAC70-DB7D-48E8-A1B5-45A26A67662D}" srcOrd="0" destOrd="0" presId="urn:microsoft.com/office/officeart/2018/2/layout/IconVerticalSolidList"/>
    <dgm:cxn modelId="{90112D10-6847-450C-B17F-65B17A944ADD}" type="presParOf" srcId="{1441CD36-06A1-4AA8-878B-CDC418A4EE44}" destId="{A53A6745-5620-4BC6-9CC7-7B61BC9FA57D}" srcOrd="1" destOrd="0" presId="urn:microsoft.com/office/officeart/2018/2/layout/IconVerticalSolidList"/>
    <dgm:cxn modelId="{978BFA19-6378-4C9A-95E8-70A37E3AD329}" type="presParOf" srcId="{1441CD36-06A1-4AA8-878B-CDC418A4EE44}" destId="{A0150E86-28B9-47B7-9B06-FD5C8D13C1F4}" srcOrd="2" destOrd="0" presId="urn:microsoft.com/office/officeart/2018/2/layout/IconVerticalSolidList"/>
    <dgm:cxn modelId="{66E59F1E-52A7-49E2-B584-0B5C01D907CF}" type="presParOf" srcId="{1441CD36-06A1-4AA8-878B-CDC418A4EE44}" destId="{2DEBB05A-09FE-443F-9F3C-FD00F14545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82191B-1154-4A97-BD2C-00BD4D9F13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5CFFA6-58D2-4098-A8AD-A6C3674020AF}">
      <dgm:prSet/>
      <dgm:spPr/>
      <dgm:t>
        <a:bodyPr/>
        <a:lstStyle/>
        <a:p>
          <a:r>
            <a:rPr lang="en-US"/>
            <a:t>Predict the [H</a:t>
          </a:r>
          <a:r>
            <a:rPr lang="en-US" baseline="-25000"/>
            <a:t>3</a:t>
          </a:r>
          <a:r>
            <a:rPr lang="en-US"/>
            <a:t>O</a:t>
          </a:r>
          <a:r>
            <a:rPr lang="en-US" baseline="30000"/>
            <a:t>+</a:t>
          </a:r>
          <a:r>
            <a:rPr lang="en-US"/>
            <a:t>(aq)] and pH for a 0.200 mol/L aqueous solution of methanoic acid. Look up the value of </a:t>
          </a:r>
          <a:r>
            <a:rPr lang="en-US" i="1"/>
            <a:t>Ka for methanoic (formic) acid in the Relative Strengths of Aqueous </a:t>
          </a:r>
          <a:r>
            <a:rPr lang="en-US"/>
            <a:t>Acids and Bases data table (Appendix I).</a:t>
          </a:r>
        </a:p>
      </dgm:t>
    </dgm:pt>
    <dgm:pt modelId="{8499A2E3-C28C-48F4-B927-C828A0E2F8DE}" type="parTrans" cxnId="{292B4515-D5DF-4EDC-A3E4-D98956DC1EF4}">
      <dgm:prSet/>
      <dgm:spPr/>
      <dgm:t>
        <a:bodyPr/>
        <a:lstStyle/>
        <a:p>
          <a:endParaRPr lang="en-US"/>
        </a:p>
      </dgm:t>
    </dgm:pt>
    <dgm:pt modelId="{077EA899-9D2E-41B5-9A13-CB84F6D0FC24}" type="sibTrans" cxnId="{292B4515-D5DF-4EDC-A3E4-D98956DC1EF4}">
      <dgm:prSet/>
      <dgm:spPr/>
      <dgm:t>
        <a:bodyPr/>
        <a:lstStyle/>
        <a:p>
          <a:endParaRPr lang="en-US"/>
        </a:p>
      </dgm:t>
    </dgm:pt>
    <dgm:pt modelId="{078B1A1B-A550-4C6E-8375-9F5F7137D359}">
      <dgm:prSet/>
      <dgm:spPr/>
      <dgm:t>
        <a:bodyPr/>
        <a:lstStyle/>
        <a:p>
          <a:r>
            <a:rPr lang="en-US"/>
            <a:t>Predict the [H</a:t>
          </a:r>
          <a:r>
            <a:rPr lang="en-US" baseline="-25000"/>
            <a:t>3</a:t>
          </a:r>
          <a:r>
            <a:rPr lang="en-US"/>
            <a:t>O</a:t>
          </a:r>
          <a:r>
            <a:rPr lang="en-US" baseline="30000"/>
            <a:t>+</a:t>
          </a:r>
          <a:r>
            <a:rPr lang="en-US"/>
            <a:t>(aq)] and pH for a 0.500 mol/L aqueous solution of hydrocyanic acid.</a:t>
          </a:r>
        </a:p>
      </dgm:t>
    </dgm:pt>
    <dgm:pt modelId="{67B6A69B-F528-4394-B132-0A47EEE094EC}" type="parTrans" cxnId="{32A6835C-F27E-445F-945A-7804829CA941}">
      <dgm:prSet/>
      <dgm:spPr/>
      <dgm:t>
        <a:bodyPr/>
        <a:lstStyle/>
        <a:p>
          <a:endParaRPr lang="en-US"/>
        </a:p>
      </dgm:t>
    </dgm:pt>
    <dgm:pt modelId="{8B81E05B-628D-40E6-B139-A82BC4CADF45}" type="sibTrans" cxnId="{32A6835C-F27E-445F-945A-7804829CA941}">
      <dgm:prSet/>
      <dgm:spPr/>
      <dgm:t>
        <a:bodyPr/>
        <a:lstStyle/>
        <a:p>
          <a:endParaRPr lang="en-US"/>
        </a:p>
      </dgm:t>
    </dgm:pt>
    <dgm:pt modelId="{DB45E48F-B25A-4044-BD35-B435B78ADB96}" type="pres">
      <dgm:prSet presAssocID="{7482191B-1154-4A97-BD2C-00BD4D9F1312}" presName="root" presStyleCnt="0">
        <dgm:presLayoutVars>
          <dgm:dir/>
          <dgm:resizeHandles val="exact"/>
        </dgm:presLayoutVars>
      </dgm:prSet>
      <dgm:spPr/>
    </dgm:pt>
    <dgm:pt modelId="{31C70F3C-EC6A-4AD1-96B5-5E67D0A17C9C}" type="pres">
      <dgm:prSet presAssocID="{CE5CFFA6-58D2-4098-A8AD-A6C3674020AF}" presName="compNode" presStyleCnt="0"/>
      <dgm:spPr/>
    </dgm:pt>
    <dgm:pt modelId="{44B7F5CB-D8CD-4998-9132-0A2992425ACF}" type="pres">
      <dgm:prSet presAssocID="{CE5CFFA6-58D2-4098-A8AD-A6C3674020AF}" presName="bgRect" presStyleLbl="bgShp" presStyleIdx="0" presStyleCnt="2"/>
      <dgm:spPr/>
    </dgm:pt>
    <dgm:pt modelId="{5A781930-DC18-49EB-8AD8-1DE97BEEB3D7}" type="pres">
      <dgm:prSet presAssocID="{CE5CFFA6-58D2-4098-A8AD-A6C3674020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502140B-FD7F-4C86-BC45-CD10B5084485}" type="pres">
      <dgm:prSet presAssocID="{CE5CFFA6-58D2-4098-A8AD-A6C3674020AF}" presName="spaceRect" presStyleCnt="0"/>
      <dgm:spPr/>
    </dgm:pt>
    <dgm:pt modelId="{7DABAB69-77CE-404B-9007-B967C94A90A8}" type="pres">
      <dgm:prSet presAssocID="{CE5CFFA6-58D2-4098-A8AD-A6C3674020AF}" presName="parTx" presStyleLbl="revTx" presStyleIdx="0" presStyleCnt="2">
        <dgm:presLayoutVars>
          <dgm:chMax val="0"/>
          <dgm:chPref val="0"/>
        </dgm:presLayoutVars>
      </dgm:prSet>
      <dgm:spPr/>
    </dgm:pt>
    <dgm:pt modelId="{C9197801-091B-4391-AEB4-5E5B75DEB9F3}" type="pres">
      <dgm:prSet presAssocID="{077EA899-9D2E-41B5-9A13-CB84F6D0FC24}" presName="sibTrans" presStyleCnt="0"/>
      <dgm:spPr/>
    </dgm:pt>
    <dgm:pt modelId="{4272ED10-8926-4E6D-B4BB-C80439F16349}" type="pres">
      <dgm:prSet presAssocID="{078B1A1B-A550-4C6E-8375-9F5F7137D359}" presName="compNode" presStyleCnt="0"/>
      <dgm:spPr/>
    </dgm:pt>
    <dgm:pt modelId="{7771E622-A79C-4061-A257-149D3A9E9D5E}" type="pres">
      <dgm:prSet presAssocID="{078B1A1B-A550-4C6E-8375-9F5F7137D359}" presName="bgRect" presStyleLbl="bgShp" presStyleIdx="1" presStyleCnt="2"/>
      <dgm:spPr/>
    </dgm:pt>
    <dgm:pt modelId="{2C90F910-3046-4760-B5FA-0111D0A2A51E}" type="pres">
      <dgm:prSet presAssocID="{078B1A1B-A550-4C6E-8375-9F5F7137D3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722B0017-3292-41D9-A772-391A88AD12C6}" type="pres">
      <dgm:prSet presAssocID="{078B1A1B-A550-4C6E-8375-9F5F7137D359}" presName="spaceRect" presStyleCnt="0"/>
      <dgm:spPr/>
    </dgm:pt>
    <dgm:pt modelId="{16E221C6-AC02-41B6-B9BA-413ED56FE88E}" type="pres">
      <dgm:prSet presAssocID="{078B1A1B-A550-4C6E-8375-9F5F7137D359}" presName="parTx" presStyleLbl="revTx" presStyleIdx="1" presStyleCnt="2">
        <dgm:presLayoutVars>
          <dgm:chMax val="0"/>
          <dgm:chPref val="0"/>
        </dgm:presLayoutVars>
      </dgm:prSet>
      <dgm:spPr/>
    </dgm:pt>
  </dgm:ptLst>
  <dgm:cxnLst>
    <dgm:cxn modelId="{292B4515-D5DF-4EDC-A3E4-D98956DC1EF4}" srcId="{7482191B-1154-4A97-BD2C-00BD4D9F1312}" destId="{CE5CFFA6-58D2-4098-A8AD-A6C3674020AF}" srcOrd="0" destOrd="0" parTransId="{8499A2E3-C28C-48F4-B927-C828A0E2F8DE}" sibTransId="{077EA899-9D2E-41B5-9A13-CB84F6D0FC24}"/>
    <dgm:cxn modelId="{3B781B19-EA69-4FF9-9AA4-C5EB5FE239D3}" type="presOf" srcId="{CE5CFFA6-58D2-4098-A8AD-A6C3674020AF}" destId="{7DABAB69-77CE-404B-9007-B967C94A90A8}" srcOrd="0" destOrd="0" presId="urn:microsoft.com/office/officeart/2018/2/layout/IconVerticalSolidList"/>
    <dgm:cxn modelId="{0DFE123F-C214-4459-93DF-E782D16C428D}" type="presOf" srcId="{078B1A1B-A550-4C6E-8375-9F5F7137D359}" destId="{16E221C6-AC02-41B6-B9BA-413ED56FE88E}" srcOrd="0" destOrd="0" presId="urn:microsoft.com/office/officeart/2018/2/layout/IconVerticalSolidList"/>
    <dgm:cxn modelId="{32A6835C-F27E-445F-945A-7804829CA941}" srcId="{7482191B-1154-4A97-BD2C-00BD4D9F1312}" destId="{078B1A1B-A550-4C6E-8375-9F5F7137D359}" srcOrd="1" destOrd="0" parTransId="{67B6A69B-F528-4394-B132-0A47EEE094EC}" sibTransId="{8B81E05B-628D-40E6-B139-A82BC4CADF45}"/>
    <dgm:cxn modelId="{340AA4AD-3BEE-4994-8BAF-24AB5440041C}" type="presOf" srcId="{7482191B-1154-4A97-BD2C-00BD4D9F1312}" destId="{DB45E48F-B25A-4044-BD35-B435B78ADB96}" srcOrd="0" destOrd="0" presId="urn:microsoft.com/office/officeart/2018/2/layout/IconVerticalSolidList"/>
    <dgm:cxn modelId="{34C6F20D-14AD-4627-877B-83496596E701}" type="presParOf" srcId="{DB45E48F-B25A-4044-BD35-B435B78ADB96}" destId="{31C70F3C-EC6A-4AD1-96B5-5E67D0A17C9C}" srcOrd="0" destOrd="0" presId="urn:microsoft.com/office/officeart/2018/2/layout/IconVerticalSolidList"/>
    <dgm:cxn modelId="{67434CF6-0B0E-41E5-A256-36AD033828A8}" type="presParOf" srcId="{31C70F3C-EC6A-4AD1-96B5-5E67D0A17C9C}" destId="{44B7F5CB-D8CD-4998-9132-0A2992425ACF}" srcOrd="0" destOrd="0" presId="urn:microsoft.com/office/officeart/2018/2/layout/IconVerticalSolidList"/>
    <dgm:cxn modelId="{F7F68E94-3275-408F-B425-329EA52B0F36}" type="presParOf" srcId="{31C70F3C-EC6A-4AD1-96B5-5E67D0A17C9C}" destId="{5A781930-DC18-49EB-8AD8-1DE97BEEB3D7}" srcOrd="1" destOrd="0" presId="urn:microsoft.com/office/officeart/2018/2/layout/IconVerticalSolidList"/>
    <dgm:cxn modelId="{7135C746-10D5-4E33-A2F7-86FCDCEFAD93}" type="presParOf" srcId="{31C70F3C-EC6A-4AD1-96B5-5E67D0A17C9C}" destId="{9502140B-FD7F-4C86-BC45-CD10B5084485}" srcOrd="2" destOrd="0" presId="urn:microsoft.com/office/officeart/2018/2/layout/IconVerticalSolidList"/>
    <dgm:cxn modelId="{FAA0E862-F560-458B-B965-D8631384DBF9}" type="presParOf" srcId="{31C70F3C-EC6A-4AD1-96B5-5E67D0A17C9C}" destId="{7DABAB69-77CE-404B-9007-B967C94A90A8}" srcOrd="3" destOrd="0" presId="urn:microsoft.com/office/officeart/2018/2/layout/IconVerticalSolidList"/>
    <dgm:cxn modelId="{3E9F678E-0061-49A6-BC25-5856A5C2130A}" type="presParOf" srcId="{DB45E48F-B25A-4044-BD35-B435B78ADB96}" destId="{C9197801-091B-4391-AEB4-5E5B75DEB9F3}" srcOrd="1" destOrd="0" presId="urn:microsoft.com/office/officeart/2018/2/layout/IconVerticalSolidList"/>
    <dgm:cxn modelId="{CDED8E1A-152F-45CC-AA93-A6DFC063E316}" type="presParOf" srcId="{DB45E48F-B25A-4044-BD35-B435B78ADB96}" destId="{4272ED10-8926-4E6D-B4BB-C80439F16349}" srcOrd="2" destOrd="0" presId="urn:microsoft.com/office/officeart/2018/2/layout/IconVerticalSolidList"/>
    <dgm:cxn modelId="{78A9FA07-43D0-4105-85C6-B54FF2B40EE6}" type="presParOf" srcId="{4272ED10-8926-4E6D-B4BB-C80439F16349}" destId="{7771E622-A79C-4061-A257-149D3A9E9D5E}" srcOrd="0" destOrd="0" presId="urn:microsoft.com/office/officeart/2018/2/layout/IconVerticalSolidList"/>
    <dgm:cxn modelId="{6B5BB160-8437-4D8C-9587-FB95667C54AF}" type="presParOf" srcId="{4272ED10-8926-4E6D-B4BB-C80439F16349}" destId="{2C90F910-3046-4760-B5FA-0111D0A2A51E}" srcOrd="1" destOrd="0" presId="urn:microsoft.com/office/officeart/2018/2/layout/IconVerticalSolidList"/>
    <dgm:cxn modelId="{D20096B4-6A7D-4271-8199-371DDC25298F}" type="presParOf" srcId="{4272ED10-8926-4E6D-B4BB-C80439F16349}" destId="{722B0017-3292-41D9-A772-391A88AD12C6}" srcOrd="2" destOrd="0" presId="urn:microsoft.com/office/officeart/2018/2/layout/IconVerticalSolidList"/>
    <dgm:cxn modelId="{5D59E3F4-93D0-45CD-8428-C6E440B8B4BE}" type="presParOf" srcId="{4272ED10-8926-4E6D-B4BB-C80439F16349}" destId="{16E221C6-AC02-41B6-B9BA-413ED56FE8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B5C66-DC73-4D81-8478-C5D2130D9D5F}">
      <dsp:nvSpPr>
        <dsp:cNvPr id="0" name=""/>
        <dsp:cNvSpPr/>
      </dsp:nvSpPr>
      <dsp:spPr>
        <a:xfrm>
          <a:off x="0" y="451"/>
          <a:ext cx="9604375" cy="10556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31448-BDFF-4EF4-A2A6-BBE2FDB60E1F}">
      <dsp:nvSpPr>
        <dsp:cNvPr id="0" name=""/>
        <dsp:cNvSpPr/>
      </dsp:nvSpPr>
      <dsp:spPr>
        <a:xfrm>
          <a:off x="319322" y="237963"/>
          <a:ext cx="580585" cy="580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C94E7B-B3FF-485C-8997-908D560E6E29}">
      <dsp:nvSpPr>
        <dsp:cNvPr id="0" name=""/>
        <dsp:cNvSpPr/>
      </dsp:nvSpPr>
      <dsp:spPr>
        <a:xfrm>
          <a:off x="1219230" y="451"/>
          <a:ext cx="8385144"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89000">
            <a:lnSpc>
              <a:spcPct val="90000"/>
            </a:lnSpc>
            <a:spcBef>
              <a:spcPct val="0"/>
            </a:spcBef>
            <a:spcAft>
              <a:spcPct val="35000"/>
            </a:spcAft>
            <a:buNone/>
          </a:pPr>
          <a:r>
            <a:rPr lang="en-US" sz="2000" kern="1200"/>
            <a:t>The simplest equilibrium systems are </a:t>
          </a:r>
          <a:r>
            <a:rPr lang="en-US" sz="2000" i="1" kern="1200"/>
            <a:t>static: Nothing is moving or changing to create </a:t>
          </a:r>
          <a:r>
            <a:rPr lang="en-US" sz="2000" kern="1200"/>
            <a:t>the balance. A textbook sitting on a level desktop is an example of </a:t>
          </a:r>
          <a:r>
            <a:rPr lang="en-US" sz="2000" i="1" kern="1200"/>
            <a:t>static equilibrium.</a:t>
          </a:r>
          <a:endParaRPr lang="en-US" sz="2000" kern="1200"/>
        </a:p>
      </dsp:txBody>
      <dsp:txXfrm>
        <a:off x="1219230" y="451"/>
        <a:ext cx="8385144" cy="1055610"/>
      </dsp:txXfrm>
    </dsp:sp>
    <dsp:sp modelId="{15715120-9632-434B-93C0-74C07929103C}">
      <dsp:nvSpPr>
        <dsp:cNvPr id="0" name=""/>
        <dsp:cNvSpPr/>
      </dsp:nvSpPr>
      <dsp:spPr>
        <a:xfrm>
          <a:off x="0" y="1319964"/>
          <a:ext cx="9604375" cy="10556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CBDB0-309C-4CD7-99D6-D139A3988DCE}">
      <dsp:nvSpPr>
        <dsp:cNvPr id="0" name=""/>
        <dsp:cNvSpPr/>
      </dsp:nvSpPr>
      <dsp:spPr>
        <a:xfrm>
          <a:off x="319322" y="1557477"/>
          <a:ext cx="580585" cy="580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A7BA4-604F-4133-8DC2-051C4E9710E9}">
      <dsp:nvSpPr>
        <dsp:cNvPr id="0" name=""/>
        <dsp:cNvSpPr/>
      </dsp:nvSpPr>
      <dsp:spPr>
        <a:xfrm>
          <a:off x="1219230" y="1319964"/>
          <a:ext cx="8385144"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89000">
            <a:lnSpc>
              <a:spcPct val="90000"/>
            </a:lnSpc>
            <a:spcBef>
              <a:spcPct val="0"/>
            </a:spcBef>
            <a:spcAft>
              <a:spcPct val="35000"/>
            </a:spcAft>
            <a:buNone/>
          </a:pPr>
          <a:r>
            <a:rPr lang="en-US" sz="2000" kern="1200"/>
            <a:t>Chemical equilibrium is also a balance between two opposing agents of change, but always in a </a:t>
          </a:r>
          <a:r>
            <a:rPr lang="en-US" sz="2000" i="1" kern="1200"/>
            <a:t>dynamic system.</a:t>
          </a:r>
          <a:endParaRPr lang="en-US" sz="2000" kern="1200"/>
        </a:p>
      </dsp:txBody>
      <dsp:txXfrm>
        <a:off x="1219230" y="1319964"/>
        <a:ext cx="8385144" cy="1055610"/>
      </dsp:txXfrm>
    </dsp:sp>
    <dsp:sp modelId="{F744D589-ACBA-408C-8FA0-E205875C03DA}">
      <dsp:nvSpPr>
        <dsp:cNvPr id="0" name=""/>
        <dsp:cNvSpPr/>
      </dsp:nvSpPr>
      <dsp:spPr>
        <a:xfrm>
          <a:off x="0" y="2639478"/>
          <a:ext cx="9604375" cy="10556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94FF-DD10-4430-9DA4-EA031ABF6492}">
      <dsp:nvSpPr>
        <dsp:cNvPr id="0" name=""/>
        <dsp:cNvSpPr/>
      </dsp:nvSpPr>
      <dsp:spPr>
        <a:xfrm>
          <a:off x="319322" y="2876990"/>
          <a:ext cx="580585" cy="580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37224-0DF5-4E29-B7BC-6EE8E71AC914}">
      <dsp:nvSpPr>
        <dsp:cNvPr id="0" name=""/>
        <dsp:cNvSpPr/>
      </dsp:nvSpPr>
      <dsp:spPr>
        <a:xfrm>
          <a:off x="1219230" y="2639478"/>
          <a:ext cx="4321968"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89000">
            <a:lnSpc>
              <a:spcPct val="90000"/>
            </a:lnSpc>
            <a:spcBef>
              <a:spcPct val="0"/>
            </a:spcBef>
            <a:spcAft>
              <a:spcPct val="35000"/>
            </a:spcAft>
            <a:buNone/>
          </a:pPr>
          <a:r>
            <a:rPr lang="en-US" sz="2000" kern="1200"/>
            <a:t>In order to effect reaction between the reactants in a process the reactants </a:t>
          </a:r>
        </a:p>
      </dsp:txBody>
      <dsp:txXfrm>
        <a:off x="1219230" y="2639478"/>
        <a:ext cx="4321968" cy="1055610"/>
      </dsp:txXfrm>
    </dsp:sp>
    <dsp:sp modelId="{70E3156C-873C-408F-B26F-847D4953A5B0}">
      <dsp:nvSpPr>
        <dsp:cNvPr id="0" name=""/>
        <dsp:cNvSpPr/>
      </dsp:nvSpPr>
      <dsp:spPr>
        <a:xfrm>
          <a:off x="5541199" y="2639478"/>
          <a:ext cx="4063175"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533400">
            <a:lnSpc>
              <a:spcPct val="90000"/>
            </a:lnSpc>
            <a:spcBef>
              <a:spcPct val="0"/>
            </a:spcBef>
            <a:spcAft>
              <a:spcPct val="35000"/>
            </a:spcAft>
            <a:buNone/>
          </a:pPr>
          <a:r>
            <a:rPr lang="en-US" sz="1200" kern="1200" baseline="0"/>
            <a:t>must collide and must collide often. </a:t>
          </a:r>
          <a:endParaRPr lang="en-US" sz="1200" kern="1200"/>
        </a:p>
        <a:p>
          <a:pPr marL="0" lvl="0" indent="0" algn="l" defTabSz="533400">
            <a:lnSpc>
              <a:spcPct val="90000"/>
            </a:lnSpc>
            <a:spcBef>
              <a:spcPct val="0"/>
            </a:spcBef>
            <a:spcAft>
              <a:spcPct val="35000"/>
            </a:spcAft>
            <a:buNone/>
          </a:pPr>
          <a:r>
            <a:rPr lang="en-US" sz="1200" kern="1200" baseline="0"/>
            <a:t>must collide often with sufficient kinetic energy </a:t>
          </a:r>
          <a:endParaRPr lang="en-US" sz="1200" kern="1200"/>
        </a:p>
        <a:p>
          <a:pPr marL="0" lvl="0" indent="0" algn="l" defTabSz="533400">
            <a:lnSpc>
              <a:spcPct val="90000"/>
            </a:lnSpc>
            <a:spcBef>
              <a:spcPct val="0"/>
            </a:spcBef>
            <a:spcAft>
              <a:spcPct val="35000"/>
            </a:spcAft>
            <a:buNone/>
          </a:pPr>
          <a:r>
            <a:rPr lang="en-US" sz="1200" kern="1200" baseline="0"/>
            <a:t>must collide often with sufficient kinetic energy in just the right reaction orientation</a:t>
          </a:r>
          <a:endParaRPr lang="en-US" sz="1200" kern="1200"/>
        </a:p>
      </dsp:txBody>
      <dsp:txXfrm>
        <a:off x="5541199" y="2639478"/>
        <a:ext cx="4063175" cy="10556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F1143-E586-4D07-803B-0F4C1AF6DD2A}">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15445-878B-4B0D-8A7E-2D1F9066D42B}">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D35846-BFEE-4A89-B503-BFE1BCFFA5ED}">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Solid sodium benzoate forms a basic solution. Determine </a:t>
          </a:r>
          <a:r>
            <a:rPr lang="en-US" sz="1600" i="1" kern="1200"/>
            <a:t>Kb for the weak base present.</a:t>
          </a:r>
          <a:endParaRPr lang="en-US" sz="1600" kern="1200"/>
        </a:p>
      </dsp:txBody>
      <dsp:txXfrm>
        <a:off x="1529865" y="566"/>
        <a:ext cx="4383571" cy="1324558"/>
      </dsp:txXfrm>
    </dsp:sp>
    <dsp:sp modelId="{7770D3E2-BCA0-4519-98FD-01489A3E08EE}">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70B9C-7A2A-4101-A7BB-1EA77CFD26D4}">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B2C13-301B-42B3-A99A-3486480B212F}">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Calculate </a:t>
          </a:r>
          <a:r>
            <a:rPr lang="en-US" sz="1600" i="1" kern="1200"/>
            <a:t>Kb for the weak base aqueous ammonia, commonly used in commercial window </a:t>
          </a:r>
          <a:r>
            <a:rPr lang="en-US" sz="1600" kern="1200"/>
            <a:t>cleaning solutions. Write the equation for the equilibrium.</a:t>
          </a:r>
        </a:p>
      </dsp:txBody>
      <dsp:txXfrm>
        <a:off x="1529865" y="1656264"/>
        <a:ext cx="4383571" cy="1324558"/>
      </dsp:txXfrm>
    </dsp:sp>
    <dsp:sp modelId="{3C6BEEB9-CD90-4162-91F8-C4E29FC8DABB}">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33380-BDFB-4226-8197-6F02CFC5ECC2}">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525BC1-C547-4CFD-A75A-9D8DF6A33AAE}">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en-US" sz="1600" kern="1200"/>
            <a:t>Find the hydroxide ion amount concentration, pOH, pH, and percent reaction (ionization) of a 1.20 mol/L solution of baking soda.</a:t>
          </a:r>
        </a:p>
      </dsp:txBody>
      <dsp:txXfrm>
        <a:off x="1529865" y="3311963"/>
        <a:ext cx="4383571" cy="13245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57D4F-DC1D-40C5-BF22-4451FC7D50FA}">
      <dsp:nvSpPr>
        <dsp:cNvPr id="0" name=""/>
        <dsp:cNvSpPr/>
      </dsp:nvSpPr>
      <dsp:spPr>
        <a:xfrm>
          <a:off x="156703" y="623"/>
          <a:ext cx="4674810" cy="2968504"/>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3B6EA2-78EC-4F3C-8800-4BA09E7BDA1C}">
      <dsp:nvSpPr>
        <dsp:cNvPr id="0" name=""/>
        <dsp:cNvSpPr/>
      </dsp:nvSpPr>
      <dsp:spPr>
        <a:xfrm>
          <a:off x="676127" y="494075"/>
          <a:ext cx="4674810" cy="2968504"/>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Finally, we deal with the problem of amphoteric entities. If an entity can react as either a </a:t>
          </a:r>
          <a:r>
            <a:rPr lang="en-US" sz="2300" kern="1200" dirty="0" err="1"/>
            <a:t>Brønsted</a:t>
          </a:r>
          <a:r>
            <a:rPr lang="en-US" sz="2300" kern="1200" dirty="0"/>
            <a:t>–Lowry acid or base, how do you know which will be the predominant reaction in its aqueous solution? </a:t>
          </a:r>
        </a:p>
      </dsp:txBody>
      <dsp:txXfrm>
        <a:off x="763072" y="581020"/>
        <a:ext cx="4500920" cy="2794614"/>
      </dsp:txXfrm>
    </dsp:sp>
    <dsp:sp modelId="{BAB20B42-C0FC-4ED9-8AB7-9478CD37D132}">
      <dsp:nvSpPr>
        <dsp:cNvPr id="0" name=""/>
        <dsp:cNvSpPr/>
      </dsp:nvSpPr>
      <dsp:spPr>
        <a:xfrm>
          <a:off x="5870360" y="623"/>
          <a:ext cx="4674810" cy="2968504"/>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55EEAC-9772-4BC7-A0E2-BDC6F8649A46}">
      <dsp:nvSpPr>
        <dsp:cNvPr id="0" name=""/>
        <dsp:cNvSpPr/>
      </dsp:nvSpPr>
      <dsp:spPr>
        <a:xfrm>
          <a:off x="6389784" y="494075"/>
          <a:ext cx="4674810" cy="2968504"/>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Read the </a:t>
          </a:r>
          <a:r>
            <a:rPr lang="en-US" sz="2300" i="1" kern="1200"/>
            <a:t>Ka value for the entity from the table of Relative Strengths of Aqueous Acids </a:t>
          </a:r>
          <a:r>
            <a:rPr lang="en-US" sz="2300" kern="1200"/>
            <a:t>and Bases. Calculate the </a:t>
          </a:r>
          <a:r>
            <a:rPr lang="en-US" sz="2300" i="1" kern="1200"/>
            <a:t>Kb value for the entity from Kw and the Ka value (from the table) </a:t>
          </a:r>
          <a:r>
            <a:rPr lang="en-US" sz="2300" kern="1200"/>
            <a:t>of its conjugate acid. </a:t>
          </a:r>
        </a:p>
      </dsp:txBody>
      <dsp:txXfrm>
        <a:off x="6476729" y="581020"/>
        <a:ext cx="4500920" cy="2794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C3ED1-F2F7-4CA1-BC94-F2B103B5A4E3}">
      <dsp:nvSpPr>
        <dsp:cNvPr id="0" name=""/>
        <dsp:cNvSpPr/>
      </dsp:nvSpPr>
      <dsp:spPr>
        <a:xfrm>
          <a:off x="1323" y="365814"/>
          <a:ext cx="4645969" cy="295019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81FA3-5579-4438-BD49-BC9956215984}">
      <dsp:nvSpPr>
        <dsp:cNvPr id="0" name=""/>
        <dsp:cNvSpPr/>
      </dsp:nvSpPr>
      <dsp:spPr>
        <a:xfrm>
          <a:off x="517542" y="856222"/>
          <a:ext cx="4645969" cy="2950190"/>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higher of the “K” values tells you which reaction predominates, and, therefore, whether the entity reacts as an acid or as a base in aqueous solution.</a:t>
          </a:r>
        </a:p>
      </dsp:txBody>
      <dsp:txXfrm>
        <a:off x="603950" y="942630"/>
        <a:ext cx="4473153" cy="2777374"/>
      </dsp:txXfrm>
    </dsp:sp>
    <dsp:sp modelId="{8A918AE5-670E-496B-9743-6CCBE0CB8DB7}">
      <dsp:nvSpPr>
        <dsp:cNvPr id="0" name=""/>
        <dsp:cNvSpPr/>
      </dsp:nvSpPr>
      <dsp:spPr>
        <a:xfrm>
          <a:off x="5679730" y="365814"/>
          <a:ext cx="4645969" cy="295019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81ED2-A6C9-48DD-8193-CCD3AC434929}">
      <dsp:nvSpPr>
        <dsp:cNvPr id="0" name=""/>
        <dsp:cNvSpPr/>
      </dsp:nvSpPr>
      <dsp:spPr>
        <a:xfrm>
          <a:off x="6195949" y="856222"/>
          <a:ext cx="4645969" cy="2950190"/>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Example: </a:t>
          </a:r>
          <a:r>
            <a:rPr lang="en-US" sz="2600" kern="1200"/>
            <a:t>Which reaction predominates when NaHSO</a:t>
          </a:r>
          <a:r>
            <a:rPr lang="en-US" sz="2600" kern="1200" baseline="-25000"/>
            <a:t>3</a:t>
          </a:r>
          <a:r>
            <a:rPr lang="en-US" sz="2600" kern="1200"/>
            <a:t>(s) is dissolved in water to produce HSO</a:t>
          </a:r>
          <a:r>
            <a:rPr lang="en-US" sz="2600" kern="1200" baseline="-25000"/>
            <a:t>3</a:t>
          </a:r>
          <a:r>
            <a:rPr lang="en-US" sz="2600" kern="1200" baseline="30000"/>
            <a:t>-</a:t>
          </a:r>
          <a:r>
            <a:rPr lang="en-US" sz="2600" kern="1200"/>
            <a:t>(aq) solution? Will the solution be acidic or basic?</a:t>
          </a:r>
        </a:p>
      </dsp:txBody>
      <dsp:txXfrm>
        <a:off x="6282357" y="942630"/>
        <a:ext cx="4473153" cy="27773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B94C2-CBBE-4048-9EAE-53A225502836}">
      <dsp:nvSpPr>
        <dsp:cNvPr id="0" name=""/>
        <dsp:cNvSpPr/>
      </dsp:nvSpPr>
      <dsp:spPr>
        <a:xfrm>
          <a:off x="0" y="361631"/>
          <a:ext cx="11197644" cy="11547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a:t>Endpoint</a:t>
          </a:r>
          <a:r>
            <a:rPr lang="en-US" sz="2100" i="1" kern="1200"/>
            <a:t> refers to that point in a titration analysis where the addition of titrant is </a:t>
          </a:r>
          <a:r>
            <a:rPr lang="en-US" sz="2100" kern="1200"/>
            <a:t>stopped. The endpoint is defined (empirically) by the observed colour change of an indicator.</a:t>
          </a:r>
        </a:p>
      </dsp:txBody>
      <dsp:txXfrm>
        <a:off x="56372" y="418003"/>
        <a:ext cx="11084900" cy="1042045"/>
      </dsp:txXfrm>
    </dsp:sp>
    <dsp:sp modelId="{BEA33AA6-5B35-4095-A115-43035A42778E}">
      <dsp:nvSpPr>
        <dsp:cNvPr id="0" name=""/>
        <dsp:cNvSpPr/>
      </dsp:nvSpPr>
      <dsp:spPr>
        <a:xfrm>
          <a:off x="0" y="1576901"/>
          <a:ext cx="11197644" cy="11547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a:t>Equivalence point </a:t>
          </a:r>
          <a:r>
            <a:rPr lang="en-US" sz="2100" i="1" kern="1200"/>
            <a:t>refers to that point in any chemical reaction where chemically </a:t>
          </a:r>
          <a:r>
            <a:rPr lang="en-US" sz="2100" kern="1200"/>
            <a:t>equivalent amounts of the reactants have been combined. The equivalence point is defined (theoretically) by the stoichiometric ratio from the reaction equation.</a:t>
          </a:r>
        </a:p>
      </dsp:txBody>
      <dsp:txXfrm>
        <a:off x="56372" y="1633273"/>
        <a:ext cx="11084900" cy="1042045"/>
      </dsp:txXfrm>
    </dsp:sp>
    <dsp:sp modelId="{0C42BFE6-4413-4D43-907D-7A43BB9289DF}">
      <dsp:nvSpPr>
        <dsp:cNvPr id="0" name=""/>
        <dsp:cNvSpPr/>
      </dsp:nvSpPr>
      <dsp:spPr>
        <a:xfrm>
          <a:off x="0" y="2792171"/>
          <a:ext cx="11197644" cy="11547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Buffering</a:t>
          </a:r>
          <a:r>
            <a:rPr lang="en-US" sz="2100" kern="1200"/>
            <a:t> is the property of some solutions (often called buffer solutions) of resisting (counteracting) any significant change in pH when an acid or a base is added.</a:t>
          </a:r>
        </a:p>
      </dsp:txBody>
      <dsp:txXfrm>
        <a:off x="56372" y="2848543"/>
        <a:ext cx="11084900" cy="1042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E729-7AA8-45BE-880A-397B84EC75D6}">
      <dsp:nvSpPr>
        <dsp:cNvPr id="0" name=""/>
        <dsp:cNvSpPr/>
      </dsp:nvSpPr>
      <dsp:spPr>
        <a:xfrm>
          <a:off x="0" y="2264"/>
          <a:ext cx="5913437"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FCF37EC-572B-4555-B880-1C7AA7E0C970}">
      <dsp:nvSpPr>
        <dsp:cNvPr id="0" name=""/>
        <dsp:cNvSpPr/>
      </dsp:nvSpPr>
      <dsp:spPr>
        <a:xfrm>
          <a:off x="0" y="2264"/>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Typically, common indicators such as methyl red have quite complex molecular formulas, so we use a (very simplified) shorthand to identify them, for convenience. </a:t>
          </a:r>
        </a:p>
      </dsp:txBody>
      <dsp:txXfrm>
        <a:off x="0" y="2264"/>
        <a:ext cx="5913437" cy="1544186"/>
      </dsp:txXfrm>
    </dsp:sp>
    <dsp:sp modelId="{3C34A6B2-62E9-4D2B-9102-96A087F0C849}">
      <dsp:nvSpPr>
        <dsp:cNvPr id="0" name=""/>
        <dsp:cNvSpPr/>
      </dsp:nvSpPr>
      <dsp:spPr>
        <a:xfrm>
          <a:off x="0" y="1546450"/>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F3A76A3-546A-4BA4-92AF-BDBF7CA4AAD8}">
      <dsp:nvSpPr>
        <dsp:cNvPr id="0" name=""/>
        <dsp:cNvSpPr/>
      </dsp:nvSpPr>
      <dsp:spPr>
        <a:xfrm>
          <a:off x="0" y="1546450"/>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When an indicator equilibrium is shifted to the point where equal concentrations of both forms exist, an intermediate colour may be observed. </a:t>
          </a:r>
        </a:p>
      </dsp:txBody>
      <dsp:txXfrm>
        <a:off x="0" y="1546450"/>
        <a:ext cx="5913437" cy="1544186"/>
      </dsp:txXfrm>
    </dsp:sp>
    <dsp:sp modelId="{23057EB5-7D75-460C-BB8E-1DFB8113C02E}">
      <dsp:nvSpPr>
        <dsp:cNvPr id="0" name=""/>
        <dsp:cNvSpPr/>
      </dsp:nvSpPr>
      <dsp:spPr>
        <a:xfrm>
          <a:off x="0" y="309063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DD91511-8F55-4EAA-8B89-E17A85124D31}">
      <dsp:nvSpPr>
        <dsp:cNvPr id="0" name=""/>
        <dsp:cNvSpPr/>
      </dsp:nvSpPr>
      <dsp:spPr>
        <a:xfrm>
          <a:off x="0" y="3090637"/>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 example, we symbolize the (invisible) acid form of phenolphthalein as HPh, and the (bright red/pink) base form as Ph-. </a:t>
          </a:r>
        </a:p>
      </dsp:txBody>
      <dsp:txXfrm>
        <a:off x="0" y="3090637"/>
        <a:ext cx="5913437" cy="1544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FD53D-6DFE-4A27-B202-6CD36D13AB69}">
      <dsp:nvSpPr>
        <dsp:cNvPr id="0" name=""/>
        <dsp:cNvSpPr/>
      </dsp:nvSpPr>
      <dsp:spPr>
        <a:xfrm>
          <a:off x="57854" y="277466"/>
          <a:ext cx="1256182" cy="12561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38B68-D62F-482D-8D7F-A50B813F8795}">
      <dsp:nvSpPr>
        <dsp:cNvPr id="0" name=""/>
        <dsp:cNvSpPr/>
      </dsp:nvSpPr>
      <dsp:spPr>
        <a:xfrm>
          <a:off x="321652" y="541264"/>
          <a:ext cx="728586" cy="72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4B00CD-4048-4219-A5A4-AB1C86C9C9C8}">
      <dsp:nvSpPr>
        <dsp:cNvPr id="0" name=""/>
        <dsp:cNvSpPr/>
      </dsp:nvSpPr>
      <dsp:spPr>
        <a:xfrm>
          <a:off x="1583219" y="27746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Evidence obtained from many reactions contradicts the assumption that reactions are always </a:t>
          </a:r>
          <a:r>
            <a:rPr lang="en-US" sz="1500" i="1" kern="1200"/>
            <a:t>quantitative</a:t>
          </a:r>
          <a:r>
            <a:rPr lang="en-US" sz="1500" kern="1200"/>
            <a:t>. </a:t>
          </a:r>
        </a:p>
      </dsp:txBody>
      <dsp:txXfrm>
        <a:off x="1583219" y="277466"/>
        <a:ext cx="2961002" cy="1256182"/>
      </dsp:txXfrm>
    </dsp:sp>
    <dsp:sp modelId="{0AE6E39A-95A9-45AD-AB90-7ABAC5DD3622}">
      <dsp:nvSpPr>
        <dsp:cNvPr id="0" name=""/>
        <dsp:cNvSpPr/>
      </dsp:nvSpPr>
      <dsp:spPr>
        <a:xfrm>
          <a:off x="5060153" y="277466"/>
          <a:ext cx="1256182" cy="12561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BE326-CA5E-4472-918E-DE4EBC1392A2}">
      <dsp:nvSpPr>
        <dsp:cNvPr id="0" name=""/>
        <dsp:cNvSpPr/>
      </dsp:nvSpPr>
      <dsp:spPr>
        <a:xfrm>
          <a:off x="5323952" y="541264"/>
          <a:ext cx="728586" cy="72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29308-233B-4490-9280-FAC8E796CE99}">
      <dsp:nvSpPr>
        <dsp:cNvPr id="0" name=""/>
        <dsp:cNvSpPr/>
      </dsp:nvSpPr>
      <dsp:spPr>
        <a:xfrm>
          <a:off x="6585518" y="27746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There is direct evidence for the presence of both reactants after the reaction appears to have stopped. </a:t>
          </a:r>
        </a:p>
      </dsp:txBody>
      <dsp:txXfrm>
        <a:off x="6585518" y="277466"/>
        <a:ext cx="2961002" cy="1256182"/>
      </dsp:txXfrm>
    </dsp:sp>
    <dsp:sp modelId="{D34478BA-9FA4-4CFF-8AAA-12B1EF11133C}">
      <dsp:nvSpPr>
        <dsp:cNvPr id="0" name=""/>
        <dsp:cNvSpPr/>
      </dsp:nvSpPr>
      <dsp:spPr>
        <a:xfrm>
          <a:off x="57854" y="2161890"/>
          <a:ext cx="1256182" cy="12561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032A6-6BAF-45F8-838A-3A43A7110545}">
      <dsp:nvSpPr>
        <dsp:cNvPr id="0" name=""/>
        <dsp:cNvSpPr/>
      </dsp:nvSpPr>
      <dsp:spPr>
        <a:xfrm>
          <a:off x="321652" y="2425689"/>
          <a:ext cx="728586" cy="728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3086B2-BB58-441C-950A-5B98016D9E1E}">
      <dsp:nvSpPr>
        <dsp:cNvPr id="0" name=""/>
        <dsp:cNvSpPr/>
      </dsp:nvSpPr>
      <dsp:spPr>
        <a:xfrm>
          <a:off x="1583219" y="216189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This apparent anomaly can be explained, in terms of collision–reaction theory, by the idea that a reverse reaction can occur </a:t>
          </a:r>
        </a:p>
      </dsp:txBody>
      <dsp:txXfrm>
        <a:off x="1583219" y="2161890"/>
        <a:ext cx="2961002" cy="1256182"/>
      </dsp:txXfrm>
    </dsp:sp>
    <dsp:sp modelId="{863CE33B-297B-4D1B-B837-1665C2D2EDA8}">
      <dsp:nvSpPr>
        <dsp:cNvPr id="0" name=""/>
        <dsp:cNvSpPr/>
      </dsp:nvSpPr>
      <dsp:spPr>
        <a:xfrm>
          <a:off x="5060153" y="2161890"/>
          <a:ext cx="1256182" cy="1256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A75FE-F969-4414-81DE-92405E363CF6}">
      <dsp:nvSpPr>
        <dsp:cNvPr id="0" name=""/>
        <dsp:cNvSpPr/>
      </dsp:nvSpPr>
      <dsp:spPr>
        <a:xfrm>
          <a:off x="5323952" y="2425689"/>
          <a:ext cx="728586" cy="728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003F2-B2AD-4B55-B7BD-B32F70F3FBD2}">
      <dsp:nvSpPr>
        <dsp:cNvPr id="0" name=""/>
        <dsp:cNvSpPr/>
      </dsp:nvSpPr>
      <dsp:spPr>
        <a:xfrm>
          <a:off x="6585518" y="216189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 final state of this chemical system can be explained as a competition between collisions of reactants to form products and collisions of products to re-form reactants.</a:t>
          </a:r>
        </a:p>
      </dsp:txBody>
      <dsp:txXfrm>
        <a:off x="6585518" y="2161890"/>
        <a:ext cx="2961002" cy="1256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4D233-5A6C-44AC-A326-CC34A9821050}">
      <dsp:nvSpPr>
        <dsp:cNvPr id="0" name=""/>
        <dsp:cNvSpPr/>
      </dsp:nvSpPr>
      <dsp:spPr>
        <a:xfrm>
          <a:off x="0" y="231128"/>
          <a:ext cx="6576475" cy="231426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According to Le </a:t>
          </a:r>
          <a:r>
            <a:rPr lang="en-US" sz="2300" kern="1200" dirty="0" err="1"/>
            <a:t>Châtelier’s</a:t>
          </a:r>
          <a:r>
            <a:rPr lang="en-US" sz="2300" kern="1200" dirty="0"/>
            <a:t> principle, when a chemical system at equilibrium is disturbed by a change in a property of the system, the system always appears to react in the direction that opposes the change, until a new equilibrium is reached</a:t>
          </a:r>
        </a:p>
      </dsp:txBody>
      <dsp:txXfrm>
        <a:off x="112973" y="344101"/>
        <a:ext cx="6350529" cy="2088314"/>
      </dsp:txXfrm>
    </dsp:sp>
    <dsp:sp modelId="{5CEBB288-BAA3-4366-8D4E-D6D829C547CD}">
      <dsp:nvSpPr>
        <dsp:cNvPr id="0" name=""/>
        <dsp:cNvSpPr/>
      </dsp:nvSpPr>
      <dsp:spPr>
        <a:xfrm>
          <a:off x="0" y="2611628"/>
          <a:ext cx="6576475" cy="231426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application of Le Châtelier’s principle involves a three-stage process: an initial equilibrium state, a shifting non-equilibrium state, and a new equilibrium state.</a:t>
          </a:r>
        </a:p>
      </dsp:txBody>
      <dsp:txXfrm>
        <a:off x="112973" y="2724601"/>
        <a:ext cx="6350529" cy="2088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2D289-6C9F-4B98-8892-76F0DBD3A519}">
      <dsp:nvSpPr>
        <dsp:cNvPr id="0" name=""/>
        <dsp:cNvSpPr/>
      </dsp:nvSpPr>
      <dsp:spPr>
        <a:xfrm>
          <a:off x="0" y="665"/>
          <a:ext cx="7661544" cy="15584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6D6BE-C3D6-4E78-AFCA-7126C3BD02A9}">
      <dsp:nvSpPr>
        <dsp:cNvPr id="0" name=""/>
        <dsp:cNvSpPr/>
      </dsp:nvSpPr>
      <dsp:spPr>
        <a:xfrm>
          <a:off x="471424" y="351312"/>
          <a:ext cx="857135" cy="857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5F16DE-EB6A-43C1-9726-4A0520EA5AE2}">
      <dsp:nvSpPr>
        <dsp:cNvPr id="0" name=""/>
        <dsp:cNvSpPr/>
      </dsp:nvSpPr>
      <dsp:spPr>
        <a:xfrm>
          <a:off x="1799984" y="665"/>
          <a:ext cx="5861559" cy="15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34" tIns="164934" rIns="164934" bIns="164934" numCol="1" spcCol="1270" anchor="ctr" anchorCtr="0">
          <a:noAutofit/>
        </a:bodyPr>
        <a:lstStyle/>
        <a:p>
          <a:pPr marL="0" lvl="0" indent="0" algn="l" defTabSz="800100">
            <a:lnSpc>
              <a:spcPct val="90000"/>
            </a:lnSpc>
            <a:spcBef>
              <a:spcPct val="0"/>
            </a:spcBef>
            <a:spcAft>
              <a:spcPct val="35000"/>
            </a:spcAft>
            <a:buNone/>
          </a:pPr>
          <a:r>
            <a:rPr lang="en-US" sz="1800" kern="1200"/>
            <a:t>A 0.15 mol/L solution of hydrochloric acid at 25 °C is found to have a hydronium ion concentration of 0.15 mol/L. Calculate the amount concentration of the hydroxide ions.</a:t>
          </a:r>
        </a:p>
      </dsp:txBody>
      <dsp:txXfrm>
        <a:off x="1799984" y="665"/>
        <a:ext cx="5861559" cy="1558428"/>
      </dsp:txXfrm>
    </dsp:sp>
    <dsp:sp modelId="{4D2E8608-9E30-43AF-B52C-7F07019AEDD6}">
      <dsp:nvSpPr>
        <dsp:cNvPr id="0" name=""/>
        <dsp:cNvSpPr/>
      </dsp:nvSpPr>
      <dsp:spPr>
        <a:xfrm>
          <a:off x="0" y="1948700"/>
          <a:ext cx="7661544" cy="15584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0DB2B-9E0D-487D-B518-E3907DC31E05}">
      <dsp:nvSpPr>
        <dsp:cNvPr id="0" name=""/>
        <dsp:cNvSpPr/>
      </dsp:nvSpPr>
      <dsp:spPr>
        <a:xfrm>
          <a:off x="471424" y="2299347"/>
          <a:ext cx="857135" cy="857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66CF0D-ADA5-498C-BA28-91E0921CFB1B}">
      <dsp:nvSpPr>
        <dsp:cNvPr id="0" name=""/>
        <dsp:cNvSpPr/>
      </dsp:nvSpPr>
      <dsp:spPr>
        <a:xfrm>
          <a:off x="1799984" y="1948700"/>
          <a:ext cx="5861559" cy="15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34" tIns="164934" rIns="164934" bIns="164934" numCol="1" spcCol="1270" anchor="ctr" anchorCtr="0">
          <a:noAutofit/>
        </a:bodyPr>
        <a:lstStyle/>
        <a:p>
          <a:pPr marL="0" lvl="0" indent="0" algn="l" defTabSz="800100">
            <a:lnSpc>
              <a:spcPct val="90000"/>
            </a:lnSpc>
            <a:spcBef>
              <a:spcPct val="0"/>
            </a:spcBef>
            <a:spcAft>
              <a:spcPct val="35000"/>
            </a:spcAft>
            <a:buNone/>
          </a:pPr>
          <a:r>
            <a:rPr lang="en-US" sz="1800" kern="1200"/>
            <a:t>Calculate the amount concentration of the hydronium ion in a 0.25 mol/L solution of barium hydroxide.</a:t>
          </a:r>
        </a:p>
      </dsp:txBody>
      <dsp:txXfrm>
        <a:off x="1799984" y="1948700"/>
        <a:ext cx="5861559" cy="1558428"/>
      </dsp:txXfrm>
    </dsp:sp>
    <dsp:sp modelId="{B2B48DB9-1ABA-43C1-B125-54E37B53945F}">
      <dsp:nvSpPr>
        <dsp:cNvPr id="0" name=""/>
        <dsp:cNvSpPr/>
      </dsp:nvSpPr>
      <dsp:spPr>
        <a:xfrm>
          <a:off x="0" y="3896736"/>
          <a:ext cx="7661544" cy="15584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9C94C-24EF-40AE-B47C-E7B4207CA92A}">
      <dsp:nvSpPr>
        <dsp:cNvPr id="0" name=""/>
        <dsp:cNvSpPr/>
      </dsp:nvSpPr>
      <dsp:spPr>
        <a:xfrm>
          <a:off x="471424" y="4247382"/>
          <a:ext cx="857135" cy="857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F23E16-0DAA-4B8D-8855-DF3AB22E95C9}">
      <dsp:nvSpPr>
        <dsp:cNvPr id="0" name=""/>
        <dsp:cNvSpPr/>
      </dsp:nvSpPr>
      <dsp:spPr>
        <a:xfrm>
          <a:off x="1799984" y="3896736"/>
          <a:ext cx="5861559" cy="15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34" tIns="164934" rIns="164934" bIns="164934" numCol="1" spcCol="1270" anchor="ctr" anchorCtr="0">
          <a:noAutofit/>
        </a:bodyPr>
        <a:lstStyle/>
        <a:p>
          <a:pPr marL="0" lvl="0" indent="0" algn="l" defTabSz="800100">
            <a:lnSpc>
              <a:spcPct val="90000"/>
            </a:lnSpc>
            <a:spcBef>
              <a:spcPct val="0"/>
            </a:spcBef>
            <a:spcAft>
              <a:spcPct val="35000"/>
            </a:spcAft>
            <a:buNone/>
          </a:pPr>
          <a:r>
            <a:rPr lang="en-US" sz="1800" kern="1200"/>
            <a:t>Determine the hydronium ion and hydroxide ion amount concentrations in 500 mL of an aqueous solution for home soap-making containing 2.6 g of dissolved sodium hydroxide.</a:t>
          </a:r>
        </a:p>
      </dsp:txBody>
      <dsp:txXfrm>
        <a:off x="1799984" y="3896736"/>
        <a:ext cx="5861559" cy="1558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96D-C4FC-45B8-B4E2-8B3A64D6DBBD}">
      <dsp:nvSpPr>
        <dsp:cNvPr id="0" name=""/>
        <dsp:cNvSpPr/>
      </dsp:nvSpPr>
      <dsp:spPr>
        <a:xfrm>
          <a:off x="0" y="722376"/>
          <a:ext cx="10775853" cy="13336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5FBDF-3499-42FB-832E-72574A806D59}">
      <dsp:nvSpPr>
        <dsp:cNvPr id="0" name=""/>
        <dsp:cNvSpPr/>
      </dsp:nvSpPr>
      <dsp:spPr>
        <a:xfrm>
          <a:off x="403419" y="1022439"/>
          <a:ext cx="733489" cy="733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02C995-7632-4F45-A528-485BBF90C63D}">
      <dsp:nvSpPr>
        <dsp:cNvPr id="0" name=""/>
        <dsp:cNvSpPr/>
      </dsp:nvSpPr>
      <dsp:spPr>
        <a:xfrm>
          <a:off x="1540327" y="722376"/>
          <a:ext cx="9235525" cy="1333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41" tIns="141141" rIns="141141" bIns="141141" numCol="1" spcCol="1270" anchor="ctr" anchorCtr="0">
          <a:noAutofit/>
        </a:bodyPr>
        <a:lstStyle/>
        <a:p>
          <a:pPr marL="0" lvl="0" indent="0" algn="l" defTabSz="1022350">
            <a:lnSpc>
              <a:spcPct val="100000"/>
            </a:lnSpc>
            <a:spcBef>
              <a:spcPct val="0"/>
            </a:spcBef>
            <a:spcAft>
              <a:spcPct val="35000"/>
            </a:spcAft>
            <a:buNone/>
          </a:pPr>
          <a:r>
            <a:rPr lang="en-US" sz="2300" kern="1200"/>
            <a:t>What will be the predominant reaction if spilled drain cleaner (sodium hydroxide) solution is neutralized with vinegar? Are reactants or products favoured in this reaction?</a:t>
          </a:r>
        </a:p>
      </dsp:txBody>
      <dsp:txXfrm>
        <a:off x="1540327" y="722376"/>
        <a:ext cx="9235525" cy="1333617"/>
      </dsp:txXfrm>
    </dsp:sp>
    <dsp:sp modelId="{9C1332B0-DB9A-4031-9EE1-96B8D441DA0B}">
      <dsp:nvSpPr>
        <dsp:cNvPr id="0" name=""/>
        <dsp:cNvSpPr/>
      </dsp:nvSpPr>
      <dsp:spPr>
        <a:xfrm>
          <a:off x="0" y="2389397"/>
          <a:ext cx="10775853" cy="13336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88E9D-FBFB-49B1-986C-63AC3C603A71}">
      <dsp:nvSpPr>
        <dsp:cNvPr id="0" name=""/>
        <dsp:cNvSpPr/>
      </dsp:nvSpPr>
      <dsp:spPr>
        <a:xfrm>
          <a:off x="403419" y="2689461"/>
          <a:ext cx="733489" cy="733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B0E945-A47F-4D01-82A9-8A34F5F964A3}">
      <dsp:nvSpPr>
        <dsp:cNvPr id="0" name=""/>
        <dsp:cNvSpPr/>
      </dsp:nvSpPr>
      <dsp:spPr>
        <a:xfrm>
          <a:off x="1540327" y="2389397"/>
          <a:ext cx="9235525" cy="1333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41" tIns="141141" rIns="141141" bIns="141141" numCol="1" spcCol="1270" anchor="ctr" anchorCtr="0">
          <a:noAutofit/>
        </a:bodyPr>
        <a:lstStyle/>
        <a:p>
          <a:pPr marL="0" lvl="0" indent="0" algn="l" defTabSz="1022350">
            <a:lnSpc>
              <a:spcPct val="100000"/>
            </a:lnSpc>
            <a:spcBef>
              <a:spcPct val="0"/>
            </a:spcBef>
            <a:spcAft>
              <a:spcPct val="35000"/>
            </a:spcAft>
            <a:buNone/>
          </a:pPr>
          <a:r>
            <a:rPr lang="en-US" sz="2300" kern="1200"/>
            <a:t>Ammonium nitrate fertilizer is produced by the quantitative reaction of aqueous ammonia with nitric acid. Write a balanced acid–base equilibrium equation.</a:t>
          </a:r>
        </a:p>
      </dsp:txBody>
      <dsp:txXfrm>
        <a:off x="1540327" y="2389397"/>
        <a:ext cx="9235525" cy="1333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4BE2-B2EA-4FD4-8BDA-84E6530E09B0}">
      <dsp:nvSpPr>
        <dsp:cNvPr id="0" name=""/>
        <dsp:cNvSpPr/>
      </dsp:nvSpPr>
      <dsp:spPr>
        <a:xfrm>
          <a:off x="0" y="4900543"/>
          <a:ext cx="1819538" cy="803974"/>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406" tIns="135128" rIns="129406" bIns="135128" numCol="1" spcCol="1270" anchor="ctr" anchorCtr="0">
          <a:noAutofit/>
        </a:bodyPr>
        <a:lstStyle/>
        <a:p>
          <a:pPr marL="0" lvl="0" indent="0" algn="ctr" defTabSz="844550">
            <a:lnSpc>
              <a:spcPct val="90000"/>
            </a:lnSpc>
            <a:spcBef>
              <a:spcPct val="0"/>
            </a:spcBef>
            <a:spcAft>
              <a:spcPct val="35000"/>
            </a:spcAft>
            <a:buNone/>
          </a:pPr>
          <a:r>
            <a:rPr lang="en-US" sz="1900" kern="1200"/>
            <a:t>Predict</a:t>
          </a:r>
        </a:p>
      </dsp:txBody>
      <dsp:txXfrm>
        <a:off x="0" y="4900543"/>
        <a:ext cx="1819538" cy="803974"/>
      </dsp:txXfrm>
    </dsp:sp>
    <dsp:sp modelId="{67C2C812-A059-40C7-805A-F31B88451E6F}">
      <dsp:nvSpPr>
        <dsp:cNvPr id="0" name=""/>
        <dsp:cNvSpPr/>
      </dsp:nvSpPr>
      <dsp:spPr>
        <a:xfrm>
          <a:off x="1819538" y="4900543"/>
          <a:ext cx="5458616" cy="80397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727" tIns="139700" rIns="110727" bIns="139700" numCol="1" spcCol="1270" anchor="ctr" anchorCtr="0">
          <a:noAutofit/>
        </a:bodyPr>
        <a:lstStyle/>
        <a:p>
          <a:pPr marL="0" lvl="0" indent="0" algn="l" defTabSz="488950">
            <a:lnSpc>
              <a:spcPct val="90000"/>
            </a:lnSpc>
            <a:spcBef>
              <a:spcPct val="0"/>
            </a:spcBef>
            <a:spcAft>
              <a:spcPct val="35000"/>
            </a:spcAft>
            <a:buNone/>
          </a:pPr>
          <a:r>
            <a:rPr lang="en-US" sz="1100" kern="1200"/>
            <a:t>Predict the approximate position of the equilibrium, using the generalization developed in the Learning Tip on page 729, and the table of Relative Strengths of Aqueous Acids and Bases (Appendix I and Databooklet).</a:t>
          </a:r>
        </a:p>
      </dsp:txBody>
      <dsp:txXfrm>
        <a:off x="1819538" y="4900543"/>
        <a:ext cx="5458616" cy="803974"/>
      </dsp:txXfrm>
    </dsp:sp>
    <dsp:sp modelId="{E3F37F37-E00F-4732-9277-2E12D0A18861}">
      <dsp:nvSpPr>
        <dsp:cNvPr id="0" name=""/>
        <dsp:cNvSpPr/>
      </dsp:nvSpPr>
      <dsp:spPr>
        <a:xfrm rot="10800000">
          <a:off x="0" y="3676089"/>
          <a:ext cx="1819538" cy="1236513"/>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406" tIns="135128" rIns="129406" bIns="135128" numCol="1" spcCol="1270" anchor="ctr" anchorCtr="0">
          <a:noAutofit/>
        </a:bodyPr>
        <a:lstStyle/>
        <a:p>
          <a:pPr marL="0" lvl="0" indent="0" algn="ctr" defTabSz="844550">
            <a:lnSpc>
              <a:spcPct val="90000"/>
            </a:lnSpc>
            <a:spcBef>
              <a:spcPct val="0"/>
            </a:spcBef>
            <a:spcAft>
              <a:spcPct val="35000"/>
            </a:spcAft>
            <a:buNone/>
          </a:pPr>
          <a:r>
            <a:rPr lang="en-US" sz="1900" kern="1200"/>
            <a:t>Write</a:t>
          </a:r>
        </a:p>
      </dsp:txBody>
      <dsp:txXfrm rot="-10800000">
        <a:off x="0" y="3676089"/>
        <a:ext cx="1819538" cy="803733"/>
      </dsp:txXfrm>
    </dsp:sp>
    <dsp:sp modelId="{C1C11628-307F-408E-A70B-F646BC8207A4}">
      <dsp:nvSpPr>
        <dsp:cNvPr id="0" name=""/>
        <dsp:cNvSpPr/>
      </dsp:nvSpPr>
      <dsp:spPr>
        <a:xfrm>
          <a:off x="1819538" y="3676089"/>
          <a:ext cx="5458616" cy="80373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727" tIns="139700" rIns="110727" bIns="139700" numCol="1" spcCol="1270" anchor="ctr" anchorCtr="0">
          <a:noAutofit/>
        </a:bodyPr>
        <a:lstStyle/>
        <a:p>
          <a:pPr marL="0" lvl="0" indent="0" algn="l" defTabSz="488950">
            <a:lnSpc>
              <a:spcPct val="90000"/>
            </a:lnSpc>
            <a:spcBef>
              <a:spcPct val="0"/>
            </a:spcBef>
            <a:spcAft>
              <a:spcPct val="35000"/>
            </a:spcAft>
            <a:buNone/>
          </a:pPr>
          <a:r>
            <a:rPr lang="en-US" sz="1100" kern="1200"/>
            <a:t>Write an equation showing a transfer of one proton from the strongest acid to the strongest base, and predict the conjugate base and the conjugate acid to be the products.</a:t>
          </a:r>
        </a:p>
      </dsp:txBody>
      <dsp:txXfrm>
        <a:off x="1819538" y="3676089"/>
        <a:ext cx="5458616" cy="803733"/>
      </dsp:txXfrm>
    </dsp:sp>
    <dsp:sp modelId="{DFB8BB47-C080-44B4-8A1E-414CD32A35C4}">
      <dsp:nvSpPr>
        <dsp:cNvPr id="0" name=""/>
        <dsp:cNvSpPr/>
      </dsp:nvSpPr>
      <dsp:spPr>
        <a:xfrm rot="10800000">
          <a:off x="0" y="2451636"/>
          <a:ext cx="1819538" cy="1236513"/>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406" tIns="135128" rIns="129406" bIns="135128" numCol="1" spcCol="1270" anchor="ctr" anchorCtr="0">
          <a:noAutofit/>
        </a:bodyPr>
        <a:lstStyle/>
        <a:p>
          <a:pPr marL="0" lvl="0" indent="0" algn="ctr" defTabSz="844550">
            <a:lnSpc>
              <a:spcPct val="90000"/>
            </a:lnSpc>
            <a:spcBef>
              <a:spcPct val="0"/>
            </a:spcBef>
            <a:spcAft>
              <a:spcPct val="35000"/>
            </a:spcAft>
            <a:buNone/>
          </a:pPr>
          <a:r>
            <a:rPr lang="en-US" sz="1900" kern="1200"/>
            <a:t>Identify</a:t>
          </a:r>
        </a:p>
      </dsp:txBody>
      <dsp:txXfrm rot="-10800000">
        <a:off x="0" y="2451636"/>
        <a:ext cx="1819538" cy="803733"/>
      </dsp:txXfrm>
    </dsp:sp>
    <dsp:sp modelId="{F6BACE34-88AD-4FB1-A7CB-2C2F769E0AAE}">
      <dsp:nvSpPr>
        <dsp:cNvPr id="0" name=""/>
        <dsp:cNvSpPr/>
      </dsp:nvSpPr>
      <dsp:spPr>
        <a:xfrm>
          <a:off x="1819538" y="2451636"/>
          <a:ext cx="5458616" cy="803733"/>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727" tIns="139700" rIns="110727" bIns="139700" numCol="1" spcCol="1270" anchor="ctr" anchorCtr="0">
          <a:noAutofit/>
        </a:bodyPr>
        <a:lstStyle/>
        <a:p>
          <a:pPr marL="0" lvl="0" indent="0" algn="l" defTabSz="488950">
            <a:lnSpc>
              <a:spcPct val="90000"/>
            </a:lnSpc>
            <a:spcBef>
              <a:spcPct val="0"/>
            </a:spcBef>
            <a:spcAft>
              <a:spcPct val="35000"/>
            </a:spcAft>
            <a:buNone/>
          </a:pPr>
          <a:r>
            <a:rPr lang="en-US" sz="1100" kern="1200"/>
            <a:t>Identify the strongest acid and the strongest base present, using the table of Relative Strengths of Aqueous Acids and Bases (Appendix I and Databooklet).</a:t>
          </a:r>
        </a:p>
      </dsp:txBody>
      <dsp:txXfrm>
        <a:off x="1819538" y="2451636"/>
        <a:ext cx="5458616" cy="803733"/>
      </dsp:txXfrm>
    </dsp:sp>
    <dsp:sp modelId="{A941C875-92E4-413C-8300-FF859D22408D}">
      <dsp:nvSpPr>
        <dsp:cNvPr id="0" name=""/>
        <dsp:cNvSpPr/>
      </dsp:nvSpPr>
      <dsp:spPr>
        <a:xfrm rot="10800000">
          <a:off x="0" y="1227182"/>
          <a:ext cx="1819538" cy="1236513"/>
        </a:xfrm>
        <a:prstGeom prst="upArrowCallout">
          <a:avLst>
            <a:gd name="adj1" fmla="val 5000"/>
            <a:gd name="adj2" fmla="val 10000"/>
            <a:gd name="adj3" fmla="val 15000"/>
            <a:gd name="adj4" fmla="val 64977"/>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406" tIns="135128" rIns="129406" bIns="135128" numCol="1" spcCol="1270" anchor="ctr" anchorCtr="0">
          <a:noAutofit/>
        </a:bodyPr>
        <a:lstStyle/>
        <a:p>
          <a:pPr marL="0" lvl="0" indent="0" algn="ctr" defTabSz="844550">
            <a:lnSpc>
              <a:spcPct val="90000"/>
            </a:lnSpc>
            <a:spcBef>
              <a:spcPct val="0"/>
            </a:spcBef>
            <a:spcAft>
              <a:spcPct val="35000"/>
            </a:spcAft>
            <a:buNone/>
          </a:pPr>
          <a:r>
            <a:rPr lang="en-US" sz="1900" kern="1200"/>
            <a:t>Identify and label</a:t>
          </a:r>
        </a:p>
      </dsp:txBody>
      <dsp:txXfrm rot="-10800000">
        <a:off x="0" y="1227182"/>
        <a:ext cx="1819538" cy="803733"/>
      </dsp:txXfrm>
    </dsp:sp>
    <dsp:sp modelId="{328FE60D-6289-4007-A9F8-87C6938850FD}">
      <dsp:nvSpPr>
        <dsp:cNvPr id="0" name=""/>
        <dsp:cNvSpPr/>
      </dsp:nvSpPr>
      <dsp:spPr>
        <a:xfrm>
          <a:off x="1819538" y="1227182"/>
          <a:ext cx="5458616" cy="80373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727" tIns="139700" rIns="110727" bIns="139700" numCol="1" spcCol="1270" anchor="ctr" anchorCtr="0">
          <a:noAutofit/>
        </a:bodyPr>
        <a:lstStyle/>
        <a:p>
          <a:pPr marL="0" lvl="0" indent="0" algn="l" defTabSz="488950">
            <a:lnSpc>
              <a:spcPct val="90000"/>
            </a:lnSpc>
            <a:spcBef>
              <a:spcPct val="0"/>
            </a:spcBef>
            <a:spcAft>
              <a:spcPct val="35000"/>
            </a:spcAft>
            <a:buNone/>
          </a:pPr>
          <a:r>
            <a:rPr lang="en-US" sz="1100" kern="1200"/>
            <a:t>Identify and label all possible aqueous acids and bases, using the Brønsted–Lowry definitions.</a:t>
          </a:r>
        </a:p>
      </dsp:txBody>
      <dsp:txXfrm>
        <a:off x="1819538" y="1227182"/>
        <a:ext cx="5458616" cy="803733"/>
      </dsp:txXfrm>
    </dsp:sp>
    <dsp:sp modelId="{C201C01F-1D89-4220-A3FA-59362CAF6701}">
      <dsp:nvSpPr>
        <dsp:cNvPr id="0" name=""/>
        <dsp:cNvSpPr/>
      </dsp:nvSpPr>
      <dsp:spPr>
        <a:xfrm rot="10800000">
          <a:off x="0" y="2728"/>
          <a:ext cx="1819538" cy="1236513"/>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406" tIns="135128" rIns="129406" bIns="135128" numCol="1" spcCol="1270" anchor="ctr" anchorCtr="0">
          <a:noAutofit/>
        </a:bodyPr>
        <a:lstStyle/>
        <a:p>
          <a:pPr marL="0" lvl="0" indent="0" algn="ctr" defTabSz="844550">
            <a:lnSpc>
              <a:spcPct val="90000"/>
            </a:lnSpc>
            <a:spcBef>
              <a:spcPct val="0"/>
            </a:spcBef>
            <a:spcAft>
              <a:spcPct val="35000"/>
            </a:spcAft>
            <a:buNone/>
          </a:pPr>
          <a:r>
            <a:rPr lang="en-US" sz="1900" kern="1200"/>
            <a:t>List</a:t>
          </a:r>
        </a:p>
      </dsp:txBody>
      <dsp:txXfrm rot="-10800000">
        <a:off x="0" y="2728"/>
        <a:ext cx="1819538" cy="803733"/>
      </dsp:txXfrm>
    </dsp:sp>
    <dsp:sp modelId="{04C90C7B-C9A1-4612-AF9D-E1D6881261D7}">
      <dsp:nvSpPr>
        <dsp:cNvPr id="0" name=""/>
        <dsp:cNvSpPr/>
      </dsp:nvSpPr>
      <dsp:spPr>
        <a:xfrm>
          <a:off x="1819538" y="2728"/>
          <a:ext cx="5458616" cy="803733"/>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727" tIns="139700" rIns="110727" bIns="139700" numCol="1" spcCol="1270" anchor="ctr" anchorCtr="0">
          <a:noAutofit/>
        </a:bodyPr>
        <a:lstStyle/>
        <a:p>
          <a:pPr marL="0" lvl="0" indent="0" algn="l" defTabSz="488950">
            <a:lnSpc>
              <a:spcPct val="90000"/>
            </a:lnSpc>
            <a:spcBef>
              <a:spcPct val="0"/>
            </a:spcBef>
            <a:spcAft>
              <a:spcPct val="35000"/>
            </a:spcAft>
            <a:buNone/>
          </a:pPr>
          <a:r>
            <a:rPr lang="en-US" sz="1100" kern="1200"/>
            <a:t>List all entities (ions, atoms, or molecules including H2O(l)) initially present as they exist in aqueous solution. (Refer to Table 1, page 728.)</a:t>
          </a:r>
        </a:p>
      </dsp:txBody>
      <dsp:txXfrm>
        <a:off x="1819538" y="2728"/>
        <a:ext cx="5458616" cy="803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A0AE6-9D12-4197-B273-E20102245662}">
      <dsp:nvSpPr>
        <dsp:cNvPr id="0" name=""/>
        <dsp:cNvSpPr/>
      </dsp:nvSpPr>
      <dsp:spPr>
        <a:xfrm>
          <a:off x="0" y="1804"/>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7E53D-8B45-4C5D-87C5-D917A34A5148}">
      <dsp:nvSpPr>
        <dsp:cNvPr id="0" name=""/>
        <dsp:cNvSpPr/>
      </dsp:nvSpPr>
      <dsp:spPr>
        <a:xfrm>
          <a:off x="0" y="1804"/>
          <a:ext cx="9604375" cy="123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One important way that chemists communicate the strength of any weak acid is by using the equilibrium constant expression for a Brønsted–Lowry reaction equation showing the acid ionizing in (reacting with) water</a:t>
          </a:r>
        </a:p>
      </dsp:txBody>
      <dsp:txXfrm>
        <a:off x="0" y="1804"/>
        <a:ext cx="9604375" cy="1230643"/>
      </dsp:txXfrm>
    </dsp:sp>
    <dsp:sp modelId="{2C6EEFA8-79C5-44DB-8CC4-998B81877165}">
      <dsp:nvSpPr>
        <dsp:cNvPr id="0" name=""/>
        <dsp:cNvSpPr/>
      </dsp:nvSpPr>
      <dsp:spPr>
        <a:xfrm>
          <a:off x="0" y="1232448"/>
          <a:ext cx="96043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A7589-C2D1-456A-B321-3639E03C1F70}">
      <dsp:nvSpPr>
        <dsp:cNvPr id="0" name=""/>
        <dsp:cNvSpPr/>
      </dsp:nvSpPr>
      <dsp:spPr>
        <a:xfrm>
          <a:off x="0" y="1232448"/>
          <a:ext cx="9604375" cy="123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Note that first six acids have </a:t>
          </a:r>
          <a:r>
            <a:rPr lang="en-US" sz="2000" i="1" kern="1200"/>
            <a:t>Ka values given only as “very large.” </a:t>
          </a:r>
          <a:endParaRPr lang="en-US" sz="2000" kern="1200"/>
        </a:p>
      </dsp:txBody>
      <dsp:txXfrm>
        <a:off x="0" y="1232448"/>
        <a:ext cx="9604375" cy="1230643"/>
      </dsp:txXfrm>
    </dsp:sp>
    <dsp:sp modelId="{163A284B-9674-4933-A36A-9D1D7C52FAC2}">
      <dsp:nvSpPr>
        <dsp:cNvPr id="0" name=""/>
        <dsp:cNvSpPr/>
      </dsp:nvSpPr>
      <dsp:spPr>
        <a:xfrm>
          <a:off x="0" y="2463091"/>
          <a:ext cx="96043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00937-801E-43D2-B3B7-0ADA9C7E2CA7}">
      <dsp:nvSpPr>
        <dsp:cNvPr id="0" name=""/>
        <dsp:cNvSpPr/>
      </dsp:nvSpPr>
      <dsp:spPr>
        <a:xfrm>
          <a:off x="0" y="2463091"/>
          <a:ext cx="9604375" cy="123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For each of them, the actual acid species present is H</a:t>
          </a:r>
          <a:r>
            <a:rPr lang="en-US" sz="2000" kern="1200" baseline="-25000"/>
            <a:t>3</a:t>
          </a:r>
          <a:r>
            <a:rPr lang="en-US" sz="2000" kern="1200"/>
            <a:t>O</a:t>
          </a:r>
          <a:r>
            <a:rPr lang="en-US" sz="2000" kern="1200" baseline="30000"/>
            <a:t>+</a:t>
          </a:r>
          <a:r>
            <a:rPr lang="en-US" sz="2000" kern="1200"/>
            <a:t>(aq). All of the other acids listed on the table are considered to be </a:t>
          </a:r>
          <a:r>
            <a:rPr lang="en-US" sz="2000" i="1" kern="1200"/>
            <a:t>weak acids, and they vary </a:t>
          </a:r>
          <a:r>
            <a:rPr lang="en-US" sz="2000" kern="1200"/>
            <a:t>greatly in extent of reaction with water at equilibrium.</a:t>
          </a:r>
        </a:p>
      </dsp:txBody>
      <dsp:txXfrm>
        <a:off x="0" y="2463091"/>
        <a:ext cx="9604375" cy="12306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F426-B2C7-48B5-BBAF-47BE67B3A4C6}">
      <dsp:nvSpPr>
        <dsp:cNvPr id="0" name=""/>
        <dsp:cNvSpPr/>
      </dsp:nvSpPr>
      <dsp:spPr>
        <a:xfrm>
          <a:off x="0" y="451"/>
          <a:ext cx="9604375" cy="10556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73459-A051-45D3-9905-B93F68D9E2D8}">
      <dsp:nvSpPr>
        <dsp:cNvPr id="0" name=""/>
        <dsp:cNvSpPr/>
      </dsp:nvSpPr>
      <dsp:spPr>
        <a:xfrm>
          <a:off x="319322" y="237963"/>
          <a:ext cx="580585" cy="580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6D6B41-B985-4651-AFE9-3A8DDB7E7890}">
      <dsp:nvSpPr>
        <dsp:cNvPr id="0" name=""/>
        <dsp:cNvSpPr/>
      </dsp:nvSpPr>
      <dsp:spPr>
        <a:xfrm>
          <a:off x="1219230" y="451"/>
          <a:ext cx="8385144"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44550">
            <a:lnSpc>
              <a:spcPct val="100000"/>
            </a:lnSpc>
            <a:spcBef>
              <a:spcPct val="0"/>
            </a:spcBef>
            <a:spcAft>
              <a:spcPct val="35000"/>
            </a:spcAft>
            <a:buNone/>
          </a:pPr>
          <a:r>
            <a:rPr lang="en-US" sz="1900" kern="1200"/>
            <a:t>The pH of a 1.00 mol/L solution of acetic acid is carefully measured to be 2.38 at SATP. What is the value of </a:t>
          </a:r>
          <a:r>
            <a:rPr lang="en-US" sz="1900" i="1" kern="1200"/>
            <a:t>Ka for acetic acid?</a:t>
          </a:r>
          <a:endParaRPr lang="en-US" sz="1900" kern="1200"/>
        </a:p>
      </dsp:txBody>
      <dsp:txXfrm>
        <a:off x="1219230" y="451"/>
        <a:ext cx="8385144" cy="1055610"/>
      </dsp:txXfrm>
    </dsp:sp>
    <dsp:sp modelId="{4386D4E8-FF34-48B7-BA50-F74A90125F4B}">
      <dsp:nvSpPr>
        <dsp:cNvPr id="0" name=""/>
        <dsp:cNvSpPr/>
      </dsp:nvSpPr>
      <dsp:spPr>
        <a:xfrm>
          <a:off x="0" y="1319964"/>
          <a:ext cx="9604375" cy="10556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78707-EA8A-435C-861A-44CC2FEB2ADA}">
      <dsp:nvSpPr>
        <dsp:cNvPr id="0" name=""/>
        <dsp:cNvSpPr/>
      </dsp:nvSpPr>
      <dsp:spPr>
        <a:xfrm>
          <a:off x="319322" y="1557477"/>
          <a:ext cx="580585" cy="580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B95765-67BB-4E95-AB1D-2E6EA82DED51}">
      <dsp:nvSpPr>
        <dsp:cNvPr id="0" name=""/>
        <dsp:cNvSpPr/>
      </dsp:nvSpPr>
      <dsp:spPr>
        <a:xfrm>
          <a:off x="1219230" y="1319964"/>
          <a:ext cx="8385144"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44550">
            <a:lnSpc>
              <a:spcPct val="100000"/>
            </a:lnSpc>
            <a:spcBef>
              <a:spcPct val="0"/>
            </a:spcBef>
            <a:spcAft>
              <a:spcPct val="35000"/>
            </a:spcAft>
            <a:buNone/>
          </a:pPr>
          <a:r>
            <a:rPr lang="en-US" sz="1900" kern="1200"/>
            <a:t>A student measures the pH of a 0.25 mol/L solution of carbonic acid to be 3.48. Calculate the </a:t>
          </a:r>
          <a:r>
            <a:rPr lang="en-US" sz="1900" i="1" kern="1200"/>
            <a:t>Ka for carbonic acid from this evidence.</a:t>
          </a:r>
          <a:endParaRPr lang="en-US" sz="1900" kern="1200"/>
        </a:p>
      </dsp:txBody>
      <dsp:txXfrm>
        <a:off x="1219230" y="1319964"/>
        <a:ext cx="8385144" cy="1055610"/>
      </dsp:txXfrm>
    </dsp:sp>
    <dsp:sp modelId="{38BDAC70-DB7D-48E8-A1B5-45A26A67662D}">
      <dsp:nvSpPr>
        <dsp:cNvPr id="0" name=""/>
        <dsp:cNvSpPr/>
      </dsp:nvSpPr>
      <dsp:spPr>
        <a:xfrm>
          <a:off x="0" y="2639478"/>
          <a:ext cx="9604375" cy="10556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A6745-5620-4BC6-9CC7-7B61BC9FA57D}">
      <dsp:nvSpPr>
        <dsp:cNvPr id="0" name=""/>
        <dsp:cNvSpPr/>
      </dsp:nvSpPr>
      <dsp:spPr>
        <a:xfrm>
          <a:off x="319322" y="2876990"/>
          <a:ext cx="580585" cy="580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BB05A-09FE-443F-9F3C-FD00F1454540}">
      <dsp:nvSpPr>
        <dsp:cNvPr id="0" name=""/>
        <dsp:cNvSpPr/>
      </dsp:nvSpPr>
      <dsp:spPr>
        <a:xfrm>
          <a:off x="1219230" y="2639478"/>
          <a:ext cx="8385144"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844550">
            <a:lnSpc>
              <a:spcPct val="100000"/>
            </a:lnSpc>
            <a:spcBef>
              <a:spcPct val="0"/>
            </a:spcBef>
            <a:spcAft>
              <a:spcPct val="35000"/>
            </a:spcAft>
            <a:buNone/>
          </a:pPr>
          <a:r>
            <a:rPr lang="en-US" sz="1900" kern="1200"/>
            <a:t>The pH of a 0.400 mol/L solution of sulfurous acid is measured to be 1.17. Calculate the </a:t>
          </a:r>
          <a:r>
            <a:rPr lang="en-US" sz="1900" i="1" kern="1200"/>
            <a:t>Ka for sulfurous acid from this evidence.</a:t>
          </a:r>
          <a:endParaRPr lang="en-US" sz="1900" kern="1200"/>
        </a:p>
      </dsp:txBody>
      <dsp:txXfrm>
        <a:off x="1219230" y="2639478"/>
        <a:ext cx="8385144" cy="1055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7F5CB-D8CD-4998-9132-0A2992425ACF}">
      <dsp:nvSpPr>
        <dsp:cNvPr id="0" name=""/>
        <dsp:cNvSpPr/>
      </dsp:nvSpPr>
      <dsp:spPr>
        <a:xfrm>
          <a:off x="0" y="679908"/>
          <a:ext cx="10873976" cy="12552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81930-DC18-49EB-8AD8-1DE97BEEB3D7}">
      <dsp:nvSpPr>
        <dsp:cNvPr id="0" name=""/>
        <dsp:cNvSpPr/>
      </dsp:nvSpPr>
      <dsp:spPr>
        <a:xfrm>
          <a:off x="379702" y="962332"/>
          <a:ext cx="690368" cy="690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BAB69-77CE-404B-9007-B967C94A90A8}">
      <dsp:nvSpPr>
        <dsp:cNvPr id="0" name=""/>
        <dsp:cNvSpPr/>
      </dsp:nvSpPr>
      <dsp:spPr>
        <a:xfrm>
          <a:off x="1449774" y="679908"/>
          <a:ext cx="9424201" cy="125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4" tIns="132844" rIns="132844" bIns="132844" numCol="1" spcCol="1270" anchor="ctr" anchorCtr="0">
          <a:noAutofit/>
        </a:bodyPr>
        <a:lstStyle/>
        <a:p>
          <a:pPr marL="0" lvl="0" indent="0" algn="l" defTabSz="844550">
            <a:lnSpc>
              <a:spcPct val="90000"/>
            </a:lnSpc>
            <a:spcBef>
              <a:spcPct val="0"/>
            </a:spcBef>
            <a:spcAft>
              <a:spcPct val="35000"/>
            </a:spcAft>
            <a:buNone/>
          </a:pPr>
          <a:r>
            <a:rPr lang="en-US" sz="1900" kern="1200"/>
            <a:t>Predict the [H</a:t>
          </a:r>
          <a:r>
            <a:rPr lang="en-US" sz="1900" kern="1200" baseline="-25000"/>
            <a:t>3</a:t>
          </a:r>
          <a:r>
            <a:rPr lang="en-US" sz="1900" kern="1200"/>
            <a:t>O</a:t>
          </a:r>
          <a:r>
            <a:rPr lang="en-US" sz="1900" kern="1200" baseline="30000"/>
            <a:t>+</a:t>
          </a:r>
          <a:r>
            <a:rPr lang="en-US" sz="1900" kern="1200"/>
            <a:t>(aq)] and pH for a 0.200 mol/L aqueous solution of methanoic acid. Look up the value of </a:t>
          </a:r>
          <a:r>
            <a:rPr lang="en-US" sz="1900" i="1" kern="1200"/>
            <a:t>Ka for methanoic (formic) acid in the Relative Strengths of Aqueous </a:t>
          </a:r>
          <a:r>
            <a:rPr lang="en-US" sz="1900" kern="1200"/>
            <a:t>Acids and Bases data table (Appendix I).</a:t>
          </a:r>
        </a:p>
      </dsp:txBody>
      <dsp:txXfrm>
        <a:off x="1449774" y="679908"/>
        <a:ext cx="9424201" cy="1255215"/>
      </dsp:txXfrm>
    </dsp:sp>
    <dsp:sp modelId="{7771E622-A79C-4061-A257-149D3A9E9D5E}">
      <dsp:nvSpPr>
        <dsp:cNvPr id="0" name=""/>
        <dsp:cNvSpPr/>
      </dsp:nvSpPr>
      <dsp:spPr>
        <a:xfrm>
          <a:off x="0" y="2248928"/>
          <a:ext cx="10873976" cy="1255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0F910-3046-4760-B5FA-0111D0A2A51E}">
      <dsp:nvSpPr>
        <dsp:cNvPr id="0" name=""/>
        <dsp:cNvSpPr/>
      </dsp:nvSpPr>
      <dsp:spPr>
        <a:xfrm>
          <a:off x="379702" y="2531352"/>
          <a:ext cx="690368" cy="690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E221C6-AC02-41B6-B9BA-413ED56FE88E}">
      <dsp:nvSpPr>
        <dsp:cNvPr id="0" name=""/>
        <dsp:cNvSpPr/>
      </dsp:nvSpPr>
      <dsp:spPr>
        <a:xfrm>
          <a:off x="1449774" y="2248928"/>
          <a:ext cx="9424201" cy="125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4" tIns="132844" rIns="132844" bIns="132844" numCol="1" spcCol="1270" anchor="ctr" anchorCtr="0">
          <a:noAutofit/>
        </a:bodyPr>
        <a:lstStyle/>
        <a:p>
          <a:pPr marL="0" lvl="0" indent="0" algn="l" defTabSz="844550">
            <a:lnSpc>
              <a:spcPct val="90000"/>
            </a:lnSpc>
            <a:spcBef>
              <a:spcPct val="0"/>
            </a:spcBef>
            <a:spcAft>
              <a:spcPct val="35000"/>
            </a:spcAft>
            <a:buNone/>
          </a:pPr>
          <a:r>
            <a:rPr lang="en-US" sz="1900" kern="1200"/>
            <a:t>Predict the [H</a:t>
          </a:r>
          <a:r>
            <a:rPr lang="en-US" sz="1900" kern="1200" baseline="-25000"/>
            <a:t>3</a:t>
          </a:r>
          <a:r>
            <a:rPr lang="en-US" sz="1900" kern="1200"/>
            <a:t>O</a:t>
          </a:r>
          <a:r>
            <a:rPr lang="en-US" sz="1900" kern="1200" baseline="30000"/>
            <a:t>+</a:t>
          </a:r>
          <a:r>
            <a:rPr lang="en-US" sz="1900" kern="1200"/>
            <a:t>(aq)] and pH for a 0.500 mol/L aqueous solution of hydrocyanic acid.</a:t>
          </a:r>
        </a:p>
      </dsp:txBody>
      <dsp:txXfrm>
        <a:off x="1449774" y="2248928"/>
        <a:ext cx="9424201" cy="12552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5/24/2019</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5/24/2019</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5/24/2019</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964987" y="802298"/>
            <a:ext cx="9089865" cy="3656747"/>
          </a:xfrm>
        </p:spPr>
        <p:txBody>
          <a:bodyPr>
            <a:normAutofit/>
          </a:bodyPr>
          <a:lstStyle/>
          <a:p>
            <a:r>
              <a:rPr lang="en-US" dirty="0"/>
              <a:t>Unit D</a:t>
            </a:r>
            <a:br>
              <a:rPr lang="en-US" dirty="0"/>
            </a:br>
            <a:r>
              <a:rPr lang="en-US" dirty="0"/>
              <a:t>Chemical Equilibrium &amp; Acid-Base Systems </a:t>
            </a:r>
          </a:p>
        </p:txBody>
      </p:sp>
      <p:sp>
        <p:nvSpPr>
          <p:cNvPr id="3" name="Subtitle 2"/>
          <p:cNvSpPr>
            <a:spLocks noGrp="1"/>
          </p:cNvSpPr>
          <p:nvPr>
            <p:ph type="subTitle" idx="1"/>
          </p:nvPr>
        </p:nvSpPr>
        <p:spPr>
          <a:xfrm>
            <a:off x="1964988" y="5039958"/>
            <a:ext cx="9089864" cy="879325"/>
          </a:xfrm>
        </p:spPr>
        <p:txBody>
          <a:bodyPr>
            <a:normAutofit/>
          </a:bodyPr>
          <a:lstStyle/>
          <a:p>
            <a:pPr>
              <a:lnSpc>
                <a:spcPct val="110000"/>
              </a:lnSpc>
            </a:pPr>
            <a:r>
              <a:rPr lang="en-US" sz="1700"/>
              <a:t>Redding – 2019</a:t>
            </a:r>
          </a:p>
          <a:p>
            <a:pPr>
              <a:lnSpc>
                <a:spcPct val="110000"/>
              </a:lnSpc>
            </a:pPr>
            <a:r>
              <a:rPr lang="en-US" sz="1700"/>
              <a:t>Chemistry 30</a:t>
            </a:r>
          </a:p>
        </p:txBody>
      </p:sp>
      <p:pic>
        <p:nvPicPr>
          <p:cNvPr id="12" name="Picture 11">
            <a:extLst>
              <a:ext uri="{FF2B5EF4-FFF2-40B4-BE49-F238E27FC236}">
                <a16:creationId xmlns:a16="http://schemas.microsoft.com/office/drawing/2014/main" id="{DB0BC59A-2B7C-4A64-A799-D5A9D81CBF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2033170" y="4727388"/>
            <a:ext cx="8689158" cy="153041"/>
          </a:xfrm>
          <a:prstGeom prst="rect">
            <a:avLst/>
          </a:prstGeom>
          <a:noFill/>
          <a:ln>
            <a:noFill/>
          </a:ln>
        </p:spPr>
      </p:pic>
      <p:pic>
        <p:nvPicPr>
          <p:cNvPr id="14" name="Picture 13">
            <a:extLst>
              <a:ext uri="{FF2B5EF4-FFF2-40B4-BE49-F238E27FC236}">
                <a16:creationId xmlns:a16="http://schemas.microsoft.com/office/drawing/2014/main" id="{82F98C5B-B608-4654-AE47-5FB1726512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spTree>
    <p:extLst>
      <p:ext uri="{BB962C8B-B14F-4D97-AF65-F5344CB8AC3E}">
        <p14:creationId xmlns:p14="http://schemas.microsoft.com/office/powerpoint/2010/main" val="376758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Chemical Reaction Equilibrium</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pPr>
              <a:lnSpc>
                <a:spcPct val="110000"/>
              </a:lnSpc>
            </a:pPr>
            <a:r>
              <a:rPr lang="en-US"/>
              <a:t>Chemical reaction </a:t>
            </a:r>
            <a:r>
              <a:rPr lang="en-US" err="1"/>
              <a:t>equilibria</a:t>
            </a:r>
            <a:r>
              <a:rPr lang="en-US"/>
              <a:t> are more complex than phase or solubility </a:t>
            </a:r>
            <a:r>
              <a:rPr lang="en-US" err="1"/>
              <a:t>equilibria</a:t>
            </a:r>
            <a:r>
              <a:rPr lang="en-US"/>
              <a:t>, due to the variety of possible chemical reactions and the greater number of substances involved.</a:t>
            </a:r>
          </a:p>
          <a:p>
            <a:pPr>
              <a:lnSpc>
                <a:spcPct val="110000"/>
              </a:lnSpc>
            </a:pPr>
            <a:r>
              <a:rPr lang="en-US"/>
              <a:t>Ex: When hydrogen and iodine are added to the flask, the </a:t>
            </a:r>
            <a:r>
              <a:rPr lang="en-US" err="1"/>
              <a:t>colour</a:t>
            </a:r>
            <a:r>
              <a:rPr lang="en-US"/>
              <a:t> of the iodine </a:t>
            </a:r>
            <a:r>
              <a:rPr lang="en-US" err="1"/>
              <a:t>vapour</a:t>
            </a:r>
            <a:r>
              <a:rPr lang="en-US"/>
              <a:t> is the only easily observable (empirical) property. An equilibrium equation describes this evidence theoretically.</a:t>
            </a:r>
          </a:p>
          <a:p>
            <a:pPr>
              <a:lnSpc>
                <a:spcPct val="110000"/>
              </a:lnSpc>
              <a:buNone/>
            </a:pPr>
            <a:r>
              <a:rPr lang="pt-BR"/>
              <a:t>H</a:t>
            </a:r>
            <a:r>
              <a:rPr lang="pt-BR" baseline="-25000"/>
              <a:t>2</a:t>
            </a:r>
            <a:r>
              <a:rPr lang="pt-BR"/>
              <a:t>(g) + I</a:t>
            </a:r>
            <a:r>
              <a:rPr lang="pt-BR" baseline="-25000"/>
              <a:t>2</a:t>
            </a:r>
            <a:r>
              <a:rPr lang="pt-BR"/>
              <a:t>(g) </a:t>
            </a:r>
            <a:r>
              <a:rPr lang="pt-BR">
                <a:sym typeface="Wingdings" pitchFamily="2" charset="2"/>
              </a:rPr>
              <a:t></a:t>
            </a:r>
            <a:r>
              <a:rPr lang="pt-BR"/>
              <a:t> 2 HI(g),</a:t>
            </a:r>
            <a:endParaRPr lang="en-US"/>
          </a:p>
        </p:txBody>
      </p:sp>
    </p:spTree>
    <p:extLst>
      <p:ext uri="{BB962C8B-B14F-4D97-AF65-F5344CB8AC3E}">
        <p14:creationId xmlns:p14="http://schemas.microsoft.com/office/powerpoint/2010/main" val="9491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E8690AC4-C9C4-4944-A98C-B1D32992D6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4" name="Rectangle 73">
            <a:extLst>
              <a:ext uri="{FF2B5EF4-FFF2-40B4-BE49-F238E27FC236}">
                <a16:creationId xmlns:a16="http://schemas.microsoft.com/office/drawing/2014/main" id="{86F828BE-4D4E-43F9-AC35-0209B5190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10BAB604-20D4-431F-ADD8-754BB7992A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C821979E-9A93-4880-80B5-D60B75C191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80" name="Rectangle 79">
            <a:extLst>
              <a:ext uri="{FF2B5EF4-FFF2-40B4-BE49-F238E27FC236}">
                <a16:creationId xmlns:a16="http://schemas.microsoft.com/office/drawing/2014/main" id="{552EC99E-0153-4DD5-9514-61B763BE9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9BFB6BC-A2C2-4435-8D3A-8CC2C9C7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301" y="988098"/>
            <a:ext cx="2840114" cy="2407723"/>
          </a:xfrm>
        </p:spPr>
        <p:txBody>
          <a:bodyPr vert="horz" lIns="91440" tIns="45720" rIns="91440" bIns="0" rtlCol="0" anchor="b">
            <a:normAutofit/>
          </a:bodyPr>
          <a:lstStyle/>
          <a:p>
            <a:r>
              <a:rPr lang="en-US" sz="3300"/>
              <a:t>Experimental Data</a:t>
            </a:r>
          </a:p>
        </p:txBody>
      </p:sp>
      <p:pic>
        <p:nvPicPr>
          <p:cNvPr id="84" name="Picture 83">
            <a:extLst>
              <a:ext uri="{FF2B5EF4-FFF2-40B4-BE49-F238E27FC236}">
                <a16:creationId xmlns:a16="http://schemas.microsoft.com/office/drawing/2014/main" id="{BB599958-8072-47CB-A82D-0701E35909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pic>
        <p:nvPicPr>
          <p:cNvPr id="1026" name="Picture 2"/>
          <p:cNvPicPr>
            <a:picLocks noGrp="1" noChangeAspect="1" noChangeArrowheads="1"/>
          </p:cNvPicPr>
          <p:nvPr>
            <p:ph idx="1"/>
          </p:nvPr>
        </p:nvPicPr>
        <p:blipFill>
          <a:blip r:embed="rId4" cstate="print"/>
          <a:srcRect l="13086" t="35938" r="30664" b="39062"/>
          <a:stretch>
            <a:fillRect/>
          </a:stretch>
        </p:blipFill>
        <p:spPr bwMode="auto">
          <a:xfrm>
            <a:off x="4158714" y="798912"/>
            <a:ext cx="6719128" cy="2239710"/>
          </a:xfrm>
          <a:prstGeom prst="rect">
            <a:avLst/>
          </a:prstGeom>
          <a:noFill/>
        </p:spPr>
      </p:pic>
      <p:pic>
        <p:nvPicPr>
          <p:cNvPr id="1027" name="Picture 3"/>
          <p:cNvPicPr>
            <a:picLocks noChangeAspect="1" noChangeArrowheads="1"/>
          </p:cNvPicPr>
          <p:nvPr/>
        </p:nvPicPr>
        <p:blipFill>
          <a:blip r:embed="rId5" cstate="print"/>
          <a:srcRect l="32813" t="36458" r="10156" b="43750"/>
          <a:stretch>
            <a:fillRect/>
          </a:stretch>
        </p:blipFill>
        <p:spPr bwMode="auto">
          <a:xfrm>
            <a:off x="4158713" y="3981158"/>
            <a:ext cx="6718546" cy="1748700"/>
          </a:xfrm>
          <a:prstGeom prst="rect">
            <a:avLst/>
          </a:prstGeom>
          <a:noFill/>
        </p:spPr>
      </p:pic>
      <p:pic>
        <p:nvPicPr>
          <p:cNvPr id="86" name="Picture 85">
            <a:extLst>
              <a:ext uri="{FF2B5EF4-FFF2-40B4-BE49-F238E27FC236}">
                <a16:creationId xmlns:a16="http://schemas.microsoft.com/office/drawing/2014/main" id="{985D2F2C-D989-4591-BAFB-D0225D6472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8" name="Straight Connector 87">
            <a:extLst>
              <a:ext uri="{FF2B5EF4-FFF2-40B4-BE49-F238E27FC236}">
                <a16:creationId xmlns:a16="http://schemas.microsoft.com/office/drawing/2014/main" id="{550DE0DB-36EF-4553-B981-4AE6E8AED2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6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076" name="Picture 7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077" name="Rectangle 7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8" name="Straight Connector 7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79" name="Picture 7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080" name="Rectangle 78">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80">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8413" y="988098"/>
            <a:ext cx="4495380" cy="2407724"/>
          </a:xfrm>
        </p:spPr>
        <p:txBody>
          <a:bodyPr vert="horz" lIns="91440" tIns="45720" rIns="91440" bIns="0" rtlCol="0" anchor="b">
            <a:normAutofit/>
          </a:bodyPr>
          <a:lstStyle/>
          <a:p>
            <a:r>
              <a:rPr lang="en-US" sz="4800"/>
              <a:t>Practice</a:t>
            </a:r>
          </a:p>
        </p:txBody>
      </p:sp>
      <p:pic>
        <p:nvPicPr>
          <p:cNvPr id="3082" name="Picture 82">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3074" name="Picture 2"/>
          <p:cNvPicPr>
            <a:picLocks noGrp="1" noChangeAspect="1" noChangeArrowheads="1"/>
          </p:cNvPicPr>
          <p:nvPr>
            <p:ph idx="1"/>
          </p:nvPr>
        </p:nvPicPr>
        <p:blipFill>
          <a:blip r:embed="rId4" cstate="print"/>
          <a:srcRect l="14258" t="32813" r="31836" b="29687"/>
          <a:stretch>
            <a:fillRect/>
          </a:stretch>
        </p:blipFill>
        <p:spPr bwMode="auto">
          <a:xfrm>
            <a:off x="4148812" y="1214163"/>
            <a:ext cx="7690443" cy="4012421"/>
          </a:xfrm>
          <a:prstGeom prst="rect">
            <a:avLst/>
          </a:prstGeom>
          <a:noFill/>
        </p:spPr>
      </p:pic>
      <p:pic>
        <p:nvPicPr>
          <p:cNvPr id="3083" name="Picture 84">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7" name="Straight Connector 86">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60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148" name="Picture 7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6149" name="Rectangle 7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0" name="Straight Connector 7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151" name="Picture 7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6152" name="Rectangle 78">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80">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8413" y="988098"/>
            <a:ext cx="4495380" cy="2407724"/>
          </a:xfrm>
        </p:spPr>
        <p:txBody>
          <a:bodyPr vert="horz" lIns="91440" tIns="45720" rIns="91440" bIns="0" rtlCol="0" anchor="b">
            <a:normAutofit/>
          </a:bodyPr>
          <a:lstStyle/>
          <a:p>
            <a:r>
              <a:rPr lang="en-US" sz="4800"/>
              <a:t>Summary</a:t>
            </a:r>
          </a:p>
        </p:txBody>
      </p:sp>
      <p:pic>
        <p:nvPicPr>
          <p:cNvPr id="6154" name="Picture 82">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6146" name="Picture 2"/>
          <p:cNvPicPr>
            <a:picLocks noGrp="1" noChangeAspect="1" noChangeArrowheads="1"/>
          </p:cNvPicPr>
          <p:nvPr>
            <p:ph idx="1"/>
          </p:nvPr>
        </p:nvPicPr>
        <p:blipFill>
          <a:blip r:embed="rId4" cstate="print"/>
          <a:srcRect l="33008" t="42188" r="9570" b="18750"/>
          <a:stretch>
            <a:fillRect/>
          </a:stretch>
        </p:blipFill>
        <p:spPr bwMode="auto">
          <a:xfrm>
            <a:off x="4512967" y="1573837"/>
            <a:ext cx="7142293" cy="3643970"/>
          </a:xfrm>
          <a:prstGeom prst="rect">
            <a:avLst/>
          </a:prstGeom>
          <a:noFill/>
        </p:spPr>
      </p:pic>
      <p:pic>
        <p:nvPicPr>
          <p:cNvPr id="6155" name="Picture 84">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7" name="Straight Connector 86">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7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sz="2700">
                <a:solidFill>
                  <a:srgbClr val="FFFFFF"/>
                </a:solidFill>
              </a:rPr>
              <a:t>Predicting Final Equilibrium Concentrations</a:t>
            </a:r>
          </a:p>
        </p:txBody>
      </p:sp>
      <p:sp>
        <p:nvSpPr>
          <p:cNvPr id="3" name="Content Placeholder 2"/>
          <p:cNvSpPr>
            <a:spLocks noGrp="1"/>
          </p:cNvSpPr>
          <p:nvPr>
            <p:ph idx="1"/>
          </p:nvPr>
        </p:nvSpPr>
        <p:spPr>
          <a:xfrm>
            <a:off x="4705594" y="1240077"/>
            <a:ext cx="6900252" cy="5287332"/>
          </a:xfrm>
        </p:spPr>
        <p:txBody>
          <a:bodyPr anchor="t">
            <a:normAutofit/>
          </a:bodyPr>
          <a:lstStyle/>
          <a:p>
            <a:r>
              <a:rPr lang="en-US" sz="2800" dirty="0"/>
              <a:t>For simple homogeneous systems, it is possible to algebraically predict reagent concentrations at equilibrium using a known value for </a:t>
            </a:r>
            <a:r>
              <a:rPr lang="en-US" sz="2800" i="1" dirty="0" err="1"/>
              <a:t>Kc</a:t>
            </a:r>
            <a:r>
              <a:rPr lang="en-US" sz="2800" i="1" dirty="0"/>
              <a:t> and initial reactant concentration </a:t>
            </a:r>
            <a:r>
              <a:rPr lang="en-US" sz="2800" dirty="0"/>
              <a:t>values. For more complex systems, the calculation becomes more difficult—such systems are left for more advanced chemistry courses </a:t>
            </a:r>
            <a:r>
              <a:rPr lang="en-US" sz="2800" dirty="0">
                <a:sym typeface="Wingdings" pitchFamily="2" charset="2"/>
              </a:rPr>
              <a:t></a:t>
            </a:r>
            <a:endParaRPr lang="en-US" sz="2800" dirty="0"/>
          </a:p>
        </p:txBody>
      </p:sp>
    </p:spTree>
    <p:extLst>
      <p:ext uri="{BB962C8B-B14F-4D97-AF65-F5344CB8AC3E}">
        <p14:creationId xmlns:p14="http://schemas.microsoft.com/office/powerpoint/2010/main" val="131745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i="1" dirty="0"/>
              <a:t>Qualitative Change in Equilibrium Systems</a:t>
            </a:r>
            <a:endParaRPr lang="en-US" dirty="0"/>
          </a:p>
        </p:txBody>
      </p:sp>
      <p:cxnSp>
        <p:nvCxnSpPr>
          <p:cNvPr id="14" name="Straight Connector 1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5" name="Content Placeholder 2">
            <a:extLst>
              <a:ext uri="{FF2B5EF4-FFF2-40B4-BE49-F238E27FC236}">
                <a16:creationId xmlns:a16="http://schemas.microsoft.com/office/drawing/2014/main" id="{339D3D17-1041-4555-84AB-4FE1FD3CC114}"/>
              </a:ext>
            </a:extLst>
          </p:cNvPr>
          <p:cNvGraphicFramePr>
            <a:graphicFrameLocks noGrp="1"/>
          </p:cNvGraphicFramePr>
          <p:nvPr>
            <p:ph idx="1"/>
            <p:extLst>
              <p:ext uri="{D42A27DB-BD31-4B8C-83A1-F6EECF244321}">
                <p14:modId xmlns:p14="http://schemas.microsoft.com/office/powerpoint/2010/main" val="648467044"/>
              </p:ext>
            </p:extLst>
          </p:nvPr>
        </p:nvGraphicFramePr>
        <p:xfrm>
          <a:off x="5141913" y="803274"/>
          <a:ext cx="6576475" cy="5157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74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a:t>
            </a:r>
            <a:r>
              <a:rPr lang="en-US" dirty="0"/>
              <a:t> principle:</a:t>
            </a:r>
          </a:p>
        </p:txBody>
      </p:sp>
      <p:sp>
        <p:nvSpPr>
          <p:cNvPr id="3" name="Rectangle 2"/>
          <p:cNvSpPr/>
          <p:nvPr/>
        </p:nvSpPr>
        <p:spPr>
          <a:xfrm>
            <a:off x="339634" y="1981200"/>
            <a:ext cx="11299372" cy="4401205"/>
          </a:xfrm>
          <a:prstGeom prst="rect">
            <a:avLst/>
          </a:prstGeom>
        </p:spPr>
        <p:txBody>
          <a:bodyPr wrap="square">
            <a:spAutoFit/>
          </a:bodyPr>
          <a:lstStyle/>
          <a:p>
            <a:r>
              <a:rPr lang="en-US" sz="2000" dirty="0"/>
              <a:t>If a system at equilibrium is subjected to a change of pressure, temperature, or the number of moles of a component, there will be a tendency for a net reaction in the direction that reduces the effect of this change.</a:t>
            </a:r>
          </a:p>
          <a:p>
            <a:endParaRPr lang="en-US" sz="2000" dirty="0"/>
          </a:p>
          <a:p>
            <a:r>
              <a:rPr lang="en-US" sz="2000" dirty="0"/>
              <a:t>Equilibrium can shift or change at any time. Certain factors contribute to this change:</a:t>
            </a:r>
          </a:p>
          <a:p>
            <a:pPr marL="457200" indent="-457200">
              <a:buFont typeface="+mj-lt"/>
              <a:buAutoNum type="arabicPeriod"/>
            </a:pPr>
            <a:r>
              <a:rPr lang="en-US" sz="2000" dirty="0"/>
              <a:t>Volume</a:t>
            </a:r>
          </a:p>
          <a:p>
            <a:pPr marL="457200" indent="-457200">
              <a:buFont typeface="+mj-lt"/>
              <a:buAutoNum type="arabicPeriod"/>
            </a:pPr>
            <a:r>
              <a:rPr lang="en-US" sz="2000" dirty="0"/>
              <a:t>Temperature</a:t>
            </a:r>
          </a:p>
          <a:p>
            <a:pPr marL="457200" indent="-457200">
              <a:buFont typeface="+mj-lt"/>
              <a:buAutoNum type="arabicPeriod"/>
            </a:pPr>
            <a:r>
              <a:rPr lang="en-US" sz="2000" dirty="0"/>
              <a:t>Concentration</a:t>
            </a:r>
          </a:p>
          <a:p>
            <a:endParaRPr lang="en-US" sz="2000" dirty="0"/>
          </a:p>
          <a:p>
            <a:r>
              <a:rPr lang="en-US" sz="2000" dirty="0"/>
              <a:t>Adjusting an equilibrium state by adding and/or removing a substance is by far the most common application of Le </a:t>
            </a:r>
            <a:r>
              <a:rPr lang="en-US" sz="2000" dirty="0" err="1"/>
              <a:t>Châtelier’s</a:t>
            </a:r>
            <a:r>
              <a:rPr lang="en-US" sz="2000" dirty="0"/>
              <a:t> principle. Works with Aqueous systems</a:t>
            </a:r>
          </a:p>
          <a:p>
            <a:pPr marL="457200" indent="-457200">
              <a:buFont typeface="+mj-lt"/>
              <a:buAutoNum type="arabicPeriod"/>
            </a:pPr>
            <a:endParaRPr lang="en-US" sz="2400" dirty="0"/>
          </a:p>
          <a:p>
            <a:endParaRPr lang="en-US" sz="3600" dirty="0"/>
          </a:p>
        </p:txBody>
      </p:sp>
    </p:spTree>
    <p:extLst>
      <p:ext uri="{BB962C8B-B14F-4D97-AF65-F5344CB8AC3E}">
        <p14:creationId xmlns:p14="http://schemas.microsoft.com/office/powerpoint/2010/main" val="63655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1026" name="Picture 2"/>
          <p:cNvPicPr>
            <a:picLocks noGrp="1" noChangeAspect="1" noChangeArrowheads="1"/>
          </p:cNvPicPr>
          <p:nvPr>
            <p:ph idx="1"/>
          </p:nvPr>
        </p:nvPicPr>
        <p:blipFill>
          <a:blip r:embed="rId2" cstate="print"/>
          <a:srcRect l="13086" t="35938" r="30664" b="23437"/>
          <a:stretch>
            <a:fillRect/>
          </a:stretch>
        </p:blipFill>
        <p:spPr bwMode="auto">
          <a:xfrm>
            <a:off x="1524000" y="1676400"/>
            <a:ext cx="8991600" cy="4870450"/>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359650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B516D3-E37F-4626-8C4F-CDD6D27EB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14504" y="1240076"/>
            <a:ext cx="2727813" cy="4584527"/>
          </a:xfrm>
        </p:spPr>
        <p:txBody>
          <a:bodyPr>
            <a:normAutofit/>
          </a:bodyPr>
          <a:lstStyle/>
          <a:p>
            <a:r>
              <a:rPr lang="en-US">
                <a:solidFill>
                  <a:srgbClr val="FFFFFF"/>
                </a:solidFill>
              </a:rPr>
              <a:t>Water Ionization</a:t>
            </a:r>
          </a:p>
        </p:txBody>
      </p:sp>
      <p:sp>
        <p:nvSpPr>
          <p:cNvPr id="3" name="Content Placeholder 2"/>
          <p:cNvSpPr>
            <a:spLocks noGrp="1"/>
          </p:cNvSpPr>
          <p:nvPr>
            <p:ph idx="1"/>
          </p:nvPr>
        </p:nvSpPr>
        <p:spPr>
          <a:xfrm>
            <a:off x="1451579" y="1240077"/>
            <a:ext cx="6034827" cy="4916465"/>
          </a:xfrm>
        </p:spPr>
        <p:txBody>
          <a:bodyPr anchor="t">
            <a:normAutofit/>
          </a:bodyPr>
          <a:lstStyle/>
          <a:p>
            <a:r>
              <a:rPr lang="en-US" sz="2400" dirty="0"/>
              <a:t>The conductivity observed in pure water must be the result of ions produced by the ionization of some water molecules into hydronium ions and hydroxide ions. Because the conductivity is so slight, the equilibrium at SATP must greatly </a:t>
            </a:r>
            <a:r>
              <a:rPr lang="en-US" sz="2400" dirty="0" err="1"/>
              <a:t>favour</a:t>
            </a:r>
            <a:r>
              <a:rPr lang="en-US" sz="2400" dirty="0"/>
              <a:t> the water molecules.</a:t>
            </a:r>
          </a:p>
        </p:txBody>
      </p:sp>
    </p:spTree>
    <p:extLst>
      <p:ext uri="{BB962C8B-B14F-4D97-AF65-F5344CB8AC3E}">
        <p14:creationId xmlns:p14="http://schemas.microsoft.com/office/powerpoint/2010/main" val="206119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Examples:</a:t>
            </a:r>
          </a:p>
        </p:txBody>
      </p:sp>
      <p:cxnSp>
        <p:nvCxnSpPr>
          <p:cNvPr id="14" name="Straight Connector 1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5" name="Content Placeholder 2">
            <a:extLst>
              <a:ext uri="{FF2B5EF4-FFF2-40B4-BE49-F238E27FC236}">
                <a16:creationId xmlns:a16="http://schemas.microsoft.com/office/drawing/2014/main" id="{2A54B3C0-8973-418D-B876-7BE925DF030E}"/>
              </a:ext>
            </a:extLst>
          </p:cNvPr>
          <p:cNvGraphicFramePr>
            <a:graphicFrameLocks noGrp="1"/>
          </p:cNvGraphicFramePr>
          <p:nvPr>
            <p:ph idx="1"/>
            <p:extLst>
              <p:ext uri="{D42A27DB-BD31-4B8C-83A1-F6EECF244321}">
                <p14:modId xmlns:p14="http://schemas.microsoft.com/office/powerpoint/2010/main" val="1363183881"/>
              </p:ext>
            </p:extLst>
          </p:nvPr>
        </p:nvGraphicFramePr>
        <p:xfrm>
          <a:off x="4267860" y="393904"/>
          <a:ext cx="7661544" cy="545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18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964987" y="802298"/>
            <a:ext cx="9089865" cy="3656747"/>
          </a:xfrm>
        </p:spPr>
        <p:txBody>
          <a:bodyPr>
            <a:normAutofit/>
          </a:bodyPr>
          <a:lstStyle/>
          <a:p>
            <a:r>
              <a:rPr lang="en-US" dirty="0"/>
              <a:t>Equilibrium Systems</a:t>
            </a:r>
          </a:p>
        </p:txBody>
      </p:sp>
      <p:sp>
        <p:nvSpPr>
          <p:cNvPr id="3" name="Subtitle 2"/>
          <p:cNvSpPr>
            <a:spLocks noGrp="1"/>
          </p:cNvSpPr>
          <p:nvPr>
            <p:ph type="subTitle" idx="1"/>
          </p:nvPr>
        </p:nvSpPr>
        <p:spPr>
          <a:xfrm>
            <a:off x="1964988" y="5039958"/>
            <a:ext cx="9089864" cy="879325"/>
          </a:xfrm>
        </p:spPr>
        <p:txBody>
          <a:bodyPr>
            <a:normAutofit/>
          </a:bodyPr>
          <a:lstStyle/>
          <a:p>
            <a:r>
              <a:rPr lang="en-US" dirty="0"/>
              <a:t>Chapter 15</a:t>
            </a:r>
          </a:p>
        </p:txBody>
      </p:sp>
      <p:pic>
        <p:nvPicPr>
          <p:cNvPr id="12" name="Picture 11">
            <a:extLst>
              <a:ext uri="{FF2B5EF4-FFF2-40B4-BE49-F238E27FC236}">
                <a16:creationId xmlns:a16="http://schemas.microsoft.com/office/drawing/2014/main" id="{DB0BC59A-2B7C-4A64-A799-D5A9D81CBF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2033170" y="4727388"/>
            <a:ext cx="8689158" cy="153041"/>
          </a:xfrm>
          <a:prstGeom prst="rect">
            <a:avLst/>
          </a:prstGeom>
          <a:noFill/>
          <a:ln>
            <a:noFill/>
          </a:ln>
        </p:spPr>
      </p:pic>
      <p:pic>
        <p:nvPicPr>
          <p:cNvPr id="14" name="Picture 13">
            <a:extLst>
              <a:ext uri="{FF2B5EF4-FFF2-40B4-BE49-F238E27FC236}">
                <a16:creationId xmlns:a16="http://schemas.microsoft.com/office/drawing/2014/main" id="{82F98C5B-B608-4654-AE47-5FB1726512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spTree>
    <p:extLst>
      <p:ext uri="{BB962C8B-B14F-4D97-AF65-F5344CB8AC3E}">
        <p14:creationId xmlns:p14="http://schemas.microsoft.com/office/powerpoint/2010/main" val="354487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130270" y="1776549"/>
            <a:ext cx="9603275" cy="3689796"/>
          </a:xfrm>
        </p:spPr>
        <p:txBody>
          <a:bodyPr/>
          <a:lstStyle/>
          <a:p>
            <a:r>
              <a:rPr lang="en-US" sz="2800" dirty="0"/>
              <a:t>Calculate the amount concentration of hydronium ions in a 0.100 mol/L aqueous solution of ammonia that is used in a spray bottle for window cleaning solution. A reference states that there is 2.1% reaction of dissolved ammonia with water (ionization) at this concentration, at SATP.</a:t>
            </a:r>
          </a:p>
        </p:txBody>
      </p:sp>
    </p:spTree>
    <p:extLst>
      <p:ext uri="{BB962C8B-B14F-4D97-AF65-F5344CB8AC3E}">
        <p14:creationId xmlns:p14="http://schemas.microsoft.com/office/powerpoint/2010/main" val="590848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0" name="Rectangle 10">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12">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3" name="Picture 14">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4" name="Rectangle 16">
            <a:extLst>
              <a:ext uri="{FF2B5EF4-FFF2-40B4-BE49-F238E27FC236}">
                <a16:creationId xmlns:a16="http://schemas.microsoft.com/office/drawing/2014/main" id="{B374BF5C-C264-47AF-9C49-1875F88B9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EA9A5156-A214-495D-9493-B85A2B08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301" y="988098"/>
            <a:ext cx="2840114" cy="2880517"/>
          </a:xfrm>
        </p:spPr>
        <p:txBody>
          <a:bodyPr vert="horz" lIns="91440" tIns="45720" rIns="91440" bIns="0" rtlCol="0" anchor="b">
            <a:normAutofit/>
          </a:bodyPr>
          <a:lstStyle/>
          <a:p>
            <a:r>
              <a:rPr lang="en-US" sz="3300" dirty="0"/>
              <a:t>pH and pOH </a:t>
            </a:r>
            <a:br>
              <a:rPr lang="en-US" sz="3300" dirty="0"/>
            </a:br>
            <a:br>
              <a:rPr lang="en-US" sz="3300" dirty="0"/>
            </a:br>
            <a:r>
              <a:rPr lang="en-US" sz="3300" dirty="0"/>
              <a:t>Do you remember the formulas?</a:t>
            </a:r>
          </a:p>
        </p:txBody>
      </p:sp>
      <p:pic>
        <p:nvPicPr>
          <p:cNvPr id="36" name="Picture 20">
            <a:extLst>
              <a:ext uri="{FF2B5EF4-FFF2-40B4-BE49-F238E27FC236}">
                <a16:creationId xmlns:a16="http://schemas.microsoft.com/office/drawing/2014/main" id="{14043B93-31EA-42C9-A52B-7B10135FCB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grpSp>
        <p:nvGrpSpPr>
          <p:cNvPr id="37" name="Group 22">
            <a:extLst>
              <a:ext uri="{FF2B5EF4-FFF2-40B4-BE49-F238E27FC236}">
                <a16:creationId xmlns:a16="http://schemas.microsoft.com/office/drawing/2014/main" id="{B26DC251-CF3C-487C-93C0-74344C2700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DCEA138F-B3C3-4365-85E4-0CE0DE739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id="{62192585-FCC1-4D9A-8E7B-940845AD1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F07A6A06-44A6-41CD-B49D-7FAFA5119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965"/>
            <a:ext cx="6615197" cy="413533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Grp="1" noChangeAspect="1" noChangeArrowheads="1"/>
          </p:cNvPicPr>
          <p:nvPr>
            <p:ph idx="1"/>
          </p:nvPr>
        </p:nvPicPr>
        <p:blipFill>
          <a:blip r:embed="rId4" cstate="print"/>
          <a:srcRect l="37695" t="40625" r="11914" b="34375"/>
          <a:stretch>
            <a:fillRect/>
          </a:stretch>
        </p:blipFill>
        <p:spPr bwMode="auto">
          <a:xfrm>
            <a:off x="4618374" y="1880524"/>
            <a:ext cx="6282919" cy="2337813"/>
          </a:xfrm>
          <a:prstGeom prst="rect">
            <a:avLst/>
          </a:prstGeom>
          <a:noFill/>
        </p:spPr>
      </p:pic>
      <p:pic>
        <p:nvPicPr>
          <p:cNvPr id="29" name="Picture 28">
            <a:extLst>
              <a:ext uri="{FF2B5EF4-FFF2-40B4-BE49-F238E27FC236}">
                <a16:creationId xmlns:a16="http://schemas.microsoft.com/office/drawing/2014/main" id="{374CBFC4-E02A-4F3E-AB09-DAD63A764C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1" name="Straight Connector 30">
            <a:extLst>
              <a:ext uri="{FF2B5EF4-FFF2-40B4-BE49-F238E27FC236}">
                <a16:creationId xmlns:a16="http://schemas.microsoft.com/office/drawing/2014/main" id="{170F181A-95DA-4251-AC11-0C9302264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4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964987" y="802298"/>
            <a:ext cx="9089865" cy="3656747"/>
          </a:xfrm>
        </p:spPr>
        <p:txBody>
          <a:bodyPr>
            <a:normAutofit/>
          </a:bodyPr>
          <a:lstStyle/>
          <a:p>
            <a:r>
              <a:rPr lang="en-US" dirty="0"/>
              <a:t>Equilibrium in Acid-Base Systems</a:t>
            </a:r>
          </a:p>
        </p:txBody>
      </p:sp>
      <p:sp>
        <p:nvSpPr>
          <p:cNvPr id="3" name="Subtitle 2"/>
          <p:cNvSpPr>
            <a:spLocks noGrp="1"/>
          </p:cNvSpPr>
          <p:nvPr>
            <p:ph type="subTitle" idx="1"/>
          </p:nvPr>
        </p:nvSpPr>
        <p:spPr>
          <a:xfrm>
            <a:off x="1964988" y="5039958"/>
            <a:ext cx="9089864" cy="879325"/>
          </a:xfrm>
        </p:spPr>
        <p:txBody>
          <a:bodyPr>
            <a:normAutofit/>
          </a:bodyPr>
          <a:lstStyle/>
          <a:p>
            <a:r>
              <a:rPr lang="en-US" dirty="0"/>
              <a:t>Unit IV – Chapter 16</a:t>
            </a:r>
          </a:p>
        </p:txBody>
      </p:sp>
      <p:pic>
        <p:nvPicPr>
          <p:cNvPr id="12" name="Picture 11">
            <a:extLst>
              <a:ext uri="{FF2B5EF4-FFF2-40B4-BE49-F238E27FC236}">
                <a16:creationId xmlns:a16="http://schemas.microsoft.com/office/drawing/2014/main" id="{DB0BC59A-2B7C-4A64-A799-D5A9D81CBF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2033170" y="4727388"/>
            <a:ext cx="8689158" cy="153041"/>
          </a:xfrm>
          <a:prstGeom prst="rect">
            <a:avLst/>
          </a:prstGeom>
          <a:noFill/>
          <a:ln>
            <a:noFill/>
          </a:ln>
        </p:spPr>
      </p:pic>
      <p:pic>
        <p:nvPicPr>
          <p:cNvPr id="14" name="Picture 13">
            <a:extLst>
              <a:ext uri="{FF2B5EF4-FFF2-40B4-BE49-F238E27FC236}">
                <a16:creationId xmlns:a16="http://schemas.microsoft.com/office/drawing/2014/main" id="{82F98C5B-B608-4654-AE47-5FB1726512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spTree>
    <p:extLst>
      <p:ext uri="{BB962C8B-B14F-4D97-AF65-F5344CB8AC3E}">
        <p14:creationId xmlns:p14="http://schemas.microsoft.com/office/powerpoint/2010/main" val="366791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a:t>Acid Strength &amp; Equilibrium </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r>
              <a:rPr lang="en-US" dirty="0"/>
              <a:t>An acid is described as </a:t>
            </a:r>
            <a:r>
              <a:rPr lang="en-US" i="1" dirty="0"/>
              <a:t>weak if its characteristic properties are less than those of a </a:t>
            </a:r>
            <a:r>
              <a:rPr lang="en-US" dirty="0"/>
              <a:t>common strong acid, such as hydrochloric acid. Weak acids are weaker electrolytes and react at a slower rate than strong acids do; the pH of solutions of weak acids is closer to 7 than the pH of strong acids of equal concentration.</a:t>
            </a:r>
          </a:p>
        </p:txBody>
      </p:sp>
    </p:spTree>
    <p:extLst>
      <p:ext uri="{BB962C8B-B14F-4D97-AF65-F5344CB8AC3E}">
        <p14:creationId xmlns:p14="http://schemas.microsoft.com/office/powerpoint/2010/main" val="57931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FEE97DD-2CB6-41D4-9F34-E64E3274D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9A305388-3EDD-428F-9929-76B2B25B5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79649" y="957219"/>
            <a:ext cx="4486991" cy="1049235"/>
          </a:xfrm>
        </p:spPr>
        <p:txBody>
          <a:bodyPr>
            <a:normAutofit/>
          </a:bodyPr>
          <a:lstStyle/>
          <a:p>
            <a:r>
              <a:rPr lang="en-US"/>
              <a:t>Acid Strength &amp; Equilibrium </a:t>
            </a:r>
          </a:p>
        </p:txBody>
      </p:sp>
      <p:pic>
        <p:nvPicPr>
          <p:cNvPr id="21" name="Picture 12">
            <a:extLst>
              <a:ext uri="{FF2B5EF4-FFF2-40B4-BE49-F238E27FC236}">
                <a16:creationId xmlns:a16="http://schemas.microsoft.com/office/drawing/2014/main" id="{E3FFB7F1-B6BA-4C8E-8057-6D4A18A85C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6579647" y="643464"/>
            <a:ext cx="4526280" cy="155448"/>
          </a:xfrm>
          <a:prstGeom prst="rect">
            <a:avLst/>
          </a:prstGeom>
          <a:noFill/>
          <a:ln>
            <a:noFill/>
          </a:ln>
        </p:spPr>
      </p:pic>
      <p:pic>
        <p:nvPicPr>
          <p:cNvPr id="4" name="Picture 2"/>
          <p:cNvPicPr>
            <a:picLocks noChangeAspect="1" noChangeArrowheads="1"/>
          </p:cNvPicPr>
          <p:nvPr/>
        </p:nvPicPr>
        <p:blipFill>
          <a:blip r:embed="rId3" cstate="print"/>
          <a:srcRect l="8398" t="34375" r="66992" b="23438"/>
          <a:stretch>
            <a:fillRect/>
          </a:stretch>
        </p:blipFill>
        <p:spPr bwMode="auto">
          <a:xfrm>
            <a:off x="1797664" y="805583"/>
            <a:ext cx="3625171" cy="4660762"/>
          </a:xfrm>
          <a:prstGeom prst="rect">
            <a:avLst/>
          </a:prstGeom>
          <a:noFill/>
        </p:spPr>
      </p:pic>
      <p:sp>
        <p:nvSpPr>
          <p:cNvPr id="3" name="Content Placeholder 2"/>
          <p:cNvSpPr>
            <a:spLocks noGrp="1"/>
          </p:cNvSpPr>
          <p:nvPr>
            <p:ph idx="1"/>
          </p:nvPr>
        </p:nvSpPr>
        <p:spPr>
          <a:xfrm>
            <a:off x="6579648" y="2164761"/>
            <a:ext cx="4486992" cy="3301584"/>
          </a:xfrm>
        </p:spPr>
        <p:txBody>
          <a:bodyPr>
            <a:normAutofit/>
          </a:bodyPr>
          <a:lstStyle/>
          <a:p>
            <a:pPr>
              <a:lnSpc>
                <a:spcPct val="110000"/>
              </a:lnSpc>
            </a:pPr>
            <a:r>
              <a:rPr lang="en-US" sz="1900"/>
              <a:t>strong acids were explained as ionizing quantitatively by reacting with water to form hydronium ions, whereas weak acids were explained as ionizing only partially (usually 50%). </a:t>
            </a:r>
          </a:p>
          <a:p>
            <a:pPr>
              <a:lnSpc>
                <a:spcPct val="110000"/>
              </a:lnSpc>
            </a:pPr>
            <a:r>
              <a:rPr lang="en-US" sz="1900"/>
              <a:t>A strong acid is explained as an acid that reacts quantitatively with water to form hydronium ions.</a:t>
            </a:r>
          </a:p>
        </p:txBody>
      </p:sp>
      <p:pic>
        <p:nvPicPr>
          <p:cNvPr id="22" name="Picture 14">
            <a:extLst>
              <a:ext uri="{FF2B5EF4-FFF2-40B4-BE49-F238E27FC236}">
                <a16:creationId xmlns:a16="http://schemas.microsoft.com/office/drawing/2014/main" id="{C7060F49-53A3-4601-BA9A-617F15EAC8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3" name="Straight Connector 16">
            <a:extLst>
              <a:ext uri="{FF2B5EF4-FFF2-40B4-BE49-F238E27FC236}">
                <a16:creationId xmlns:a16="http://schemas.microsoft.com/office/drawing/2014/main" id="{380122F5-DBF9-45E5-B46A-499C6E912C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3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Example:</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r>
              <a:rPr lang="en-US" sz="2800" dirty="0"/>
              <a:t>In a 0.10 mol/L solution of acetic acid, only 1.3% of the CH</a:t>
            </a:r>
            <a:r>
              <a:rPr lang="en-US" sz="2800" baseline="-25000" dirty="0"/>
              <a:t>3</a:t>
            </a:r>
            <a:r>
              <a:rPr lang="en-US" sz="2800" dirty="0"/>
              <a:t>COOH molecules have reacted at equilibrium to form hydronium ions. Calculate the hydronium ion amount concentration.</a:t>
            </a:r>
          </a:p>
        </p:txBody>
      </p:sp>
    </p:spTree>
    <p:extLst>
      <p:ext uri="{BB962C8B-B14F-4D97-AF65-F5344CB8AC3E}">
        <p14:creationId xmlns:p14="http://schemas.microsoft.com/office/powerpoint/2010/main" val="1039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Proton Transfer</a:t>
            </a:r>
          </a:p>
        </p:txBody>
      </p:sp>
      <p:sp>
        <p:nvSpPr>
          <p:cNvPr id="3" name="Content Placeholder 2"/>
          <p:cNvSpPr>
            <a:spLocks noGrp="1"/>
          </p:cNvSpPr>
          <p:nvPr>
            <p:ph idx="1"/>
          </p:nvPr>
        </p:nvSpPr>
        <p:spPr>
          <a:xfrm>
            <a:off x="4705594" y="801859"/>
            <a:ext cx="6636723" cy="5838092"/>
          </a:xfrm>
        </p:spPr>
        <p:txBody>
          <a:bodyPr anchor="t">
            <a:normAutofit/>
          </a:bodyPr>
          <a:lstStyle/>
          <a:p>
            <a:r>
              <a:rPr lang="en-US" dirty="0"/>
              <a:t>According to the </a:t>
            </a:r>
            <a:r>
              <a:rPr lang="en-US" dirty="0" err="1"/>
              <a:t>Brønsted</a:t>
            </a:r>
            <a:r>
              <a:rPr lang="en-US" dirty="0"/>
              <a:t>–Lowry concept, a </a:t>
            </a:r>
            <a:r>
              <a:rPr lang="en-US" dirty="0" err="1"/>
              <a:t>Brønsted</a:t>
            </a:r>
            <a:r>
              <a:rPr lang="en-US" dirty="0"/>
              <a:t>–Lowry acid is a proton donor and a </a:t>
            </a:r>
            <a:r>
              <a:rPr lang="en-US" dirty="0" err="1"/>
              <a:t>Brønsted</a:t>
            </a:r>
            <a:r>
              <a:rPr lang="en-US" dirty="0"/>
              <a:t>–Lowry base is a proton acceptor. </a:t>
            </a:r>
          </a:p>
          <a:p>
            <a:r>
              <a:rPr lang="en-US" dirty="0"/>
              <a:t>A </a:t>
            </a:r>
            <a:r>
              <a:rPr lang="en-US" dirty="0" err="1"/>
              <a:t>Brønsted</a:t>
            </a:r>
            <a:r>
              <a:rPr lang="en-US" dirty="0"/>
              <a:t>–Lowry neutralization is a competition for protons that results in a proton transfer from the strongest acid present to the strongest base present. </a:t>
            </a:r>
          </a:p>
          <a:p>
            <a:r>
              <a:rPr lang="en-US" dirty="0"/>
              <a:t>A </a:t>
            </a:r>
            <a:r>
              <a:rPr lang="en-US" dirty="0" err="1"/>
              <a:t>Brønsted</a:t>
            </a:r>
            <a:r>
              <a:rPr lang="en-US" dirty="0"/>
              <a:t>–Lowry reaction equation is an equation written to show an acid–base reaction involving the transfer of a proton from one entity (an acid) to another (a base). Some entities are </a:t>
            </a:r>
            <a:r>
              <a:rPr lang="en-CA" b="1" dirty="0"/>
              <a:t>amphiprotic</a:t>
            </a:r>
            <a:endParaRPr lang="en-US" b="1" dirty="0"/>
          </a:p>
        </p:txBody>
      </p:sp>
    </p:spTree>
    <p:extLst>
      <p:ext uri="{BB962C8B-B14F-4D97-AF65-F5344CB8AC3E}">
        <p14:creationId xmlns:p14="http://schemas.microsoft.com/office/powerpoint/2010/main" val="208667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Conjugate Acid and Base</a:t>
            </a:r>
          </a:p>
        </p:txBody>
      </p:sp>
      <p:sp>
        <p:nvSpPr>
          <p:cNvPr id="3" name="Content Placeholder 2"/>
          <p:cNvSpPr>
            <a:spLocks noGrp="1"/>
          </p:cNvSpPr>
          <p:nvPr>
            <p:ph idx="1"/>
          </p:nvPr>
        </p:nvSpPr>
        <p:spPr>
          <a:xfrm>
            <a:off x="4705594" y="1240077"/>
            <a:ext cx="7111268" cy="5329535"/>
          </a:xfrm>
        </p:spPr>
        <p:txBody>
          <a:bodyPr anchor="t">
            <a:normAutofit/>
          </a:bodyPr>
          <a:lstStyle/>
          <a:p>
            <a:r>
              <a:rPr lang="en-US" sz="2800" dirty="0"/>
              <a:t>A pair of substances with formulas that differ only by a proton is called a conjugate acid–base pair. An acetic acid molecule and an acetate ion are a conjugate acid–base pair. Acetic acid is the conjugate acid of the acetate ion, and the acetate ion is the conjugate base of acetic acid.</a:t>
            </a:r>
          </a:p>
        </p:txBody>
      </p:sp>
    </p:spTree>
    <p:extLst>
      <p:ext uri="{BB962C8B-B14F-4D97-AF65-F5344CB8AC3E}">
        <p14:creationId xmlns:p14="http://schemas.microsoft.com/office/powerpoint/2010/main" val="228330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07B27AF-AFED-4FF4-8065-09E2ECD431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3" name="Rectangle 72">
            <a:extLst>
              <a:ext uri="{FF2B5EF4-FFF2-40B4-BE49-F238E27FC236}">
                <a16:creationId xmlns:a16="http://schemas.microsoft.com/office/drawing/2014/main" id="{45B2D936-4E08-4928-90A3-EB1B6784A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9E1CD25F-9744-41BE-A5C7-B2A5C98507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AAFAFBB4-6847-45A2-97CE-8853D99697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9" name="Rectangle 78">
            <a:extLst>
              <a:ext uri="{FF2B5EF4-FFF2-40B4-BE49-F238E27FC236}">
                <a16:creationId xmlns:a16="http://schemas.microsoft.com/office/drawing/2014/main" id="{872A8F2C-83E3-4E9E-BC7A-6D3536316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416273-D333-4E2A-A6D9-C4065758E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7147" y="973607"/>
            <a:ext cx="5235518" cy="1240095"/>
          </a:xfrm>
        </p:spPr>
        <p:txBody>
          <a:bodyPr vert="horz" lIns="91440" tIns="45720" rIns="91440" bIns="45720" rtlCol="0" anchor="ctr">
            <a:normAutofit/>
          </a:bodyPr>
          <a:lstStyle/>
          <a:p>
            <a:r>
              <a:rPr lang="en-US" dirty="0"/>
              <a:t>Predicting Acid-Base </a:t>
            </a:r>
            <a:r>
              <a:rPr lang="en-US" dirty="0" err="1"/>
              <a:t>Rxns</a:t>
            </a:r>
            <a:endParaRPr lang="en-US" dirty="0"/>
          </a:p>
        </p:txBody>
      </p:sp>
      <p:pic>
        <p:nvPicPr>
          <p:cNvPr id="83" name="Picture 82">
            <a:extLst>
              <a:ext uri="{FF2B5EF4-FFF2-40B4-BE49-F238E27FC236}">
                <a16:creationId xmlns:a16="http://schemas.microsoft.com/office/drawing/2014/main" id="{1090A425-6080-4003-99A5-AF8D67CE89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1220" b="36564"/>
          <a:stretch/>
        </p:blipFill>
        <p:spPr>
          <a:xfrm>
            <a:off x="1125460" y="643464"/>
            <a:ext cx="4434840" cy="155448"/>
          </a:xfrm>
          <a:prstGeom prst="rect">
            <a:avLst/>
          </a:prstGeom>
          <a:noFill/>
          <a:ln>
            <a:noFill/>
          </a:ln>
        </p:spPr>
      </p:pic>
      <p:pic>
        <p:nvPicPr>
          <p:cNvPr id="5122" name="Picture 2"/>
          <p:cNvPicPr>
            <a:picLocks noGrp="1" noChangeAspect="1" noChangeArrowheads="1"/>
          </p:cNvPicPr>
          <p:nvPr>
            <p:ph idx="1"/>
          </p:nvPr>
        </p:nvPicPr>
        <p:blipFill>
          <a:blip r:embed="rId4" cstate="print"/>
          <a:srcRect l="35352" t="40625" r="16602" b="26563"/>
          <a:stretch>
            <a:fillRect/>
          </a:stretch>
        </p:blipFill>
        <p:spPr bwMode="auto">
          <a:xfrm>
            <a:off x="2256284" y="1911784"/>
            <a:ext cx="8011317" cy="4103370"/>
          </a:xfrm>
          <a:prstGeom prst="rect">
            <a:avLst/>
          </a:prstGeom>
          <a:noFill/>
        </p:spPr>
      </p:pic>
      <p:pic>
        <p:nvPicPr>
          <p:cNvPr id="85" name="Picture 84">
            <a:extLst>
              <a:ext uri="{FF2B5EF4-FFF2-40B4-BE49-F238E27FC236}">
                <a16:creationId xmlns:a16="http://schemas.microsoft.com/office/drawing/2014/main" id="{0F62B809-CB85-4BED-8D7D-FBB202E97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7" name="Straight Connector 86">
            <a:extLst>
              <a:ext uri="{FF2B5EF4-FFF2-40B4-BE49-F238E27FC236}">
                <a16:creationId xmlns:a16="http://schemas.microsoft.com/office/drawing/2014/main" id="{96D6D837-4786-41BC-87AD-66B4F74E5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6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Predicting Acid-Base Rxns</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sz="2800" dirty="0"/>
              <a:t>We theorize that the only significant reaction in any acid–base system involves proton transfer from the strongest acid present to the strongest base present. For an aqueous solution system, we first must list all the entities present </a:t>
            </a:r>
            <a:r>
              <a:rPr lang="en-US" sz="2800" i="1" dirty="0"/>
              <a:t>as they exist in aqueous solution.</a:t>
            </a:r>
            <a:endParaRPr lang="en-US" sz="2800" dirty="0"/>
          </a:p>
        </p:txBody>
      </p:sp>
    </p:spTree>
    <p:extLst>
      <p:ext uri="{BB962C8B-B14F-4D97-AF65-F5344CB8AC3E}">
        <p14:creationId xmlns:p14="http://schemas.microsoft.com/office/powerpoint/2010/main" val="284958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a:t>Equilibrium in Chemical Systems</a:t>
            </a:r>
          </a:p>
        </p:txBody>
      </p:sp>
      <p:cxnSp>
        <p:nvCxnSpPr>
          <p:cNvPr id="16" name="Straight Connector 1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C8B23E7-4D37-4B86-938F-47E1FF600F8F}"/>
              </a:ext>
            </a:extLst>
          </p:cNvPr>
          <p:cNvGraphicFramePr>
            <a:graphicFrameLocks noGrp="1"/>
          </p:cNvGraphicFramePr>
          <p:nvPr>
            <p:ph idx="1"/>
            <p:extLst>
              <p:ext uri="{D42A27DB-BD31-4B8C-83A1-F6EECF244321}">
                <p14:modId xmlns:p14="http://schemas.microsoft.com/office/powerpoint/2010/main" val="566296205"/>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10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Examples:</a:t>
            </a:r>
          </a:p>
        </p:txBody>
      </p:sp>
      <p:cxnSp>
        <p:nvCxnSpPr>
          <p:cNvPr id="21" name="Straight Connector 2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F3E3873-4F80-4771-8540-1CFD5FEBADEF}"/>
              </a:ext>
            </a:extLst>
          </p:cNvPr>
          <p:cNvGraphicFramePr>
            <a:graphicFrameLocks noGrp="1"/>
          </p:cNvGraphicFramePr>
          <p:nvPr>
            <p:ph idx="1"/>
            <p:extLst>
              <p:ext uri="{D42A27DB-BD31-4B8C-83A1-F6EECF244321}">
                <p14:modId xmlns:p14="http://schemas.microsoft.com/office/powerpoint/2010/main" val="4210395715"/>
              </p:ext>
            </p:extLst>
          </p:nvPr>
        </p:nvGraphicFramePr>
        <p:xfrm>
          <a:off x="576775" y="2152357"/>
          <a:ext cx="10775853" cy="444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140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Summary</a:t>
            </a:r>
          </a:p>
        </p:txBody>
      </p:sp>
      <p:cxnSp>
        <p:nvCxnSpPr>
          <p:cNvPr id="21" name="Straight Connector 1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22" name="Content Placeholder 2">
            <a:extLst>
              <a:ext uri="{FF2B5EF4-FFF2-40B4-BE49-F238E27FC236}">
                <a16:creationId xmlns:a16="http://schemas.microsoft.com/office/drawing/2014/main" id="{386A13C5-0D65-4DBA-9D08-CE25319014C0}"/>
              </a:ext>
            </a:extLst>
          </p:cNvPr>
          <p:cNvGraphicFramePr>
            <a:graphicFrameLocks noGrp="1"/>
          </p:cNvGraphicFramePr>
          <p:nvPr>
            <p:ph idx="1"/>
            <p:extLst>
              <p:ext uri="{D42A27DB-BD31-4B8C-83A1-F6EECF244321}">
                <p14:modId xmlns:p14="http://schemas.microsoft.com/office/powerpoint/2010/main" val="3911489701"/>
              </p:ext>
            </p:extLst>
          </p:nvPr>
        </p:nvGraphicFramePr>
        <p:xfrm>
          <a:off x="4818606" y="268872"/>
          <a:ext cx="7278155" cy="5707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68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Acid Ionization</a:t>
            </a:r>
          </a:p>
        </p:txBody>
      </p:sp>
      <p:cxnSp>
        <p:nvCxnSpPr>
          <p:cNvPr id="27" name="Straight Connector 26">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53A129A1-14B8-41AD-8F86-18917835B610}"/>
              </a:ext>
            </a:extLst>
          </p:cNvPr>
          <p:cNvGraphicFramePr>
            <a:graphicFrameLocks noGrp="1"/>
          </p:cNvGraphicFramePr>
          <p:nvPr>
            <p:ph idx="1"/>
            <p:extLst>
              <p:ext uri="{D42A27DB-BD31-4B8C-83A1-F6EECF244321}">
                <p14:modId xmlns:p14="http://schemas.microsoft.com/office/powerpoint/2010/main" val="4038877413"/>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396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Examples:</a:t>
            </a:r>
          </a:p>
        </p:txBody>
      </p:sp>
      <p:cxnSp>
        <p:nvCxnSpPr>
          <p:cNvPr id="13" name="Straight Connector 12">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Content Placeholder 2">
            <a:extLst>
              <a:ext uri="{FF2B5EF4-FFF2-40B4-BE49-F238E27FC236}">
                <a16:creationId xmlns:a16="http://schemas.microsoft.com/office/drawing/2014/main" id="{230EC106-605C-4960-ACA3-A0B2BC2EED8C}"/>
              </a:ext>
            </a:extLst>
          </p:cNvPr>
          <p:cNvGraphicFramePr>
            <a:graphicFrameLocks noGrp="1"/>
          </p:cNvGraphicFramePr>
          <p:nvPr>
            <p:ph idx="1"/>
            <p:extLst>
              <p:ext uri="{D42A27DB-BD31-4B8C-83A1-F6EECF244321}">
                <p14:modId xmlns:p14="http://schemas.microsoft.com/office/powerpoint/2010/main" val="3863298490"/>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83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Examples: Making an assumption!</a:t>
            </a:r>
          </a:p>
        </p:txBody>
      </p:sp>
      <p:cxnSp>
        <p:nvCxnSpPr>
          <p:cNvPr id="12" name="Straight Connector 1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8E26802-6737-4A71-A05D-169D6248DC12}"/>
              </a:ext>
            </a:extLst>
          </p:cNvPr>
          <p:cNvGraphicFramePr>
            <a:graphicFrameLocks noGrp="1"/>
          </p:cNvGraphicFramePr>
          <p:nvPr>
            <p:ph idx="1"/>
            <p:extLst>
              <p:ext uri="{D42A27DB-BD31-4B8C-83A1-F6EECF244321}">
                <p14:modId xmlns:p14="http://schemas.microsoft.com/office/powerpoint/2010/main" val="3331527277"/>
              </p:ext>
            </p:extLst>
          </p:nvPr>
        </p:nvGraphicFramePr>
        <p:xfrm>
          <a:off x="806713" y="2196443"/>
          <a:ext cx="10873976" cy="418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194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Base Strength and Ionization - Kb</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r>
              <a:rPr lang="en-US"/>
              <a:t>The </a:t>
            </a:r>
            <a:r>
              <a:rPr lang="en-US" err="1"/>
              <a:t>Brønsted</a:t>
            </a:r>
            <a:r>
              <a:rPr lang="en-US"/>
              <a:t>–Lowry concept specifies that the strongest base possible in aqueous solution must be hydroxide ions. So, hydroxide ion is considered to be “the” strong base—somewhat parallel to the strong acids. </a:t>
            </a:r>
          </a:p>
          <a:p>
            <a:r>
              <a:rPr lang="en-US"/>
              <a:t>A difference is that many ionic substances contain hydroxide ions initially, before being dissolved; whereas hydronium ions are always formed by the reaction of some entity with water, after a substance dissolves. </a:t>
            </a:r>
          </a:p>
        </p:txBody>
      </p:sp>
    </p:spTree>
    <p:extLst>
      <p:ext uri="{BB962C8B-B14F-4D97-AF65-F5344CB8AC3E}">
        <p14:creationId xmlns:p14="http://schemas.microsoft.com/office/powerpoint/2010/main" val="320591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Continued…</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r>
              <a:rPr lang="en-US" dirty="0"/>
              <a:t>Recall that for solutions of all ionic hydroxides, such as </a:t>
            </a:r>
            <a:r>
              <a:rPr lang="en-US" dirty="0" err="1"/>
              <a:t>NaOH</a:t>
            </a:r>
            <a:r>
              <a:rPr lang="en-US" dirty="0"/>
              <a:t>(</a:t>
            </a:r>
            <a:r>
              <a:rPr lang="en-US" dirty="0" err="1"/>
              <a:t>aq</a:t>
            </a:r>
            <a:r>
              <a:rPr lang="en-US" dirty="0"/>
              <a:t>) or Ca(OH)</a:t>
            </a:r>
            <a:r>
              <a:rPr lang="en-US" baseline="-25000" dirty="0"/>
              <a:t>2</a:t>
            </a:r>
            <a:r>
              <a:rPr lang="en-US" dirty="0"/>
              <a:t>(</a:t>
            </a:r>
            <a:r>
              <a:rPr lang="en-US" dirty="0" err="1"/>
              <a:t>aq</a:t>
            </a:r>
            <a:r>
              <a:rPr lang="en-US" dirty="0"/>
              <a:t>), we assume that the compound dissociates completely upon dissolving. Therefore, finding the hydroxide ion concentration does not involve any reaction with water or any reaction equilibrium.</a:t>
            </a:r>
          </a:p>
          <a:p>
            <a:r>
              <a:rPr lang="en-US" dirty="0"/>
              <a:t>Example: Find the hydroxide ion concentration of a 0.064 </a:t>
            </a:r>
            <a:r>
              <a:rPr lang="en-US" dirty="0" err="1"/>
              <a:t>mol</a:t>
            </a:r>
            <a:r>
              <a:rPr lang="en-US" dirty="0"/>
              <a:t>/L solution of barium hydroxide.</a:t>
            </a:r>
          </a:p>
          <a:p>
            <a:endParaRPr lang="en-US" dirty="0"/>
          </a:p>
        </p:txBody>
      </p:sp>
    </p:spTree>
    <p:extLst>
      <p:ext uri="{BB962C8B-B14F-4D97-AF65-F5344CB8AC3E}">
        <p14:creationId xmlns:p14="http://schemas.microsoft.com/office/powerpoint/2010/main" val="2381496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Example:</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dirty="0"/>
              <a:t>A student measures the pH of a 0.250 </a:t>
            </a:r>
            <a:r>
              <a:rPr lang="en-US" dirty="0" err="1"/>
              <a:t>mol</a:t>
            </a:r>
            <a:r>
              <a:rPr lang="en-US" dirty="0"/>
              <a:t>/L solution of aqueous ammonia and finds it to be 11.32. Calculate the </a:t>
            </a:r>
            <a:r>
              <a:rPr lang="en-US" i="1" dirty="0"/>
              <a:t>Kb for ammonia from this evidence. Show the establishment of the reaction </a:t>
            </a:r>
            <a:r>
              <a:rPr lang="en-US" dirty="0"/>
              <a:t>equilibrium using an ICE table.</a:t>
            </a:r>
          </a:p>
          <a:p>
            <a:endParaRPr lang="en-US" dirty="0"/>
          </a:p>
        </p:txBody>
      </p:sp>
    </p:spTree>
    <p:extLst>
      <p:ext uri="{BB962C8B-B14F-4D97-AF65-F5344CB8AC3E}">
        <p14:creationId xmlns:p14="http://schemas.microsoft.com/office/powerpoint/2010/main" val="1874940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0270" y="1280160"/>
            <a:ext cx="9603275" cy="722399"/>
          </a:xfrm>
        </p:spPr>
        <p:txBody>
          <a:bodyPr>
            <a:normAutofit/>
          </a:bodyPr>
          <a:lstStyle/>
          <a:p>
            <a:r>
              <a:rPr lang="en-US" dirty="0"/>
              <a:t>Calculating [OH(</a:t>
            </a:r>
            <a:r>
              <a:rPr lang="en-US" dirty="0" err="1"/>
              <a:t>aq</a:t>
            </a:r>
            <a:r>
              <a:rPr lang="en-US" dirty="0"/>
              <a:t>)] from </a:t>
            </a:r>
            <a:r>
              <a:rPr lang="en-US" i="1" dirty="0"/>
              <a:t>Kb</a:t>
            </a:r>
            <a:endParaRPr lang="en-US" dirty="0"/>
          </a:p>
        </p:txBody>
      </p:sp>
      <p:pic>
        <p:nvPicPr>
          <p:cNvPr id="4" name="Picture 2" descr="Image result for ka kb relationship"/>
          <p:cNvPicPr>
            <a:picLocks noChangeAspect="1" noChangeArrowheads="1"/>
          </p:cNvPicPr>
          <p:nvPr/>
        </p:nvPicPr>
        <p:blipFill rotWithShape="1">
          <a:blip r:embed="rId2">
            <a:extLst>
              <a:ext uri="{28A0092B-C50C-407E-A947-70E740481C1C}">
                <a14:useLocalDpi xmlns:a14="http://schemas.microsoft.com/office/drawing/2010/main" val="0"/>
              </a:ext>
            </a:extLst>
          </a:blip>
          <a:srcRect l="33615" t="38764" r="33966" b="23564"/>
          <a:stretch/>
        </p:blipFill>
        <p:spPr bwMode="auto">
          <a:xfrm>
            <a:off x="10295898" y="1020146"/>
            <a:ext cx="1531663" cy="13348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58129" y="2167151"/>
            <a:ext cx="9879044" cy="3299196"/>
          </a:xfrm>
        </p:spPr>
        <p:txBody>
          <a:bodyPr>
            <a:normAutofit lnSpcReduction="10000"/>
          </a:bodyPr>
          <a:lstStyle/>
          <a:p>
            <a:pPr>
              <a:lnSpc>
                <a:spcPct val="110000"/>
              </a:lnSpc>
            </a:pPr>
            <a:r>
              <a:rPr lang="en-US" sz="2400" dirty="0"/>
              <a:t>The second type of calculation involving a </a:t>
            </a:r>
            <a:r>
              <a:rPr lang="en-US" sz="2400" i="1" dirty="0" err="1"/>
              <a:t>Kb</a:t>
            </a:r>
            <a:r>
              <a:rPr lang="en-US" sz="2400" i="1" dirty="0"/>
              <a:t> value is the prediction of the basicity of any </a:t>
            </a:r>
            <a:r>
              <a:rPr lang="en-US" sz="2400" dirty="0"/>
              <a:t>weak base solution. We can calculate the concentration of hydroxide ions from the initial weak base concentration and the </a:t>
            </a:r>
            <a:r>
              <a:rPr lang="en-US" sz="2400" i="1" dirty="0" err="1"/>
              <a:t>Kb</a:t>
            </a:r>
            <a:r>
              <a:rPr lang="en-US" sz="2400" i="1" dirty="0"/>
              <a:t> value. </a:t>
            </a:r>
          </a:p>
          <a:p>
            <a:pPr>
              <a:lnSpc>
                <a:spcPct val="110000"/>
              </a:lnSpc>
            </a:pPr>
            <a:r>
              <a:rPr lang="en-US" sz="2400" i="1" dirty="0"/>
              <a:t>There is an automatic problem, however, </a:t>
            </a:r>
            <a:r>
              <a:rPr lang="en-US" sz="2400" dirty="0"/>
              <a:t>because tables of relative acid–base strengths do not normally list </a:t>
            </a:r>
            <a:r>
              <a:rPr lang="en-US" sz="2400" i="1" dirty="0" err="1"/>
              <a:t>Kb</a:t>
            </a:r>
            <a:r>
              <a:rPr lang="en-US" sz="2400" i="1" dirty="0"/>
              <a:t> values. We use the </a:t>
            </a:r>
            <a:r>
              <a:rPr lang="en-US" sz="2400" dirty="0"/>
              <a:t>automatic relationship between conjugate acid–base pairs to deal with this problem.</a:t>
            </a:r>
          </a:p>
        </p:txBody>
      </p:sp>
    </p:spTree>
    <p:extLst>
      <p:ext uri="{BB962C8B-B14F-4D97-AF65-F5344CB8AC3E}">
        <p14:creationId xmlns:p14="http://schemas.microsoft.com/office/powerpoint/2010/main" val="104629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Examples:</a:t>
            </a:r>
          </a:p>
        </p:txBody>
      </p:sp>
      <p:cxnSp>
        <p:nvCxnSpPr>
          <p:cNvPr id="14" name="Straight Connector 1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5" name="Content Placeholder 2">
            <a:extLst>
              <a:ext uri="{FF2B5EF4-FFF2-40B4-BE49-F238E27FC236}">
                <a16:creationId xmlns:a16="http://schemas.microsoft.com/office/drawing/2014/main" id="{9F9E45AD-D782-4FBF-8A7B-FF12F5FD7D24}"/>
              </a:ext>
            </a:extLst>
          </p:cNvPr>
          <p:cNvGraphicFramePr>
            <a:graphicFrameLocks noGrp="1"/>
          </p:cNvGraphicFramePr>
          <p:nvPr>
            <p:ph idx="1"/>
            <p:extLst>
              <p:ext uri="{D42A27DB-BD31-4B8C-83A1-F6EECF244321}">
                <p14:modId xmlns:p14="http://schemas.microsoft.com/office/powerpoint/2010/main" val="132648141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7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70D861-4049-43F4-BCF4-088470D3E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9C3684-6169-49E6-99BA-EF7340136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029" y="957221"/>
            <a:ext cx="5864018" cy="1049235"/>
          </a:xfrm>
        </p:spPr>
        <p:txBody>
          <a:bodyPr>
            <a:normAutofit/>
          </a:bodyPr>
          <a:lstStyle/>
          <a:p>
            <a:r>
              <a:rPr lang="en-US" dirty="0"/>
              <a:t>Explaining Equilibrium </a:t>
            </a:r>
          </a:p>
        </p:txBody>
      </p:sp>
      <p:pic>
        <p:nvPicPr>
          <p:cNvPr id="75" name="Picture 74">
            <a:extLst>
              <a:ext uri="{FF2B5EF4-FFF2-40B4-BE49-F238E27FC236}">
                <a16:creationId xmlns:a16="http://schemas.microsoft.com/office/drawing/2014/main" id="{6BBBEE02-3B78-4C29-B8FF-45FBFF8FE2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
        <p:nvSpPr>
          <p:cNvPr id="3" name="Content Placeholder 2"/>
          <p:cNvSpPr>
            <a:spLocks noGrp="1"/>
          </p:cNvSpPr>
          <p:nvPr>
            <p:ph idx="1"/>
          </p:nvPr>
        </p:nvSpPr>
        <p:spPr>
          <a:xfrm>
            <a:off x="1121029" y="2167151"/>
            <a:ext cx="5864018" cy="3299194"/>
          </a:xfrm>
        </p:spPr>
        <p:txBody>
          <a:bodyPr>
            <a:normAutofit/>
          </a:bodyPr>
          <a:lstStyle/>
          <a:p>
            <a:r>
              <a:rPr lang="en-US" dirty="0"/>
              <a:t>Chemical systems are simpler to study when separated from their surroundings by a definite boundary. This separation gives an experimenter control over the system so that no matter can enter or leave. Such a physical arrangement is called a </a:t>
            </a:r>
            <a:r>
              <a:rPr lang="en-US" b="1" dirty="0"/>
              <a:t>closed</a:t>
            </a:r>
            <a:r>
              <a:rPr lang="en-US" dirty="0"/>
              <a:t> system.</a:t>
            </a:r>
          </a:p>
        </p:txBody>
      </p:sp>
      <p:grpSp>
        <p:nvGrpSpPr>
          <p:cNvPr id="77" name="Group 76">
            <a:extLst>
              <a:ext uri="{FF2B5EF4-FFF2-40B4-BE49-F238E27FC236}">
                <a16:creationId xmlns:a16="http://schemas.microsoft.com/office/drawing/2014/main" id="{65380EB2-1B03-4BD9-8B98-B3A1DD7D04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2C72F72E-336B-4BAB-9CFA-E55224D40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D6A7AAF-A2E1-4EFB-A032-F6D220F61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Image result for can of pop"/>
          <p:cNvPicPr>
            <a:picLocks noChangeAspect="1" noChangeArrowheads="1"/>
          </p:cNvPicPr>
          <p:nvPr/>
        </p:nvPicPr>
        <p:blipFill rotWithShape="1">
          <a:blip r:embed="rId3">
            <a:extLst>
              <a:ext uri="{28A0092B-C50C-407E-A947-70E740481C1C}">
                <a14:useLocalDpi xmlns:a14="http://schemas.microsoft.com/office/drawing/2010/main" val="0"/>
              </a:ext>
            </a:extLst>
          </a:blip>
          <a:srcRect t="6422" r="2" b="2"/>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187F4E96-4E7F-4215-89B9-A7EC454B01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3" name="Straight Connector 82">
            <a:extLst>
              <a:ext uri="{FF2B5EF4-FFF2-40B4-BE49-F238E27FC236}">
                <a16:creationId xmlns:a16="http://schemas.microsoft.com/office/drawing/2014/main" id="{56D3E787-6CA7-41C8-BA4E-172D478D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02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049235"/>
          </a:xfrm>
        </p:spPr>
        <p:txBody>
          <a:bodyPr>
            <a:normAutofit/>
          </a:bodyPr>
          <a:lstStyle/>
          <a:p>
            <a:r>
              <a:rPr lang="en-US" dirty="0"/>
              <a:t>What about </a:t>
            </a:r>
            <a:r>
              <a:rPr lang="en-US" dirty="0" err="1"/>
              <a:t>Amphoterics</a:t>
            </a:r>
            <a:r>
              <a:rPr lang="en-US" dirty="0"/>
              <a:t>?</a:t>
            </a:r>
          </a:p>
        </p:txBody>
      </p:sp>
      <p:graphicFrame>
        <p:nvGraphicFramePr>
          <p:cNvPr id="5" name="Content Placeholder 2">
            <a:extLst>
              <a:ext uri="{FF2B5EF4-FFF2-40B4-BE49-F238E27FC236}">
                <a16:creationId xmlns:a16="http://schemas.microsoft.com/office/drawing/2014/main" id="{5EA82468-9F2D-4C40-9A80-DB6056A818FB}"/>
              </a:ext>
            </a:extLst>
          </p:cNvPr>
          <p:cNvGraphicFramePr>
            <a:graphicFrameLocks noGrp="1"/>
          </p:cNvGraphicFramePr>
          <p:nvPr>
            <p:ph idx="1"/>
            <p:extLst>
              <p:ext uri="{D42A27DB-BD31-4B8C-83A1-F6EECF244321}">
                <p14:modId xmlns:p14="http://schemas.microsoft.com/office/powerpoint/2010/main" val="3048506215"/>
              </p:ext>
            </p:extLst>
          </p:nvPr>
        </p:nvGraphicFramePr>
        <p:xfrm>
          <a:off x="595728" y="1965303"/>
          <a:ext cx="11221298" cy="3463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825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Continued…	</a:t>
            </a:r>
          </a:p>
        </p:txBody>
      </p:sp>
      <p:cxnSp>
        <p:nvCxnSpPr>
          <p:cNvPr id="12" name="Straight Connector 1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5445469C-6991-4AAE-AF27-81B9184A99B9}"/>
              </a:ext>
            </a:extLst>
          </p:cNvPr>
          <p:cNvGraphicFramePr>
            <a:graphicFrameLocks noGrp="1"/>
          </p:cNvGraphicFramePr>
          <p:nvPr>
            <p:ph idx="1"/>
            <p:extLst>
              <p:ext uri="{D42A27DB-BD31-4B8C-83A1-F6EECF244321}">
                <p14:modId xmlns:p14="http://schemas.microsoft.com/office/powerpoint/2010/main" val="2562005212"/>
              </p:ext>
            </p:extLst>
          </p:nvPr>
        </p:nvGraphicFramePr>
        <p:xfrm>
          <a:off x="865226" y="2352624"/>
          <a:ext cx="10843242" cy="4172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92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028" y="948706"/>
            <a:ext cx="4507707" cy="1049235"/>
          </a:xfrm>
        </p:spPr>
        <p:txBody>
          <a:bodyPr>
            <a:normAutofit/>
          </a:bodyPr>
          <a:lstStyle/>
          <a:p>
            <a:r>
              <a:rPr lang="en-US" i="1" dirty="0"/>
              <a:t>Interpreting pH Curves</a:t>
            </a:r>
            <a:endParaRPr lang="en-US" dirty="0"/>
          </a:p>
        </p:txBody>
      </p:sp>
      <p:pic>
        <p:nvPicPr>
          <p:cNvPr id="75" name="Picture 74">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p:cNvSpPr>
            <a:spLocks noGrp="1"/>
          </p:cNvSpPr>
          <p:nvPr>
            <p:ph idx="1"/>
          </p:nvPr>
        </p:nvSpPr>
        <p:spPr>
          <a:xfrm>
            <a:off x="1121030" y="2167151"/>
            <a:ext cx="4503066" cy="3299194"/>
          </a:xfrm>
        </p:spPr>
        <p:txBody>
          <a:bodyPr>
            <a:normAutofit/>
          </a:bodyPr>
          <a:lstStyle/>
          <a:p>
            <a:r>
              <a:rPr lang="en-US" dirty="0"/>
              <a:t>The pH values and changes provide important information about the nature of acids and bases, the properties of conjugate acid–base pairs and indicators, and the stoichiometric relationships in acid–base reactions.</a:t>
            </a:r>
          </a:p>
        </p:txBody>
      </p:sp>
      <p:pic>
        <p:nvPicPr>
          <p:cNvPr id="3074" name="Picture 2" descr="Image result for colourful pH curv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275798"/>
            <a:ext cx="4960442" cy="372033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9" name="Straight Connector 78">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13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Buffering Regions, Endpoints, and Indicators</a:t>
            </a:r>
          </a:p>
        </p:txBody>
      </p:sp>
      <p:cxnSp>
        <p:nvCxnSpPr>
          <p:cNvPr id="36" name="Straight Connector 35">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8" name="Rectangle 37">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0E21ABAA-A880-4189-AFE3-3BFAC91C9547}"/>
              </a:ext>
            </a:extLst>
          </p:cNvPr>
          <p:cNvGraphicFramePr>
            <a:graphicFrameLocks noGrp="1"/>
          </p:cNvGraphicFramePr>
          <p:nvPr>
            <p:ph idx="1"/>
            <p:extLst>
              <p:ext uri="{D42A27DB-BD31-4B8C-83A1-F6EECF244321}">
                <p14:modId xmlns:p14="http://schemas.microsoft.com/office/powerpoint/2010/main" val="2519448233"/>
              </p:ext>
            </p:extLst>
          </p:nvPr>
        </p:nvGraphicFramePr>
        <p:xfrm>
          <a:off x="497178" y="2190681"/>
          <a:ext cx="11197644" cy="430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67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049235"/>
          </a:xfrm>
        </p:spPr>
        <p:txBody>
          <a:bodyPr/>
          <a:lstStyle/>
          <a:p>
            <a:r>
              <a:rPr lang="en-US" dirty="0"/>
              <a:t>Indicators</a:t>
            </a:r>
          </a:p>
        </p:txBody>
      </p:sp>
      <p:sp>
        <p:nvSpPr>
          <p:cNvPr id="3" name="Content Placeholder 2"/>
          <p:cNvSpPr>
            <a:spLocks noGrp="1"/>
          </p:cNvSpPr>
          <p:nvPr>
            <p:ph idx="1"/>
          </p:nvPr>
        </p:nvSpPr>
        <p:spPr>
          <a:xfrm>
            <a:off x="1005840" y="1676400"/>
            <a:ext cx="5708469" cy="4097383"/>
          </a:xfrm>
        </p:spPr>
        <p:txBody>
          <a:bodyPr>
            <a:normAutofit/>
          </a:bodyPr>
          <a:lstStyle/>
          <a:p>
            <a:r>
              <a:rPr lang="en-US"/>
              <a:t>Any acid–base indicator is really two entities for which we use the same name: a Brønsted–Lowry conjugate acid–base pair. At least one (most often both) of the entities is visibly coloured, so you can tell simply by looking when it forms or is consumed in a reaction. Phenolphthalein is a common example where the conjugate base form is bright red/pink and the conjugate acid form is colourless. </a:t>
            </a:r>
            <a:endParaRPr lang="en-US" dirty="0"/>
          </a:p>
        </p:txBody>
      </p:sp>
      <p:pic>
        <p:nvPicPr>
          <p:cNvPr id="6146" name="Picture 2" descr="Image result for pH indi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133" y="953324"/>
            <a:ext cx="3516237" cy="496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51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Continued…</a:t>
            </a:r>
          </a:p>
        </p:txBody>
      </p:sp>
      <p:cxnSp>
        <p:nvCxnSpPr>
          <p:cNvPr id="14" name="Straight Connector 1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5" name="Content Placeholder 2">
            <a:extLst>
              <a:ext uri="{FF2B5EF4-FFF2-40B4-BE49-F238E27FC236}">
                <a16:creationId xmlns:a16="http://schemas.microsoft.com/office/drawing/2014/main" id="{48198A00-F4D2-416A-A913-7E8AE7F51016}"/>
              </a:ext>
            </a:extLst>
          </p:cNvPr>
          <p:cNvGraphicFramePr>
            <a:graphicFrameLocks noGrp="1"/>
          </p:cNvGraphicFramePr>
          <p:nvPr>
            <p:ph idx="1"/>
            <p:extLst>
              <p:ext uri="{D42A27DB-BD31-4B8C-83A1-F6EECF244321}">
                <p14:modId xmlns:p14="http://schemas.microsoft.com/office/powerpoint/2010/main" val="119705517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170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Polyprotic</a:t>
            </a:r>
            <a:r>
              <a:rPr lang="en-US" dirty="0"/>
              <a:t> Entities and Sequential Reactions</a:t>
            </a:r>
          </a:p>
        </p:txBody>
      </p:sp>
      <p:sp>
        <p:nvSpPr>
          <p:cNvPr id="3" name="Content Placeholder 2"/>
          <p:cNvSpPr>
            <a:spLocks noGrp="1"/>
          </p:cNvSpPr>
          <p:nvPr>
            <p:ph idx="1"/>
          </p:nvPr>
        </p:nvSpPr>
        <p:spPr>
          <a:xfrm>
            <a:off x="457200" y="1789611"/>
            <a:ext cx="4807131" cy="4114800"/>
          </a:xfrm>
        </p:spPr>
        <p:txBody>
          <a:bodyPr>
            <a:normAutofit/>
          </a:bodyPr>
          <a:lstStyle/>
          <a:p>
            <a:r>
              <a:rPr lang="en-US" dirty="0"/>
              <a:t>Chemists interpret curves as indicating how many quantitative reactions have occurred, sequentially, for that particular acid–base titration.</a:t>
            </a:r>
          </a:p>
          <a:p>
            <a:r>
              <a:rPr lang="en-US" dirty="0"/>
              <a:t>Normally only one proton is donated during a reaction, however and entity can react several times during a reaction as well</a:t>
            </a:r>
          </a:p>
        </p:txBody>
      </p:sp>
      <p:pic>
        <p:nvPicPr>
          <p:cNvPr id="6" name="Picture 2"/>
          <p:cNvPicPr>
            <a:picLocks noChangeAspect="1" noChangeArrowheads="1"/>
          </p:cNvPicPr>
          <p:nvPr/>
        </p:nvPicPr>
        <p:blipFill>
          <a:blip r:embed="rId2" cstate="print"/>
          <a:srcRect l="17969" t="31250" r="34375" b="20833"/>
          <a:stretch>
            <a:fillRect/>
          </a:stretch>
        </p:blipFill>
        <p:spPr bwMode="auto">
          <a:xfrm>
            <a:off x="5264331" y="1623148"/>
            <a:ext cx="6439516" cy="4856028"/>
          </a:xfrm>
          <a:prstGeom prst="rect">
            <a:avLst/>
          </a:prstGeom>
          <a:noFill/>
          <a:ln w="9525">
            <a:noFill/>
            <a:miter lim="800000"/>
            <a:headEnd/>
            <a:tailEnd/>
          </a:ln>
        </p:spPr>
      </p:pic>
    </p:spTree>
    <p:extLst>
      <p:ext uri="{BB962C8B-B14F-4D97-AF65-F5344CB8AC3E}">
        <p14:creationId xmlns:p14="http://schemas.microsoft.com/office/powerpoint/2010/main" val="3284120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Combining Formulas</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3" name="Content Placeholder 2"/>
          <p:cNvSpPr>
            <a:spLocks noGrp="1"/>
          </p:cNvSpPr>
          <p:nvPr>
            <p:ph idx="1"/>
          </p:nvPr>
        </p:nvSpPr>
        <p:spPr>
          <a:xfrm>
            <a:off x="4976636" y="1600199"/>
            <a:ext cx="6078218" cy="4297680"/>
          </a:xfrm>
        </p:spPr>
        <p:txBody>
          <a:bodyPr anchor="ctr">
            <a:normAutofit/>
          </a:bodyPr>
          <a:lstStyle/>
          <a:p>
            <a:r>
              <a:rPr lang="en-US" dirty="0"/>
              <a:t>For purposes of </a:t>
            </a:r>
            <a:r>
              <a:rPr lang="en-US" dirty="0" err="1"/>
              <a:t>stoichiometric</a:t>
            </a:r>
            <a:r>
              <a:rPr lang="en-US" dirty="0"/>
              <a:t> calculation, we can combine sequential quantitative </a:t>
            </a:r>
            <a:r>
              <a:rPr lang="en-US" dirty="0" err="1"/>
              <a:t>Brønsted</a:t>
            </a:r>
            <a:r>
              <a:rPr lang="en-US" dirty="0"/>
              <a:t>–Lowry reaction equations into a single “overall” reaction equation. This example is for the titration of sodium carbonate solution with hydrochloric acid.</a:t>
            </a:r>
          </a:p>
        </p:txBody>
      </p:sp>
    </p:spTree>
    <p:extLst>
      <p:ext uri="{BB962C8B-B14F-4D97-AF65-F5344CB8AC3E}">
        <p14:creationId xmlns:p14="http://schemas.microsoft.com/office/powerpoint/2010/main" val="34853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07B27AF-AFED-4FF4-8065-09E2ECD431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3" name="Rectangle 72">
            <a:extLst>
              <a:ext uri="{FF2B5EF4-FFF2-40B4-BE49-F238E27FC236}">
                <a16:creationId xmlns:a16="http://schemas.microsoft.com/office/drawing/2014/main" id="{45B2D936-4E08-4928-90A3-EB1B6784A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9E1CD25F-9744-41BE-A5C7-B2A5C98507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AAFAFBB4-6847-45A2-97CE-8853D99697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9" name="Rectangle 78">
            <a:extLst>
              <a:ext uri="{FF2B5EF4-FFF2-40B4-BE49-F238E27FC236}">
                <a16:creationId xmlns:a16="http://schemas.microsoft.com/office/drawing/2014/main" id="{872A8F2C-83E3-4E9E-BC7A-6D3536316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416273-D333-4E2A-A6D9-C4065758E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5460" y="1474970"/>
            <a:ext cx="4488372" cy="3152742"/>
          </a:xfrm>
        </p:spPr>
        <p:txBody>
          <a:bodyPr vert="horz" lIns="91440" tIns="45720" rIns="91440" bIns="45720" rtlCol="0" anchor="ctr">
            <a:normAutofit/>
          </a:bodyPr>
          <a:lstStyle/>
          <a:p>
            <a:r>
              <a:rPr lang="en-US" dirty="0"/>
              <a:t>pH Curve Shape versus Acid and Base Strength</a:t>
            </a:r>
          </a:p>
        </p:txBody>
      </p:sp>
      <p:pic>
        <p:nvPicPr>
          <p:cNvPr id="83" name="Picture 82">
            <a:extLst>
              <a:ext uri="{FF2B5EF4-FFF2-40B4-BE49-F238E27FC236}">
                <a16:creationId xmlns:a16="http://schemas.microsoft.com/office/drawing/2014/main" id="{1090A425-6080-4003-99A5-AF8D67CE89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1220" b="36564"/>
          <a:stretch/>
        </p:blipFill>
        <p:spPr>
          <a:xfrm>
            <a:off x="1125460" y="643464"/>
            <a:ext cx="4434840" cy="155448"/>
          </a:xfrm>
          <a:prstGeom prst="rect">
            <a:avLst/>
          </a:prstGeom>
          <a:noFill/>
          <a:ln>
            <a:noFill/>
          </a:ln>
        </p:spPr>
      </p:pic>
      <p:pic>
        <p:nvPicPr>
          <p:cNvPr id="6146" name="Picture 2"/>
          <p:cNvPicPr>
            <a:picLocks noGrp="1" noChangeAspect="1" noChangeArrowheads="1"/>
          </p:cNvPicPr>
          <p:nvPr>
            <p:ph idx="1"/>
          </p:nvPr>
        </p:nvPicPr>
        <p:blipFill>
          <a:blip r:embed="rId4" cstate="print"/>
          <a:srcRect l="41211" t="46875" r="14258" b="14063"/>
          <a:stretch>
            <a:fillRect/>
          </a:stretch>
        </p:blipFill>
        <p:spPr bwMode="auto">
          <a:xfrm>
            <a:off x="5560299" y="1575582"/>
            <a:ext cx="6370217" cy="4190899"/>
          </a:xfrm>
          <a:prstGeom prst="rect">
            <a:avLst/>
          </a:prstGeom>
          <a:noFill/>
        </p:spPr>
      </p:pic>
      <p:pic>
        <p:nvPicPr>
          <p:cNvPr id="85" name="Picture 84">
            <a:extLst>
              <a:ext uri="{FF2B5EF4-FFF2-40B4-BE49-F238E27FC236}">
                <a16:creationId xmlns:a16="http://schemas.microsoft.com/office/drawing/2014/main" id="{0F62B809-CB85-4BED-8D7D-FBB202E97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7" name="Straight Connector 86">
            <a:extLst>
              <a:ext uri="{FF2B5EF4-FFF2-40B4-BE49-F238E27FC236}">
                <a16:creationId xmlns:a16="http://schemas.microsoft.com/office/drawing/2014/main" id="{96D6D837-4786-41BC-87AD-66B4F74E5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445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Curve Buffering Regions and Buffer Solutions</a:t>
            </a:r>
          </a:p>
        </p:txBody>
      </p:sp>
      <p:sp>
        <p:nvSpPr>
          <p:cNvPr id="3" name="Content Placeholder 2"/>
          <p:cNvSpPr>
            <a:spLocks noGrp="1"/>
          </p:cNvSpPr>
          <p:nvPr>
            <p:ph idx="1"/>
          </p:nvPr>
        </p:nvSpPr>
        <p:spPr/>
        <p:txBody>
          <a:bodyPr>
            <a:normAutofit fontScale="92500" lnSpcReduction="20000"/>
          </a:bodyPr>
          <a:lstStyle/>
          <a:p>
            <a:r>
              <a:rPr lang="en-US" sz="2800" dirty="0"/>
              <a:t>The term buffer refers specifically to the combination of any weak acid with its conjugate base, in the same solution. Buffer solutions have a specific pH due to the nature and concentration of the entities present, and change pH very little when other acids or bases are added—provided that the quantity added is much less than the quantities of the conjugate pair entities present in the buffer.</a:t>
            </a:r>
          </a:p>
        </p:txBody>
      </p:sp>
    </p:spTree>
    <p:extLst>
      <p:ext uri="{BB962C8B-B14F-4D97-AF65-F5344CB8AC3E}">
        <p14:creationId xmlns:p14="http://schemas.microsoft.com/office/powerpoint/2010/main" val="338058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0270" y="953324"/>
            <a:ext cx="9603275" cy="1049235"/>
          </a:xfrm>
        </p:spPr>
        <p:txBody>
          <a:bodyPr>
            <a:normAutofit/>
          </a:bodyPr>
          <a:lstStyle/>
          <a:p>
            <a:r>
              <a:rPr lang="en-US" dirty="0"/>
              <a:t>How does the reaction reach equilibrium?</a:t>
            </a:r>
          </a:p>
        </p:txBody>
      </p:sp>
      <p:cxnSp>
        <p:nvCxnSpPr>
          <p:cNvPr id="12" name="Straight Connector 1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690ED942-7C6E-457B-BF96-9628AA5F3FEC}"/>
              </a:ext>
            </a:extLst>
          </p:cNvPr>
          <p:cNvGraphicFramePr>
            <a:graphicFrameLocks noGrp="1"/>
          </p:cNvGraphicFramePr>
          <p:nvPr>
            <p:ph idx="1"/>
            <p:extLst>
              <p:ext uri="{D42A27DB-BD31-4B8C-83A1-F6EECF244321}">
                <p14:modId xmlns:p14="http://schemas.microsoft.com/office/powerpoint/2010/main" val="2486636362"/>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19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Types of Equilibrium</a:t>
            </a:r>
          </a:p>
        </p:txBody>
      </p:sp>
      <p:sp>
        <p:nvSpPr>
          <p:cNvPr id="3" name="Content Placeholder 2"/>
          <p:cNvSpPr>
            <a:spLocks noGrp="1"/>
          </p:cNvSpPr>
          <p:nvPr>
            <p:ph idx="1"/>
          </p:nvPr>
        </p:nvSpPr>
        <p:spPr>
          <a:xfrm>
            <a:off x="4705594" y="1240077"/>
            <a:ext cx="7097200" cy="5329535"/>
          </a:xfrm>
        </p:spPr>
        <p:txBody>
          <a:bodyPr anchor="t">
            <a:normAutofit/>
          </a:bodyPr>
          <a:lstStyle/>
          <a:p>
            <a:pPr>
              <a:lnSpc>
                <a:spcPct val="110000"/>
              </a:lnSpc>
            </a:pPr>
            <a:r>
              <a:rPr lang="en-US" dirty="0"/>
              <a:t>We assume that any closed chemical system with constant macroscopic properties (no observable change occurring) is in a state of equilibrium, usually classified, for convenience, as one of three types.</a:t>
            </a:r>
          </a:p>
          <a:p>
            <a:pPr>
              <a:lnSpc>
                <a:spcPct val="110000"/>
              </a:lnSpc>
            </a:pPr>
            <a:r>
              <a:rPr lang="en-US" b="1" dirty="0"/>
              <a:t>Phase</a:t>
            </a:r>
            <a:r>
              <a:rPr lang="en-US" dirty="0"/>
              <a:t> </a:t>
            </a:r>
            <a:r>
              <a:rPr lang="en-US" b="1" dirty="0"/>
              <a:t>equilibrium</a:t>
            </a:r>
            <a:r>
              <a:rPr lang="en-US" dirty="0"/>
              <a:t> involves a single chemical substance existing in more than one phase in a closed system. Water placed in a sealed container evaporates until the water </a:t>
            </a:r>
            <a:r>
              <a:rPr lang="en-US" dirty="0" err="1"/>
              <a:t>vapour</a:t>
            </a:r>
            <a:r>
              <a:rPr lang="en-US" dirty="0"/>
              <a:t> pressure (concentration of water in the gas phase) rises to a maximum value, and then remains constant</a:t>
            </a:r>
            <a:endParaRPr lang="en-US" b="1" dirty="0"/>
          </a:p>
          <a:p>
            <a:pPr>
              <a:lnSpc>
                <a:spcPct val="110000"/>
              </a:lnSpc>
            </a:pPr>
            <a:r>
              <a:rPr lang="en-US" b="1" dirty="0"/>
              <a:t>Solubility equilibrium </a:t>
            </a:r>
            <a:r>
              <a:rPr lang="en-US" dirty="0"/>
              <a:t>involves a single chemical solute interacting with a solvent substance, where excess solute is in contact with the saturated solution.</a:t>
            </a:r>
            <a:endParaRPr lang="en-US" b="1" dirty="0"/>
          </a:p>
          <a:p>
            <a:pPr>
              <a:lnSpc>
                <a:spcPct val="110000"/>
              </a:lnSpc>
            </a:pPr>
            <a:endParaRPr lang="en-US" sz="1700" dirty="0"/>
          </a:p>
        </p:txBody>
      </p:sp>
    </p:spTree>
    <p:extLst>
      <p:ext uri="{BB962C8B-B14F-4D97-AF65-F5344CB8AC3E}">
        <p14:creationId xmlns:p14="http://schemas.microsoft.com/office/powerpoint/2010/main" val="301997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Types of Equilibrium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705594" y="1111348"/>
                <a:ext cx="7139403" cy="5444197"/>
              </a:xfrm>
            </p:spPr>
            <p:txBody>
              <a:bodyPr anchor="t">
                <a:normAutofit/>
              </a:bodyPr>
              <a:lstStyle/>
              <a:p>
                <a:pPr>
                  <a:lnSpc>
                    <a:spcPct val="110000"/>
                  </a:lnSpc>
                </a:pPr>
                <a:r>
                  <a:rPr lang="en-US" b="1" dirty="0"/>
                  <a:t>A chemical reaction equilibrium </a:t>
                </a:r>
                <a:r>
                  <a:rPr lang="en-US" dirty="0"/>
                  <a:t>involves several substances: the reactants and products of a chemical reaction.</a:t>
                </a:r>
              </a:p>
              <a:p>
                <a:pPr>
                  <a:lnSpc>
                    <a:spcPct val="110000"/>
                  </a:lnSpc>
                </a:pPr>
                <a:r>
                  <a:rPr lang="en-US" dirty="0"/>
                  <a:t>All three types of equilibrium are explained by a theory of </a:t>
                </a:r>
                <a:r>
                  <a:rPr lang="en-US" b="1" dirty="0"/>
                  <a:t>dynamic equilibrium </a:t>
                </a:r>
                <a:r>
                  <a:rPr lang="en-US" dirty="0"/>
                  <a:t>a</a:t>
                </a:r>
                <a:r>
                  <a:rPr lang="en-US" b="1" dirty="0"/>
                  <a:t> </a:t>
                </a:r>
                <a:r>
                  <a:rPr lang="en-US" dirty="0"/>
                  <a:t>balance between two opposite processes occurring at the same rate. K</a:t>
                </a:r>
                <a:r>
                  <a:rPr lang="en-US" baseline="-25000" dirty="0"/>
                  <a:t>c</a:t>
                </a:r>
                <a:r>
                  <a:rPr lang="en-US" dirty="0"/>
                  <a:t> is called the concentration equilibrium constant of the A </a:t>
                </a:r>
                <a14:m>
                  <m:oMath xmlns:m="http://schemas.openxmlformats.org/officeDocument/2006/math">
                    <m:r>
                      <a:rPr lang="en-US" i="1">
                        <a:latin typeface="Cambria Math" panose="02040503050406030204" pitchFamily="18" charset="0"/>
                      </a:rPr>
                      <m:t>⇌</m:t>
                    </m:r>
                  </m:oMath>
                </a14:m>
                <a:r>
                  <a:rPr lang="en-US" dirty="0"/>
                  <a:t>  B equilibrium.</a:t>
                </a:r>
              </a:p>
              <a:p>
                <a:pPr>
                  <a:lnSpc>
                    <a:spcPct val="110000"/>
                  </a:lnSpc>
                </a:pPr>
                <a:r>
                  <a:rPr lang="en-US" dirty="0"/>
                  <a:t> For the generic equilibrium  a </a:t>
                </a:r>
                <a:r>
                  <a:rPr lang="en-US" dirty="0" err="1"/>
                  <a:t>A</a:t>
                </a:r>
                <a:r>
                  <a:rPr lang="en-US" dirty="0"/>
                  <a:t> + b </a:t>
                </a:r>
                <a:r>
                  <a:rPr lang="en-US" dirty="0" err="1"/>
                  <a:t>B</a:t>
                </a:r>
                <a:r>
                  <a:rPr lang="en-US" dirty="0"/>
                  <a:t>  </a:t>
                </a:r>
                <a14:m>
                  <m:oMath xmlns:m="http://schemas.openxmlformats.org/officeDocument/2006/math">
                    <m:r>
                      <a:rPr lang="en-US" i="1">
                        <a:latin typeface="Cambria Math" panose="02040503050406030204" pitchFamily="18" charset="0"/>
                      </a:rPr>
                      <m:t>⇌</m:t>
                    </m:r>
                  </m:oMath>
                </a14:m>
                <a:r>
                  <a:rPr lang="en-US" dirty="0"/>
                  <a:t>  c </a:t>
                </a:r>
                <a:r>
                  <a:rPr lang="en-US" dirty="0" err="1"/>
                  <a:t>C</a:t>
                </a:r>
                <a:r>
                  <a:rPr lang="en-US" dirty="0"/>
                  <a:t> + d </a:t>
                </a:r>
                <a:r>
                  <a:rPr lang="en-US" dirty="0" err="1"/>
                  <a:t>D</a:t>
                </a:r>
                <a:r>
                  <a:rPr lang="en-US" dirty="0"/>
                  <a:t> </a:t>
                </a:r>
              </a:p>
              <a:p>
                <a:pPr>
                  <a:lnSpc>
                    <a:spcPct val="110000"/>
                  </a:lnSpc>
                </a:pPr>
                <a:r>
                  <a:rPr lang="en-US" dirty="0"/>
                  <a:t>the Law of Mass Action expression/Equilibrium constant expression is: 	</a:t>
                </a:r>
              </a:p>
              <a:p>
                <a:pPr>
                  <a:lnSpc>
                    <a:spcPct val="110000"/>
                  </a:lnSpc>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𝑐</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e>
                          <m:sup>
                            <m:r>
                              <a:rPr lang="en-US" i="1">
                                <a:latin typeface="Cambria Math" panose="02040503050406030204" pitchFamily="18" charset="0"/>
                              </a:rPr>
                              <m:t>𝑐</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e>
                          <m:sup>
                            <m:r>
                              <a:rPr lang="en-US" i="1">
                                <a:latin typeface="Cambria Math" panose="02040503050406030204" pitchFamily="18" charset="0"/>
                              </a:rPr>
                              <m:t>𝑑</m:t>
                            </m:r>
                          </m:sup>
                        </m:sSup>
                      </m:num>
                      <m:den>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p>
                            <m:r>
                              <a:rPr lang="en-US" i="1">
                                <a:latin typeface="Cambria Math" panose="02040503050406030204" pitchFamily="18" charset="0"/>
                              </a:rPr>
                              <m:t>𝑎</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p>
                            <m:r>
                              <a:rPr lang="en-US" i="1">
                                <a:latin typeface="Cambria Math" panose="02040503050406030204" pitchFamily="18" charset="0"/>
                              </a:rPr>
                              <m:t>𝑏</m:t>
                            </m:r>
                          </m:sup>
                        </m:sSup>
                      </m:den>
                    </m:f>
                    <m:r>
                      <a:rPr lang="en-US" i="1">
                        <a:latin typeface="Cambria Math" panose="02040503050406030204" pitchFamily="18" charset="0"/>
                      </a:rPr>
                      <m:t>   </m:t>
                    </m:r>
                  </m:oMath>
                </a14:m>
                <a:r>
                  <a:rPr lang="en-US" dirty="0"/>
                  <a:t> </a:t>
                </a:r>
                <a14:m>
                  <m:oMath xmlns:m="http://schemas.openxmlformats.org/officeDocument/2006/math">
                    <m:r>
                      <a:rPr lang="en-US">
                        <a:latin typeface="Cambria Math" panose="02040503050406030204" pitchFamily="18" charset="0"/>
                      </a:rPr>
                      <m:t>  </m:t>
                    </m:r>
                  </m:oMath>
                </a14:m>
                <a:r>
                  <a:rPr lang="en-US" dirty="0"/>
                  <a:t>or it can be written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𝑝</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𝐶</m:t>
                                </m:r>
                              </m:sub>
                            </m:sSub>
                          </m:e>
                          <m:sup>
                            <m:r>
                              <a:rPr lang="en-US" i="1">
                                <a:latin typeface="Cambria Math" panose="02040503050406030204" pitchFamily="18" charset="0"/>
                              </a:rPr>
                              <m:t>𝑐</m:t>
                            </m:r>
                          </m:sup>
                        </m:sSup>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𝐷</m:t>
                                </m:r>
                              </m:sub>
                            </m:sSub>
                          </m:e>
                          <m:sup>
                            <m:r>
                              <a:rPr lang="en-US" i="1">
                                <a:latin typeface="Cambria Math" panose="02040503050406030204" pitchFamily="18" charset="0"/>
                              </a:rPr>
                              <m:t>𝑑</m:t>
                            </m:r>
                          </m:sup>
                        </m:sSup>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𝐴</m:t>
                                </m:r>
                              </m:sub>
                            </m:sSub>
                          </m:e>
                          <m:sup>
                            <m:r>
                              <a:rPr lang="en-US" i="1">
                                <a:latin typeface="Cambria Math" panose="02040503050406030204" pitchFamily="18" charset="0"/>
                              </a:rPr>
                              <m:t>𝑎</m:t>
                            </m:r>
                          </m:sup>
                        </m:sSup>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𝐵</m:t>
                                </m:r>
                              </m:sub>
                            </m:sSub>
                          </m:e>
                          <m:sup>
                            <m:r>
                              <a:rPr lang="en-US" i="1">
                                <a:latin typeface="Cambria Math" panose="02040503050406030204" pitchFamily="18" charset="0"/>
                              </a:rPr>
                              <m:t>𝑏</m:t>
                            </m:r>
                          </m:sup>
                        </m:sSup>
                      </m:den>
                    </m:f>
                    <m:r>
                      <a:rPr lang="en-US" i="1">
                        <a:latin typeface="Cambria Math" panose="02040503050406030204" pitchFamily="18" charset="0"/>
                      </a:rPr>
                      <m:t>      </m:t>
                    </m:r>
                  </m:oMath>
                </a14:m>
                <a:r>
                  <a:rPr lang="en-US" dirty="0"/>
                  <a:t>if A-D are gases. </a:t>
                </a:r>
              </a:p>
              <a:p>
                <a:pPr>
                  <a:lnSpc>
                    <a:spcPct val="110000"/>
                  </a:lnSpc>
                </a:pPr>
                <a:endParaRPr lang="en-US" sz="1700" dirty="0"/>
              </a:p>
              <a:p>
                <a:pPr>
                  <a:lnSpc>
                    <a:spcPct val="110000"/>
                  </a:lnSpc>
                </a:pPr>
                <a:endParaRPr lang="en-US" sz="17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705594" y="1111348"/>
                <a:ext cx="7139403" cy="5444197"/>
              </a:xfrm>
              <a:blipFill>
                <a:blip r:embed="rId2"/>
                <a:stretch>
                  <a:fillRect l="-769" t="-560" r="-1708"/>
                </a:stretch>
              </a:blipFill>
            </p:spPr>
            <p:txBody>
              <a:bodyPr/>
              <a:lstStyle/>
              <a:p>
                <a:r>
                  <a:rPr lang="en-CA">
                    <a:noFill/>
                  </a:rPr>
                  <a:t> </a:t>
                </a:r>
              </a:p>
            </p:txBody>
          </p:sp>
        </mc:Fallback>
      </mc:AlternateContent>
    </p:spTree>
    <p:extLst>
      <p:ext uri="{BB962C8B-B14F-4D97-AF65-F5344CB8AC3E}">
        <p14:creationId xmlns:p14="http://schemas.microsoft.com/office/powerpoint/2010/main" val="71241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77397" cy="4584527"/>
          </a:xfrm>
        </p:spPr>
        <p:txBody>
          <a:bodyPr>
            <a:normAutofit/>
          </a:bodyPr>
          <a:lstStyle/>
          <a:p>
            <a:r>
              <a:rPr lang="en-US">
                <a:solidFill>
                  <a:srgbClr val="FFFFFF"/>
                </a:solidFill>
              </a:rPr>
              <a:t>Types of Equilibrium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76578" y="956603"/>
                <a:ext cx="7915119" cy="5901396"/>
              </a:xfrm>
            </p:spPr>
            <p:txBody>
              <a:bodyPr anchor="t">
                <a:normAutofit/>
              </a:bodyPr>
              <a:lstStyle/>
              <a:p>
                <a:pPr>
                  <a:lnSpc>
                    <a:spcPct val="110000"/>
                  </a:lnSpc>
                </a:pPr>
                <a:r>
                  <a:rPr lang="en-US" sz="1600" dirty="0"/>
                  <a:t>Equilibria in which all the reactants and products are in the same state/phase are said to be </a:t>
                </a:r>
                <a:r>
                  <a:rPr lang="en-US" sz="1600" b="1" dirty="0"/>
                  <a:t>homogeneous</a:t>
                </a:r>
                <a:r>
                  <a:rPr lang="en-US" sz="1600" dirty="0"/>
                  <a:t> equilibria.  Where any of the reactant/product terms are in a different state/phase the equilibrium is said to be </a:t>
                </a:r>
                <a:r>
                  <a:rPr lang="en-US" sz="1600" b="1" dirty="0"/>
                  <a:t>heterogeneous</a:t>
                </a:r>
                <a:r>
                  <a:rPr lang="en-US" sz="1600" dirty="0"/>
                  <a:t>.  </a:t>
                </a:r>
              </a:p>
              <a:p>
                <a:pPr>
                  <a:lnSpc>
                    <a:spcPct val="110000"/>
                  </a:lnSpc>
                </a:pPr>
                <a:r>
                  <a:rPr lang="en-US" sz="1600" dirty="0"/>
                  <a:t>Since their concentrations are constant, the concentration terms of </a:t>
                </a:r>
                <a:r>
                  <a:rPr lang="en-US" sz="1600" b="1" dirty="0"/>
                  <a:t>pure solids</a:t>
                </a:r>
                <a:r>
                  <a:rPr lang="en-US" sz="1600" dirty="0"/>
                  <a:t> and </a:t>
                </a:r>
                <a:r>
                  <a:rPr lang="en-US" sz="1600" b="1" dirty="0"/>
                  <a:t>single liquids</a:t>
                </a:r>
                <a:r>
                  <a:rPr lang="en-US" sz="1600" dirty="0"/>
                  <a:t> are </a:t>
                </a:r>
                <a:r>
                  <a:rPr lang="en-US" sz="1600" b="1" dirty="0"/>
                  <a:t>excluded</a:t>
                </a:r>
                <a:r>
                  <a:rPr lang="en-US" sz="1600" dirty="0"/>
                  <a:t> from the Law of Mass Action Equation </a:t>
                </a:r>
              </a:p>
              <a:p>
                <a:pPr>
                  <a:lnSpc>
                    <a:spcPct val="110000"/>
                  </a:lnSpc>
                </a:pPr>
                <a:r>
                  <a:rPr lang="en-US" sz="1600" dirty="0"/>
                  <a:t>Examples </a:t>
                </a:r>
              </a:p>
              <a:p>
                <a:pPr>
                  <a:lnSpc>
                    <a:spcPct val="110000"/>
                  </a:lnSpc>
                </a:pPr>
                <a:r>
                  <a:rPr lang="en-US" sz="1600" dirty="0"/>
                  <a:t>	(a) 2 SO</a:t>
                </a:r>
                <a:r>
                  <a:rPr lang="en-US" sz="1600" baseline="-25000" dirty="0"/>
                  <a:t>2</a:t>
                </a:r>
                <a:r>
                  <a:rPr lang="en-US" sz="1600" dirty="0"/>
                  <a:t> (g) + O</a:t>
                </a:r>
                <a:r>
                  <a:rPr lang="en-US" sz="1600" baseline="-25000" dirty="0"/>
                  <a:t>2</a:t>
                </a:r>
                <a:r>
                  <a:rPr lang="en-US" sz="1600" dirty="0"/>
                  <a:t>(g)  </a:t>
                </a:r>
                <a14:m>
                  <m:oMath xmlns:m="http://schemas.openxmlformats.org/officeDocument/2006/math">
                    <m:r>
                      <a:rPr lang="en-US" sz="1600" i="1">
                        <a:latin typeface="Cambria Math" panose="02040503050406030204" pitchFamily="18" charset="0"/>
                      </a:rPr>
                      <m:t>⇌</m:t>
                    </m:r>
                  </m:oMath>
                </a14:m>
                <a:r>
                  <a:rPr lang="en-US" sz="1600" dirty="0"/>
                  <a:t>  2 SO</a:t>
                </a:r>
                <a:r>
                  <a:rPr lang="en-US" sz="1600" baseline="-25000" dirty="0"/>
                  <a:t>3</a:t>
                </a:r>
                <a:r>
                  <a:rPr lang="en-US" sz="1600" dirty="0"/>
                  <a:t>(g)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𝑝</m:t>
                        </m:r>
                      </m:sub>
                    </m:sSub>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𝑆𝑂</m:t>
                                </m:r>
                                <m:r>
                                  <a:rPr lang="en-US" sz="1600">
                                    <a:latin typeface="Cambria Math" panose="02040503050406030204" pitchFamily="18" charset="0"/>
                                  </a:rPr>
                                  <m:t>3</m:t>
                                </m:r>
                              </m:sub>
                            </m:sSub>
                          </m:e>
                          <m:sup>
                            <m:r>
                              <a:rPr lang="en-US" sz="1600" i="1">
                                <a:latin typeface="Cambria Math" panose="02040503050406030204" pitchFamily="18" charset="0"/>
                              </a:rPr>
                              <m:t>2</m:t>
                            </m:r>
                          </m:sup>
                        </m:sSup>
                      </m:num>
                      <m:den>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𝑆𝑂</m:t>
                                </m:r>
                                <m:r>
                                  <a:rPr lang="en-US" sz="1600">
                                    <a:latin typeface="Cambria Math" panose="02040503050406030204" pitchFamily="18" charset="0"/>
                                  </a:rPr>
                                  <m:t>2</m:t>
                                </m:r>
                              </m:sub>
                            </m:sSub>
                          </m:e>
                          <m:sup>
                            <m:r>
                              <a:rPr lang="en-US" sz="1600" i="1">
                                <a:latin typeface="Cambria Math" panose="02040503050406030204" pitchFamily="18" charset="0"/>
                              </a:rPr>
                              <m:t>2</m:t>
                            </m:r>
                          </m:sup>
                        </m:sSup>
                        <m:r>
                          <a:rPr lang="en-US" sz="1600" i="1">
                            <a:latin typeface="Cambria Math" panose="02040503050406030204" pitchFamily="18" charset="0"/>
                          </a:rPr>
                          <m:t> </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𝑂</m:t>
                                </m:r>
                                <m:r>
                                  <a:rPr lang="en-US" sz="1600">
                                    <a:latin typeface="Cambria Math" panose="02040503050406030204" pitchFamily="18" charset="0"/>
                                  </a:rPr>
                                  <m:t>2</m:t>
                                </m:r>
                              </m:sub>
                            </m:sSub>
                          </m:e>
                          <m:sup/>
                        </m:sSup>
                      </m:den>
                    </m:f>
                    <m:r>
                      <a:rPr lang="en-US" sz="1600" i="1">
                        <a:latin typeface="Cambria Math" panose="02040503050406030204" pitchFamily="18" charset="0"/>
                      </a:rPr>
                      <m:t>   </m:t>
                    </m:r>
                  </m:oMath>
                </a14:m>
                <a:endParaRPr lang="en-US" sz="1600" dirty="0"/>
              </a:p>
              <a:p>
                <a:pPr>
                  <a:lnSpc>
                    <a:spcPct val="110000"/>
                  </a:lnSpc>
                </a:pPr>
                <a:r>
                  <a:rPr lang="en-US" sz="1600" dirty="0"/>
                  <a:t> 	(b) CuSO</a:t>
                </a:r>
                <a:r>
                  <a:rPr lang="en-US" sz="1600" baseline="-25000" dirty="0"/>
                  <a:t>4</a:t>
                </a:r>
                <a:r>
                  <a:rPr lang="en-US" sz="1600" dirty="0"/>
                  <a:t>•5H</a:t>
                </a:r>
                <a:r>
                  <a:rPr lang="en-US" sz="1600" baseline="-25000" dirty="0"/>
                  <a:t>2</a:t>
                </a:r>
                <a:r>
                  <a:rPr lang="en-US" sz="1600" dirty="0"/>
                  <a:t>O(s)  </a:t>
                </a:r>
                <a14:m>
                  <m:oMath xmlns:m="http://schemas.openxmlformats.org/officeDocument/2006/math">
                    <m:r>
                      <a:rPr lang="en-US" sz="1600" i="1">
                        <a:latin typeface="Cambria Math" panose="02040503050406030204" pitchFamily="18" charset="0"/>
                      </a:rPr>
                      <m:t>⇌</m:t>
                    </m:r>
                  </m:oMath>
                </a14:m>
                <a:r>
                  <a:rPr lang="en-US" sz="1600" dirty="0"/>
                  <a:t>  CuSO</a:t>
                </a:r>
                <a:r>
                  <a:rPr lang="en-US" sz="1600" baseline="-25000" dirty="0"/>
                  <a:t>4</a:t>
                </a:r>
                <a:r>
                  <a:rPr lang="en-US" sz="1600" dirty="0"/>
                  <a:t>(s)  + 5 H</a:t>
                </a:r>
                <a:r>
                  <a:rPr lang="en-US" sz="1600" baseline="-25000" dirty="0"/>
                  <a:t>2</a:t>
                </a:r>
                <a:r>
                  <a:rPr lang="en-US" sz="1600" dirty="0"/>
                  <a:t>O(g)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𝑝</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𝐻</m:t>
                            </m:r>
                            <m:r>
                              <a:rPr lang="en-US" sz="1600">
                                <a:latin typeface="Cambria Math" panose="02040503050406030204" pitchFamily="18" charset="0"/>
                              </a:rPr>
                              <m:t>2</m:t>
                            </m:r>
                            <m:r>
                              <a:rPr lang="en-US" sz="1600" i="1">
                                <a:latin typeface="Cambria Math" panose="02040503050406030204" pitchFamily="18" charset="0"/>
                              </a:rPr>
                              <m:t>𝑂</m:t>
                            </m:r>
                          </m:sub>
                        </m:sSub>
                      </m:e>
                      <m:sup>
                        <m:r>
                          <a:rPr lang="en-US" sz="1600" i="1">
                            <a:latin typeface="Cambria Math" panose="02040503050406030204" pitchFamily="18" charset="0"/>
                          </a:rPr>
                          <m:t>5</m:t>
                        </m:r>
                      </m:sup>
                    </m:sSup>
                    <m:r>
                      <a:rPr lang="en-US" sz="1600" i="1">
                        <a:latin typeface="Cambria Math" panose="02040503050406030204" pitchFamily="18" charset="0"/>
                      </a:rPr>
                      <m:t>   </m:t>
                    </m:r>
                  </m:oMath>
                </a14:m>
                <a:endParaRPr lang="en-US" sz="1600" dirty="0"/>
              </a:p>
              <a:p>
                <a:pPr>
                  <a:lnSpc>
                    <a:spcPct val="110000"/>
                  </a:lnSpc>
                </a:pPr>
                <a:r>
                  <a:rPr lang="en-US" sz="1600" dirty="0"/>
                  <a:t> 	(c) H</a:t>
                </a:r>
                <a:r>
                  <a:rPr lang="en-US" sz="1600" baseline="-25000" dirty="0"/>
                  <a:t>2</a:t>
                </a:r>
                <a:r>
                  <a:rPr lang="en-US" sz="1600" dirty="0"/>
                  <a:t>(g) + Br</a:t>
                </a:r>
                <a:r>
                  <a:rPr lang="en-US" sz="1600" baseline="-25000" dirty="0"/>
                  <a:t>2</a:t>
                </a:r>
                <a:r>
                  <a:rPr lang="en-US" sz="1600" dirty="0"/>
                  <a:t>(g)  </a:t>
                </a:r>
                <a14:m>
                  <m:oMath xmlns:m="http://schemas.openxmlformats.org/officeDocument/2006/math">
                    <m:r>
                      <a:rPr lang="en-US" sz="1600" i="1">
                        <a:latin typeface="Cambria Math" panose="02040503050406030204" pitchFamily="18" charset="0"/>
                      </a:rPr>
                      <m:t>⇌</m:t>
                    </m:r>
                  </m:oMath>
                </a14:m>
                <a:r>
                  <a:rPr lang="en-US" sz="1600" dirty="0"/>
                  <a:t>  2 HBr(g)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𝑝</m:t>
                        </m:r>
                      </m:sub>
                    </m:sSub>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𝐻𝐵𝑟</m:t>
                                </m:r>
                              </m:sub>
                            </m:sSub>
                          </m:e>
                          <m:sup>
                            <m:r>
                              <a:rPr lang="en-US" sz="1600" i="1">
                                <a:latin typeface="Cambria Math" panose="02040503050406030204" pitchFamily="18" charset="0"/>
                              </a:rPr>
                              <m:t>2</m:t>
                            </m:r>
                          </m:sup>
                        </m:sSup>
                      </m:num>
                      <m:den>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𝐻</m:t>
                                </m:r>
                                <m:r>
                                  <a:rPr lang="en-US" sz="1600">
                                    <a:latin typeface="Cambria Math" panose="02040503050406030204" pitchFamily="18" charset="0"/>
                                  </a:rPr>
                                  <m:t>2</m:t>
                                </m:r>
                              </m:sub>
                            </m:sSub>
                          </m:e>
                          <m:sup/>
                        </m:sSup>
                        <m:r>
                          <a:rPr lang="en-US" sz="1600" i="1">
                            <a:latin typeface="Cambria Math" panose="02040503050406030204" pitchFamily="18" charset="0"/>
                          </a:rPr>
                          <m:t> </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𝐵𝑟</m:t>
                                </m:r>
                                <m:r>
                                  <a:rPr lang="en-US" sz="1600">
                                    <a:latin typeface="Cambria Math" panose="02040503050406030204" pitchFamily="18" charset="0"/>
                                  </a:rPr>
                                  <m:t>2</m:t>
                                </m:r>
                              </m:sub>
                            </m:sSub>
                          </m:e>
                          <m:sup/>
                        </m:sSup>
                      </m:den>
                    </m:f>
                    <m:r>
                      <a:rPr lang="en-US" sz="1600" i="1">
                        <a:latin typeface="Cambria Math" panose="02040503050406030204" pitchFamily="18" charset="0"/>
                      </a:rPr>
                      <m:t>      </m:t>
                    </m:r>
                  </m:oMath>
                </a14:m>
                <a:endParaRPr lang="en-US" sz="1600" dirty="0"/>
              </a:p>
              <a:p>
                <a:pPr>
                  <a:lnSpc>
                    <a:spcPct val="110000"/>
                  </a:lnSpc>
                </a:pPr>
                <a:r>
                  <a:rPr lang="en-US" sz="1600" dirty="0"/>
                  <a:t> 	(d) HF(</a:t>
                </a:r>
                <a:r>
                  <a:rPr lang="en-US" sz="1600" dirty="0" err="1"/>
                  <a:t>aq</a:t>
                </a:r>
                <a:r>
                  <a:rPr lang="en-US" sz="1600" dirty="0"/>
                  <a:t>) + H</a:t>
                </a:r>
                <a:r>
                  <a:rPr lang="en-US" sz="1600" baseline="-25000" dirty="0"/>
                  <a:t>2</a:t>
                </a:r>
                <a:r>
                  <a:rPr lang="en-US" sz="1600" dirty="0"/>
                  <a:t>O(l)  </a:t>
                </a:r>
                <a14:m>
                  <m:oMath xmlns:m="http://schemas.openxmlformats.org/officeDocument/2006/math">
                    <m:r>
                      <a:rPr lang="en-US" sz="1600" i="1">
                        <a:latin typeface="Cambria Math" panose="02040503050406030204" pitchFamily="18" charset="0"/>
                      </a:rPr>
                      <m:t>⇌</m:t>
                    </m:r>
                  </m:oMath>
                </a14:m>
                <a:r>
                  <a:rPr lang="en-US" sz="1600" dirty="0"/>
                  <a:t>  H</a:t>
                </a:r>
                <a:r>
                  <a:rPr lang="en-US" sz="1600" baseline="-25000" dirty="0"/>
                  <a:t>3</a:t>
                </a:r>
                <a:r>
                  <a:rPr lang="en-US" sz="1600" dirty="0"/>
                  <a:t>O</a:t>
                </a:r>
                <a:r>
                  <a:rPr lang="en-US" sz="1600" baseline="30000" dirty="0"/>
                  <a:t>+</a:t>
                </a:r>
                <a:r>
                  <a:rPr lang="en-US" sz="1600" dirty="0"/>
                  <a:t>(</a:t>
                </a:r>
                <a:r>
                  <a:rPr lang="en-US" sz="1600" dirty="0" err="1"/>
                  <a:t>aq</a:t>
                </a:r>
                <a:r>
                  <a:rPr lang="en-US" sz="1600" dirty="0"/>
                  <a:t>)  + F</a:t>
                </a:r>
                <a:r>
                  <a:rPr lang="en-US" sz="1600" baseline="30000" dirty="0"/>
                  <a:t>–</a:t>
                </a:r>
                <a:r>
                  <a:rPr lang="en-US" sz="1600" dirty="0"/>
                  <a:t>(</a:t>
                </a:r>
                <a:r>
                  <a:rPr lang="en-US" sz="1600" dirty="0" err="1"/>
                  <a:t>aq</a:t>
                </a:r>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𝑎</m:t>
                        </m:r>
                      </m:sub>
                    </m:sSub>
                    <m:r>
                      <a:rPr lang="en-US" sz="1600" i="1">
                        <a:latin typeface="Cambria Math" panose="02040503050406030204" pitchFamily="18" charset="0"/>
                      </a:rPr>
                      <m:t>=</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H</m:t>
                                </m:r>
                              </m:e>
                              <m:sub>
                                <m:r>
                                  <a:rPr lang="en-US" sz="1600">
                                    <a:latin typeface="Cambria Math" panose="02040503050406030204" pitchFamily="18" charset="0"/>
                                  </a:rPr>
                                  <m:t>3</m:t>
                                </m:r>
                              </m:sub>
                            </m:sSub>
                            <m:sSup>
                              <m:sSupPr>
                                <m:ctrlPr>
                                  <a:rPr lang="en-US" sz="1600" i="1">
                                    <a:latin typeface="Cambria Math" panose="02040503050406030204" pitchFamily="18" charset="0"/>
                                  </a:rPr>
                                </m:ctrlPr>
                              </m:sSupPr>
                              <m:e>
                                <m:r>
                                  <m:rPr>
                                    <m:sty m:val="p"/>
                                  </m:rPr>
                                  <a:rPr lang="en-US" sz="1600">
                                    <a:latin typeface="Cambria Math" panose="02040503050406030204" pitchFamily="18" charset="0"/>
                                  </a:rPr>
                                  <m:t>O</m:t>
                                </m:r>
                              </m:e>
                              <m:sup>
                                <m:r>
                                  <a:rPr lang="en-US" sz="1600">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aq</m:t>
                                </m:r>
                              </m:e>
                            </m:d>
                          </m:e>
                        </m:d>
                        <m:r>
                          <a:rPr lang="en-US" sz="160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a:latin typeface="Cambria Math" panose="02040503050406030204" pitchFamily="18" charset="0"/>
                              </a:rPr>
                              <m:t>F</m:t>
                            </m:r>
                          </m:e>
                          <m:sup>
                            <m:r>
                              <a:rPr lang="en-US" sz="1600" baseline="30000">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aq</m:t>
                            </m:r>
                          </m:e>
                        </m:d>
                        <m:r>
                          <a:rPr lang="en-US" sz="1600">
                            <a:latin typeface="Cambria Math" panose="02040503050406030204" pitchFamily="18" charset="0"/>
                          </a:rPr>
                          <m:t>]</m:t>
                        </m:r>
                      </m:num>
                      <m:den>
                        <m:d>
                          <m:dPr>
                            <m:begChr m:val="["/>
                            <m:endChr m:val="]"/>
                            <m:ctrlPr>
                              <a:rPr lang="en-US" sz="1600" i="1">
                                <a:latin typeface="Cambria Math" panose="02040503050406030204" pitchFamily="18" charset="0"/>
                              </a:rPr>
                            </m:ctrlPr>
                          </m:dPr>
                          <m:e>
                            <m:r>
                              <m:rPr>
                                <m:sty m:val="p"/>
                              </m:rPr>
                              <a:rPr lang="en-US" sz="1600">
                                <a:latin typeface="Cambria Math" panose="02040503050406030204" pitchFamily="18" charset="0"/>
                              </a:rPr>
                              <m:t>HF</m:t>
                            </m:r>
                            <m:d>
                              <m:dPr>
                                <m:ctrlPr>
                                  <a:rPr lang="en-US" sz="1600" i="1">
                                    <a:latin typeface="Cambria Math" panose="02040503050406030204" pitchFamily="18" charset="0"/>
                                  </a:rPr>
                                </m:ctrlPr>
                              </m:dPr>
                              <m:e>
                                <m:r>
                                  <m:rPr>
                                    <m:sty m:val="p"/>
                                  </m:rPr>
                                  <a:rPr lang="en-US" sz="1600">
                                    <a:latin typeface="Cambria Math" panose="02040503050406030204" pitchFamily="18" charset="0"/>
                                  </a:rPr>
                                  <m:t>aq</m:t>
                                </m:r>
                              </m:e>
                            </m:d>
                          </m:e>
                        </m:d>
                      </m:den>
                    </m:f>
                    <m:r>
                      <a:rPr lang="en-US" sz="1600" i="1">
                        <a:latin typeface="Cambria Math" panose="02040503050406030204" pitchFamily="18" charset="0"/>
                      </a:rPr>
                      <m:t>  </m:t>
                    </m:r>
                  </m:oMath>
                </a14:m>
                <a:endParaRPr lang="en-US" sz="1600" dirty="0"/>
              </a:p>
              <a:p>
                <a:pPr>
                  <a:lnSpc>
                    <a:spcPct val="110000"/>
                  </a:lnSpc>
                </a:pPr>
                <a:endParaRPr lang="en-US" sz="1300" dirty="0"/>
              </a:p>
              <a:p>
                <a:pPr>
                  <a:lnSpc>
                    <a:spcPct val="110000"/>
                  </a:lnSpc>
                </a:pPr>
                <a:endParaRPr lang="en-US" sz="13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76578" y="956603"/>
                <a:ext cx="7915119" cy="5901396"/>
              </a:xfrm>
              <a:blipFill>
                <a:blip r:embed="rId2"/>
                <a:stretch>
                  <a:fillRect l="-308" t="-310" r="-770"/>
                </a:stretch>
              </a:blipFill>
            </p:spPr>
            <p:txBody>
              <a:bodyPr/>
              <a:lstStyle/>
              <a:p>
                <a:r>
                  <a:rPr lang="en-CA">
                    <a:noFill/>
                  </a:rPr>
                  <a:t> </a:t>
                </a:r>
              </a:p>
            </p:txBody>
          </p:sp>
        </mc:Fallback>
      </mc:AlternateContent>
    </p:spTree>
    <p:extLst>
      <p:ext uri="{BB962C8B-B14F-4D97-AF65-F5344CB8AC3E}">
        <p14:creationId xmlns:p14="http://schemas.microsoft.com/office/powerpoint/2010/main" val="235994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961" y="1600199"/>
            <a:ext cx="3171432" cy="4297680"/>
          </a:xfrm>
        </p:spPr>
        <p:txBody>
          <a:bodyPr anchor="ctr">
            <a:normAutofit/>
          </a:bodyPr>
          <a:lstStyle/>
          <a:p>
            <a:r>
              <a:rPr lang="en-US" dirty="0"/>
              <a:t>Types of Equilibrium</a:t>
            </a:r>
          </a:p>
        </p:txBody>
      </p:sp>
      <p:pic>
        <p:nvPicPr>
          <p:cNvPr id="12" name="Picture 11">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76636" y="1600199"/>
                <a:ext cx="6078218" cy="4297680"/>
              </a:xfrm>
            </p:spPr>
            <p:txBody>
              <a:bodyPr anchor="ctr">
                <a:normAutofit/>
              </a:bodyPr>
              <a:lstStyle/>
              <a:p>
                <a:pPr marL="0" indent="0">
                  <a:buNone/>
                </a:pPr>
                <a:r>
                  <a:rPr lang="en-US" b="1" dirty="0"/>
                  <a:t>Equilibrium Expressions</a:t>
                </a:r>
                <a:endParaRPr lang="en-US" dirty="0"/>
              </a:p>
              <a:p>
                <a:r>
                  <a:rPr lang="en-US" dirty="0"/>
                  <a:t>Provide equilibrium expressions for the following (</a:t>
                </a:r>
                <a:r>
                  <a:rPr lang="en-US" dirty="0" err="1"/>
                  <a:t>K</a:t>
                </a:r>
                <a:r>
                  <a:rPr lang="en-US" baseline="-25000" dirty="0" err="1"/>
                  <a:t>p</a:t>
                </a:r>
                <a:r>
                  <a:rPr lang="en-US" dirty="0"/>
                  <a:t> - X(g) only, K</a:t>
                </a:r>
                <a:r>
                  <a:rPr lang="en-US" baseline="-25000" dirty="0"/>
                  <a:t>c</a:t>
                </a:r>
                <a:r>
                  <a:rPr lang="en-US" dirty="0"/>
                  <a:t> - X(</a:t>
                </a:r>
                <a:r>
                  <a:rPr lang="en-US" dirty="0" err="1"/>
                  <a:t>aq</a:t>
                </a:r>
                <a:r>
                  <a:rPr lang="en-US" dirty="0"/>
                  <a:t>) only, K</a:t>
                </a:r>
                <a:r>
                  <a:rPr lang="en-US" baseline="-25000" dirty="0"/>
                  <a:t>c</a:t>
                </a:r>
                <a:r>
                  <a:rPr lang="en-US" dirty="0"/>
                  <a:t> - for a mix of states): </a:t>
                </a:r>
              </a:p>
              <a:p>
                <a:r>
                  <a:rPr lang="en-US" dirty="0"/>
                  <a:t>a. 	N</a:t>
                </a:r>
                <a:r>
                  <a:rPr lang="en-US" baseline="-25000" dirty="0"/>
                  <a:t>2</a:t>
                </a:r>
                <a:r>
                  <a:rPr lang="en-US" dirty="0"/>
                  <a:t>(g) + 3 H</a:t>
                </a:r>
                <a:r>
                  <a:rPr lang="en-US" baseline="-25000" dirty="0"/>
                  <a:t>2</a:t>
                </a:r>
                <a:r>
                  <a:rPr lang="en-US" dirty="0"/>
                  <a:t>(g)  </a:t>
                </a:r>
                <a14:m>
                  <m:oMath xmlns:m="http://schemas.openxmlformats.org/officeDocument/2006/math">
                    <m:r>
                      <a:rPr lang="en-US" i="1">
                        <a:latin typeface="Cambria Math" panose="02040503050406030204" pitchFamily="18" charset="0"/>
                      </a:rPr>
                      <m:t>⇌</m:t>
                    </m:r>
                  </m:oMath>
                </a14:m>
                <a:r>
                  <a:rPr lang="en-US" dirty="0"/>
                  <a:t>  2 NH</a:t>
                </a:r>
                <a:r>
                  <a:rPr lang="en-US" baseline="-25000" dirty="0"/>
                  <a:t>3</a:t>
                </a:r>
                <a:r>
                  <a:rPr lang="en-US" dirty="0"/>
                  <a:t>(g) 			    (Haber-Bosch Process)</a:t>
                </a:r>
              </a:p>
              <a:p>
                <a:r>
                  <a:rPr lang="en-US" dirty="0"/>
                  <a:t>b. 	CH</a:t>
                </a:r>
                <a:r>
                  <a:rPr lang="en-US" baseline="-25000" dirty="0"/>
                  <a:t>4</a:t>
                </a:r>
                <a:r>
                  <a:rPr lang="en-US" dirty="0"/>
                  <a:t>(g)  +  H</a:t>
                </a:r>
                <a:r>
                  <a:rPr lang="en-US" baseline="-25000" dirty="0"/>
                  <a:t>2</a:t>
                </a:r>
                <a:r>
                  <a:rPr lang="en-US" dirty="0"/>
                  <a:t>O(g) </a:t>
                </a:r>
                <a14:m>
                  <m:oMath xmlns:m="http://schemas.openxmlformats.org/officeDocument/2006/math">
                    <m:r>
                      <a:rPr lang="en-US" i="1">
                        <a:latin typeface="Cambria Math" panose="02040503050406030204" pitchFamily="18" charset="0"/>
                      </a:rPr>
                      <m:t>⇌</m:t>
                    </m:r>
                  </m:oMath>
                </a14:m>
                <a:r>
                  <a:rPr lang="en-US" dirty="0"/>
                  <a:t>  3 H</a:t>
                </a:r>
                <a:r>
                  <a:rPr lang="en-US" baseline="-25000" dirty="0"/>
                  <a:t>2</a:t>
                </a:r>
                <a:r>
                  <a:rPr lang="en-US" dirty="0"/>
                  <a:t>(g)  +  CO(g) 	    (Steam reforming of Methane)</a:t>
                </a:r>
              </a:p>
              <a:p>
                <a:r>
                  <a:rPr lang="en-US" dirty="0"/>
                  <a:t>c. 	C(s)  +  H</a:t>
                </a:r>
                <a:r>
                  <a:rPr lang="en-US" baseline="-25000" dirty="0"/>
                  <a:t>2</a:t>
                </a:r>
                <a:r>
                  <a:rPr lang="en-US" dirty="0"/>
                  <a:t>O(g) </a:t>
                </a:r>
                <a14:m>
                  <m:oMath xmlns:m="http://schemas.openxmlformats.org/officeDocument/2006/math">
                    <m:r>
                      <a:rPr lang="en-US" i="1">
                        <a:latin typeface="Cambria Math" panose="02040503050406030204" pitchFamily="18" charset="0"/>
                      </a:rPr>
                      <m:t>⇌</m:t>
                    </m:r>
                  </m:oMath>
                </a14:m>
                <a:r>
                  <a:rPr lang="en-US" dirty="0"/>
                  <a:t>   H</a:t>
                </a:r>
                <a:r>
                  <a:rPr lang="en-US" baseline="-25000" dirty="0"/>
                  <a:t>2</a:t>
                </a:r>
                <a:r>
                  <a:rPr lang="en-US" dirty="0"/>
                  <a:t>(g)  +  CO(g) 		    (Synthesis Gas reaction)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76636" y="1600199"/>
                <a:ext cx="6078218" cy="4297680"/>
              </a:xfrm>
              <a:blipFill>
                <a:blip r:embed="rId3"/>
                <a:stretch>
                  <a:fillRect l="-1003" t="-10780"/>
                </a:stretch>
              </a:blipFill>
            </p:spPr>
            <p:txBody>
              <a:bodyPr/>
              <a:lstStyle/>
              <a:p>
                <a:r>
                  <a:rPr lang="en-CA">
                    <a:noFill/>
                  </a:rPr>
                  <a:t> </a:t>
                </a:r>
              </a:p>
            </p:txBody>
          </p:sp>
        </mc:Fallback>
      </mc:AlternateContent>
    </p:spTree>
    <p:extLst>
      <p:ext uri="{BB962C8B-B14F-4D97-AF65-F5344CB8AC3E}">
        <p14:creationId xmlns:p14="http://schemas.microsoft.com/office/powerpoint/2010/main" val="14466301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otalTime>1</TotalTime>
  <Words>2877</Words>
  <Application>Microsoft Office PowerPoint</Application>
  <PresentationFormat>Widescreen</PresentationFormat>
  <Paragraphs>158</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Cambria Math</vt:lpstr>
      <vt:lpstr>Century Gothic</vt:lpstr>
      <vt:lpstr>Gallery</vt:lpstr>
      <vt:lpstr>Unit D Chemical Equilibrium &amp; Acid-Base Systems </vt:lpstr>
      <vt:lpstr>Equilibrium Systems</vt:lpstr>
      <vt:lpstr>Equilibrium in Chemical Systems</vt:lpstr>
      <vt:lpstr>Explaining Equilibrium </vt:lpstr>
      <vt:lpstr>How does the reaction reach equilibrium?</vt:lpstr>
      <vt:lpstr>Types of Equilibrium</vt:lpstr>
      <vt:lpstr>Types of Equilibrium</vt:lpstr>
      <vt:lpstr>Types of Equilibrium</vt:lpstr>
      <vt:lpstr>Types of Equilibrium</vt:lpstr>
      <vt:lpstr>Chemical Reaction Equilibrium</vt:lpstr>
      <vt:lpstr>Experimental Data</vt:lpstr>
      <vt:lpstr>Practice</vt:lpstr>
      <vt:lpstr>Summary</vt:lpstr>
      <vt:lpstr>Predicting Final Equilibrium Concentrations</vt:lpstr>
      <vt:lpstr>Qualitative Change in Equilibrium Systems</vt:lpstr>
      <vt:lpstr>Le Châtelier principle:</vt:lpstr>
      <vt:lpstr>Summary</vt:lpstr>
      <vt:lpstr>Water Ionization</vt:lpstr>
      <vt:lpstr>Examples:</vt:lpstr>
      <vt:lpstr>Example:</vt:lpstr>
      <vt:lpstr>pH and pOH   Do you remember the formulas?</vt:lpstr>
      <vt:lpstr>Equilibrium in Acid-Base Systems</vt:lpstr>
      <vt:lpstr>Acid Strength &amp; Equilibrium </vt:lpstr>
      <vt:lpstr>Acid Strength &amp; Equilibrium </vt:lpstr>
      <vt:lpstr>Example:</vt:lpstr>
      <vt:lpstr>Proton Transfer</vt:lpstr>
      <vt:lpstr>Conjugate Acid and Base</vt:lpstr>
      <vt:lpstr>Predicting Acid-Base Rxns</vt:lpstr>
      <vt:lpstr>Predicting Acid-Base Rxns</vt:lpstr>
      <vt:lpstr>Examples:</vt:lpstr>
      <vt:lpstr>Summary</vt:lpstr>
      <vt:lpstr>Acid Ionization</vt:lpstr>
      <vt:lpstr>Examples:</vt:lpstr>
      <vt:lpstr>Examples: Making an assumption!</vt:lpstr>
      <vt:lpstr>Base Strength and Ionization - Kb</vt:lpstr>
      <vt:lpstr>Continued…</vt:lpstr>
      <vt:lpstr>Example:</vt:lpstr>
      <vt:lpstr>Calculating [OH(aq)] from Kb</vt:lpstr>
      <vt:lpstr>Examples:</vt:lpstr>
      <vt:lpstr>What about Amphoterics?</vt:lpstr>
      <vt:lpstr>Continued… </vt:lpstr>
      <vt:lpstr>Interpreting pH Curves</vt:lpstr>
      <vt:lpstr>Buffering Regions, Endpoints, and Indicators</vt:lpstr>
      <vt:lpstr>Indicators</vt:lpstr>
      <vt:lpstr>Continued…</vt:lpstr>
      <vt:lpstr>Polyprotic Entities and Sequential Reactions</vt:lpstr>
      <vt:lpstr>Combining Formulas</vt:lpstr>
      <vt:lpstr>pH Curve Shape versus Acid and Base Strength</vt:lpstr>
      <vt:lpstr>pH Curve Buffering Regions and Buffer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D Chemical Equilibrium &amp; Acid-Base Systems </dc:title>
  <dc:creator>Rebecca and Jonathan Pullishy</dc:creator>
  <cp:lastModifiedBy>Rebecca and Jonathan Pullishy</cp:lastModifiedBy>
  <cp:revision>1</cp:revision>
  <dcterms:created xsi:type="dcterms:W3CDTF">2019-05-24T17:53:48Z</dcterms:created>
  <dcterms:modified xsi:type="dcterms:W3CDTF">2019-05-24T17:55:13Z</dcterms:modified>
</cp:coreProperties>
</file>