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6" r:id="rId10"/>
    <p:sldId id="267" r:id="rId11"/>
    <p:sldId id="268" r:id="rId12"/>
    <p:sldId id="269" r:id="rId13"/>
    <p:sldId id="271" r:id="rId14"/>
    <p:sldId id="272" r:id="rId15"/>
    <p:sldId id="276" r:id="rId16"/>
    <p:sldId id="277" r:id="rId17"/>
    <p:sldId id="278" r:id="rId18"/>
    <p:sldId id="279" r:id="rId19"/>
    <p:sldId id="321" r:id="rId20"/>
    <p:sldId id="280" r:id="rId21"/>
    <p:sldId id="281" r:id="rId22"/>
    <p:sldId id="282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6" r:id="rId32"/>
    <p:sldId id="295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5" r:id="rId50"/>
    <p:sldId id="316" r:id="rId51"/>
    <p:sldId id="317" r:id="rId52"/>
    <p:sldId id="318" r:id="rId53"/>
    <p:sldId id="319" r:id="rId54"/>
    <p:sldId id="32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8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9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3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7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4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9E60AC-6424-44EA-B2D7-D69CECCF0E0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E373047-3310-4A1E-9ADE-C9A892E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and the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30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69423" cy="6179490"/>
          </a:xfrm>
        </p:spPr>
        <p:txBody>
          <a:bodyPr vert="vert270">
            <a:normAutofit fontScale="90000"/>
          </a:bodyPr>
          <a:lstStyle/>
          <a:p>
            <a:r>
              <a:rPr lang="en-US" dirty="0" smtClean="0"/>
              <a:t>World Coal Consumption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42" y="365125"/>
            <a:ext cx="8849269" cy="6179490"/>
          </a:xfrm>
        </p:spPr>
      </p:pic>
    </p:spTree>
    <p:extLst>
      <p:ext uri="{BB962C8B-B14F-4D97-AF65-F5344CB8AC3E}">
        <p14:creationId xmlns:p14="http://schemas.microsoft.com/office/powerpoint/2010/main" val="38644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Formation – </a:t>
            </a:r>
            <a:r>
              <a:rPr lang="en-US" sz="1400" dirty="0" smtClean="0"/>
              <a:t>formed from ancient microscopic marine organisms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61" y="2267005"/>
            <a:ext cx="8993660" cy="3348183"/>
          </a:xfrm>
        </p:spPr>
      </p:pic>
    </p:spTree>
    <p:extLst>
      <p:ext uri="{BB962C8B-B14F-4D97-AF65-F5344CB8AC3E}">
        <p14:creationId xmlns:p14="http://schemas.microsoft.com/office/powerpoint/2010/main" val="14212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Petroleum Production and Consumption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Production – THE USA IS NOW A NET EXPORTER!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9" y="2747056"/>
            <a:ext cx="6334574" cy="320062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Consumption 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43" y="2743200"/>
            <a:ext cx="4029852" cy="3292475"/>
          </a:xfrm>
        </p:spPr>
      </p:pic>
    </p:spTree>
    <p:extLst>
      <p:ext uri="{BB962C8B-B14F-4D97-AF65-F5344CB8AC3E}">
        <p14:creationId xmlns:p14="http://schemas.microsoft.com/office/powerpoint/2010/main" val="10731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Consumption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15" y="1601774"/>
            <a:ext cx="8357300" cy="5038797"/>
          </a:xfrm>
        </p:spPr>
      </p:pic>
    </p:spTree>
    <p:extLst>
      <p:ext uri="{BB962C8B-B14F-4D97-AF65-F5344CB8AC3E}">
        <p14:creationId xmlns:p14="http://schemas.microsoft.com/office/powerpoint/2010/main" val="32159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Oilsand</a:t>
            </a:r>
            <a:r>
              <a:rPr lang="en-US" dirty="0" smtClean="0"/>
              <a:t> Production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Situ – 80% of production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8631" y="2743200"/>
            <a:ext cx="4261621" cy="382741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Open Pit – 20% of production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26" y="2743200"/>
            <a:ext cx="4859382" cy="3644537"/>
          </a:xfrm>
        </p:spPr>
      </p:pic>
    </p:spTree>
    <p:extLst>
      <p:ext uri="{BB962C8B-B14F-4D97-AF65-F5344CB8AC3E}">
        <p14:creationId xmlns:p14="http://schemas.microsoft.com/office/powerpoint/2010/main" val="26976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125021" cy="1095974"/>
          </a:xfrm>
        </p:spPr>
        <p:txBody>
          <a:bodyPr>
            <a:normAutofit/>
          </a:bodyPr>
          <a:lstStyle/>
          <a:p>
            <a:r>
              <a:rPr lang="en-US" dirty="0" smtClean="0"/>
              <a:t>1.3 Harvesting Chemical Energy</a:t>
            </a:r>
            <a:br>
              <a:rPr lang="en-US" dirty="0" smtClean="0"/>
            </a:b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22" y="1907177"/>
            <a:ext cx="5981903" cy="3422155"/>
          </a:xfrm>
        </p:spPr>
      </p:pic>
      <p:sp>
        <p:nvSpPr>
          <p:cNvPr id="3" name="TextBox 2"/>
          <p:cNvSpPr txBox="1"/>
          <p:nvPr/>
        </p:nvSpPr>
        <p:spPr>
          <a:xfrm>
            <a:off x="731520" y="1815736"/>
            <a:ext cx="44544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Internal Combustion Engine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fuel </a:t>
            </a:r>
            <a:r>
              <a:rPr lang="en-US" sz="2000" dirty="0"/>
              <a:t>burned and we get a </a:t>
            </a:r>
            <a:r>
              <a:rPr lang="en-US" sz="2000" dirty="0" smtClean="0"/>
              <a:t>conversion </a:t>
            </a:r>
            <a:r>
              <a:rPr lang="en-US" sz="2000" dirty="0"/>
              <a:t>of chemical potential energy to kinetic energy to turn a piston, spark plug ignites the air-gas mixture, creating combustion </a:t>
            </a:r>
            <a:r>
              <a:rPr lang="en-US" sz="2000" dirty="0">
                <a:sym typeface="Wingdings" panose="05000000000000000000" pitchFamily="2" charset="2"/>
              </a:rPr>
              <a:t> different in pressure created moves pistons, engines goes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67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of Combustion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Internal combustion engine works by increasing the temperature of the area inside the piston </a:t>
            </a:r>
            <a:r>
              <a:rPr lang="en-US" dirty="0" smtClean="0">
                <a:sym typeface="Wingdings" panose="05000000000000000000" pitchFamily="2" charset="2"/>
              </a:rPr>
              <a:t> this increases the kinetic energy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/>
              <a:t>Increases the kinetic creates HEAT </a:t>
            </a:r>
            <a:r>
              <a:rPr lang="en-US" dirty="0" smtClean="0">
                <a:sym typeface="Wingdings" panose="05000000000000000000" pitchFamily="2" charset="2"/>
              </a:rPr>
              <a:t> which is the transfer of energy from molecules or atoms at a higher temperature to those at a lower temperature, this transfer of heat is what makes your engine work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 HEAT of COMBUSTION is the amount of heat released when a substance undergoes combustion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It is an EXOTHERMIC change, meaning it releases energy to the surroundings, the reactants LOSE ENERGY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of Combustion Measured with a Calorimeter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Calorimeter – measures the energy changes of a material </a:t>
            </a:r>
          </a:p>
          <a:p>
            <a:endParaRPr lang="en-US" dirty="0"/>
          </a:p>
          <a:p>
            <a:r>
              <a:rPr lang="en-US" dirty="0" smtClean="0"/>
              <a:t>Calorie – the amount of energy required to raise the temperature of 1g of water 1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1858020"/>
            <a:ext cx="4204281" cy="4318943"/>
          </a:xfrm>
        </p:spPr>
      </p:pic>
    </p:spTree>
    <p:extLst>
      <p:ext uri="{BB962C8B-B14F-4D97-AF65-F5344CB8AC3E}">
        <p14:creationId xmlns:p14="http://schemas.microsoft.com/office/powerpoint/2010/main" val="40907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484632"/>
            <a:ext cx="11782697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Heat of Combustion – Hess’ Law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4" y="3253581"/>
            <a:ext cx="11239791" cy="783543"/>
          </a:xfrm>
        </p:spPr>
      </p:pic>
      <p:sp>
        <p:nvSpPr>
          <p:cNvPr id="3" name="TextBox 2"/>
          <p:cNvSpPr txBox="1"/>
          <p:nvPr/>
        </p:nvSpPr>
        <p:spPr>
          <a:xfrm>
            <a:off x="1319349" y="4846320"/>
            <a:ext cx="967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energy change for a chemical reaction equals the sum of the standard heats of formation of the products minus the standard heats of formation of the reactants</a:t>
            </a:r>
          </a:p>
        </p:txBody>
      </p:sp>
    </p:spTree>
    <p:extLst>
      <p:ext uri="{BB962C8B-B14F-4D97-AF65-F5344CB8AC3E}">
        <p14:creationId xmlns:p14="http://schemas.microsoft.com/office/powerpoint/2010/main" val="22720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standard molar enthalpy of formation of nitromethane, CH</a:t>
            </a:r>
            <a:r>
              <a:rPr lang="en-US" baseline="-25000" dirty="0"/>
              <a:t>3</a:t>
            </a:r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(l), if its standard molar enthalpy of combustion is –710 kJ/</a:t>
            </a:r>
            <a:r>
              <a:rPr lang="en-US" dirty="0" err="1"/>
              <a:t>mol</a:t>
            </a:r>
            <a:r>
              <a:rPr lang="en-US" dirty="0"/>
              <a:t>? </a:t>
            </a:r>
            <a:r>
              <a:rPr lang="en-US" dirty="0" smtClean="0"/>
              <a:t>(The </a:t>
            </a:r>
            <a:r>
              <a:rPr lang="en-US" dirty="0"/>
              <a:t>products are carbon dioxide and nitrogen gases, and liquid water</a:t>
            </a:r>
            <a:r>
              <a:rPr lang="en-US" dirty="0" smtClean="0"/>
              <a:t>.)</a:t>
            </a:r>
          </a:p>
          <a:p>
            <a:r>
              <a:rPr lang="en-US" dirty="0" smtClean="0"/>
              <a:t>Page 498 Questions 22 and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1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Energy on Demand.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52257" cy="4351338"/>
          </a:xfrm>
        </p:spPr>
        <p:txBody>
          <a:bodyPr/>
          <a:lstStyle/>
          <a:p>
            <a:r>
              <a:rPr lang="en-US" dirty="0" smtClean="0"/>
              <a:t>Energy – ability to do work </a:t>
            </a:r>
          </a:p>
          <a:p>
            <a:endParaRPr lang="en-US" dirty="0"/>
          </a:p>
          <a:p>
            <a:r>
              <a:rPr lang="en-US" dirty="0" smtClean="0"/>
              <a:t>Work is the use of energy to move an object from one place to another </a:t>
            </a:r>
          </a:p>
          <a:p>
            <a:endParaRPr lang="en-US" dirty="0"/>
          </a:p>
          <a:p>
            <a:r>
              <a:rPr lang="en-US" dirty="0" smtClean="0"/>
              <a:t>See table </a:t>
            </a:r>
            <a:r>
              <a:rPr lang="en-US" dirty="0" err="1" smtClean="0"/>
              <a:t>pg</a:t>
            </a:r>
            <a:r>
              <a:rPr lang="en-US" dirty="0" smtClean="0"/>
              <a:t> 471 for some common expressions of energy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33" t="30982" r="24767" b="15625"/>
          <a:stretch/>
        </p:blipFill>
        <p:spPr>
          <a:xfrm>
            <a:off x="5290457" y="1825625"/>
            <a:ext cx="6596742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of Thermodynamics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Important to distinguish heat from work </a:t>
            </a:r>
          </a:p>
          <a:p>
            <a:endParaRPr lang="en-US" dirty="0"/>
          </a:p>
          <a:p>
            <a:r>
              <a:rPr lang="en-US" dirty="0"/>
              <a:t>WORK is the movement of matter from one position to another </a:t>
            </a:r>
          </a:p>
          <a:p>
            <a:endParaRPr lang="en-US" dirty="0"/>
          </a:p>
          <a:p>
            <a:r>
              <a:rPr lang="en-US" dirty="0"/>
              <a:t>HEAT is a transfer of thermal energy from location to another </a:t>
            </a:r>
          </a:p>
          <a:p>
            <a:endParaRPr lang="en-US" dirty="0"/>
          </a:p>
          <a:p>
            <a:r>
              <a:rPr lang="en-US" dirty="0"/>
              <a:t>ENERGY of a system can be INCREASED by adding heat or doing by having the surroundings of a system do work on it (positive work)</a:t>
            </a:r>
          </a:p>
          <a:p>
            <a:endParaRPr lang="en-US" dirty="0"/>
          </a:p>
          <a:p>
            <a:r>
              <a:rPr lang="en-US" dirty="0"/>
              <a:t>ENERGY of a system can be DECREASED by removing heat or having the system do work on the surroundings (negative work)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of Thermodynamics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restatement of the Law of Conservation of Energy </a:t>
            </a:r>
          </a:p>
          <a:p>
            <a:endParaRPr lang="en-US" dirty="0"/>
          </a:p>
          <a:p>
            <a:r>
              <a:rPr lang="en-US" dirty="0"/>
              <a:t>The total energy, including heat, in a system and its surroundings remain constant</a:t>
            </a:r>
          </a:p>
          <a:p>
            <a:endParaRPr lang="en-US" dirty="0"/>
          </a:p>
          <a:p>
            <a:r>
              <a:rPr lang="en-US" dirty="0"/>
              <a:t>Whenever heat is added to a system, it transforms into equal amounts of other forms of energy</a:t>
            </a:r>
          </a:p>
          <a:p>
            <a:endParaRPr lang="en-US" dirty="0"/>
          </a:p>
          <a:p>
            <a:r>
              <a:rPr lang="en-US" dirty="0"/>
              <a:t>Energy in = Energy out </a:t>
            </a:r>
          </a:p>
          <a:p>
            <a:endParaRPr lang="en-US" dirty="0"/>
          </a:p>
          <a:p>
            <a:r>
              <a:rPr lang="en-US" dirty="0"/>
              <a:t>Heat gained = heat lost </a:t>
            </a:r>
          </a:p>
          <a:p>
            <a:endParaRPr lang="en-US" dirty="0"/>
          </a:p>
          <a:p>
            <a:r>
              <a:rPr lang="en-US" dirty="0"/>
              <a:t>Heat added = mechanical energy + heat </a:t>
            </a:r>
          </a:p>
          <a:p>
            <a:endParaRPr lang="en-US" dirty="0"/>
          </a:p>
        </p:txBody>
      </p:sp>
      <p:pic>
        <p:nvPicPr>
          <p:cNvPr id="6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919192"/>
            <a:ext cx="4754562" cy="2527741"/>
          </a:xfrm>
        </p:spPr>
      </p:pic>
    </p:spTree>
    <p:extLst>
      <p:ext uri="{BB962C8B-B14F-4D97-AF65-F5344CB8AC3E}">
        <p14:creationId xmlns:p14="http://schemas.microsoft.com/office/powerpoint/2010/main" val="36397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 of Thermodynamics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Heat always naturally from an area of high heat concentration to low heat concentration </a:t>
            </a:r>
          </a:p>
          <a:p>
            <a:endParaRPr lang="en-US" dirty="0"/>
          </a:p>
          <a:p>
            <a:r>
              <a:rPr lang="en-US" dirty="0"/>
              <a:t>Moves from a hot to a cold object </a:t>
            </a:r>
          </a:p>
          <a:p>
            <a:endParaRPr lang="en-US" dirty="0"/>
          </a:p>
          <a:p>
            <a:r>
              <a:rPr lang="en-US" dirty="0"/>
              <a:t>Particles want to be in the lowest energy state possible </a:t>
            </a:r>
          </a:p>
          <a:p>
            <a:endParaRPr lang="en-US" dirty="0"/>
          </a:p>
          <a:p>
            <a:r>
              <a:rPr lang="en-US" dirty="0"/>
              <a:t>Flows never happens naturally from a cold object to a hot object </a:t>
            </a:r>
          </a:p>
          <a:p>
            <a:endParaRPr lang="en-US" dirty="0"/>
          </a:p>
          <a:p>
            <a:r>
              <a:rPr lang="en-US" dirty="0"/>
              <a:t>Work needs to be done to move heat from cold to hot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0" y="2193925"/>
            <a:ext cx="4666377" cy="3978275"/>
          </a:xfrm>
        </p:spPr>
      </p:pic>
    </p:spTree>
    <p:extLst>
      <p:ext uri="{BB962C8B-B14F-4D97-AF65-F5344CB8AC3E}">
        <p14:creationId xmlns:p14="http://schemas.microsoft.com/office/powerpoint/2010/main" val="32134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Harvesting </a:t>
            </a:r>
            <a:r>
              <a:rPr lang="en-US" dirty="0" smtClean="0"/>
              <a:t>Nuclear Energy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Nuclear energy comes from the release of energy from the breaking or fusing of atomic nuclei </a:t>
            </a:r>
          </a:p>
          <a:p>
            <a:endParaRPr lang="en-US" dirty="0"/>
          </a:p>
          <a:p>
            <a:r>
              <a:rPr lang="en-US" dirty="0" smtClean="0"/>
              <a:t>Let’s review a few terms: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proton is a component of an atomic nucleus and has a charge 1+, and 1 AMU (atomic mass unit)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neutron is a component of an atomic nucleus and has no charge, but a mass of 1 AMU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An electron is a wave-particle best described in quantum terms. It exists in quantized energy regions outside the nucleus, has a charge of 1-, and does not register with an atomic mass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Protons and Neutrons are what we call NUCLEONS, because they are particles that exist in the nucleus of an atom 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44" y="2424459"/>
            <a:ext cx="4550246" cy="2842999"/>
          </a:xfrm>
        </p:spPr>
      </p:pic>
    </p:spTree>
    <p:extLst>
      <p:ext uri="{BB962C8B-B14F-4D97-AF65-F5344CB8AC3E}">
        <p14:creationId xmlns:p14="http://schemas.microsoft.com/office/powerpoint/2010/main" val="10241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Atomic Number – </a:t>
            </a:r>
            <a:r>
              <a:rPr lang="en-US" sz="1600" dirty="0"/>
              <a:t>determines the identity of the atom, number of protons in the nucleus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8" y="1133343"/>
            <a:ext cx="6365162" cy="5271150"/>
          </a:xfrm>
        </p:spPr>
      </p:pic>
    </p:spTree>
    <p:extLst>
      <p:ext uri="{BB962C8B-B14F-4D97-AF65-F5344CB8AC3E}">
        <p14:creationId xmlns:p14="http://schemas.microsoft.com/office/powerpoint/2010/main" val="29000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Number and Isotopes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Neutrons and Isotopes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Isotope – atoms of the same element can have a different number of neutrons, this is an isotope</a:t>
            </a:r>
          </a:p>
          <a:p>
            <a:endParaRPr lang="en-US" dirty="0"/>
          </a:p>
          <a:p>
            <a:r>
              <a:rPr lang="en-US" dirty="0"/>
              <a:t>Mass number– number of protons and neutrons added together to give the weight of an element, on the bottom of the information box on the Periodic Table </a:t>
            </a:r>
          </a:p>
          <a:p>
            <a:endParaRPr lang="en-US" dirty="0"/>
          </a:p>
          <a:p>
            <a:r>
              <a:rPr lang="en-US" dirty="0"/>
              <a:t>Number of neutrons is found by subtracting atomic number from mass </a:t>
            </a:r>
          </a:p>
          <a:p>
            <a:endParaRPr lang="en-US" dirty="0"/>
          </a:p>
          <a:p>
            <a:r>
              <a:rPr lang="en-US" dirty="0"/>
              <a:t>Mass Number – Atomic Number = Number of Neutrons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Nuclear Notation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798417"/>
            <a:ext cx="4754562" cy="3182041"/>
          </a:xfrm>
        </p:spPr>
      </p:pic>
    </p:spTree>
    <p:extLst>
      <p:ext uri="{BB962C8B-B14F-4D97-AF65-F5344CB8AC3E}">
        <p14:creationId xmlns:p14="http://schemas.microsoft.com/office/powerpoint/2010/main" val="31106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Radiation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9847" y="2194559"/>
            <a:ext cx="5553763" cy="41278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Strong Nuclear Force – attraction of particles within the nucleus (could be protons-protons, neutrons-protons, neutrons-neutrons) </a:t>
            </a:r>
            <a:r>
              <a:rPr lang="en-US" dirty="0" smtClean="0">
                <a:sym typeface="Wingdings" panose="05000000000000000000" pitchFamily="2" charset="2"/>
              </a:rPr>
              <a:t> this is a strong affinity that releases a lot of energy when broken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When repulsive electric forces between positively charged protons are strong, the nucleus can break down and release radioactive particles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call this radioactive decay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presence of neutrons to “dilute” the electric force of these protons stabilizes the atom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Unstable isotopes with differing numbers of neutrons can cause unbalanced forces within the nucleus, creating radioactive decay 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11" y="362474"/>
            <a:ext cx="5288090" cy="3269000"/>
          </a:xfrm>
        </p:spPr>
      </p:pic>
    </p:spTree>
    <p:extLst>
      <p:ext uri="{BB962C8B-B14F-4D97-AF65-F5344CB8AC3E}">
        <p14:creationId xmlns:p14="http://schemas.microsoft.com/office/powerpoint/2010/main" val="22257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Radiation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stream of alpha particles produced from unstable nuclei </a:t>
            </a:r>
          </a:p>
          <a:p>
            <a:endParaRPr lang="en-US" dirty="0"/>
          </a:p>
          <a:p>
            <a:r>
              <a:rPr lang="en-US" dirty="0" smtClean="0"/>
              <a:t>An alpha particle is a positively charged particle consisting of two protons and two neutrons </a:t>
            </a:r>
          </a:p>
          <a:p>
            <a:endParaRPr lang="en-US" dirty="0"/>
          </a:p>
          <a:p>
            <a:r>
              <a:rPr lang="en-US" dirty="0" smtClean="0"/>
              <a:t>An alpha particle is a Helium nucleus </a:t>
            </a:r>
          </a:p>
          <a:p>
            <a:endParaRPr lang="en-US" dirty="0"/>
          </a:p>
          <a:p>
            <a:r>
              <a:rPr lang="en-US" dirty="0" smtClean="0"/>
              <a:t>See p. 505 ex 1.3 for alpha decay equation examples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12" y="2460389"/>
            <a:ext cx="5126688" cy="2729795"/>
          </a:xfrm>
        </p:spPr>
      </p:pic>
    </p:spTree>
    <p:extLst>
      <p:ext uri="{BB962C8B-B14F-4D97-AF65-F5344CB8AC3E}">
        <p14:creationId xmlns:p14="http://schemas.microsoft.com/office/powerpoint/2010/main" val="27794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Beta Radiation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Beta radiation is a stream of beta particles emitted from unstable nuclei</a:t>
            </a:r>
          </a:p>
          <a:p>
            <a:endParaRPr lang="en-US" dirty="0"/>
          </a:p>
          <a:p>
            <a:r>
              <a:rPr lang="en-US" dirty="0" smtClean="0"/>
              <a:t>A beta particle is a high speed electron, a result of the change of a neutron to a proton during a nuclear reaction </a:t>
            </a:r>
          </a:p>
          <a:p>
            <a:endParaRPr lang="en-US" dirty="0"/>
          </a:p>
          <a:p>
            <a:r>
              <a:rPr lang="en-US" dirty="0" smtClean="0"/>
              <a:t>During beta decay, the number of nucleons does not change, but the atomic number does </a:t>
            </a:r>
            <a:r>
              <a:rPr lang="en-US" dirty="0" smtClean="0">
                <a:sym typeface="Wingdings" panose="05000000000000000000" pitchFamily="2" charset="2"/>
              </a:rPr>
              <a:t> we create a proton to neutralize the negative particle release of the electron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See examples pg. 507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3" y="2159414"/>
            <a:ext cx="5104729" cy="3108045"/>
          </a:xfrm>
        </p:spPr>
      </p:pic>
    </p:spTree>
    <p:extLst>
      <p:ext uri="{BB962C8B-B14F-4D97-AF65-F5344CB8AC3E}">
        <p14:creationId xmlns:p14="http://schemas.microsoft.com/office/powerpoint/2010/main" val="5884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Radiation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 comprised of a stream of particles like alpha and beta radiation </a:t>
            </a:r>
          </a:p>
          <a:p>
            <a:endParaRPr lang="en-US" dirty="0"/>
          </a:p>
          <a:p>
            <a:r>
              <a:rPr lang="en-US" dirty="0" smtClean="0"/>
              <a:t>Gamma photons are released </a:t>
            </a:r>
          </a:p>
          <a:p>
            <a:endParaRPr lang="en-US" dirty="0"/>
          </a:p>
          <a:p>
            <a:r>
              <a:rPr lang="en-US" dirty="0" smtClean="0"/>
              <a:t>No mass or charge but high energy electric and magnetic fields </a:t>
            </a:r>
          </a:p>
          <a:p>
            <a:endParaRPr lang="en-US" dirty="0"/>
          </a:p>
          <a:p>
            <a:r>
              <a:rPr lang="en-US" dirty="0" smtClean="0"/>
              <a:t>Usually emitted in conjunction with alpha and beta decay but can be released on its own (</a:t>
            </a:r>
            <a:r>
              <a:rPr lang="en-US" dirty="0" err="1" smtClean="0"/>
              <a:t>xrays</a:t>
            </a:r>
            <a:r>
              <a:rPr lang="en-US" dirty="0"/>
              <a:t> </a:t>
            </a:r>
            <a:r>
              <a:rPr lang="en-US" dirty="0" smtClean="0"/>
              <a:t>for example) </a:t>
            </a:r>
          </a:p>
          <a:p>
            <a:endParaRPr lang="en-US" dirty="0"/>
          </a:p>
          <a:p>
            <a:r>
              <a:rPr lang="en-US" dirty="0" smtClean="0"/>
              <a:t>Geiger counters measure ionizing radiation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01" y="2056987"/>
            <a:ext cx="4985899" cy="3236230"/>
          </a:xfrm>
        </p:spPr>
      </p:pic>
    </p:spTree>
    <p:extLst>
      <p:ext uri="{BB962C8B-B14F-4D97-AF65-F5344CB8AC3E}">
        <p14:creationId xmlns:p14="http://schemas.microsoft.com/office/powerpoint/2010/main" val="8608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Energy Consumption Patterns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consumption increases as a country’s GDP increases </a:t>
            </a:r>
            <a:endParaRPr lang="en-US" dirty="0"/>
          </a:p>
          <a:p>
            <a:r>
              <a:rPr lang="en-US" dirty="0" smtClean="0"/>
              <a:t>GDP = Gross Domestic Product </a:t>
            </a:r>
            <a:r>
              <a:rPr lang="en-US" dirty="0" smtClean="0">
                <a:sym typeface="Wingdings" panose="05000000000000000000" pitchFamily="2" charset="2"/>
              </a:rPr>
              <a:t> the total market value of all goods and services produced by a country in one year; considered an indication of a country’s economic output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We can also measure a country’s GDP relative to its energy use, this comparison is called ENERGY INTENSITY.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 is a measure of the EFFICIENCY OF AN ECONOMY, the lower the ratio of energy input to profitability the less energy a country has to use to develop profit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Energy Intensity = Energy Use (Joules) / GDP (dollars) </a:t>
            </a:r>
          </a:p>
        </p:txBody>
      </p:sp>
    </p:spTree>
    <p:extLst>
      <p:ext uri="{BB962C8B-B14F-4D97-AF65-F5344CB8AC3E}">
        <p14:creationId xmlns:p14="http://schemas.microsoft.com/office/powerpoint/2010/main" val="505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nuclear reaction in which a large nucleus splits into smaller nuclei or particles with the simultaneous release of energy </a:t>
            </a:r>
          </a:p>
          <a:p>
            <a:endParaRPr lang="en-US" dirty="0"/>
          </a:p>
          <a:p>
            <a:r>
              <a:rPr lang="en-US" dirty="0" smtClean="0"/>
              <a:t>Atoms are split to release nuclear energy</a:t>
            </a:r>
          </a:p>
          <a:p>
            <a:endParaRPr lang="en-US" dirty="0"/>
          </a:p>
          <a:p>
            <a:r>
              <a:rPr lang="en-US" dirty="0" smtClean="0"/>
              <a:t>This sums to a massive amount of energy, a critical mass can be used in a device such an atomic bomb where if you have an ideal amount of a large nucleus, a neutron smashing into the mass of atoms can spark a chain reaction and a large nuclear explosion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1162548"/>
            <a:ext cx="5722838" cy="4150900"/>
          </a:xfrm>
        </p:spPr>
      </p:pic>
    </p:spTree>
    <p:extLst>
      <p:ext uri="{BB962C8B-B14F-4D97-AF65-F5344CB8AC3E}">
        <p14:creationId xmlns:p14="http://schemas.microsoft.com/office/powerpoint/2010/main" val="5822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Mass – </a:t>
            </a:r>
            <a:r>
              <a:rPr lang="en-US" sz="1400" dirty="0" smtClean="0"/>
              <a:t>chain reaction, creates a reaction that perpetuates itself</a:t>
            </a:r>
            <a:endParaRPr lang="en-US" sz="1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04" y="1750423"/>
            <a:ext cx="5164316" cy="4686617"/>
          </a:xfrm>
        </p:spPr>
      </p:pic>
    </p:spTree>
    <p:extLst>
      <p:ext uri="{BB962C8B-B14F-4D97-AF65-F5344CB8AC3E}">
        <p14:creationId xmlns:p14="http://schemas.microsoft.com/office/powerpoint/2010/main" val="19730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Fission Equations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large nucleus, such as Uranium, is struck by a neutron</a:t>
            </a:r>
          </a:p>
          <a:p>
            <a:endParaRPr lang="en-US" dirty="0"/>
          </a:p>
          <a:p>
            <a:r>
              <a:rPr lang="en-US" dirty="0" smtClean="0"/>
              <a:t>The neutron breaks the atom into two products</a:t>
            </a:r>
          </a:p>
          <a:p>
            <a:endParaRPr lang="en-US" dirty="0"/>
          </a:p>
          <a:p>
            <a:r>
              <a:rPr lang="en-US" dirty="0" smtClean="0"/>
              <a:t>A lot of energy is released in this process</a:t>
            </a:r>
          </a:p>
          <a:p>
            <a:endParaRPr lang="en-US" dirty="0"/>
          </a:p>
          <a:p>
            <a:r>
              <a:rPr lang="en-US" dirty="0" smtClean="0"/>
              <a:t>In a nuclear reactor, this energy is transferred as heat to water surrounding the nuclear fuel, this can then be used for energy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609302"/>
            <a:ext cx="4754562" cy="3147520"/>
          </a:xfrm>
        </p:spPr>
      </p:pic>
    </p:spTree>
    <p:extLst>
      <p:ext uri="{BB962C8B-B14F-4D97-AF65-F5344CB8AC3E}">
        <p14:creationId xmlns:p14="http://schemas.microsoft.com/office/powerpoint/2010/main" val="24361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Fission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6" y="1750423"/>
            <a:ext cx="5760720" cy="4846319"/>
          </a:xfrm>
        </p:spPr>
        <p:txBody>
          <a:bodyPr>
            <a:normAutofit/>
          </a:bodyPr>
          <a:lstStyle/>
          <a:p>
            <a:r>
              <a:rPr lang="en-US" dirty="0" smtClean="0"/>
              <a:t>Fission of Uranium-235 in a nuclear reactor requires a constant stream of neutrons </a:t>
            </a:r>
          </a:p>
          <a:p>
            <a:r>
              <a:rPr lang="en-US" dirty="0" smtClean="0"/>
              <a:t>Uranium is provided to nuclear reactors in the form of uranium dioxide pellets configured into rods </a:t>
            </a:r>
          </a:p>
          <a:p>
            <a:r>
              <a:rPr lang="en-US" dirty="0" smtClean="0"/>
              <a:t>Sections of the rods are exposed to neutrons to undergo fission and the amount of neutrons available are controlled </a:t>
            </a:r>
          </a:p>
          <a:p>
            <a:r>
              <a:rPr lang="en-US" dirty="0" smtClean="0"/>
              <a:t>Deuterium (heavy water) – is a way fission is controlled </a:t>
            </a:r>
            <a:r>
              <a:rPr lang="en-US" dirty="0" smtClean="0">
                <a:sym typeface="Wingdings" panose="05000000000000000000" pitchFamily="2" charset="2"/>
              </a:rPr>
              <a:t> the rods are immersed in deuterium, which is water with two heavy isotopes of hydrogen attached to oxygen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Heavy water is a moderator (slows the speed of neutrons and has low molecular mass) 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06" y="2403567"/>
            <a:ext cx="5790131" cy="2531434"/>
          </a:xfrm>
        </p:spPr>
      </p:pic>
    </p:spTree>
    <p:extLst>
      <p:ext uri="{BB962C8B-B14F-4D97-AF65-F5344CB8AC3E}">
        <p14:creationId xmlns:p14="http://schemas.microsoft.com/office/powerpoint/2010/main" val="12360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Nuclear Meltdown – </a:t>
            </a:r>
            <a:r>
              <a:rPr lang="en-US" sz="1300" dirty="0" smtClean="0"/>
              <a:t>improper control of a nuclear reaction within a reactor, the reactor core’s temperature is not controlled and radioactive substances are released into the atmosphere</a:t>
            </a:r>
            <a:endParaRPr lang="en-US" sz="13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25" y="1815738"/>
            <a:ext cx="7297791" cy="4532312"/>
          </a:xfrm>
        </p:spPr>
      </p:pic>
    </p:spTree>
    <p:extLst>
      <p:ext uri="{BB962C8B-B14F-4D97-AF65-F5344CB8AC3E}">
        <p14:creationId xmlns:p14="http://schemas.microsoft.com/office/powerpoint/2010/main" val="42501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Mass-Energy Equivalence 		</a:t>
            </a:r>
            <a:br>
              <a:rPr lang="en-US" dirty="0" smtClean="0"/>
            </a:br>
            <a:r>
              <a:rPr lang="en-US" dirty="0" smtClean="0"/>
              <a:t>E = mc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529444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Energy given off by a reaction is the function of the mass of a particles in a reaction and the speed at which they travel, which is the speed of light </a:t>
            </a:r>
          </a:p>
          <a:p>
            <a:r>
              <a:rPr lang="en-US" dirty="0" smtClean="0"/>
              <a:t>An object’s mass is not related to sum of its constituent part, it is also the sum of the total kinetic, potential, and mass energy is possesses. </a:t>
            </a:r>
          </a:p>
          <a:p>
            <a:r>
              <a:rPr lang="en-US" dirty="0" smtClean="0"/>
              <a:t>E = change in energy (J) </a:t>
            </a:r>
          </a:p>
          <a:p>
            <a:r>
              <a:rPr lang="en-US" dirty="0" smtClean="0"/>
              <a:t>m = change in mass </a:t>
            </a:r>
          </a:p>
          <a:p>
            <a:pPr lvl="1"/>
            <a:r>
              <a:rPr lang="en-US" dirty="0"/>
              <a:t>= mass of reactants – mass of products (kg) </a:t>
            </a:r>
          </a:p>
          <a:p>
            <a:r>
              <a:rPr lang="en-US" dirty="0" smtClean="0"/>
              <a:t>c = speed of light (3.0x10</a:t>
            </a:r>
            <a:r>
              <a:rPr lang="en-US" baseline="30000" dirty="0" smtClean="0"/>
              <a:t>8</a:t>
            </a:r>
            <a:r>
              <a:rPr lang="en-US" dirty="0" smtClean="0"/>
              <a:t> m/s)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 SMALL CHANGE IN MASS EQUATES TO A BIG CHANGE IN ENERGY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See p. 514 and 515 for examples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756263"/>
            <a:ext cx="5524972" cy="2050869"/>
          </a:xfrm>
        </p:spPr>
      </p:pic>
    </p:spTree>
    <p:extLst>
      <p:ext uri="{BB962C8B-B14F-4D97-AF65-F5344CB8AC3E}">
        <p14:creationId xmlns:p14="http://schemas.microsoft.com/office/powerpoint/2010/main" val="3161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process in which two smaller nuclei join to form a larger nucleus, with a release in energy </a:t>
            </a:r>
          </a:p>
          <a:p>
            <a:endParaRPr lang="en-US" dirty="0"/>
          </a:p>
          <a:p>
            <a:r>
              <a:rPr lang="en-US" dirty="0" smtClean="0"/>
              <a:t>Fusion does not happen on Earth, we see it in the Sun as its primary source of energy </a:t>
            </a:r>
          </a:p>
          <a:p>
            <a:endParaRPr lang="en-US" dirty="0"/>
          </a:p>
          <a:p>
            <a:r>
              <a:rPr lang="en-US" dirty="0" smtClean="0"/>
              <a:t>Takes extremely high temperatures for fusion to occur </a:t>
            </a:r>
          </a:p>
          <a:p>
            <a:endParaRPr lang="en-US" dirty="0"/>
          </a:p>
          <a:p>
            <a:r>
              <a:rPr lang="en-US" dirty="0" smtClean="0"/>
              <a:t>Fission and fusion reactions using hydrogen are considered renewable sources of energy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96" y="800152"/>
            <a:ext cx="5766227" cy="3837162"/>
          </a:xfrm>
        </p:spPr>
      </p:pic>
    </p:spTree>
    <p:extLst>
      <p:ext uri="{BB962C8B-B14F-4D97-AF65-F5344CB8AC3E}">
        <p14:creationId xmlns:p14="http://schemas.microsoft.com/office/powerpoint/2010/main" val="15651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2.1/2.2 Sustainable </a:t>
            </a:r>
            <a:r>
              <a:rPr lang="en-US" dirty="0" smtClean="0"/>
              <a:t>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Sustainable means capable of being maintained at length without interruption, weakening, or loss of essential characteristics (such as matter and energy) </a:t>
            </a:r>
          </a:p>
          <a:p>
            <a:endParaRPr lang="en-US" dirty="0"/>
          </a:p>
          <a:p>
            <a:r>
              <a:rPr lang="en-US" dirty="0" smtClean="0"/>
              <a:t>Sustainable development is the development of natural resources that meets the needs of the present generation without compromising the ability of future generations to meet their own needs </a:t>
            </a:r>
          </a:p>
          <a:p>
            <a:endParaRPr lang="en-US" dirty="0"/>
          </a:p>
          <a:p>
            <a:r>
              <a:rPr lang="en-US" dirty="0" smtClean="0"/>
              <a:t>Right now the resource development on Earth is unsustainable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88" y="2193925"/>
            <a:ext cx="4388762" cy="3978275"/>
          </a:xfrm>
        </p:spPr>
      </p:pic>
    </p:spTree>
    <p:extLst>
      <p:ext uri="{BB962C8B-B14F-4D97-AF65-F5344CB8AC3E}">
        <p14:creationId xmlns:p14="http://schemas.microsoft.com/office/powerpoint/2010/main" val="24010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– </a:t>
            </a:r>
            <a:r>
              <a:rPr lang="en-US" sz="1200" dirty="0" smtClean="0"/>
              <a:t>see green boxes p. 527-528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Ecological – functioning in such a way as to not adversely affect air, water, land, biodiversity, or natural ecosystems </a:t>
            </a:r>
          </a:p>
          <a:p>
            <a:endParaRPr lang="en-US" dirty="0"/>
          </a:p>
          <a:p>
            <a:r>
              <a:rPr lang="en-US" dirty="0" smtClean="0"/>
              <a:t>Societal – ability of a group to support adequate living standards for its members; including housing, health care, and respect and maintenance of cultural values </a:t>
            </a:r>
          </a:p>
          <a:p>
            <a:endParaRPr lang="en-US" dirty="0"/>
          </a:p>
          <a:p>
            <a:r>
              <a:rPr lang="en-US" dirty="0" smtClean="0"/>
              <a:t>Economic – ability to provide employment opportunities and have access to goods and services in a manner that does not decrease availability of natural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58506"/>
            <a:ext cx="10058400" cy="1609344"/>
          </a:xfrm>
        </p:spPr>
        <p:txBody>
          <a:bodyPr/>
          <a:lstStyle/>
          <a:p>
            <a:r>
              <a:rPr lang="en-US" dirty="0" smtClean="0"/>
              <a:t>Sustainable Energy 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Geothermal and Earth energy systems</a:t>
            </a:r>
          </a:p>
          <a:p>
            <a:r>
              <a:rPr lang="en-US" dirty="0" smtClean="0"/>
              <a:t>Tidal </a:t>
            </a:r>
          </a:p>
          <a:p>
            <a:r>
              <a:rPr lang="en-US" dirty="0" smtClean="0"/>
              <a:t>Solar </a:t>
            </a:r>
          </a:p>
          <a:p>
            <a:r>
              <a:rPr lang="en-US" dirty="0" smtClean="0"/>
              <a:t>Hydroelectricity 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/>
              <a:t>Biomass</a:t>
            </a:r>
          </a:p>
          <a:p>
            <a:r>
              <a:rPr lang="en-US" dirty="0" smtClean="0"/>
              <a:t>Hydrogen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42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Intensity and GDP per capita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50" y="1566458"/>
            <a:ext cx="7965900" cy="4602521"/>
          </a:xfrm>
        </p:spPr>
      </p:pic>
    </p:spTree>
    <p:extLst>
      <p:ext uri="{BB962C8B-B14F-4D97-AF65-F5344CB8AC3E}">
        <p14:creationId xmlns:p14="http://schemas.microsoft.com/office/powerpoint/2010/main" val="19728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Heat originating from radioactive decay in the Earth’s core </a:t>
            </a:r>
          </a:p>
          <a:p>
            <a:endParaRPr lang="en-US" dirty="0"/>
          </a:p>
          <a:p>
            <a:r>
              <a:rPr lang="en-US" dirty="0" smtClean="0"/>
              <a:t>Decay of radioactive isotopes maintains the Earth’s inner-most layer at 5000C </a:t>
            </a:r>
          </a:p>
          <a:p>
            <a:endParaRPr lang="en-US" dirty="0" smtClean="0"/>
          </a:p>
          <a:p>
            <a:r>
              <a:rPr lang="en-US" dirty="0" smtClean="0"/>
              <a:t>This drives convection currents within the mantle, areas where the crust is fractured can be locations where geothermal energy can reach the surface to be used for energy </a:t>
            </a:r>
          </a:p>
          <a:p>
            <a:endParaRPr lang="en-US" dirty="0"/>
          </a:p>
          <a:p>
            <a:r>
              <a:rPr lang="en-US" dirty="0" smtClean="0"/>
              <a:t>Geothermal can be used to create steam, which moves a turbine in a power generating station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06" y="2620962"/>
            <a:ext cx="4276725" cy="3124200"/>
          </a:xfrm>
        </p:spPr>
      </p:pic>
    </p:spTree>
    <p:extLst>
      <p:ext uri="{BB962C8B-B14F-4D97-AF65-F5344CB8AC3E}">
        <p14:creationId xmlns:p14="http://schemas.microsoft.com/office/powerpoint/2010/main" val="8439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Energy System (Household Geothermal)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Loop of piping through the ground absorbs thermal energy </a:t>
            </a:r>
          </a:p>
          <a:p>
            <a:r>
              <a:rPr lang="en-US" dirty="0" smtClean="0"/>
              <a:t>Ground temperature remains constant year-round in comparison to the atmosphere </a:t>
            </a:r>
          </a:p>
          <a:p>
            <a:r>
              <a:rPr lang="en-US" dirty="0" smtClean="0"/>
              <a:t>Pipes have a circulating anti-freeze system and can collect heat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 of thermodynamics makes this work </a:t>
            </a:r>
          </a:p>
          <a:p>
            <a:r>
              <a:rPr lang="en-US" dirty="0" smtClean="0"/>
              <a:t>In summer, warm household air temperatures are pumped into the cooler ground to keep house cool </a:t>
            </a:r>
          </a:p>
          <a:p>
            <a:r>
              <a:rPr lang="en-US" dirty="0" smtClean="0"/>
              <a:t>In winter, warm air from the ground is sent to home to heat house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7" y="1527231"/>
            <a:ext cx="3963081" cy="4948125"/>
          </a:xfrm>
        </p:spPr>
      </p:pic>
    </p:spTree>
    <p:extLst>
      <p:ext uri="{BB962C8B-B14F-4D97-AF65-F5344CB8AC3E}">
        <p14:creationId xmlns:p14="http://schemas.microsoft.com/office/powerpoint/2010/main" val="27836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389" y="1854926"/>
            <a:ext cx="5878285" cy="4454434"/>
          </a:xfrm>
        </p:spPr>
        <p:txBody>
          <a:bodyPr>
            <a:noAutofit/>
          </a:bodyPr>
          <a:lstStyle/>
          <a:p>
            <a:r>
              <a:rPr lang="en-US" sz="1800" dirty="0" smtClean="0"/>
              <a:t>A tide is the deformation of land and water due to the gravitational fields of the Moon and the Sun acting on every part the Earth </a:t>
            </a:r>
          </a:p>
          <a:p>
            <a:r>
              <a:rPr lang="en-US" sz="1800" dirty="0" smtClean="0"/>
              <a:t>Water is constantly moving as a result of tidal forces from the moon </a:t>
            </a:r>
          </a:p>
          <a:p>
            <a:r>
              <a:rPr lang="en-US" sz="1800" dirty="0" smtClean="0"/>
              <a:t>The Moon creates a tidal bulge in the shape of the Earth, this draws water and land closer to the Moon on the side of the Earth the Moon is nearest </a:t>
            </a:r>
          </a:p>
          <a:p>
            <a:r>
              <a:rPr lang="en-US" sz="1800" dirty="0" smtClean="0"/>
              <a:t>And pulls the Earth and water away from the Moon on the side furthest away from it, due to Earth’s rotation and its own gravitational interference  </a:t>
            </a:r>
            <a:endParaRPr lang="en-US" sz="1800" dirty="0"/>
          </a:p>
          <a:p>
            <a:r>
              <a:rPr lang="en-US" sz="1800" dirty="0" smtClean="0"/>
              <a:t>This cyclical movement tidal happen twice a day and can be used as kinetic energy to generate electricity where tides are very strong </a:t>
            </a:r>
          </a:p>
          <a:p>
            <a:r>
              <a:rPr lang="en-US" sz="1800" dirty="0" smtClean="0"/>
              <a:t>However tides spaced apart for 12h and not necessarily a consistent source of energy as a result 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4" y="1854926"/>
            <a:ext cx="5685850" cy="3162754"/>
          </a:xfrm>
        </p:spPr>
      </p:pic>
    </p:spTree>
    <p:extLst>
      <p:ext uri="{BB962C8B-B14F-4D97-AF65-F5344CB8AC3E}">
        <p14:creationId xmlns:p14="http://schemas.microsoft.com/office/powerpoint/2010/main" val="16916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Generator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18" y="1560606"/>
            <a:ext cx="6250117" cy="4900477"/>
          </a:xfrm>
        </p:spPr>
      </p:pic>
    </p:spTree>
    <p:extLst>
      <p:ext uri="{BB962C8B-B14F-4D97-AF65-F5344CB8AC3E}">
        <p14:creationId xmlns:p14="http://schemas.microsoft.com/office/powerpoint/2010/main" val="36819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Passive Solar Energy – solar energy distributed without the need of a mechanical device </a:t>
            </a:r>
            <a:r>
              <a:rPr lang="en-US" dirty="0" smtClean="0">
                <a:sym typeface="Wingdings" panose="05000000000000000000" pitchFamily="2" charset="2"/>
              </a:rPr>
              <a:t> transfers heat naturally by convection, conduction, and radiation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Ex. South facing windows in the winter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2508070"/>
            <a:ext cx="5840650" cy="3490358"/>
          </a:xfrm>
        </p:spPr>
      </p:pic>
    </p:spTree>
    <p:extLst>
      <p:ext uri="{BB962C8B-B14F-4D97-AF65-F5344CB8AC3E}">
        <p14:creationId xmlns:p14="http://schemas.microsoft.com/office/powerpoint/2010/main" val="7799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Solar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mechanical devices to collect sunlight </a:t>
            </a:r>
          </a:p>
          <a:p>
            <a:endParaRPr lang="en-US" dirty="0"/>
          </a:p>
          <a:p>
            <a:r>
              <a:rPr lang="en-US" dirty="0" smtClean="0"/>
              <a:t>Solar heat collector – absorbs radiant solar energy and converts it into thermal energy that is carried by a fluid pumped through the collector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1763486"/>
            <a:ext cx="5392056" cy="4852851"/>
          </a:xfrm>
        </p:spPr>
      </p:pic>
    </p:spTree>
    <p:extLst>
      <p:ext uri="{BB962C8B-B14F-4D97-AF65-F5344CB8AC3E}">
        <p14:creationId xmlns:p14="http://schemas.microsoft.com/office/powerpoint/2010/main" val="4801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Photovoltaic Cells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device that converts electromagnetic radiation into electrical energy </a:t>
            </a:r>
          </a:p>
          <a:p>
            <a:endParaRPr lang="en-US" dirty="0"/>
          </a:p>
          <a:p>
            <a:r>
              <a:rPr lang="en-US" dirty="0" smtClean="0"/>
              <a:t>Solar energy </a:t>
            </a:r>
            <a:r>
              <a:rPr lang="en-US" dirty="0" smtClean="0">
                <a:sym typeface="Wingdings" panose="05000000000000000000" pitchFamily="2" charset="2"/>
              </a:rPr>
              <a:t> electrical energy  mechanical energy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EMR creates moving electrons that can be used for work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Low energy efficiency for most however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11" y="2194560"/>
            <a:ext cx="5994734" cy="3244033"/>
          </a:xfrm>
        </p:spPr>
      </p:pic>
    </p:spTree>
    <p:extLst>
      <p:ext uri="{BB962C8B-B14F-4D97-AF65-F5344CB8AC3E}">
        <p14:creationId xmlns:p14="http://schemas.microsoft.com/office/powerpoint/2010/main" val="42536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Hydroelectricity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46" y="1793719"/>
            <a:ext cx="6466837" cy="4390805"/>
          </a:xfrm>
        </p:spPr>
      </p:pic>
    </p:spTree>
    <p:extLst>
      <p:ext uri="{BB962C8B-B14F-4D97-AF65-F5344CB8AC3E}">
        <p14:creationId xmlns:p14="http://schemas.microsoft.com/office/powerpoint/2010/main" val="33516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Hydro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Comes from the Sun ultimately (evaporation drives water to higher elevation) </a:t>
            </a:r>
          </a:p>
          <a:p>
            <a:r>
              <a:rPr lang="en-US" dirty="0" smtClean="0"/>
              <a:t>No harmful emissions</a:t>
            </a:r>
          </a:p>
          <a:p>
            <a:r>
              <a:rPr lang="en-US" dirty="0" smtClean="0"/>
              <a:t>Used water not polluted or consumed as it enters turbines, returns to water cycle </a:t>
            </a:r>
          </a:p>
          <a:p>
            <a:r>
              <a:rPr lang="en-US" dirty="0" smtClean="0"/>
              <a:t>Little waste heat generated, 80% is gravitational potential energy as the source</a:t>
            </a:r>
          </a:p>
          <a:p>
            <a:r>
              <a:rPr lang="en-US" dirty="0" smtClean="0"/>
              <a:t>Cheap due to efficiency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Artificial reservoirs and subsequent flooding (wetlands, farmland, cities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Damming of rivers </a:t>
            </a:r>
          </a:p>
          <a:p>
            <a:r>
              <a:rPr lang="en-US" dirty="0" smtClean="0"/>
              <a:t>Water quality change due to dam holding back silt, nutrients </a:t>
            </a:r>
          </a:p>
          <a:p>
            <a:r>
              <a:rPr lang="en-US" dirty="0" smtClean="0"/>
              <a:t>Community relocation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1789612"/>
            <a:ext cx="5561415" cy="452147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Western NA, wind moves from warm air masses on the coast to cooler air masses over the prairies </a:t>
            </a:r>
          </a:p>
          <a:p>
            <a:endParaRPr lang="en-US" dirty="0"/>
          </a:p>
          <a:p>
            <a:r>
              <a:rPr lang="en-US" dirty="0" smtClean="0"/>
              <a:t>This movement of hot to cool gets exacerbated when wind gets tunneled through narrow mountain passes like the </a:t>
            </a:r>
            <a:r>
              <a:rPr lang="en-US" dirty="0" err="1" smtClean="0"/>
              <a:t>Crowsnest</a:t>
            </a:r>
            <a:r>
              <a:rPr lang="en-US" dirty="0" smtClean="0"/>
              <a:t>, which is why Pincher Creek is a great place for a wind farm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Affects Energy 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– extreme temps, energy needed to cool or heat</a:t>
            </a:r>
            <a:endParaRPr lang="en-US" dirty="0"/>
          </a:p>
          <a:p>
            <a:r>
              <a:rPr lang="en-US" dirty="0" smtClean="0"/>
              <a:t>Economic Activity – more activity, more energy </a:t>
            </a:r>
            <a:endParaRPr lang="en-US" dirty="0"/>
          </a:p>
          <a:p>
            <a:r>
              <a:rPr lang="en-US" dirty="0" smtClean="0"/>
              <a:t>Population – energy consumption with higher population regardless of profitability </a:t>
            </a:r>
            <a:endParaRPr lang="en-US" dirty="0"/>
          </a:p>
          <a:p>
            <a:r>
              <a:rPr lang="en-US" dirty="0" smtClean="0"/>
              <a:t>Standard of Living – higher quality of life, more energy needed </a:t>
            </a:r>
            <a:endParaRPr lang="en-US" dirty="0"/>
          </a:p>
          <a:p>
            <a:r>
              <a:rPr lang="en-US" dirty="0" smtClean="0"/>
              <a:t>Energy Intensity of Economy – heavy machinery and complex manufacturing processes need a lot of energy to produce products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Plant matter or agricultural waste from recently living sources, or waste from living sources that is burned and used as an energy source </a:t>
            </a:r>
          </a:p>
          <a:p>
            <a:endParaRPr lang="en-US" dirty="0"/>
          </a:p>
          <a:p>
            <a:r>
              <a:rPr lang="en-US" dirty="0" smtClean="0"/>
              <a:t>Biomass waste is used to heat boilers that produce steam the steam drive turbines to generate kinetic energy and in turn electricity </a:t>
            </a:r>
          </a:p>
          <a:p>
            <a:endParaRPr lang="en-US" dirty="0"/>
          </a:p>
          <a:p>
            <a:r>
              <a:rPr lang="en-US" dirty="0" smtClean="0"/>
              <a:t>Wood chips, sawdust, agricultural debris, animal waste can all be used as biomass </a:t>
            </a:r>
          </a:p>
          <a:p>
            <a:endParaRPr lang="en-US" dirty="0"/>
          </a:p>
          <a:p>
            <a:r>
              <a:rPr lang="en-US" dirty="0" smtClean="0"/>
              <a:t>Can be carbon neutral if the burned organic waste is replanted for the next generation of crops or forest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945" y="607759"/>
            <a:ext cx="6219990" cy="3441727"/>
          </a:xfrm>
        </p:spPr>
      </p:pic>
    </p:spTree>
    <p:extLst>
      <p:ext uri="{BB962C8B-B14F-4D97-AF65-F5344CB8AC3E}">
        <p14:creationId xmlns:p14="http://schemas.microsoft.com/office/powerpoint/2010/main" val="36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fuel produced from renewable biological resources </a:t>
            </a:r>
          </a:p>
          <a:p>
            <a:endParaRPr lang="en-US" dirty="0"/>
          </a:p>
          <a:p>
            <a:r>
              <a:rPr lang="en-US" dirty="0" smtClean="0"/>
              <a:t>Biomass can be used to produce methanol, ethanol, and other high energy molecules </a:t>
            </a:r>
          </a:p>
          <a:p>
            <a:endParaRPr lang="en-US" dirty="0"/>
          </a:p>
          <a:p>
            <a:r>
              <a:rPr lang="en-US" dirty="0" smtClean="0"/>
              <a:t>Is it sustainable though? Biofuel from biomass requires lots of land, and pesticides, herbicides, and insecticides (which use hydrocarbons) </a:t>
            </a:r>
            <a:r>
              <a:rPr lang="en-US" dirty="0" smtClean="0">
                <a:sym typeface="Wingdings" panose="05000000000000000000" pitchFamily="2" charset="2"/>
              </a:rPr>
              <a:t> and it competes directly with us for food resources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45" y="536774"/>
            <a:ext cx="6199408" cy="4191980"/>
          </a:xfrm>
        </p:spPr>
      </p:pic>
    </p:spTree>
    <p:extLst>
      <p:ext uri="{BB962C8B-B14F-4D97-AF65-F5344CB8AC3E}">
        <p14:creationId xmlns:p14="http://schemas.microsoft.com/office/powerpoint/2010/main" val="23101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4833256"/>
            <a:ext cx="10294838" cy="1338943"/>
          </a:xfrm>
        </p:spPr>
        <p:txBody>
          <a:bodyPr>
            <a:normAutofit/>
          </a:bodyPr>
          <a:lstStyle/>
          <a:p>
            <a:r>
              <a:rPr lang="en-US" dirty="0" smtClean="0"/>
              <a:t>Garbage is sealed off from oxygen by layers of dirt and oxygen above it</a:t>
            </a:r>
          </a:p>
          <a:p>
            <a:r>
              <a:rPr lang="en-US" dirty="0" smtClean="0"/>
              <a:t>Anaerobic bacteria decompose it and produce methane as a result </a:t>
            </a:r>
          </a:p>
          <a:p>
            <a:r>
              <a:rPr lang="en-US" dirty="0" smtClean="0"/>
              <a:t>We can harness that and pump it to the gas grid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10" y="1815736"/>
            <a:ext cx="7340517" cy="2651761"/>
          </a:xfrm>
        </p:spPr>
      </p:pic>
    </p:spTree>
    <p:extLst>
      <p:ext uri="{BB962C8B-B14F-4D97-AF65-F5344CB8AC3E}">
        <p14:creationId xmlns:p14="http://schemas.microsoft.com/office/powerpoint/2010/main" val="25388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 cooking oil can be used in diesel engines </a:t>
            </a:r>
          </a:p>
          <a:p>
            <a:endParaRPr lang="en-US" dirty="0"/>
          </a:p>
          <a:p>
            <a:r>
              <a:rPr lang="en-US" dirty="0" smtClean="0"/>
              <a:t>Bonds of the functional ester groups need to be broken to create proper viscosity then you can use it in diesel engines </a:t>
            </a:r>
          </a:p>
          <a:p>
            <a:endParaRPr lang="en-US" dirty="0"/>
          </a:p>
          <a:p>
            <a:r>
              <a:rPr lang="en-US" dirty="0" smtClean="0"/>
              <a:t>Heat and distillation can create the proper biodiesel viscosity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915706"/>
            <a:ext cx="6087022" cy="4518442"/>
          </a:xfrm>
        </p:spPr>
      </p:pic>
    </p:spTree>
    <p:extLst>
      <p:ext uri="{BB962C8B-B14F-4D97-AF65-F5344CB8AC3E}">
        <p14:creationId xmlns:p14="http://schemas.microsoft.com/office/powerpoint/2010/main" val="36298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Fuel Cells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737360"/>
            <a:ext cx="5513832" cy="478100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Water can be broken up with an electrical current into hydrogen and oxygen </a:t>
            </a:r>
          </a:p>
          <a:p>
            <a:r>
              <a:rPr lang="en-US" dirty="0" smtClean="0"/>
              <a:t>This is called ELECTROLYSIS, this process releases electrons </a:t>
            </a:r>
          </a:p>
          <a:p>
            <a:r>
              <a:rPr lang="en-US" dirty="0" smtClean="0"/>
              <a:t>In a fuel cell, hydrogen and oxygen are brought close together to create water as a waste product</a:t>
            </a:r>
            <a:r>
              <a:rPr lang="en-US" dirty="0" smtClean="0">
                <a:sym typeface="Wingdings" panose="05000000000000000000" pitchFamily="2" charset="2"/>
              </a:rPr>
              <a:t> the electrons used in this reaction can create an electrical current and thus energy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fuel cell uses heat and a catalyst to use the hydrogen and oxygen present in the atmosphere to do this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Hydrogen is not readily available in the atmosphere so an electric current may be needed to hydrolyze water molecules in the atmosphere first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60" y="848451"/>
            <a:ext cx="5155075" cy="5108212"/>
          </a:xfrm>
        </p:spPr>
      </p:pic>
    </p:spTree>
    <p:extLst>
      <p:ext uri="{BB962C8B-B14F-4D97-AF65-F5344CB8AC3E}">
        <p14:creationId xmlns:p14="http://schemas.microsoft.com/office/powerpoint/2010/main" val="31200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Energy Efficiency = useful output energy/input energy x 100% </a:t>
            </a:r>
          </a:p>
          <a:p>
            <a:endParaRPr lang="en-US" dirty="0"/>
          </a:p>
          <a:p>
            <a:r>
              <a:rPr lang="en-US" dirty="0" smtClean="0"/>
              <a:t>Energy efficiency = percentage of input energy to a system that has been transformed into useful output energy </a:t>
            </a:r>
          </a:p>
          <a:p>
            <a:pPr lvl="1"/>
            <a:r>
              <a:rPr lang="en-US" dirty="0" smtClean="0"/>
              <a:t>Useful output energy = desired energy form resulting from a process involving a transformation of energy </a:t>
            </a:r>
          </a:p>
          <a:p>
            <a:pPr lvl="1"/>
            <a:r>
              <a:rPr lang="en-US" dirty="0" smtClean="0"/>
              <a:t>Input energy = the form of energy entering into a process involving a transformation of energy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See table pg. 477, some input energy is always lost as waste energy, a machine is never 100% efficient!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Energy from Fossil Fuels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52697" y="2194560"/>
            <a:ext cx="4473658" cy="3977640"/>
          </a:xfrm>
        </p:spPr>
        <p:txBody>
          <a:bodyPr>
            <a:normAutofit/>
          </a:bodyPr>
          <a:lstStyle/>
          <a:p>
            <a:r>
              <a:rPr lang="en-US" dirty="0" smtClean="0"/>
              <a:t>Obviously Alberta relies on a large portion of its prosperity from oil and gas exploration </a:t>
            </a:r>
          </a:p>
          <a:p>
            <a:endParaRPr lang="en-US" dirty="0"/>
          </a:p>
          <a:p>
            <a:r>
              <a:rPr lang="en-US" dirty="0" smtClean="0"/>
              <a:t>The Alberta government is paid royalties from the oil and gas industry from the development of this natural resource </a:t>
            </a:r>
          </a:p>
          <a:p>
            <a:endParaRPr lang="en-US" dirty="0"/>
          </a:p>
          <a:p>
            <a:r>
              <a:rPr lang="en-US" dirty="0" smtClean="0"/>
              <a:t>We definitely do not get our fair share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12" y="1763486"/>
            <a:ext cx="5916979" cy="4655983"/>
          </a:xfrm>
        </p:spPr>
      </p:pic>
    </p:spTree>
    <p:extLst>
      <p:ext uri="{BB962C8B-B14F-4D97-AF65-F5344CB8AC3E}">
        <p14:creationId xmlns:p14="http://schemas.microsoft.com/office/powerpoint/2010/main" val="36236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Energy From Fossil Fuels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fossil fuel combustion converts the chemical potential energy in the bonds of hydrocarbons into useful energy such </a:t>
            </a:r>
          </a:p>
          <a:p>
            <a:endParaRPr lang="en-US" dirty="0"/>
          </a:p>
          <a:p>
            <a:r>
              <a:rPr lang="en-US" dirty="0" smtClean="0"/>
              <a:t>Natural gas, bitumen, conventional oil, and coal are all fossil fuels present in abundance in the ancient lake, ocean, and river beds that Alberta was built on </a:t>
            </a:r>
            <a:endParaRPr lang="en-US" dirty="0"/>
          </a:p>
        </p:txBody>
      </p:sp>
      <p:pic>
        <p:nvPicPr>
          <p:cNvPr id="1026" name="Picture 2" descr="http://upload.wikimedia.org/wikipedia/commons/0/05/Coal_mine_Wyom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4288" y="2598208"/>
            <a:ext cx="4754562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103322"/>
            <a:ext cx="10058400" cy="1848884"/>
          </a:xfrm>
        </p:spPr>
        <p:txBody>
          <a:bodyPr>
            <a:normAutofit/>
          </a:bodyPr>
          <a:lstStyle/>
          <a:p>
            <a:r>
              <a:rPr lang="en-US" dirty="0" smtClean="0"/>
              <a:t>Coal Formation – </a:t>
            </a:r>
            <a:br>
              <a:rPr lang="en-US" dirty="0" smtClean="0"/>
            </a:br>
            <a:r>
              <a:rPr lang="en-US" sz="1400" dirty="0" smtClean="0"/>
              <a:t>from terrestrial plant and animal matter, and especially swamps  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72" y="1103323"/>
            <a:ext cx="4883362" cy="5342398"/>
          </a:xfrm>
        </p:spPr>
      </p:pic>
    </p:spTree>
    <p:extLst>
      <p:ext uri="{BB962C8B-B14F-4D97-AF65-F5344CB8AC3E}">
        <p14:creationId xmlns:p14="http://schemas.microsoft.com/office/powerpoint/2010/main" val="40851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4617</TotalTime>
  <Words>2869</Words>
  <Application>Microsoft Office PowerPoint</Application>
  <PresentationFormat>Widescreen</PresentationFormat>
  <Paragraphs>305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Rockwell</vt:lpstr>
      <vt:lpstr>Rockwell Condensed</vt:lpstr>
      <vt:lpstr>Wingdings</vt:lpstr>
      <vt:lpstr>Wood Type</vt:lpstr>
      <vt:lpstr>Energy and the Environment</vt:lpstr>
      <vt:lpstr>1.1 Energy on Demand. </vt:lpstr>
      <vt:lpstr>Worldwide Energy Consumption Patterns </vt:lpstr>
      <vt:lpstr>Energy Intensity and GDP per capita</vt:lpstr>
      <vt:lpstr>What Affects Energy Use? </vt:lpstr>
      <vt:lpstr>Energy Efficiency Equation</vt:lpstr>
      <vt:lpstr>1.2 Energy from Fossil Fuels </vt:lpstr>
      <vt:lpstr>Creating Energy From Fossil Fuels </vt:lpstr>
      <vt:lpstr>Coal Formation –  from terrestrial plant and animal matter, and especially swamps  </vt:lpstr>
      <vt:lpstr>World Coal Consumption </vt:lpstr>
      <vt:lpstr>Petroleum Formation – formed from ancient microscopic marine organisms</vt:lpstr>
      <vt:lpstr>Worldwide Petroleum Production and Consumption </vt:lpstr>
      <vt:lpstr>Trends in Consumption </vt:lpstr>
      <vt:lpstr>Oilsand Production </vt:lpstr>
      <vt:lpstr>1.3 Harvesting Chemical Energy </vt:lpstr>
      <vt:lpstr>Heat of Combustion </vt:lpstr>
      <vt:lpstr>Heat of Combustion Measured with a Calorimeter </vt:lpstr>
      <vt:lpstr>Theoretical Heat of Combustion – Hess’ Law</vt:lpstr>
      <vt:lpstr>Practice</vt:lpstr>
      <vt:lpstr>1st Law of Thermodynamics </vt:lpstr>
      <vt:lpstr>1st Law of Thermodynamics </vt:lpstr>
      <vt:lpstr>2nd Law of Thermodynamics </vt:lpstr>
      <vt:lpstr>1.4 Harvesting Nuclear Energy </vt:lpstr>
      <vt:lpstr>Atomic Number – determines the identity of the atom, number of protons in the nucleus  </vt:lpstr>
      <vt:lpstr>Mass Number and Isotopes </vt:lpstr>
      <vt:lpstr>Nuclear Radiation </vt:lpstr>
      <vt:lpstr>Alpha Radiation </vt:lpstr>
      <vt:lpstr>Beta Radiation </vt:lpstr>
      <vt:lpstr>Gamma Radiation </vt:lpstr>
      <vt:lpstr>Nuclear Fission </vt:lpstr>
      <vt:lpstr>Critical Mass – chain reaction, creates a reaction that perpetuates itself</vt:lpstr>
      <vt:lpstr>Fission Equations </vt:lpstr>
      <vt:lpstr>Controlling Fission </vt:lpstr>
      <vt:lpstr>Nuclear Meltdown – improper control of a nuclear reaction within a reactor, the reactor core’s temperature is not controlled and radioactive substances are released into the atmosphere</vt:lpstr>
      <vt:lpstr>Mass-Energy Equivalence    E = mc2</vt:lpstr>
      <vt:lpstr>Nuclear Fusion </vt:lpstr>
      <vt:lpstr>2.1/2.2 Sustainable Development </vt:lpstr>
      <vt:lpstr>Sustainability – see green boxes p. 527-528</vt:lpstr>
      <vt:lpstr>Sustainable Energy Sources </vt:lpstr>
      <vt:lpstr>Geothermal </vt:lpstr>
      <vt:lpstr>Earth Energy System (Household Geothermal)</vt:lpstr>
      <vt:lpstr>Tidal Energy </vt:lpstr>
      <vt:lpstr>Tidal Generator </vt:lpstr>
      <vt:lpstr>Solar Energy </vt:lpstr>
      <vt:lpstr>Active Solar Technologies</vt:lpstr>
      <vt:lpstr>Photovoltaic Cells </vt:lpstr>
      <vt:lpstr>Hydroelectricity </vt:lpstr>
      <vt:lpstr>Pros and Cons of Hydro </vt:lpstr>
      <vt:lpstr>Wind Energy </vt:lpstr>
      <vt:lpstr>Biomass </vt:lpstr>
      <vt:lpstr>Biofuels </vt:lpstr>
      <vt:lpstr>Landfill Gas</vt:lpstr>
      <vt:lpstr>Biodiesel </vt:lpstr>
      <vt:lpstr>Hydrogen Fuel Cells 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the Environment</dc:title>
  <dc:creator>Travis Cummings</dc:creator>
  <cp:lastModifiedBy>Rebecca Pullishy</cp:lastModifiedBy>
  <cp:revision>67</cp:revision>
  <dcterms:created xsi:type="dcterms:W3CDTF">2015-04-14T19:28:20Z</dcterms:created>
  <dcterms:modified xsi:type="dcterms:W3CDTF">2018-05-22T13:45:21Z</dcterms:modified>
</cp:coreProperties>
</file>