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62" r:id="rId4"/>
    <p:sldId id="263" r:id="rId5"/>
    <p:sldId id="257" r:id="rId6"/>
    <p:sldId id="264" r:id="rId7"/>
    <p:sldId id="265" r:id="rId8"/>
    <p:sldId id="266" r:id="rId9"/>
    <p:sldId id="258" r:id="rId10"/>
    <p:sldId id="267" r:id="rId11"/>
    <p:sldId id="268" r:id="rId12"/>
    <p:sldId id="269" r:id="rId13"/>
    <p:sldId id="270" r:id="rId14"/>
    <p:sldId id="271" r:id="rId15"/>
    <p:sldId id="259" r:id="rId16"/>
    <p:sldId id="273" r:id="rId17"/>
    <p:sldId id="274" r:id="rId18"/>
    <p:sldId id="283" r:id="rId19"/>
    <p:sldId id="276" r:id="rId20"/>
    <p:sldId id="277" r:id="rId21"/>
    <p:sldId id="278" r:id="rId22"/>
    <p:sldId id="279" r:id="rId23"/>
    <p:sldId id="280" r:id="rId24"/>
    <p:sldId id="281" r:id="rId25"/>
    <p:sldId id="282" r:id="rId26"/>
    <p:sldId id="284" r:id="rId27"/>
    <p:sldId id="260" r:id="rId28"/>
    <p:sldId id="285" r:id="rId29"/>
    <p:sldId id="286" r:id="rId30"/>
    <p:sldId id="288" r:id="rId31"/>
    <p:sldId id="290" r:id="rId32"/>
    <p:sldId id="291" r:id="rId33"/>
    <p:sldId id="292"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08"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12/8/2016</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12/8/2016</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12/8/2016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12/8/2016</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12/8/2016</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Chemical Analysis</a:t>
            </a:r>
            <a:endParaRPr lang="en-US" dirty="0"/>
          </a:p>
        </p:txBody>
      </p:sp>
      <p:sp>
        <p:nvSpPr>
          <p:cNvPr id="3" name="Subtitle 2"/>
          <p:cNvSpPr>
            <a:spLocks noGrp="1"/>
          </p:cNvSpPr>
          <p:nvPr>
            <p:ph type="subTitle" idx="1"/>
          </p:nvPr>
        </p:nvSpPr>
        <p:spPr/>
        <p:txBody>
          <a:bodyPr/>
          <a:lstStyle/>
          <a:p>
            <a:r>
              <a:rPr lang="en-US" dirty="0" smtClean="0"/>
              <a:t>8.1 – Chemistry 20</a:t>
            </a:r>
          </a:p>
          <a:p>
            <a:r>
              <a:rPr lang="en-US" dirty="0" smtClean="0"/>
              <a:t>Redding</a:t>
            </a:r>
            <a:endParaRPr lang="en-US" dirty="0"/>
          </a:p>
        </p:txBody>
      </p:sp>
    </p:spTree>
    <p:extLst>
      <p:ext uri="{BB962C8B-B14F-4D97-AF65-F5344CB8AC3E}">
        <p14:creationId xmlns:p14="http://schemas.microsoft.com/office/powerpoint/2010/main" val="2725865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the Mass of Excess Reagents</a:t>
            </a:r>
            <a:endParaRPr lang="en-US" dirty="0"/>
          </a:p>
        </p:txBody>
      </p:sp>
      <p:sp>
        <p:nvSpPr>
          <p:cNvPr id="3" name="Content Placeholder 2"/>
          <p:cNvSpPr>
            <a:spLocks noGrp="1"/>
          </p:cNvSpPr>
          <p:nvPr>
            <p:ph idx="1"/>
          </p:nvPr>
        </p:nvSpPr>
        <p:spPr/>
        <p:txBody>
          <a:bodyPr/>
          <a:lstStyle/>
          <a:p>
            <a:pPr marL="0" indent="0">
              <a:buNone/>
            </a:pPr>
            <a:r>
              <a:rPr lang="en-US" dirty="0"/>
              <a:t>For reacting a precisely measured quantity of one reagent with an excess of another, we use a “rule of thumb,” a general but inexact guideline that works for most situations. For questions in this textbook, assume that a reasonable quantity of excess reagent to use is 10% more than the quantity required for complete reaction, as determined in a stoichiometric </a:t>
            </a:r>
            <a:r>
              <a:rPr lang="en-US" dirty="0" smtClean="0"/>
              <a:t>calculation</a:t>
            </a:r>
          </a:p>
          <a:p>
            <a:pPr marL="0" indent="0">
              <a:buNone/>
            </a:pPr>
            <a:r>
              <a:rPr lang="en-US" dirty="0"/>
              <a:t>Ex: You decide to test the method of stoichiometry using the reaction of 2.00 g of copper(II) sulfate in solution with an excess of sodium hydroxide in solution. What would be a reasonable mass of sodium hydroxide to use? </a:t>
            </a:r>
          </a:p>
        </p:txBody>
      </p:sp>
    </p:spTree>
    <p:extLst>
      <p:ext uri="{BB962C8B-B14F-4D97-AF65-F5344CB8AC3E}">
        <p14:creationId xmlns:p14="http://schemas.microsoft.com/office/powerpoint/2010/main" val="4016253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a:xfrm>
            <a:off x="1371600" y="1608083"/>
            <a:ext cx="9601200" cy="4776951"/>
          </a:xfrm>
        </p:spPr>
        <p:txBody>
          <a:bodyPr>
            <a:normAutofit/>
          </a:bodyPr>
          <a:lstStyle/>
          <a:p>
            <a:pPr marL="0" indent="0">
              <a:buNone/>
            </a:pPr>
            <a:r>
              <a:rPr lang="en-US" dirty="0" smtClean="0"/>
              <a:t>Ex: A </a:t>
            </a:r>
            <a:r>
              <a:rPr lang="en-US" dirty="0"/>
              <a:t>chemistry teacher wishes to have students perform a precipitation </a:t>
            </a:r>
            <a:r>
              <a:rPr lang="en-US" dirty="0" smtClean="0"/>
              <a:t>reaction. </a:t>
            </a:r>
            <a:r>
              <a:rPr lang="en-US" dirty="0"/>
              <a:t>Vials containing precisely measured 1.50 g samples of barium chloride are given to each student group. A stock supply of pure solid sodium sulfate is available in the laboratory. Both reagents are </a:t>
            </a:r>
            <a:r>
              <a:rPr lang="en-US" dirty="0" err="1"/>
              <a:t>colourless</a:t>
            </a:r>
            <a:r>
              <a:rPr lang="en-US" dirty="0"/>
              <a:t> in aqueous solution. </a:t>
            </a:r>
            <a:endParaRPr lang="en-US" dirty="0" smtClean="0"/>
          </a:p>
          <a:p>
            <a:pPr marL="457200" indent="-457200">
              <a:buAutoNum type="alphaLcParenBoth"/>
            </a:pPr>
            <a:r>
              <a:rPr lang="en-US" dirty="0" smtClean="0"/>
              <a:t>What </a:t>
            </a:r>
            <a:r>
              <a:rPr lang="en-US" dirty="0"/>
              <a:t>would be a reasonable mass of sodium sulfate for each group to use to ensure complete reaction of their barium chloride sample? </a:t>
            </a:r>
            <a:endParaRPr lang="en-US" dirty="0" smtClean="0"/>
          </a:p>
          <a:p>
            <a:pPr marL="457200" indent="-457200">
              <a:buAutoNum type="alphaLcParenBoth"/>
            </a:pPr>
            <a:r>
              <a:rPr lang="en-US" dirty="0" smtClean="0"/>
              <a:t>When </a:t>
            </a:r>
            <a:r>
              <a:rPr lang="en-US" dirty="0"/>
              <a:t>the precipitate is filtered, which aqueous ion should not be present in the filtrate? </a:t>
            </a:r>
          </a:p>
          <a:p>
            <a:pPr marL="457200" indent="-457200">
              <a:buAutoNum type="alphaLcParenBoth"/>
            </a:pPr>
            <a:r>
              <a:rPr lang="en-US" dirty="0" smtClean="0"/>
              <a:t>Describe </a:t>
            </a:r>
            <a:r>
              <a:rPr lang="en-US" dirty="0"/>
              <a:t>a procedure that students could use to test the filtrate to see whether the limiting reagent has all reacted. </a:t>
            </a:r>
          </a:p>
          <a:p>
            <a:pPr marL="457200" indent="-457200">
              <a:buAutoNum type="alphaLcParenBoth"/>
            </a:pPr>
            <a:r>
              <a:rPr lang="en-US" dirty="0" smtClean="0"/>
              <a:t>What </a:t>
            </a:r>
            <a:r>
              <a:rPr lang="en-US" dirty="0"/>
              <a:t>should the students do if the test shows the limiting reagent has not all reacted?</a:t>
            </a:r>
          </a:p>
        </p:txBody>
      </p:sp>
    </p:spTree>
    <p:extLst>
      <p:ext uri="{BB962C8B-B14F-4D97-AF65-F5344CB8AC3E}">
        <p14:creationId xmlns:p14="http://schemas.microsoft.com/office/powerpoint/2010/main" val="3285400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Limiting and Excess Reagents</a:t>
            </a:r>
            <a:endParaRPr lang="en-US" dirty="0"/>
          </a:p>
        </p:txBody>
      </p:sp>
      <p:sp>
        <p:nvSpPr>
          <p:cNvPr id="3" name="Content Placeholder 2"/>
          <p:cNvSpPr>
            <a:spLocks noGrp="1"/>
          </p:cNvSpPr>
          <p:nvPr>
            <p:ph idx="1"/>
          </p:nvPr>
        </p:nvSpPr>
        <p:spPr/>
        <p:txBody>
          <a:bodyPr/>
          <a:lstStyle/>
          <a:p>
            <a:pPr marL="0" indent="0">
              <a:buNone/>
            </a:pPr>
            <a:r>
              <a:rPr lang="en-US" dirty="0"/>
              <a:t>Another application of stoichiometry is the identification of limiting and excess reagents in a chemical reaction, when two known quantities of chemicals react. Which one is the limiting reagent? This is determined using the same stoichiometric principles as before. Like all stoichiometry problems, the mole ratio from the balanced chemical equation is the key part of the </a:t>
            </a:r>
            <a:r>
              <a:rPr lang="en-US" dirty="0" smtClean="0"/>
              <a:t>solution</a:t>
            </a:r>
          </a:p>
          <a:p>
            <a:r>
              <a:rPr lang="en-US" dirty="0"/>
              <a:t>Ex: If 10.0 g of copper is placed in a solution of 20.0 g of silver nitrate, which reagent will be the limiting reagent?</a:t>
            </a:r>
          </a:p>
        </p:txBody>
      </p:sp>
    </p:spTree>
    <p:extLst>
      <p:ext uri="{BB962C8B-B14F-4D97-AF65-F5344CB8AC3E}">
        <p14:creationId xmlns:p14="http://schemas.microsoft.com/office/powerpoint/2010/main" val="864599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a:xfrm>
            <a:off x="1371600" y="1844567"/>
            <a:ext cx="9601200" cy="4650826"/>
          </a:xfrm>
        </p:spPr>
        <p:txBody>
          <a:bodyPr/>
          <a:lstStyle/>
          <a:p>
            <a:r>
              <a:rPr lang="en-US" dirty="0" smtClean="0"/>
              <a:t>Ex: In </a:t>
            </a:r>
            <a:r>
              <a:rPr lang="en-US" dirty="0"/>
              <a:t>the reaction of a 10.0 g sample of copper with 20.0 g of silver nitrate in solution in Sample Problem 8.2, what mass of copper will be in excess (left over when the reaction is complete)? What mass of silver will be produced</a:t>
            </a:r>
            <a:r>
              <a:rPr lang="en-US" dirty="0" smtClean="0"/>
              <a:t>?</a:t>
            </a:r>
          </a:p>
          <a:p>
            <a:endParaRPr lang="en-US" dirty="0"/>
          </a:p>
          <a:p>
            <a:pPr marL="0" indent="0">
              <a:buNone/>
            </a:pPr>
            <a:endParaRPr lang="en-US" dirty="0" smtClean="0"/>
          </a:p>
          <a:p>
            <a:pPr marL="0" indent="0">
              <a:buNone/>
            </a:pPr>
            <a:endParaRPr lang="en-US" dirty="0" smtClean="0"/>
          </a:p>
          <a:p>
            <a:r>
              <a:rPr lang="en-US" dirty="0"/>
              <a:t>Ex: In an experiment, 26.8 g of iron(III) chloride in solution is combined with 21.5 g of sodium hydroxide in solution. Which reactant is in excess, and by how much? What mass of each product will be obtained?</a:t>
            </a:r>
          </a:p>
        </p:txBody>
      </p:sp>
    </p:spTree>
    <p:extLst>
      <p:ext uri="{BB962C8B-B14F-4D97-AF65-F5344CB8AC3E}">
        <p14:creationId xmlns:p14="http://schemas.microsoft.com/office/powerpoint/2010/main" val="1337206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800" dirty="0" smtClean="0"/>
              <a:t>Homework:</a:t>
            </a:r>
            <a:endParaRPr lang="en-US" sz="8800" dirty="0"/>
          </a:p>
        </p:txBody>
      </p:sp>
      <p:sp>
        <p:nvSpPr>
          <p:cNvPr id="3" name="Content Placeholder 2"/>
          <p:cNvSpPr>
            <a:spLocks noGrp="1"/>
          </p:cNvSpPr>
          <p:nvPr>
            <p:ph idx="1"/>
          </p:nvPr>
        </p:nvSpPr>
        <p:spPr>
          <a:xfrm>
            <a:off x="1371600" y="2171700"/>
            <a:ext cx="5360932" cy="3581400"/>
          </a:xfrm>
        </p:spPr>
        <p:txBody>
          <a:bodyPr>
            <a:normAutofit/>
          </a:bodyPr>
          <a:lstStyle/>
          <a:p>
            <a:r>
              <a:rPr lang="en-US" sz="3600" dirty="0" smtClean="0"/>
              <a:t>Page 327 Questions 1-8</a:t>
            </a:r>
          </a:p>
          <a:p>
            <a:r>
              <a:rPr lang="en-US" sz="3600" dirty="0" smtClean="0"/>
              <a:t>Worksheet for 8.3</a:t>
            </a:r>
            <a:endParaRPr lang="en-US" sz="3600" dirty="0"/>
          </a:p>
        </p:txBody>
      </p:sp>
      <p:pic>
        <p:nvPicPr>
          <p:cNvPr id="3074" name="Picture 2" descr="Image result for home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2761" y="1842266"/>
            <a:ext cx="4240268" cy="4240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62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Titration analysis</a:t>
            </a:r>
            <a:endParaRPr lang="en-US" dirty="0"/>
          </a:p>
        </p:txBody>
      </p:sp>
      <p:sp>
        <p:nvSpPr>
          <p:cNvPr id="3" name="Subtitle 2"/>
          <p:cNvSpPr>
            <a:spLocks noGrp="1"/>
          </p:cNvSpPr>
          <p:nvPr>
            <p:ph type="subTitle" idx="1"/>
          </p:nvPr>
        </p:nvSpPr>
        <p:spPr/>
        <p:txBody>
          <a:bodyPr/>
          <a:lstStyle/>
          <a:p>
            <a:r>
              <a:rPr lang="en-US" dirty="0" smtClean="0"/>
              <a:t>8.4 </a:t>
            </a:r>
            <a:r>
              <a:rPr lang="en-US" dirty="0"/>
              <a:t>– Chemistry 20</a:t>
            </a:r>
          </a:p>
          <a:p>
            <a:r>
              <a:rPr lang="en-US" dirty="0"/>
              <a:t>Redding</a:t>
            </a:r>
          </a:p>
          <a:p>
            <a:endParaRPr lang="en-US" dirty="0"/>
          </a:p>
        </p:txBody>
      </p:sp>
    </p:spTree>
    <p:extLst>
      <p:ext uri="{BB962C8B-B14F-4D97-AF65-F5344CB8AC3E}">
        <p14:creationId xmlns:p14="http://schemas.microsoft.com/office/powerpoint/2010/main" val="637251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t>Vocabulary</a:t>
            </a:r>
            <a:endParaRPr lang="en-US" sz="7200" dirty="0"/>
          </a:p>
        </p:txBody>
      </p:sp>
      <p:sp>
        <p:nvSpPr>
          <p:cNvPr id="3" name="Content Placeholder 2"/>
          <p:cNvSpPr>
            <a:spLocks noGrp="1"/>
          </p:cNvSpPr>
          <p:nvPr>
            <p:ph idx="1"/>
          </p:nvPr>
        </p:nvSpPr>
        <p:spPr>
          <a:xfrm>
            <a:off x="1103312" y="1853248"/>
            <a:ext cx="8946541" cy="4395151"/>
          </a:xfrm>
        </p:spPr>
        <p:txBody>
          <a:bodyPr>
            <a:normAutofit/>
          </a:bodyPr>
          <a:lstStyle/>
          <a:p>
            <a:r>
              <a:rPr lang="en-US" sz="2400" dirty="0" smtClean="0"/>
              <a:t>Titration – process of carefully measuring and controlling the addition of a solution, called a titrant, from a burette into a fixed volume of another solution, the sample.</a:t>
            </a:r>
          </a:p>
          <a:p>
            <a:endParaRPr lang="en-US" sz="2400" dirty="0" smtClean="0"/>
          </a:p>
          <a:p>
            <a:r>
              <a:rPr lang="en-US" sz="2400" dirty="0" smtClean="0"/>
              <a:t>Equivalence Point – the point at which the exact theoretical amount of titrant has been added to the sample and completely reacted.</a:t>
            </a:r>
          </a:p>
          <a:p>
            <a:endParaRPr lang="en-US" sz="2400" dirty="0" smtClean="0"/>
          </a:p>
          <a:p>
            <a:r>
              <a:rPr lang="en-US" sz="2400" dirty="0" smtClean="0"/>
              <a:t>Endpoint – a sudden observable change in the solution that is permanent</a:t>
            </a:r>
            <a:endParaRPr lang="en-US" sz="2400" dirty="0"/>
          </a:p>
        </p:txBody>
      </p:sp>
    </p:spTree>
    <p:extLst>
      <p:ext uri="{BB962C8B-B14F-4D97-AF65-F5344CB8AC3E}">
        <p14:creationId xmlns:p14="http://schemas.microsoft.com/office/powerpoint/2010/main" val="18470191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2087" t="15985" r="54886" b="27310"/>
          <a:stretch/>
        </p:blipFill>
        <p:spPr>
          <a:xfrm>
            <a:off x="863664" y="438813"/>
            <a:ext cx="11092816" cy="6080651"/>
          </a:xfrm>
          <a:prstGeom prst="rect">
            <a:avLst/>
          </a:prstGeom>
        </p:spPr>
      </p:pic>
    </p:spTree>
    <p:extLst>
      <p:ext uri="{BB962C8B-B14F-4D97-AF65-F5344CB8AC3E}">
        <p14:creationId xmlns:p14="http://schemas.microsoft.com/office/powerpoint/2010/main" val="42105206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sp>
        <p:nvSpPr>
          <p:cNvPr id="3" name="Content Placeholder 2"/>
          <p:cNvSpPr>
            <a:spLocks noGrp="1"/>
          </p:cNvSpPr>
          <p:nvPr>
            <p:ph idx="1"/>
          </p:nvPr>
        </p:nvSpPr>
        <p:spPr>
          <a:xfrm>
            <a:off x="1371600" y="1608083"/>
            <a:ext cx="9601200" cy="4259317"/>
          </a:xfrm>
        </p:spPr>
        <p:txBody>
          <a:bodyPr/>
          <a:lstStyle/>
          <a:p>
            <a:pPr marL="0" indent="0">
              <a:buNone/>
            </a:pPr>
            <a:r>
              <a:rPr lang="en-US" sz="2400" dirty="0"/>
              <a:t>Determine the concentration of hydrochloric acid in a commercial solution that is used to treat concrete prior to painting. A 1.59 g mass of sodium carbonate, Na</a:t>
            </a:r>
            <a:r>
              <a:rPr lang="en-US" sz="2400" baseline="-25000" dirty="0"/>
              <a:t>2</a:t>
            </a:r>
            <a:r>
              <a:rPr lang="en-US" sz="2400" dirty="0"/>
              <a:t>CO</a:t>
            </a:r>
            <a:r>
              <a:rPr lang="en-US" sz="2400" baseline="-25000" dirty="0"/>
              <a:t>3</a:t>
            </a:r>
            <a:r>
              <a:rPr lang="en-US" sz="2400" dirty="0"/>
              <a:t>(s), was dissolved to make 100.0 mL of solution. Samples (10.00 mL) of this standard solution were then taken and titrated with solution, which was prepared by diluting the original commercial solution, </a:t>
            </a:r>
            <a:r>
              <a:rPr lang="en-US" sz="2400" dirty="0" err="1"/>
              <a:t>HCl</a:t>
            </a:r>
            <a:r>
              <a:rPr lang="en-US" sz="2400" dirty="0"/>
              <a:t>(</a:t>
            </a:r>
            <a:r>
              <a:rPr lang="en-US" sz="2400" dirty="0" err="1"/>
              <a:t>aq</a:t>
            </a:r>
            <a:r>
              <a:rPr lang="en-US" sz="2400" dirty="0"/>
              <a:t>), by a factor of 10. The titration evidence collected is shown in </a:t>
            </a:r>
            <a:r>
              <a:rPr lang="en-US" sz="2400" dirty="0" smtClean="0"/>
              <a:t>the Table. </a:t>
            </a:r>
            <a:r>
              <a:rPr lang="en-US" sz="2400" dirty="0"/>
              <a:t>Methyl orange indicator was used</a:t>
            </a:r>
            <a:r>
              <a:rPr lang="en-US" sz="2400" dirty="0" smtClean="0"/>
              <a:t>.</a:t>
            </a:r>
          </a:p>
          <a:p>
            <a:pPr marL="0" indent="0">
              <a:buNone/>
            </a:pPr>
            <a:endParaRPr lang="en-US" dirty="0" smtClean="0"/>
          </a:p>
          <a:p>
            <a:pPr marL="0" indent="0">
              <a:buNone/>
            </a:pPr>
            <a:endParaRPr lang="en-US" dirty="0"/>
          </a:p>
        </p:txBody>
      </p:sp>
      <p:pic>
        <p:nvPicPr>
          <p:cNvPr id="4" name="Picture 3"/>
          <p:cNvPicPr>
            <a:picLocks noChangeAspect="1"/>
          </p:cNvPicPr>
          <p:nvPr/>
        </p:nvPicPr>
        <p:blipFill rotWithShape="1">
          <a:blip r:embed="rId2"/>
          <a:srcRect l="17888" t="55927" r="36692" b="27047"/>
          <a:stretch/>
        </p:blipFill>
        <p:spPr>
          <a:xfrm>
            <a:off x="2057399" y="4191300"/>
            <a:ext cx="7859111" cy="2209501"/>
          </a:xfrm>
          <a:prstGeom prst="rect">
            <a:avLst/>
          </a:prstGeom>
        </p:spPr>
      </p:pic>
    </p:spTree>
    <p:extLst>
      <p:ext uri="{BB962C8B-B14F-4D97-AF65-F5344CB8AC3E}">
        <p14:creationId xmlns:p14="http://schemas.microsoft.com/office/powerpoint/2010/main" val="1919067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600200"/>
          </a:xfrm>
        </p:spPr>
        <p:txBody>
          <a:bodyPr/>
          <a:lstStyle/>
          <a:p>
            <a:r>
              <a:rPr lang="en-US" sz="5400" dirty="0" smtClean="0"/>
              <a:t>Standardizing Titrant Solutions </a:t>
            </a:r>
            <a:endParaRPr lang="en-US" sz="5400" dirty="0"/>
          </a:p>
        </p:txBody>
      </p:sp>
      <p:sp>
        <p:nvSpPr>
          <p:cNvPr id="3" name="Content Placeholder 2"/>
          <p:cNvSpPr>
            <a:spLocks noGrp="1"/>
          </p:cNvSpPr>
          <p:nvPr>
            <p:ph idx="1"/>
          </p:nvPr>
        </p:nvSpPr>
        <p:spPr>
          <a:xfrm>
            <a:off x="959646" y="1861220"/>
            <a:ext cx="10938434" cy="4198512"/>
          </a:xfrm>
        </p:spPr>
        <p:txBody>
          <a:bodyPr>
            <a:noAutofit/>
          </a:bodyPr>
          <a:lstStyle/>
          <a:p>
            <a:r>
              <a:rPr lang="en-US" sz="2400" dirty="0" smtClean="0"/>
              <a:t>Knowing the concentration of all solutions before a titration begins is key. You must know this in order to proceed with your experiment.</a:t>
            </a:r>
          </a:p>
          <a:p>
            <a:r>
              <a:rPr lang="en-US" sz="2400" b="1" dirty="0" smtClean="0"/>
              <a:t>Standard Solution </a:t>
            </a:r>
            <a:r>
              <a:rPr lang="en-US" sz="2400" dirty="0" smtClean="0"/>
              <a:t>– have a high certainty of concentration, like a stock solution</a:t>
            </a:r>
          </a:p>
          <a:p>
            <a:r>
              <a:rPr lang="en-US" sz="2400" b="1" dirty="0" smtClean="0"/>
              <a:t>Primary Standard </a:t>
            </a:r>
            <a:r>
              <a:rPr lang="en-US" sz="2400" dirty="0" smtClean="0"/>
              <a:t>– mass and purity of a compound can be measured with high precision, usually obtained from a manufacturing facility, not created in a classroom laboratory setting? WHY?</a:t>
            </a:r>
          </a:p>
          <a:p>
            <a:r>
              <a:rPr lang="en-US" sz="2400" b="1" dirty="0" smtClean="0"/>
              <a:t>Standardizing</a:t>
            </a:r>
            <a:r>
              <a:rPr lang="en-US" sz="2400" dirty="0" smtClean="0"/>
              <a:t> – means to find the concentration of a solution </a:t>
            </a:r>
            <a:r>
              <a:rPr lang="en-US" sz="2400" b="1" i="1" dirty="0" smtClean="0"/>
              <a:t>after</a:t>
            </a:r>
            <a:r>
              <a:rPr lang="en-US" sz="2400" dirty="0" smtClean="0"/>
              <a:t> it has been prepared, by reacting it with a solution that has been prepared from a primary standard.</a:t>
            </a:r>
            <a:endParaRPr lang="en-US" sz="2400" dirty="0"/>
          </a:p>
        </p:txBody>
      </p:sp>
    </p:spTree>
    <p:extLst>
      <p:ext uri="{BB962C8B-B14F-4D97-AF65-F5344CB8AC3E}">
        <p14:creationId xmlns:p14="http://schemas.microsoft.com/office/powerpoint/2010/main" val="4090239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Chemical </a:t>
            </a:r>
            <a:r>
              <a:rPr lang="en-US" dirty="0"/>
              <a:t>A</a:t>
            </a:r>
            <a:r>
              <a:rPr lang="en-US" dirty="0" smtClean="0"/>
              <a:t>nalysis</a:t>
            </a:r>
            <a:br>
              <a:rPr lang="en-US" dirty="0" smtClean="0"/>
            </a:br>
            <a:endParaRPr lang="en-US" dirty="0"/>
          </a:p>
        </p:txBody>
      </p:sp>
      <p:sp>
        <p:nvSpPr>
          <p:cNvPr id="3" name="Content Placeholder 2"/>
          <p:cNvSpPr>
            <a:spLocks noGrp="1"/>
          </p:cNvSpPr>
          <p:nvPr>
            <p:ph idx="1"/>
          </p:nvPr>
        </p:nvSpPr>
        <p:spPr>
          <a:xfrm>
            <a:off x="1371599" y="2285999"/>
            <a:ext cx="10026869" cy="4146331"/>
          </a:xfrm>
        </p:spPr>
        <p:txBody>
          <a:bodyPr/>
          <a:lstStyle/>
          <a:p>
            <a:pPr marL="0" indent="0">
              <a:buNone/>
            </a:pPr>
            <a:r>
              <a:rPr lang="en-US" dirty="0"/>
              <a:t>Analysis of an unknown chemical sample can include both qualitative analysis—the identification of a specific substance present—and quantitative analysis—the determination of the quantity of a substance present. While there are many analytical technologies and procedures used, three methods predominate</a:t>
            </a:r>
            <a:r>
              <a:rPr lang="en-US" dirty="0" smtClean="0"/>
              <a:t>:</a:t>
            </a:r>
          </a:p>
          <a:p>
            <a:r>
              <a:rPr lang="en-US" dirty="0" smtClean="0"/>
              <a:t>colorimetry</a:t>
            </a:r>
            <a:r>
              <a:rPr lang="en-US" dirty="0"/>
              <a:t>, or analysis by colour, which uses light emitted, absorbed, or transmitted by the chemical (Section 8.1) </a:t>
            </a:r>
          </a:p>
          <a:p>
            <a:r>
              <a:rPr lang="en-US" dirty="0" smtClean="0"/>
              <a:t>gravimetric </a:t>
            </a:r>
            <a:r>
              <a:rPr lang="en-US" dirty="0"/>
              <a:t>analysis, which uses stoichiometric calculations from a measured mass of a reagent (Section 8.2) </a:t>
            </a:r>
          </a:p>
          <a:p>
            <a:r>
              <a:rPr lang="en-US" dirty="0" smtClean="0"/>
              <a:t>titration </a:t>
            </a:r>
            <a:r>
              <a:rPr lang="en-US" dirty="0"/>
              <a:t>analysis, which uses stoichiometric calculations from a measured solution volume of a reagent (Section 8.4)</a:t>
            </a:r>
          </a:p>
        </p:txBody>
      </p:sp>
    </p:spTree>
    <p:extLst>
      <p:ext uri="{BB962C8B-B14F-4D97-AF65-F5344CB8AC3E}">
        <p14:creationId xmlns:p14="http://schemas.microsoft.com/office/powerpoint/2010/main" val="194792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t>Question???:</a:t>
            </a:r>
            <a:endParaRPr lang="en-US" sz="7200" dirty="0"/>
          </a:p>
        </p:txBody>
      </p:sp>
      <p:sp>
        <p:nvSpPr>
          <p:cNvPr id="3" name="Content Placeholder 2"/>
          <p:cNvSpPr>
            <a:spLocks noGrp="1"/>
          </p:cNvSpPr>
          <p:nvPr>
            <p:ph idx="1"/>
          </p:nvPr>
        </p:nvSpPr>
        <p:spPr/>
        <p:txBody>
          <a:bodyPr>
            <a:normAutofit/>
          </a:bodyPr>
          <a:lstStyle/>
          <a:p>
            <a:r>
              <a:rPr lang="en-US" sz="2800" dirty="0"/>
              <a:t>When adding titrant to a burette, it is critical that the concentration of the </a:t>
            </a:r>
            <a:r>
              <a:rPr lang="en-US" sz="2800" dirty="0" smtClean="0"/>
              <a:t>solution remain </a:t>
            </a:r>
            <a:r>
              <a:rPr lang="en-US" sz="2800" dirty="0"/>
              <a:t>constant. Ideally, the burette should be cleaned and dried just before use </a:t>
            </a:r>
            <a:r>
              <a:rPr lang="en-US" sz="2800" dirty="0" smtClean="0"/>
              <a:t>to make </a:t>
            </a:r>
            <a:r>
              <a:rPr lang="en-US" sz="2800" dirty="0"/>
              <a:t>sure that no impurities change the titrant concentration. It is </a:t>
            </a:r>
            <a:r>
              <a:rPr lang="en-US" sz="2800" dirty="0" smtClean="0"/>
              <a:t>extremely difficult</a:t>
            </a:r>
            <a:r>
              <a:rPr lang="en-US" sz="2800" dirty="0"/>
              <a:t>, however, to quickly dry a burette that has just been cleaned. </a:t>
            </a:r>
            <a:r>
              <a:rPr lang="en-US" sz="2800" dirty="0" smtClean="0"/>
              <a:t>What technique </a:t>
            </a:r>
            <a:r>
              <a:rPr lang="en-US" sz="2800" dirty="0"/>
              <a:t>is used to solve this problem?</a:t>
            </a:r>
          </a:p>
        </p:txBody>
      </p:sp>
    </p:spTree>
    <p:extLst>
      <p:ext uri="{BB962C8B-B14F-4D97-AF65-F5344CB8AC3E}">
        <p14:creationId xmlns:p14="http://schemas.microsoft.com/office/powerpoint/2010/main" val="27134214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t>Answer:</a:t>
            </a:r>
            <a:endParaRPr lang="en-US" sz="7200" dirty="0"/>
          </a:p>
        </p:txBody>
      </p:sp>
      <p:sp>
        <p:nvSpPr>
          <p:cNvPr id="3" name="Content Placeholder 2"/>
          <p:cNvSpPr>
            <a:spLocks noGrp="1"/>
          </p:cNvSpPr>
          <p:nvPr>
            <p:ph idx="1"/>
          </p:nvPr>
        </p:nvSpPr>
        <p:spPr/>
        <p:txBody>
          <a:bodyPr>
            <a:normAutofit/>
          </a:bodyPr>
          <a:lstStyle/>
          <a:p>
            <a:r>
              <a:rPr lang="en-US" sz="3600" dirty="0"/>
              <a:t>Once the burette has been washed with distilled water, rinse the burette with a small volume of </a:t>
            </a:r>
            <a:r>
              <a:rPr lang="en-US" sz="3600" dirty="0" smtClean="0"/>
              <a:t>titrant</a:t>
            </a:r>
            <a:r>
              <a:rPr lang="en-US" sz="3600" dirty="0"/>
              <a:t>. It will not matter if the inside of the burette is wet, as long as the liquid in it is the same </a:t>
            </a:r>
            <a:r>
              <a:rPr lang="en-US" sz="3600" dirty="0" smtClean="0"/>
              <a:t>solution </a:t>
            </a:r>
            <a:r>
              <a:rPr lang="en-US" sz="3600" dirty="0"/>
              <a:t>that will be used to fill it.</a:t>
            </a:r>
          </a:p>
        </p:txBody>
      </p:sp>
    </p:spTree>
    <p:extLst>
      <p:ext uri="{BB962C8B-B14F-4D97-AF65-F5344CB8AC3E}">
        <p14:creationId xmlns:p14="http://schemas.microsoft.com/office/powerpoint/2010/main" val="9180513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t>Question???:</a:t>
            </a:r>
            <a:endParaRPr lang="en-US" sz="7200" dirty="0"/>
          </a:p>
        </p:txBody>
      </p:sp>
      <p:sp>
        <p:nvSpPr>
          <p:cNvPr id="3" name="Content Placeholder 2"/>
          <p:cNvSpPr>
            <a:spLocks noGrp="1"/>
          </p:cNvSpPr>
          <p:nvPr>
            <p:ph idx="1"/>
          </p:nvPr>
        </p:nvSpPr>
        <p:spPr/>
        <p:txBody>
          <a:bodyPr>
            <a:normAutofit/>
          </a:bodyPr>
          <a:lstStyle/>
          <a:p>
            <a:r>
              <a:rPr lang="en-US" sz="3600" dirty="0"/>
              <a:t>One purpose of doing multiple trials for an analysis is to immediately identify </a:t>
            </a:r>
            <a:r>
              <a:rPr lang="en-US" sz="3600" dirty="0" smtClean="0"/>
              <a:t>any mistakes </a:t>
            </a:r>
            <a:r>
              <a:rPr lang="en-US" sz="3600" dirty="0"/>
              <a:t>in procedure because these will cause discrepant results. What is the </a:t>
            </a:r>
            <a:r>
              <a:rPr lang="en-US" sz="3600" dirty="0" smtClean="0"/>
              <a:t>other reason </a:t>
            </a:r>
            <a:r>
              <a:rPr lang="en-US" sz="3600" dirty="0"/>
              <a:t>for doing multiple trials?</a:t>
            </a:r>
          </a:p>
        </p:txBody>
      </p:sp>
    </p:spTree>
    <p:extLst>
      <p:ext uri="{BB962C8B-B14F-4D97-AF65-F5344CB8AC3E}">
        <p14:creationId xmlns:p14="http://schemas.microsoft.com/office/powerpoint/2010/main" val="21154734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t>Answer:</a:t>
            </a:r>
            <a:endParaRPr lang="en-US" sz="7200" dirty="0"/>
          </a:p>
        </p:txBody>
      </p:sp>
      <p:sp>
        <p:nvSpPr>
          <p:cNvPr id="3" name="Content Placeholder 2"/>
          <p:cNvSpPr>
            <a:spLocks noGrp="1"/>
          </p:cNvSpPr>
          <p:nvPr>
            <p:ph idx="1"/>
          </p:nvPr>
        </p:nvSpPr>
        <p:spPr/>
        <p:txBody>
          <a:bodyPr>
            <a:normAutofit/>
          </a:bodyPr>
          <a:lstStyle/>
          <a:p>
            <a:r>
              <a:rPr lang="en-US" sz="3600" dirty="0"/>
              <a:t>Doing multiple trials and averaging the answers, increases the certainty and reliability of the </a:t>
            </a:r>
            <a:r>
              <a:rPr lang="en-US" sz="3600" dirty="0" smtClean="0"/>
              <a:t>result</a:t>
            </a:r>
            <a:r>
              <a:rPr lang="en-US" sz="3600" dirty="0"/>
              <a:t>.</a:t>
            </a:r>
          </a:p>
        </p:txBody>
      </p:sp>
    </p:spTree>
    <p:extLst>
      <p:ext uri="{BB962C8B-B14F-4D97-AF65-F5344CB8AC3E}">
        <p14:creationId xmlns:p14="http://schemas.microsoft.com/office/powerpoint/2010/main" val="33927037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t>Question???:</a:t>
            </a:r>
            <a:endParaRPr lang="en-US" sz="7200" dirty="0"/>
          </a:p>
        </p:txBody>
      </p:sp>
      <p:sp>
        <p:nvSpPr>
          <p:cNvPr id="3" name="Content Placeholder 2"/>
          <p:cNvSpPr>
            <a:spLocks noGrp="1"/>
          </p:cNvSpPr>
          <p:nvPr>
            <p:ph idx="1"/>
          </p:nvPr>
        </p:nvSpPr>
        <p:spPr>
          <a:xfrm>
            <a:off x="640724" y="1757301"/>
            <a:ext cx="11062952" cy="4829576"/>
          </a:xfrm>
        </p:spPr>
        <p:txBody>
          <a:bodyPr>
            <a:noAutofit/>
          </a:bodyPr>
          <a:lstStyle/>
          <a:p>
            <a:r>
              <a:rPr lang="en-US" sz="3400" dirty="0"/>
              <a:t>Acid–base titrations, </a:t>
            </a:r>
            <a:r>
              <a:rPr lang="en-US" sz="3400" dirty="0" smtClean="0"/>
              <a:t>typically </a:t>
            </a:r>
            <a:r>
              <a:rPr lang="en-US" sz="3400" dirty="0"/>
              <a:t>do not produce any </a:t>
            </a:r>
            <a:r>
              <a:rPr lang="en-US" sz="3400" dirty="0" smtClean="0"/>
              <a:t>visible product</a:t>
            </a:r>
            <a:r>
              <a:rPr lang="en-US" sz="3400" dirty="0"/>
              <a:t>, which presents a problem. There is no direct way of knowing when such </a:t>
            </a:r>
            <a:r>
              <a:rPr lang="en-US" sz="3400" dirty="0" smtClean="0"/>
              <a:t>a reaction </a:t>
            </a:r>
            <a:r>
              <a:rPr lang="en-US" sz="3400" dirty="0"/>
              <a:t>is complete. </a:t>
            </a:r>
            <a:endParaRPr lang="en-US" sz="3400" dirty="0" smtClean="0"/>
          </a:p>
          <a:p>
            <a:r>
              <a:rPr lang="en-US" sz="3400" dirty="0" smtClean="0"/>
              <a:t>Explain </a:t>
            </a:r>
            <a:r>
              <a:rPr lang="en-US" sz="3400" dirty="0"/>
              <a:t>how this problem is overcome by using </a:t>
            </a:r>
            <a:r>
              <a:rPr lang="en-US" sz="3400" dirty="0" smtClean="0"/>
              <a:t>another substance </a:t>
            </a:r>
            <a:r>
              <a:rPr lang="en-US" sz="3400" dirty="0"/>
              <a:t>that is not part of the reaction, what characteristic of this substance </a:t>
            </a:r>
            <a:r>
              <a:rPr lang="en-US" sz="3400" dirty="0" smtClean="0"/>
              <a:t>is useful</a:t>
            </a:r>
            <a:r>
              <a:rPr lang="en-US" sz="3400" dirty="0"/>
              <a:t>, and what characteristic of the reaction solution is detected by this substance</a:t>
            </a:r>
            <a:r>
              <a:rPr lang="en-US" sz="3400" dirty="0" smtClean="0"/>
              <a:t>.</a:t>
            </a:r>
            <a:endParaRPr lang="en-US" sz="3400" dirty="0"/>
          </a:p>
        </p:txBody>
      </p:sp>
    </p:spTree>
    <p:extLst>
      <p:ext uri="{BB962C8B-B14F-4D97-AF65-F5344CB8AC3E}">
        <p14:creationId xmlns:p14="http://schemas.microsoft.com/office/powerpoint/2010/main" val="29658030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smtClean="0"/>
              <a:t>Answer:</a:t>
            </a:r>
            <a:endParaRPr lang="en-US" sz="7200" dirty="0"/>
          </a:p>
        </p:txBody>
      </p:sp>
      <p:sp>
        <p:nvSpPr>
          <p:cNvPr id="3" name="Content Placeholder 2"/>
          <p:cNvSpPr>
            <a:spLocks noGrp="1"/>
          </p:cNvSpPr>
          <p:nvPr>
            <p:ph idx="1"/>
          </p:nvPr>
        </p:nvSpPr>
        <p:spPr/>
        <p:txBody>
          <a:bodyPr>
            <a:normAutofit/>
          </a:bodyPr>
          <a:lstStyle/>
          <a:p>
            <a:r>
              <a:rPr lang="en-US" sz="3600" dirty="0"/>
              <a:t>An indicator is used. This is a substance that changes colour in response to changes in </a:t>
            </a:r>
            <a:r>
              <a:rPr lang="en-US" sz="3600" dirty="0" smtClean="0"/>
              <a:t>pH (hydronium ion concentration) </a:t>
            </a:r>
            <a:r>
              <a:rPr lang="en-US" sz="3600" dirty="0"/>
              <a:t>in the </a:t>
            </a:r>
            <a:r>
              <a:rPr lang="en-US" sz="3600" dirty="0" smtClean="0"/>
              <a:t>reaction </a:t>
            </a:r>
            <a:r>
              <a:rPr lang="en-US" sz="3600" dirty="0"/>
              <a:t>solution.</a:t>
            </a:r>
          </a:p>
        </p:txBody>
      </p:sp>
    </p:spTree>
    <p:extLst>
      <p:ext uri="{BB962C8B-B14F-4D97-AF65-F5344CB8AC3E}">
        <p14:creationId xmlns:p14="http://schemas.microsoft.com/office/powerpoint/2010/main" val="25887540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800" dirty="0" smtClean="0"/>
              <a:t>Homework:</a:t>
            </a:r>
            <a:endParaRPr lang="en-US" sz="8800" dirty="0"/>
          </a:p>
        </p:txBody>
      </p:sp>
      <p:sp>
        <p:nvSpPr>
          <p:cNvPr id="3" name="Content Placeholder 2"/>
          <p:cNvSpPr>
            <a:spLocks noGrp="1"/>
          </p:cNvSpPr>
          <p:nvPr>
            <p:ph idx="1"/>
          </p:nvPr>
        </p:nvSpPr>
        <p:spPr>
          <a:xfrm>
            <a:off x="1371600" y="2171700"/>
            <a:ext cx="5360932" cy="3581400"/>
          </a:xfrm>
        </p:spPr>
        <p:txBody>
          <a:bodyPr>
            <a:normAutofit/>
          </a:bodyPr>
          <a:lstStyle/>
          <a:p>
            <a:r>
              <a:rPr lang="en-US" sz="3600" dirty="0" smtClean="0"/>
              <a:t>Page 332 Questions 1&amp;2</a:t>
            </a:r>
          </a:p>
          <a:p>
            <a:r>
              <a:rPr lang="en-US" sz="3600" dirty="0" smtClean="0"/>
              <a:t>Worksheet for 8.4</a:t>
            </a:r>
            <a:endParaRPr lang="en-US" sz="3600" dirty="0"/>
          </a:p>
        </p:txBody>
      </p:sp>
      <p:pic>
        <p:nvPicPr>
          <p:cNvPr id="3074" name="Picture 2" descr="Image result for home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2761" y="1842266"/>
            <a:ext cx="4240268" cy="4240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227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Acid – base titration curves</a:t>
            </a:r>
            <a:endParaRPr lang="en-US" dirty="0"/>
          </a:p>
        </p:txBody>
      </p:sp>
      <p:sp>
        <p:nvSpPr>
          <p:cNvPr id="3" name="Subtitle 2"/>
          <p:cNvSpPr>
            <a:spLocks noGrp="1"/>
          </p:cNvSpPr>
          <p:nvPr>
            <p:ph type="subTitle" idx="1"/>
          </p:nvPr>
        </p:nvSpPr>
        <p:spPr/>
        <p:txBody>
          <a:bodyPr/>
          <a:lstStyle/>
          <a:p>
            <a:r>
              <a:rPr lang="en-US" dirty="0" smtClean="0"/>
              <a:t>8.5 </a:t>
            </a:r>
            <a:r>
              <a:rPr lang="en-US" dirty="0"/>
              <a:t>– Chemistry 20</a:t>
            </a:r>
          </a:p>
          <a:p>
            <a:r>
              <a:rPr lang="en-US" dirty="0"/>
              <a:t>Redding</a:t>
            </a:r>
          </a:p>
          <a:p>
            <a:endParaRPr lang="en-US" dirty="0"/>
          </a:p>
        </p:txBody>
      </p:sp>
    </p:spTree>
    <p:extLst>
      <p:ext uri="{BB962C8B-B14F-4D97-AF65-F5344CB8AC3E}">
        <p14:creationId xmlns:p14="http://schemas.microsoft.com/office/powerpoint/2010/main" val="1819216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t>Titrations</a:t>
            </a:r>
            <a:endParaRPr lang="en-US" sz="7200" dirty="0"/>
          </a:p>
        </p:txBody>
      </p:sp>
      <p:sp>
        <p:nvSpPr>
          <p:cNvPr id="3" name="Content Placeholder 2"/>
          <p:cNvSpPr>
            <a:spLocks noGrp="1"/>
          </p:cNvSpPr>
          <p:nvPr>
            <p:ph idx="1"/>
          </p:nvPr>
        </p:nvSpPr>
        <p:spPr/>
        <p:txBody>
          <a:bodyPr>
            <a:normAutofit/>
          </a:bodyPr>
          <a:lstStyle/>
          <a:p>
            <a:r>
              <a:rPr lang="en-US" sz="2400" dirty="0"/>
              <a:t>During titration the indicator shows a momentary </a:t>
            </a:r>
            <a:r>
              <a:rPr lang="en-US" sz="2400" dirty="0" err="1"/>
              <a:t>colour</a:t>
            </a:r>
            <a:r>
              <a:rPr lang="en-US" sz="2400" dirty="0"/>
              <a:t> change when the </a:t>
            </a:r>
            <a:r>
              <a:rPr lang="en-US" sz="2400" dirty="0" err="1"/>
              <a:t>titrant</a:t>
            </a:r>
            <a:r>
              <a:rPr lang="en-US" sz="2400" dirty="0"/>
              <a:t> stream contacts the flask</a:t>
            </a:r>
          </a:p>
          <a:p>
            <a:r>
              <a:rPr lang="en-US" sz="2400" dirty="0"/>
              <a:t>Endpoint is indicated by a permanent </a:t>
            </a:r>
            <a:r>
              <a:rPr lang="en-US" sz="2400" dirty="0" err="1"/>
              <a:t>colour</a:t>
            </a:r>
            <a:r>
              <a:rPr lang="en-US" sz="2400" dirty="0"/>
              <a:t> change to the sample</a:t>
            </a:r>
          </a:p>
          <a:p>
            <a:r>
              <a:rPr lang="en-US" sz="2400" dirty="0"/>
              <a:t>The endpoint can indicate equivalence point when you use the right indicator</a:t>
            </a:r>
          </a:p>
          <a:p>
            <a:pPr lvl="1"/>
            <a:r>
              <a:rPr lang="en-US" sz="2400" dirty="0"/>
              <a:t>Do you remember what the equivalence point is?</a:t>
            </a:r>
            <a:endParaRPr lang="en-US" sz="2400" dirty="0"/>
          </a:p>
        </p:txBody>
      </p:sp>
    </p:spTree>
    <p:extLst>
      <p:ext uri="{BB962C8B-B14F-4D97-AF65-F5344CB8AC3E}">
        <p14:creationId xmlns:p14="http://schemas.microsoft.com/office/powerpoint/2010/main" val="4194860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pH Titration Curves</a:t>
            </a:r>
            <a:endParaRPr lang="en-US" dirty="0"/>
          </a:p>
        </p:txBody>
      </p:sp>
      <p:sp>
        <p:nvSpPr>
          <p:cNvPr id="3" name="Content Placeholder 2"/>
          <p:cNvSpPr>
            <a:spLocks noGrp="1"/>
          </p:cNvSpPr>
          <p:nvPr>
            <p:ph idx="1"/>
          </p:nvPr>
        </p:nvSpPr>
        <p:spPr>
          <a:xfrm>
            <a:off x="1371600" y="2286000"/>
            <a:ext cx="4682359" cy="3581400"/>
          </a:xfrm>
        </p:spPr>
        <p:txBody>
          <a:bodyPr>
            <a:normAutofit lnSpcReduction="10000"/>
          </a:bodyPr>
          <a:lstStyle/>
          <a:p>
            <a:r>
              <a:rPr lang="en-US" sz="2400" dirty="0"/>
              <a:t>We sometimes look at the net ionic equation to see exactly what substances are reacting during the titration to cause the change in pH</a:t>
            </a:r>
          </a:p>
          <a:p>
            <a:r>
              <a:rPr lang="en-US" sz="2400" dirty="0"/>
              <a:t>Find the Net Equation for hydrochloric acid and sodium hydroxide</a:t>
            </a:r>
          </a:p>
          <a:p>
            <a:r>
              <a:rPr lang="en-US" sz="2400" dirty="0"/>
              <a:t>What does this look like on a graph???</a:t>
            </a:r>
            <a:endParaRPr lang="en-US" sz="2400" dirty="0"/>
          </a:p>
        </p:txBody>
      </p:sp>
      <p:pic>
        <p:nvPicPr>
          <p:cNvPr id="4" name="Picture 2" descr="http://faculty.sdmiramar.edu/fgarces/zCourse/All_Year/Ch100_MM/aMy_FileLec/04MM_LecNotes_Ch100/10_AcidBase/1001_AcidBase/1001_pic/TitrationCurve.jpg"/>
          <p:cNvPicPr>
            <a:picLocks noChangeAspect="1" noChangeArrowheads="1"/>
          </p:cNvPicPr>
          <p:nvPr/>
        </p:nvPicPr>
        <p:blipFill>
          <a:blip r:embed="rId2" cstate="print"/>
          <a:srcRect/>
          <a:stretch>
            <a:fillRect/>
          </a:stretch>
        </p:blipFill>
        <p:spPr bwMode="auto">
          <a:xfrm>
            <a:off x="6172200" y="1576468"/>
            <a:ext cx="5486400" cy="5000463"/>
          </a:xfrm>
          <a:prstGeom prst="rect">
            <a:avLst/>
          </a:prstGeom>
          <a:noFill/>
        </p:spPr>
      </p:pic>
    </p:spTree>
    <p:extLst>
      <p:ext uri="{BB962C8B-B14F-4D97-AF65-F5344CB8AC3E}">
        <p14:creationId xmlns:p14="http://schemas.microsoft.com/office/powerpoint/2010/main" val="469301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Chemical Analysis</a:t>
            </a:r>
          </a:p>
        </p:txBody>
      </p:sp>
      <p:sp>
        <p:nvSpPr>
          <p:cNvPr id="3" name="Content Placeholder 2"/>
          <p:cNvSpPr>
            <a:spLocks noGrp="1"/>
          </p:cNvSpPr>
          <p:nvPr>
            <p:ph idx="1"/>
          </p:nvPr>
        </p:nvSpPr>
        <p:spPr>
          <a:xfrm>
            <a:off x="1371600" y="1797269"/>
            <a:ext cx="5801710" cy="4382813"/>
          </a:xfrm>
        </p:spPr>
        <p:txBody>
          <a:bodyPr>
            <a:noAutofit/>
          </a:bodyPr>
          <a:lstStyle/>
          <a:p>
            <a:r>
              <a:rPr lang="en-US" sz="2400" dirty="0"/>
              <a:t>Aqueous ion colour is due to the ion’s interference with visible light. Ions absorb specific wavelengths, which makes analysis possible. </a:t>
            </a:r>
            <a:endParaRPr lang="en-US" sz="2400" dirty="0" smtClean="0"/>
          </a:p>
          <a:p>
            <a:r>
              <a:rPr lang="en-US" sz="2400" dirty="0" smtClean="0"/>
              <a:t>A </a:t>
            </a:r>
            <a:r>
              <a:rPr lang="en-US" sz="2400" dirty="0"/>
              <a:t>specific colour identifies a particular ion. The percentage of light that is absorbed depends on how many ions are in the light path, that is, on the concentration of that ion</a:t>
            </a:r>
            <a:r>
              <a:rPr lang="en-US" sz="2400" dirty="0" smtClean="0"/>
              <a:t>.</a:t>
            </a:r>
          </a:p>
        </p:txBody>
      </p:sp>
      <p:pic>
        <p:nvPicPr>
          <p:cNvPr id="4" name="Picture 3"/>
          <p:cNvPicPr>
            <a:picLocks noChangeAspect="1"/>
          </p:cNvPicPr>
          <p:nvPr/>
        </p:nvPicPr>
        <p:blipFill rotWithShape="1">
          <a:blip r:embed="rId2"/>
          <a:srcRect l="11422" t="32220" r="67080" b="23383"/>
          <a:stretch/>
        </p:blipFill>
        <p:spPr>
          <a:xfrm>
            <a:off x="7567447" y="1445326"/>
            <a:ext cx="3168870" cy="4908177"/>
          </a:xfrm>
          <a:prstGeom prst="rect">
            <a:avLst/>
          </a:prstGeom>
        </p:spPr>
      </p:pic>
    </p:spTree>
    <p:extLst>
      <p:ext uri="{BB962C8B-B14F-4D97-AF65-F5344CB8AC3E}">
        <p14:creationId xmlns:p14="http://schemas.microsoft.com/office/powerpoint/2010/main" val="1777546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Base &amp; Weak Acid</a:t>
            </a:r>
            <a:endParaRPr lang="en-US" dirty="0"/>
          </a:p>
        </p:txBody>
      </p:sp>
      <p:pic>
        <p:nvPicPr>
          <p:cNvPr id="17410" name="Picture 2" descr="http://users.humboldt.edu/rpaselk/ChemSupp/Plots/TitCrv.gif"/>
          <p:cNvPicPr>
            <a:picLocks noChangeAspect="1" noChangeArrowheads="1"/>
          </p:cNvPicPr>
          <p:nvPr/>
        </p:nvPicPr>
        <p:blipFill>
          <a:blip r:embed="rId2" cstate="print"/>
          <a:srcRect/>
          <a:stretch>
            <a:fillRect/>
          </a:stretch>
        </p:blipFill>
        <p:spPr bwMode="auto">
          <a:xfrm>
            <a:off x="974835" y="1535989"/>
            <a:ext cx="6860627" cy="4632274"/>
          </a:xfrm>
          <a:prstGeom prst="rect">
            <a:avLst/>
          </a:prstGeom>
          <a:noFill/>
        </p:spPr>
      </p:pic>
      <p:pic>
        <p:nvPicPr>
          <p:cNvPr id="5" name="Picture 2" descr="http://ltp.learnetic.com/files/lessons/import_110602_110706/uc_c5t_l060/uc_c5t_l060_10.jpg"/>
          <p:cNvPicPr>
            <a:picLocks noGrp="1" noChangeAspect="1" noChangeArrowheads="1"/>
          </p:cNvPicPr>
          <p:nvPr>
            <p:ph idx="1"/>
          </p:nvPr>
        </p:nvPicPr>
        <p:blipFill>
          <a:blip r:embed="rId3" cstate="print"/>
          <a:srcRect/>
          <a:stretch>
            <a:fillRect/>
          </a:stretch>
        </p:blipFill>
        <p:spPr bwMode="auto">
          <a:xfrm>
            <a:off x="6172200" y="2648607"/>
            <a:ext cx="5897308" cy="3936453"/>
          </a:xfrm>
          <a:prstGeom prst="rect">
            <a:avLst/>
          </a:prstGeom>
          <a:noFill/>
        </p:spPr>
      </p:pic>
    </p:spTree>
    <p:extLst>
      <p:ext uri="{BB962C8B-B14F-4D97-AF65-F5344CB8AC3E}">
        <p14:creationId xmlns:p14="http://schemas.microsoft.com/office/powerpoint/2010/main" val="2711434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2057400" y="1676400"/>
            <a:ext cx="8229600" cy="4572000"/>
          </a:xfrm>
        </p:spPr>
        <p:txBody>
          <a:bodyPr>
            <a:noAutofit/>
          </a:bodyPr>
          <a:lstStyle/>
          <a:p>
            <a:pPr marL="457200" indent="-457200">
              <a:buFont typeface="+mj-lt"/>
              <a:buAutoNum type="arabicPeriod"/>
            </a:pPr>
            <a:r>
              <a:rPr lang="en-US" sz="2400" dirty="0"/>
              <a:t>An indicator for an acid-base titration analysis must be chosen to have an endpoint at very nearly the same pH as the pH at the equivalence point of the reaction solution</a:t>
            </a:r>
          </a:p>
          <a:p>
            <a:pPr marL="457200" indent="-457200">
              <a:buFont typeface="+mj-lt"/>
              <a:buAutoNum type="arabicPeriod"/>
            </a:pPr>
            <a:r>
              <a:rPr lang="en-US" sz="2400" dirty="0"/>
              <a:t>pH of the solution at the equivalence point for strong mono-</a:t>
            </a:r>
            <a:r>
              <a:rPr lang="en-US" sz="2400" dirty="0" err="1"/>
              <a:t>protic</a:t>
            </a:r>
            <a:r>
              <a:rPr lang="en-US" sz="2400" dirty="0"/>
              <a:t> acid-strong mono-</a:t>
            </a:r>
            <a:r>
              <a:rPr lang="en-US" sz="2400" dirty="0" err="1"/>
              <a:t>protic</a:t>
            </a:r>
            <a:r>
              <a:rPr lang="en-US" sz="2400" dirty="0"/>
              <a:t> base reactions is 7</a:t>
            </a:r>
          </a:p>
          <a:p>
            <a:pPr marL="457200" indent="-457200">
              <a:buFont typeface="+mj-lt"/>
              <a:buAutoNum type="arabicPeriod"/>
            </a:pPr>
            <a:r>
              <a:rPr lang="en-US" sz="2400" dirty="0"/>
              <a:t>The pH of a solution at the equivalence point for any other acid-base reaction must be determined experimentally, by plotting a titration pH curve</a:t>
            </a:r>
            <a:endParaRPr lang="en-US" sz="2400" dirty="0"/>
          </a:p>
        </p:txBody>
      </p:sp>
    </p:spTree>
    <p:extLst>
      <p:ext uri="{BB962C8B-B14F-4D97-AF65-F5344CB8AC3E}">
        <p14:creationId xmlns:p14="http://schemas.microsoft.com/office/powerpoint/2010/main" val="3301532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a:xfrm>
            <a:off x="2351700" y="1447801"/>
            <a:ext cx="7325700" cy="4800606"/>
          </a:xfrm>
        </p:spPr>
        <p:txBody>
          <a:bodyPr>
            <a:normAutofit/>
          </a:bodyPr>
          <a:lstStyle/>
          <a:p>
            <a:r>
              <a:rPr lang="en-US" sz="3200" dirty="0"/>
              <a:t>Which of the following indicators would produce an endpoint colour of orange: </a:t>
            </a:r>
            <a:r>
              <a:rPr lang="en-US" sz="3200" dirty="0" err="1"/>
              <a:t>bromocresol</a:t>
            </a:r>
            <a:r>
              <a:rPr lang="en-US" sz="3200" dirty="0"/>
              <a:t> green, methyl red, </a:t>
            </a:r>
            <a:r>
              <a:rPr lang="en-US" sz="3200" dirty="0" err="1"/>
              <a:t>phenopthalein</a:t>
            </a:r>
            <a:r>
              <a:rPr lang="en-US" sz="3200" dirty="0"/>
              <a:t> or methyl violet</a:t>
            </a:r>
          </a:p>
          <a:p>
            <a:r>
              <a:rPr lang="en-US" sz="3200" dirty="0"/>
              <a:t>Can you think of what types of pH curves these indicators would be suitable for?</a:t>
            </a:r>
            <a:endParaRPr lang="en-US" sz="3200" dirty="0"/>
          </a:p>
        </p:txBody>
      </p:sp>
    </p:spTree>
    <p:extLst>
      <p:ext uri="{BB962C8B-B14F-4D97-AF65-F5344CB8AC3E}">
        <p14:creationId xmlns:p14="http://schemas.microsoft.com/office/powerpoint/2010/main" val="2697799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800" dirty="0" smtClean="0"/>
              <a:t>Homework:</a:t>
            </a:r>
            <a:endParaRPr lang="en-US" sz="8800" dirty="0"/>
          </a:p>
        </p:txBody>
      </p:sp>
      <p:sp>
        <p:nvSpPr>
          <p:cNvPr id="3" name="Content Placeholder 2"/>
          <p:cNvSpPr>
            <a:spLocks noGrp="1"/>
          </p:cNvSpPr>
          <p:nvPr>
            <p:ph idx="1"/>
          </p:nvPr>
        </p:nvSpPr>
        <p:spPr>
          <a:xfrm>
            <a:off x="1371600" y="2171700"/>
            <a:ext cx="5360932" cy="3581400"/>
          </a:xfrm>
        </p:spPr>
        <p:txBody>
          <a:bodyPr>
            <a:normAutofit/>
          </a:bodyPr>
          <a:lstStyle/>
          <a:p>
            <a:r>
              <a:rPr lang="en-US" sz="3600" dirty="0" smtClean="0"/>
              <a:t>Page 339 Questions 1-9</a:t>
            </a:r>
          </a:p>
          <a:p>
            <a:r>
              <a:rPr lang="en-US" sz="3600" dirty="0" smtClean="0"/>
              <a:t>Worksheet </a:t>
            </a:r>
            <a:r>
              <a:rPr lang="en-US" sz="3600" smtClean="0"/>
              <a:t>for 8.5</a:t>
            </a:r>
            <a:endParaRPr lang="en-US" sz="3600" dirty="0"/>
          </a:p>
        </p:txBody>
      </p:sp>
      <p:pic>
        <p:nvPicPr>
          <p:cNvPr id="3074" name="Picture 2" descr="Image result for home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2761" y="1842266"/>
            <a:ext cx="4240268" cy="4240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299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a:xfrm>
            <a:off x="1371600" y="1718441"/>
            <a:ext cx="5988817" cy="5013435"/>
          </a:xfrm>
        </p:spPr>
        <p:txBody>
          <a:bodyPr>
            <a:normAutofit/>
          </a:bodyPr>
          <a:lstStyle/>
          <a:p>
            <a:r>
              <a:rPr lang="en-US" sz="2200" dirty="0"/>
              <a:t>We can also use flame tests to detect the presence of several metal ions, such as copper(II), calcium, and sodium (see the Selected Ion </a:t>
            </a:r>
            <a:r>
              <a:rPr lang="en-US" sz="2200" dirty="0" err="1"/>
              <a:t>Colours</a:t>
            </a:r>
            <a:r>
              <a:rPr lang="en-US" sz="2200" dirty="0"/>
              <a:t> table on the inside back cover). In a flame test, a clean platinum wire is dipped into a test solution and then held in a nearly </a:t>
            </a:r>
            <a:r>
              <a:rPr lang="en-US" sz="2200" dirty="0" err="1"/>
              <a:t>colourless</a:t>
            </a:r>
            <a:r>
              <a:rPr lang="en-US" sz="2200" dirty="0"/>
              <a:t> flame.</a:t>
            </a:r>
          </a:p>
          <a:p>
            <a:r>
              <a:rPr lang="en-US" sz="2200" dirty="0"/>
              <a:t>There are other ways to conduct flame tests: You could dip a wood splint in the aqueous solution and then hold it close to a flame; you could hold a tiny solid sample of a substance in the flame; or you could spray the aqueous solution into the flame.</a:t>
            </a:r>
          </a:p>
          <a:p>
            <a:endParaRPr lang="en-US" dirty="0"/>
          </a:p>
        </p:txBody>
      </p:sp>
      <p:pic>
        <p:nvPicPr>
          <p:cNvPr id="1026" name="Picture 2" descr="Image result for flame test colou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417" y="2171700"/>
            <a:ext cx="4448175" cy="340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389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Gravimetric Analysis</a:t>
            </a:r>
            <a:endParaRPr lang="en-US" dirty="0"/>
          </a:p>
        </p:txBody>
      </p:sp>
      <p:sp>
        <p:nvSpPr>
          <p:cNvPr id="3" name="Subtitle 2"/>
          <p:cNvSpPr>
            <a:spLocks noGrp="1"/>
          </p:cNvSpPr>
          <p:nvPr>
            <p:ph type="subTitle" idx="1"/>
          </p:nvPr>
        </p:nvSpPr>
        <p:spPr/>
        <p:txBody>
          <a:bodyPr/>
          <a:lstStyle/>
          <a:p>
            <a:r>
              <a:rPr lang="en-US" dirty="0" smtClean="0"/>
              <a:t>8.2 </a:t>
            </a:r>
            <a:r>
              <a:rPr lang="en-US" dirty="0"/>
              <a:t>– Chemistry 20</a:t>
            </a:r>
          </a:p>
          <a:p>
            <a:r>
              <a:rPr lang="en-US" dirty="0"/>
              <a:t>Redding</a:t>
            </a:r>
          </a:p>
          <a:p>
            <a:endParaRPr lang="en-US" dirty="0"/>
          </a:p>
        </p:txBody>
      </p:sp>
    </p:spTree>
    <p:extLst>
      <p:ext uri="{BB962C8B-B14F-4D97-AF65-F5344CB8AC3E}">
        <p14:creationId xmlns:p14="http://schemas.microsoft.com/office/powerpoint/2010/main" val="1985218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43911"/>
            <a:ext cx="9601200" cy="1485900"/>
          </a:xfrm>
        </p:spPr>
        <p:txBody>
          <a:bodyPr/>
          <a:lstStyle/>
          <a:p>
            <a:r>
              <a:rPr lang="en-US" dirty="0" smtClean="0"/>
              <a:t>Quantitative Analysis</a:t>
            </a:r>
            <a:endParaRPr lang="en-US" dirty="0"/>
          </a:p>
        </p:txBody>
      </p:sp>
      <p:sp>
        <p:nvSpPr>
          <p:cNvPr id="3" name="Content Placeholder 2"/>
          <p:cNvSpPr>
            <a:spLocks noGrp="1"/>
          </p:cNvSpPr>
          <p:nvPr>
            <p:ph idx="1"/>
          </p:nvPr>
        </p:nvSpPr>
        <p:spPr>
          <a:xfrm>
            <a:off x="1371600" y="1702676"/>
            <a:ext cx="9790386" cy="2175641"/>
          </a:xfrm>
        </p:spPr>
        <p:txBody>
          <a:bodyPr>
            <a:normAutofit/>
          </a:bodyPr>
          <a:lstStyle/>
          <a:p>
            <a:r>
              <a:rPr lang="en-US" sz="2400" dirty="0"/>
              <a:t>In one type of chemical analysis, precipitation is part of the experimental design. As you know, precipitation occurs when a reaction forms a slightly soluble product. In a quantitative analysis involving precipitation, the sample under investigation is combined with an excess quantity of another reactant to ensure that all the sample reacts.</a:t>
            </a:r>
          </a:p>
        </p:txBody>
      </p:sp>
      <p:pic>
        <p:nvPicPr>
          <p:cNvPr id="2056" name="Picture 8" descr="Image result for precipitation re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8319" y="3703561"/>
            <a:ext cx="7143859" cy="2667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87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Precipitation Completeness</a:t>
            </a:r>
            <a:endParaRPr lang="en-US" dirty="0"/>
          </a:p>
        </p:txBody>
      </p:sp>
      <p:sp>
        <p:nvSpPr>
          <p:cNvPr id="3" name="Content Placeholder 2"/>
          <p:cNvSpPr>
            <a:spLocks noGrp="1"/>
          </p:cNvSpPr>
          <p:nvPr>
            <p:ph idx="1"/>
          </p:nvPr>
        </p:nvSpPr>
        <p:spPr>
          <a:xfrm>
            <a:off x="1371599" y="1576553"/>
            <a:ext cx="10421007" cy="5044964"/>
          </a:xfrm>
        </p:spPr>
        <p:txBody>
          <a:bodyPr>
            <a:normAutofit fontScale="92500" lnSpcReduction="10000"/>
          </a:bodyPr>
          <a:lstStyle/>
          <a:p>
            <a:pPr marL="0" indent="0">
              <a:buNone/>
            </a:pPr>
            <a:r>
              <a:rPr lang="en-US" dirty="0"/>
              <a:t>In a gravimetric analysis where a precipitation reaction is used, it is not possible to predict the quantity of excess reagent required, because you do not initially know the amount of the limiting reagent; that is why you are doing an analysis. For such reactions, use the following trial-and-error procedure to verify that a sample of limiting reagent has completely </a:t>
            </a:r>
            <a:r>
              <a:rPr lang="en-US" dirty="0" smtClean="0"/>
              <a:t>reacted:</a:t>
            </a:r>
          </a:p>
          <a:p>
            <a:r>
              <a:rPr lang="en-US" dirty="0"/>
              <a:t>1. Precisely measure a sample volume of the solution containing the limiting reagent. </a:t>
            </a:r>
            <a:endParaRPr lang="en-US" dirty="0" smtClean="0"/>
          </a:p>
          <a:p>
            <a:r>
              <a:rPr lang="en-US" dirty="0" smtClean="0"/>
              <a:t>2</a:t>
            </a:r>
            <a:r>
              <a:rPr lang="en-US" dirty="0"/>
              <a:t>. Add (while stirring) an approximately equal volume of the excess reagent solution. </a:t>
            </a:r>
            <a:endParaRPr lang="en-US" dirty="0" smtClean="0"/>
          </a:p>
          <a:p>
            <a:r>
              <a:rPr lang="en-US" dirty="0" smtClean="0"/>
              <a:t>3</a:t>
            </a:r>
            <a:r>
              <a:rPr lang="en-US" dirty="0"/>
              <a:t>. Allow the precipitate that forms to settle, until the top layer of solution is clear. </a:t>
            </a:r>
            <a:endParaRPr lang="en-US" dirty="0" smtClean="0"/>
          </a:p>
          <a:p>
            <a:r>
              <a:rPr lang="en-US" dirty="0" smtClean="0"/>
              <a:t>4</a:t>
            </a:r>
            <a:r>
              <a:rPr lang="en-US" dirty="0"/>
              <a:t>. With a medicine dropper, add a few more drops of excess reagent solution. Allow the drops to run down the side of the container, and watch for any cloudiness that may appear when the drops mix with the clear surface </a:t>
            </a:r>
            <a:r>
              <a:rPr lang="en-US" dirty="0" smtClean="0"/>
              <a:t>layer </a:t>
            </a:r>
          </a:p>
          <a:p>
            <a:r>
              <a:rPr lang="en-US" dirty="0" smtClean="0"/>
              <a:t>5</a:t>
            </a:r>
            <a:r>
              <a:rPr lang="en-US" dirty="0"/>
              <a:t>. If any new cloudiness is visible, the reaction of the limiting reagent sample is not yet complete. Repeat steps 2 to 4 of this procedure as many times as necessary, until no new precipitate forms during the test in step </a:t>
            </a:r>
            <a:r>
              <a:rPr lang="en-US" dirty="0" smtClean="0"/>
              <a:t>4</a:t>
            </a:r>
          </a:p>
          <a:p>
            <a:r>
              <a:rPr lang="en-US" dirty="0" smtClean="0"/>
              <a:t>6</a:t>
            </a:r>
            <a:r>
              <a:rPr lang="en-US" dirty="0"/>
              <a:t>. When no new cloudiness is visible (the test does not form any further precipitate), the reaction of the sample of limiting reagent is complete.</a:t>
            </a:r>
          </a:p>
        </p:txBody>
      </p:sp>
    </p:spTree>
    <p:extLst>
      <p:ext uri="{BB962C8B-B14F-4D97-AF65-F5344CB8AC3E}">
        <p14:creationId xmlns:p14="http://schemas.microsoft.com/office/powerpoint/2010/main" val="718489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800" dirty="0" smtClean="0"/>
              <a:t>Homework:</a:t>
            </a:r>
            <a:endParaRPr lang="en-US" sz="8800" dirty="0"/>
          </a:p>
        </p:txBody>
      </p:sp>
      <p:sp>
        <p:nvSpPr>
          <p:cNvPr id="3" name="Content Placeholder 2"/>
          <p:cNvSpPr>
            <a:spLocks noGrp="1"/>
          </p:cNvSpPr>
          <p:nvPr>
            <p:ph idx="1"/>
          </p:nvPr>
        </p:nvSpPr>
        <p:spPr>
          <a:xfrm>
            <a:off x="1371600" y="2171700"/>
            <a:ext cx="5360932" cy="3581400"/>
          </a:xfrm>
        </p:spPr>
        <p:txBody>
          <a:bodyPr>
            <a:normAutofit/>
          </a:bodyPr>
          <a:lstStyle/>
          <a:p>
            <a:r>
              <a:rPr lang="en-US" sz="3600" dirty="0" smtClean="0"/>
              <a:t>Page 316 Questions 1-5</a:t>
            </a:r>
          </a:p>
          <a:p>
            <a:r>
              <a:rPr lang="en-US" sz="3600" dirty="0" smtClean="0"/>
              <a:t>Page 319 Questions 1-4</a:t>
            </a:r>
          </a:p>
          <a:p>
            <a:r>
              <a:rPr lang="en-US" sz="3600" dirty="0" smtClean="0"/>
              <a:t>Worksheet for 8.2</a:t>
            </a:r>
            <a:endParaRPr lang="en-US" sz="3600" dirty="0"/>
          </a:p>
        </p:txBody>
      </p:sp>
      <p:pic>
        <p:nvPicPr>
          <p:cNvPr id="3074" name="Picture 2" descr="Image result for home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2761" y="1842266"/>
            <a:ext cx="4240268" cy="4240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220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Stoichiometry: </a:t>
            </a:r>
            <a:r>
              <a:rPr lang="en-US" sz="4000" dirty="0" smtClean="0"/>
              <a:t>limiting and excess reagents</a:t>
            </a:r>
            <a:endParaRPr lang="en-US" sz="4000" dirty="0"/>
          </a:p>
        </p:txBody>
      </p:sp>
      <p:sp>
        <p:nvSpPr>
          <p:cNvPr id="3" name="Subtitle 2"/>
          <p:cNvSpPr>
            <a:spLocks noGrp="1"/>
          </p:cNvSpPr>
          <p:nvPr>
            <p:ph type="subTitle" idx="1"/>
          </p:nvPr>
        </p:nvSpPr>
        <p:spPr/>
        <p:txBody>
          <a:bodyPr/>
          <a:lstStyle/>
          <a:p>
            <a:r>
              <a:rPr lang="en-US" dirty="0" smtClean="0"/>
              <a:t>8.3 </a:t>
            </a:r>
            <a:r>
              <a:rPr lang="en-US" dirty="0"/>
              <a:t>– Chemistry 20</a:t>
            </a:r>
          </a:p>
          <a:p>
            <a:r>
              <a:rPr lang="en-US" dirty="0"/>
              <a:t>Redding</a:t>
            </a:r>
          </a:p>
          <a:p>
            <a:endParaRPr lang="en-US" dirty="0"/>
          </a:p>
        </p:txBody>
      </p:sp>
    </p:spTree>
    <p:extLst>
      <p:ext uri="{BB962C8B-B14F-4D97-AF65-F5344CB8AC3E}">
        <p14:creationId xmlns:p14="http://schemas.microsoft.com/office/powerpoint/2010/main" val="2395484364"/>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docProps/app.xml><?xml version="1.0" encoding="utf-8"?>
<Properties xmlns="http://schemas.openxmlformats.org/officeDocument/2006/extended-properties" xmlns:vt="http://schemas.openxmlformats.org/officeDocument/2006/docPropsVTypes">
  <Template>TM10001105[[fn=Crop]]</Template>
  <TotalTime>34</TotalTime>
  <Words>1874</Words>
  <Application>Microsoft Office PowerPoint</Application>
  <PresentationFormat>Widescreen</PresentationFormat>
  <Paragraphs>110</Paragraphs>
  <Slides>33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Franklin Gothic Book</vt:lpstr>
      <vt:lpstr>Crop</vt:lpstr>
      <vt:lpstr>Introduction to Chemical Analysis</vt:lpstr>
      <vt:lpstr>Introduction to Chemical Analysis </vt:lpstr>
      <vt:lpstr>Introduction to Chemical Analysis</vt:lpstr>
      <vt:lpstr>Continued…</vt:lpstr>
      <vt:lpstr>Gravimetric Analysis</vt:lpstr>
      <vt:lpstr>Quantitative Analysis</vt:lpstr>
      <vt:lpstr>Precipitation Completeness</vt:lpstr>
      <vt:lpstr>Homework:</vt:lpstr>
      <vt:lpstr>Stoichiometry: limiting and excess reagents</vt:lpstr>
      <vt:lpstr>Calculating the Mass of Excess Reagents</vt:lpstr>
      <vt:lpstr>Continued…</vt:lpstr>
      <vt:lpstr>Identifying Limiting and Excess Reagents</vt:lpstr>
      <vt:lpstr>Continued…</vt:lpstr>
      <vt:lpstr>Homework:</vt:lpstr>
      <vt:lpstr>Titration analysis</vt:lpstr>
      <vt:lpstr>Vocabulary</vt:lpstr>
      <vt:lpstr>PowerPoint Presentation</vt:lpstr>
      <vt:lpstr>Practice</vt:lpstr>
      <vt:lpstr>Standardizing Titrant Solutions </vt:lpstr>
      <vt:lpstr>Question???:</vt:lpstr>
      <vt:lpstr>Answer:</vt:lpstr>
      <vt:lpstr>Question???:</vt:lpstr>
      <vt:lpstr>Answer:</vt:lpstr>
      <vt:lpstr>Question???:</vt:lpstr>
      <vt:lpstr>Answer:</vt:lpstr>
      <vt:lpstr>Homework:</vt:lpstr>
      <vt:lpstr>Acid – base titration curves</vt:lpstr>
      <vt:lpstr>Titrations</vt:lpstr>
      <vt:lpstr>Interpreting pH Titration Curves</vt:lpstr>
      <vt:lpstr>Strong Base &amp; Weak Acid</vt:lpstr>
      <vt:lpstr>Summary</vt:lpstr>
      <vt:lpstr>Question:</vt:lpstr>
      <vt:lpstr>Homework:</vt:lpstr>
    </vt:vector>
  </TitlesOfParts>
  <Company>SSD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Chemical Analysis</dc:title>
  <dc:creator>Rebecca Redding</dc:creator>
  <cp:lastModifiedBy>Rebecca Redding</cp:lastModifiedBy>
  <cp:revision>6</cp:revision>
  <dcterms:created xsi:type="dcterms:W3CDTF">2016-12-08T16:33:59Z</dcterms:created>
  <dcterms:modified xsi:type="dcterms:W3CDTF">2016-12-08T17:08:57Z</dcterms:modified>
</cp:coreProperties>
</file>