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sldIdLst>
    <p:sldId id="266" r:id="rId2"/>
    <p:sldId id="267" r:id="rId3"/>
    <p:sldId id="268" r:id="rId4"/>
    <p:sldId id="299" r:id="rId5"/>
    <p:sldId id="300" r:id="rId6"/>
    <p:sldId id="309" r:id="rId7"/>
    <p:sldId id="310" r:id="rId8"/>
    <p:sldId id="301" r:id="rId9"/>
    <p:sldId id="302" r:id="rId10"/>
    <p:sldId id="311" r:id="rId11"/>
    <p:sldId id="312" r:id="rId12"/>
    <p:sldId id="313" r:id="rId13"/>
    <p:sldId id="306" r:id="rId14"/>
    <p:sldId id="307" r:id="rId15"/>
    <p:sldId id="314" r:id="rId16"/>
    <p:sldId id="315" r:id="rId17"/>
    <p:sldId id="277" r:id="rId18"/>
    <p:sldId id="286" r:id="rId19"/>
    <p:sldId id="291" r:id="rId20"/>
    <p:sldId id="292" r:id="rId21"/>
    <p:sldId id="317" r:id="rId22"/>
    <p:sldId id="293" r:id="rId23"/>
    <p:sldId id="318" r:id="rId24"/>
    <p:sldId id="319" r:id="rId25"/>
    <p:sldId id="320" r:id="rId26"/>
    <p:sldId id="321" r:id="rId27"/>
    <p:sldId id="322" r:id="rId28"/>
    <p:sldId id="294" r:id="rId29"/>
    <p:sldId id="323" r:id="rId30"/>
    <p:sldId id="287" r:id="rId31"/>
    <p:sldId id="296" r:id="rId32"/>
    <p:sldId id="325" r:id="rId33"/>
    <p:sldId id="326" r:id="rId34"/>
    <p:sldId id="278" r:id="rId35"/>
    <p:sldId id="329" r:id="rId36"/>
    <p:sldId id="330" r:id="rId37"/>
    <p:sldId id="331" r:id="rId38"/>
    <p:sldId id="332" r:id="rId39"/>
    <p:sldId id="333"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png"/></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panels title.png"/>
          <p:cNvPicPr>
            <a:picLocks noChangeAspect="1"/>
          </p:cNvPicPr>
          <p:nvPr/>
        </p:nvPicPr>
        <p:blipFill>
          <a:blip r:embed="rId2" cstate="print"/>
          <a:srcRect t="579" b="965"/>
          <a:stretch>
            <a:fillRect/>
          </a:stretch>
        </p:blipFill>
        <p:spPr>
          <a:xfrm>
            <a:off x="0" y="0"/>
            <a:ext cx="4254612" cy="6858000"/>
          </a:xfrm>
          <a:prstGeom prst="rect">
            <a:avLst/>
          </a:prstGeom>
        </p:spPr>
      </p:pic>
      <p:sp>
        <p:nvSpPr>
          <p:cNvPr id="2" name="Title 1"/>
          <p:cNvSpPr>
            <a:spLocks noGrp="1"/>
          </p:cNvSpPr>
          <p:nvPr>
            <p:ph type="ctrTitle"/>
          </p:nvPr>
        </p:nvSpPr>
        <p:spPr>
          <a:xfrm>
            <a:off x="4572000" y="381000"/>
            <a:ext cx="4191000" cy="3067050"/>
          </a:xfrm>
        </p:spPr>
        <p:txBody>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4572000" y="3810000"/>
            <a:ext cx="4191000" cy="1143000"/>
          </a:xfrm>
        </p:spPr>
        <p:txBody>
          <a:bodyPr>
            <a:normAutofit/>
          </a:bodyPr>
          <a:lstStyle>
            <a:lvl1pPr marL="0" indent="0" algn="l">
              <a:buNone/>
              <a:defRPr sz="1800" kern="1200">
                <a:gradFill>
                  <a:gsLst>
                    <a:gs pos="0">
                      <a:schemeClr val="tx1"/>
                    </a:gs>
                    <a:gs pos="99000">
                      <a:schemeClr val="tx1">
                        <a:alpha val="85000"/>
                      </a:schemeClr>
                    </a:gs>
                    <a:gs pos="86000">
                      <a:schemeClr val="tx1">
                        <a:alpha val="70000"/>
                      </a:schemeClr>
                    </a:gs>
                  </a:gsLst>
                  <a:lin ang="5400000" scaled="0"/>
                </a:gra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E1C3137A-E2E2-48A4-8CFE-0C01E489AC3D}" type="datetime1">
              <a:rPr lang="en-US"/>
              <a:pPr/>
              <a:t>5/25/2019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
        <p:nvSpPr>
          <p:cNvPr id="8" name="Rectangle 7"/>
          <p:cNvSpPr/>
          <p:nvPr/>
        </p:nvSpPr>
        <p:spPr>
          <a:xfrm>
            <a:off x="4572000" y="3505200"/>
            <a:ext cx="4191000" cy="45719"/>
          </a:xfrm>
          <a:prstGeom prst="rect">
            <a:avLst/>
          </a:prstGeom>
          <a:gradFill flip="none" rotWithShape="1">
            <a:gsLst>
              <a:gs pos="0">
                <a:srgbClr val="FFFFFF">
                  <a:alpha val="0"/>
                </a:srgbClr>
              </a:gs>
              <a:gs pos="50000">
                <a:srgbClr val="FFFFFF">
                  <a:alpha val="10000"/>
                </a:srgbClr>
              </a:gs>
              <a:gs pos="100000">
                <a:srgbClr val="FFFFFF">
                  <a:alpha val="0"/>
                </a:srgbClr>
              </a:gs>
            </a:gsLst>
            <a:lin ang="0" scaled="1"/>
            <a:tileRect/>
          </a:gradFill>
          <a:ln>
            <a:noFill/>
          </a:ln>
          <a:effectLst>
            <a:innerShdw blurRad="114300">
              <a:srgbClr val="FFFFFF"/>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CDD736B-09FF-4DCB-BE03-09EC55DC44E7}" type="datetime1">
              <a:rPr lang="en-US"/>
              <a:pPr/>
              <a:t>5/25/2019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43800" y="368301"/>
            <a:ext cx="1143000" cy="574198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2514600" y="609599"/>
            <a:ext cx="4724400" cy="55006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B55C1D24-97C2-401D-BDDD-76A4DBE354D2}" type="datetime1">
              <a:rPr lang="en-US"/>
              <a:pPr/>
              <a:t>5/25/2019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a:t>Click to edit Master title style</a:t>
            </a:r>
            <a:endParaRPr lang="en-CA"/>
          </a:p>
        </p:txBody>
      </p:sp>
      <p:sp>
        <p:nvSpPr>
          <p:cNvPr id="3" name="Table Placeholder 2"/>
          <p:cNvSpPr>
            <a:spLocks noGrp="1"/>
          </p:cNvSpPr>
          <p:nvPr>
            <p:ph type="tbl" idx="1"/>
          </p:nvPr>
        </p:nvSpPr>
        <p:spPr>
          <a:xfrm>
            <a:off x="457200" y="1219200"/>
            <a:ext cx="8229600" cy="4906963"/>
          </a:xfrm>
        </p:spPr>
        <p:txBody>
          <a:bodyPr/>
          <a:lstStyle/>
          <a:p>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5B96E799-570F-44A8-9CA3-DAD96FF9B76B}" type="datetime1">
              <a:rPr lang="en-US"/>
              <a:pPr/>
              <a:t>5/25/2019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vert="horz" lIns="91440" tIns="45720" rIns="91440" bIns="45720" rtlCol="0" anchor="ctr"/>
          <a:lstStyle>
            <a:lvl1pPr marL="0" algn="ctr" defTabSz="914400" rtl="0" eaLnBrk="1" latinLnBrk="0" hangingPunct="1">
              <a:defRPr sz="7200" b="1" kern="1200" spc="-200" baseline="0">
                <a:gradFill flip="none" rotWithShape="1">
                  <a:gsLst>
                    <a:gs pos="0">
                      <a:schemeClr val="tx1">
                        <a:alpha val="0"/>
                      </a:schemeClr>
                    </a:gs>
                    <a:gs pos="100000">
                      <a:schemeClr val="tx1">
                        <a:alpha val="50000"/>
                      </a:schemeClr>
                    </a:gs>
                  </a:gsLst>
                  <a:lin ang="10800000" scaled="1"/>
                  <a:tileRect/>
                </a:gradFill>
                <a:latin typeface="+mn-lt"/>
                <a:ea typeface="+mn-ea"/>
                <a:cs typeface="+mn-cs"/>
              </a:defRPr>
            </a:lvl1pPr>
          </a:lstStyle>
          <a:p>
            <a:fld id="{DF28FB93-0A08-4E7D-8E63-9EFA29F1E093}"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content 2.png"/>
          <p:cNvPicPr>
            <a:picLocks noChangeAspect="1"/>
          </p:cNvPicPr>
          <p:nvPr/>
        </p:nvPicPr>
        <p:blipFill>
          <a:blip r:embed="rId2" cstate="print"/>
          <a:srcRect l="70112" r="4801" b="2931"/>
          <a:stretch>
            <a:fillRect/>
          </a:stretch>
        </p:blipFill>
        <p:spPr>
          <a:xfrm flipH="1">
            <a:off x="-1" y="0"/>
            <a:ext cx="2409571" cy="6858000"/>
          </a:xfrm>
          <a:prstGeom prst="rect">
            <a:avLst/>
          </a:prstGeom>
        </p:spPr>
      </p:pic>
      <p:sp>
        <p:nvSpPr>
          <p:cNvPr id="2" name="Title 1"/>
          <p:cNvSpPr>
            <a:spLocks noGrp="1"/>
          </p:cNvSpPr>
          <p:nvPr>
            <p:ph type="title"/>
          </p:nvPr>
        </p:nvSpPr>
        <p:spPr>
          <a:xfrm>
            <a:off x="2590800" y="2308972"/>
            <a:ext cx="5943600" cy="2352675"/>
          </a:xfrm>
        </p:spPr>
        <p:txBody>
          <a:bodyPr vert="horz" lIns="91440" tIns="45720" rIns="91440" bIns="45720" rtlCol="0" anchor="ctr" anchorCtr="0">
            <a:noAutofit/>
          </a:bodyPr>
          <a:lstStyle>
            <a:lvl1pPr algn="l" defTabSz="914400" rtl="0" eaLnBrk="1" latinLnBrk="0" hangingPunct="1">
              <a:spcBef>
                <a:spcPct val="0"/>
              </a:spcBef>
              <a:buNone/>
              <a:defRPr sz="4400" kern="1200">
                <a:gradFill>
                  <a:gsLst>
                    <a:gs pos="0">
                      <a:schemeClr val="tx1"/>
                    </a:gs>
                    <a:gs pos="99000">
                      <a:schemeClr val="tx1">
                        <a:alpha val="85000"/>
                      </a:schemeClr>
                    </a:gs>
                    <a:gs pos="86000">
                      <a:schemeClr val="tx1">
                        <a:alpha val="70000"/>
                      </a:schemeClr>
                    </a:gs>
                  </a:gsLst>
                  <a:lin ang="5400000" scaled="0"/>
                </a:gradFill>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2590800" y="4684059"/>
            <a:ext cx="5943600" cy="1107141"/>
          </a:xfrm>
        </p:spPr>
        <p:txBody>
          <a:bodyPr vert="horz" lIns="91440" tIns="45720" rIns="91440" bIns="45720" rtlCol="0">
            <a:normAutofit/>
          </a:bodyPr>
          <a:lstStyle>
            <a:lvl1pPr marL="0" indent="0" algn="l" defTabSz="914400" rtl="0" eaLnBrk="1" latinLnBrk="0" hangingPunct="1">
              <a:spcBef>
                <a:spcPts val="1800"/>
              </a:spcBef>
              <a:buFont typeface="Wingdings" pitchFamily="2" charset="2"/>
              <a:buNone/>
              <a:defRPr sz="1800" kern="1200">
                <a:gradFill>
                  <a:gsLst>
                    <a:gs pos="0">
                      <a:schemeClr val="tx1"/>
                    </a:gs>
                    <a:gs pos="99000">
                      <a:schemeClr val="tx1">
                        <a:alpha val="85000"/>
                      </a:schemeClr>
                    </a:gs>
                    <a:gs pos="86000">
                      <a:schemeClr val="tx1">
                        <a:alpha val="70000"/>
                      </a:schemeClr>
                    </a:gs>
                  </a:gsLst>
                  <a:lin ang="5400000" scaled="0"/>
                </a:gra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62632F-F032-4B2A-99C4-B9847866442C}" type="datetime1">
              <a:rPr lang="en-US"/>
              <a:pPr/>
              <a:t>5/25/2019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14600" y="350838"/>
            <a:ext cx="6172200" cy="1143000"/>
          </a:xfrm>
        </p:spPr>
        <p:txBody>
          <a:bodyPr/>
          <a:lstStyle/>
          <a:p>
            <a:r>
              <a:rPr lang="en-US"/>
              <a:t>Click to edit Master title style</a:t>
            </a:r>
            <a:endParaRPr/>
          </a:p>
        </p:txBody>
      </p:sp>
      <p:sp>
        <p:nvSpPr>
          <p:cNvPr id="3" name="Content Placeholder 2"/>
          <p:cNvSpPr>
            <a:spLocks noGrp="1"/>
          </p:cNvSpPr>
          <p:nvPr>
            <p:ph sz="half" idx="1"/>
          </p:nvPr>
        </p:nvSpPr>
        <p:spPr>
          <a:xfrm>
            <a:off x="2819400" y="1981201"/>
            <a:ext cx="2743200" cy="4129088"/>
          </a:xfrm>
        </p:spPr>
        <p:txBody>
          <a:bodyPr>
            <a:normAutofit/>
          </a:bodyPr>
          <a:lstStyle>
            <a:lvl1pPr marL="228600" indent="-228600">
              <a:defRPr sz="1600"/>
            </a:lvl1pPr>
            <a:lvl2pPr marL="457200" indent="-228600">
              <a:defRPr sz="1600"/>
            </a:lvl2pPr>
            <a:lvl3pPr marL="685800" indent="-228600">
              <a:defRPr sz="1600"/>
            </a:lvl3pPr>
            <a:lvl4pPr marL="914400" indent="-228600">
              <a:defRPr sz="1600"/>
            </a:lvl4pPr>
            <a:lvl5pPr marL="1143000" indent="-228600">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5943600" y="1981201"/>
            <a:ext cx="2743200" cy="4129088"/>
          </a:xfrm>
        </p:spPr>
        <p:txBody>
          <a:bodyPr>
            <a:normAutofit/>
          </a:bodyPr>
          <a:lstStyle>
            <a:lvl1pPr marL="228600" indent="-228600">
              <a:defRPr sz="1600"/>
            </a:lvl1pPr>
            <a:lvl2pPr marL="457200" indent="-228600">
              <a:defRPr sz="1600"/>
            </a:lvl2pPr>
            <a:lvl3pPr marL="685800" indent="-228600">
              <a:defRPr sz="1600"/>
            </a:lvl3pPr>
            <a:lvl4pPr marL="914400" indent="-228600">
              <a:defRPr sz="1600"/>
            </a:lvl4pPr>
            <a:lvl5pPr marL="1143000" indent="-228600">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E0A90EC8-3E5E-430A-8FAC-E06C6BA2B702}" type="datetime1">
              <a:rPr lang="en-US"/>
              <a:pPr/>
              <a:t>5/25/2019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4600" y="350838"/>
            <a:ext cx="6172200" cy="11430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2819400" y="1661318"/>
            <a:ext cx="2743200" cy="777081"/>
          </a:xfrm>
        </p:spPr>
        <p:txBody>
          <a:bodyPr anchor="ctr" anchorCtr="0"/>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819400" y="2590800"/>
            <a:ext cx="2743200" cy="3494088"/>
          </a:xfrm>
        </p:spPr>
        <p:txBody>
          <a:bodyPr>
            <a:normAutofit/>
          </a:bodyPr>
          <a:lstStyle>
            <a:lvl1pPr marL="228600" indent="-228600">
              <a:defRPr sz="1600"/>
            </a:lvl1pPr>
            <a:lvl2pPr marL="457200" indent="-228600">
              <a:defRPr sz="1600"/>
            </a:lvl2pPr>
            <a:lvl3pPr marL="685800" indent="-228600">
              <a:defRPr sz="1600"/>
            </a:lvl3pPr>
            <a:lvl4pPr marL="914400" indent="-228600">
              <a:defRPr sz="1600"/>
            </a:lvl4pPr>
            <a:lvl5pPr marL="1143000" indent="-22860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5943600" y="1661318"/>
            <a:ext cx="2743200" cy="777081"/>
          </a:xfrm>
        </p:spPr>
        <p:txBody>
          <a:bodyPr anchor="ctr" anchorCtr="0"/>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943600" y="2590800"/>
            <a:ext cx="2743200" cy="3494088"/>
          </a:xfrm>
        </p:spPr>
        <p:txBody>
          <a:bodyPr>
            <a:normAutofit/>
          </a:bodyPr>
          <a:lstStyle>
            <a:lvl1pPr marL="228600" indent="-228600">
              <a:defRPr sz="1600"/>
            </a:lvl1pPr>
            <a:lvl2pPr marL="457200" indent="-228600">
              <a:defRPr sz="1600"/>
            </a:lvl2pPr>
            <a:lvl3pPr marL="685800" indent="-228600">
              <a:defRPr sz="1600"/>
            </a:lvl3pPr>
            <a:lvl4pPr marL="914400" indent="-228600">
              <a:defRPr sz="1600"/>
            </a:lvl4pPr>
            <a:lvl5pPr marL="1143000" indent="-22860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5B204D45-9501-44F2-B7CC-D05707E8488A}" type="datetime1">
              <a:rPr lang="en-US"/>
              <a:pPr/>
              <a:t>5/25/2019</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DF28FB93-0A08-4E7D-8E63-9EFA29F1E093}" type="slidenum">
              <a:rPr/>
              <a:pPr/>
              <a:t>‹#›</a:t>
            </a:fld>
            <a:endParaRPr/>
          </a:p>
        </p:txBody>
      </p:sp>
      <p:sp>
        <p:nvSpPr>
          <p:cNvPr id="10" name="Rectangle 9"/>
          <p:cNvSpPr/>
          <p:nvPr/>
        </p:nvSpPr>
        <p:spPr>
          <a:xfrm>
            <a:off x="2819400" y="2468881"/>
            <a:ext cx="2743200" cy="45719"/>
          </a:xfrm>
          <a:prstGeom prst="rect">
            <a:avLst/>
          </a:prstGeom>
          <a:gradFill flip="none" rotWithShape="1">
            <a:gsLst>
              <a:gs pos="0">
                <a:srgbClr val="FFFFFF">
                  <a:alpha val="0"/>
                </a:srgbClr>
              </a:gs>
              <a:gs pos="50000">
                <a:srgbClr val="FFFFFF">
                  <a:alpha val="10000"/>
                </a:srgbClr>
              </a:gs>
              <a:gs pos="100000">
                <a:srgbClr val="FFFFFF">
                  <a:alpha val="0"/>
                </a:srgbClr>
              </a:gs>
            </a:gsLst>
            <a:lin ang="0" scaled="1"/>
            <a:tileRect/>
          </a:gradFill>
          <a:ln>
            <a:noFill/>
          </a:ln>
          <a:effectLst>
            <a:innerShdw blurRad="114300">
              <a:srgbClr val="FFFFFF"/>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5943600" y="2468881"/>
            <a:ext cx="2743200" cy="45719"/>
          </a:xfrm>
          <a:prstGeom prst="rect">
            <a:avLst/>
          </a:prstGeom>
          <a:gradFill flip="none" rotWithShape="1">
            <a:gsLst>
              <a:gs pos="0">
                <a:srgbClr val="FFFFFF">
                  <a:alpha val="0"/>
                </a:srgbClr>
              </a:gs>
              <a:gs pos="50000">
                <a:srgbClr val="FFFFFF">
                  <a:alpha val="10000"/>
                </a:srgbClr>
              </a:gs>
              <a:gs pos="100000">
                <a:srgbClr val="FFFFFF">
                  <a:alpha val="0"/>
                </a:srgbClr>
              </a:gs>
            </a:gsLst>
            <a:lin ang="0" scaled="1"/>
            <a:tileRect/>
          </a:gradFill>
          <a:ln>
            <a:noFill/>
          </a:ln>
          <a:effectLst>
            <a:innerShdw blurRad="114300">
              <a:srgbClr val="FFFFFF"/>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3F3A2B78-0E92-45F4-9620-F2CD46D1A400}" type="datetime1">
              <a:rPr lang="en-US"/>
              <a:pPr/>
              <a:t>5/25/2019</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DF28FB93-0A08-4E7D-8E63-9EFA29F1E093}" type="slidenum">
              <a: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076CD9-0B6D-4BDA-BEC6-7CA1A3664346}" type="datetime1">
              <a:rPr lang="en-US"/>
              <a:pPr/>
              <a:t>5/25/2019</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DF28FB93-0A08-4E7D-8E63-9EFA29F1E093}" type="slidenum">
              <a:rPr/>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38450" y="3943350"/>
            <a:ext cx="5875338" cy="1162050"/>
          </a:xfrm>
        </p:spPr>
        <p:txBody>
          <a:bodyPr anchor="b"/>
          <a:lstStyle>
            <a:lvl1pPr algn="l">
              <a:defRPr sz="3200" b="0"/>
            </a:lvl1pPr>
          </a:lstStyle>
          <a:p>
            <a:r>
              <a:rPr lang="en-US"/>
              <a:t>Click to edit Master title style</a:t>
            </a:r>
            <a:endParaRPr/>
          </a:p>
        </p:txBody>
      </p:sp>
      <p:sp>
        <p:nvSpPr>
          <p:cNvPr id="3" name="Content Placeholder 2"/>
          <p:cNvSpPr>
            <a:spLocks noGrp="1"/>
          </p:cNvSpPr>
          <p:nvPr>
            <p:ph idx="1"/>
          </p:nvPr>
        </p:nvSpPr>
        <p:spPr>
          <a:xfrm>
            <a:off x="2514600" y="354106"/>
            <a:ext cx="6172200" cy="3200400"/>
          </a:xfrm>
        </p:spPr>
        <p:txBody>
          <a:bodyPr>
            <a:normAutofit/>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2838450" y="5105401"/>
            <a:ext cx="5875338" cy="100488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E92720-5F4B-45DF-B620-026C6BF4E569}" type="datetime1">
              <a:rPr lang="en-US"/>
              <a:pPr/>
              <a:t>5/25/2019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34640" y="3941064"/>
            <a:ext cx="5879592" cy="1161288"/>
          </a:xfrm>
        </p:spPr>
        <p:txBody>
          <a:bodyPr vert="horz" lIns="91440" tIns="45720" rIns="91440" bIns="45720" rtlCol="0" anchor="b" anchorCtr="0">
            <a:noAutofit/>
          </a:bodyPr>
          <a:lstStyle>
            <a:lvl1pPr algn="l" defTabSz="914400" rtl="0" eaLnBrk="1" latinLnBrk="0" hangingPunct="1">
              <a:spcBef>
                <a:spcPct val="0"/>
              </a:spcBef>
              <a:buNone/>
              <a:defRPr sz="3200" b="0" kern="1200">
                <a:gradFill>
                  <a:gsLst>
                    <a:gs pos="0">
                      <a:schemeClr val="tx1"/>
                    </a:gs>
                    <a:gs pos="99000">
                      <a:schemeClr val="tx1">
                        <a:alpha val="85000"/>
                      </a:schemeClr>
                    </a:gs>
                    <a:gs pos="86000">
                      <a:schemeClr val="tx1">
                        <a:alpha val="70000"/>
                      </a:schemeClr>
                    </a:gs>
                  </a:gsLst>
                  <a:lin ang="5400000" scaled="0"/>
                </a:gradFill>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2514600" y="356616"/>
            <a:ext cx="6172200" cy="3200400"/>
          </a:xfrm>
          <a:prstGeom prst="roundRect">
            <a:avLst>
              <a:gd name="adj" fmla="val 12886"/>
            </a:avLst>
          </a:prstGeom>
          <a:effectLst>
            <a:reflection blurRad="6350" stA="50000" endA="275" endPos="40000" dist="101600" dir="5400000" sy="-100000" algn="bl" rotWithShape="0"/>
            <a:softEdge rad="63500"/>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2834640" y="5102352"/>
            <a:ext cx="5879592" cy="1005840"/>
          </a:xfrm>
        </p:spPr>
        <p:txBody>
          <a:bodyPr vert="horz" lIns="91440" tIns="45720" rIns="91440" bIns="45720" rtlCol="0">
            <a:normAutofit/>
          </a:bodyPr>
          <a:lstStyle>
            <a:lvl1pPr marL="0" indent="0">
              <a:buNone/>
              <a:defRPr sz="1400" kern="1200">
                <a:gradFill>
                  <a:gsLst>
                    <a:gs pos="0">
                      <a:schemeClr val="tx1"/>
                    </a:gs>
                    <a:gs pos="99000">
                      <a:schemeClr val="tx1">
                        <a:alpha val="85000"/>
                      </a:schemeClr>
                    </a:gs>
                    <a:gs pos="86000">
                      <a:schemeClr val="tx1">
                        <a:alpha val="70000"/>
                      </a:schemeClr>
                    </a:gs>
                  </a:gsLst>
                  <a:lin ang="5400000" scaled="0"/>
                </a:gra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1800"/>
              </a:spcBef>
              <a:buFont typeface="Wingdings" pitchFamily="2" charset="2"/>
              <a:buNone/>
            </a:pPr>
            <a:r>
              <a:rPr lang="en-US"/>
              <a:t>Click to edit Master text styles</a:t>
            </a:r>
          </a:p>
        </p:txBody>
      </p:sp>
      <p:sp>
        <p:nvSpPr>
          <p:cNvPr id="5" name="Date Placeholder 4"/>
          <p:cNvSpPr>
            <a:spLocks noGrp="1"/>
          </p:cNvSpPr>
          <p:nvPr>
            <p:ph type="dt" sz="half" idx="10"/>
          </p:nvPr>
        </p:nvSpPr>
        <p:spPr/>
        <p:txBody>
          <a:bodyPr/>
          <a:lstStyle/>
          <a:p>
            <a:fld id="{6337D4AD-0066-4729-B4E4-8D4F45A32B84}" type="datetime1">
              <a:rPr lang="en-US"/>
              <a:pPr/>
              <a:t>5/25/2019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25" name="Picture 24" descr="content 2.png"/>
          <p:cNvPicPr>
            <a:picLocks noChangeAspect="1"/>
          </p:cNvPicPr>
          <p:nvPr/>
        </p:nvPicPr>
        <p:blipFill>
          <a:blip r:embed="rId14" cstate="print"/>
          <a:srcRect r="4801" b="2931"/>
          <a:stretch>
            <a:fillRect/>
          </a:stretch>
        </p:blipFill>
        <p:spPr>
          <a:xfrm flipH="1">
            <a:off x="-1" y="0"/>
            <a:ext cx="9144000" cy="6858000"/>
          </a:xfrm>
          <a:prstGeom prst="rect">
            <a:avLst/>
          </a:prstGeom>
        </p:spPr>
      </p:pic>
      <p:sp>
        <p:nvSpPr>
          <p:cNvPr id="5" name="Footer Placeholder 4"/>
          <p:cNvSpPr>
            <a:spLocks noGrp="1"/>
          </p:cNvSpPr>
          <p:nvPr>
            <p:ph type="ftr" sz="quarter" idx="3"/>
          </p:nvPr>
        </p:nvSpPr>
        <p:spPr>
          <a:xfrm>
            <a:off x="2438400" y="6580094"/>
            <a:ext cx="2895600" cy="304800"/>
          </a:xfrm>
          <a:prstGeom prst="rect">
            <a:avLst/>
          </a:prstGeom>
        </p:spPr>
        <p:txBody>
          <a:bodyPr vert="horz" lIns="91440" tIns="45720" rIns="91440" bIns="45720" rtlCol="0" anchor="ctr"/>
          <a:lstStyle>
            <a:lvl1pPr algn="l">
              <a:defRPr sz="1000">
                <a:solidFill>
                  <a:schemeClr val="tx1">
                    <a:tint val="75000"/>
                    <a:alpha val="70000"/>
                  </a:schemeClr>
                </a:solidFill>
                <a:effectLst>
                  <a:outerShdw blurRad="63500" sx="102000" sy="102000" algn="ctr" rotWithShape="0">
                    <a:schemeClr val="tx1">
                      <a:alpha val="40000"/>
                    </a:schemeClr>
                  </a:outerShdw>
                </a:effectLst>
              </a:defRPr>
            </a:lvl1pPr>
          </a:lstStyle>
          <a:p>
            <a:endParaRPr/>
          </a:p>
        </p:txBody>
      </p:sp>
      <p:sp>
        <p:nvSpPr>
          <p:cNvPr id="2" name="Title Placeholder 1"/>
          <p:cNvSpPr>
            <a:spLocks noGrp="1"/>
          </p:cNvSpPr>
          <p:nvPr>
            <p:ph type="title"/>
          </p:nvPr>
        </p:nvSpPr>
        <p:spPr>
          <a:xfrm>
            <a:off x="2514600" y="350838"/>
            <a:ext cx="6172200" cy="1143000"/>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2819400" y="1981200"/>
            <a:ext cx="5867400" cy="41147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934200" y="6580094"/>
            <a:ext cx="2133600" cy="304800"/>
          </a:xfrm>
          <a:prstGeom prst="rect">
            <a:avLst/>
          </a:prstGeom>
        </p:spPr>
        <p:txBody>
          <a:bodyPr vert="horz" lIns="91440" tIns="45720" rIns="91440" bIns="45720" rtlCol="0" anchor="ctr"/>
          <a:lstStyle>
            <a:lvl1pPr algn="r">
              <a:defRPr sz="1000">
                <a:solidFill>
                  <a:schemeClr val="tx1">
                    <a:tint val="75000"/>
                    <a:alpha val="70000"/>
                  </a:schemeClr>
                </a:solidFill>
                <a:effectLst>
                  <a:outerShdw blurRad="63500" sx="102000" sy="102000" algn="ctr" rotWithShape="0">
                    <a:schemeClr val="tx1">
                      <a:alpha val="40000"/>
                    </a:schemeClr>
                  </a:outerShdw>
                </a:effectLst>
              </a:defRPr>
            </a:lvl1pPr>
          </a:lstStyle>
          <a:p>
            <a:fld id="{148BC7E2-5F82-4B91-9693-1B976B0F1019}" type="datetime1">
              <a:rPr lang="en-US"/>
              <a:pPr/>
              <a:t>5/25/2019</a:t>
            </a:fld>
            <a:endParaRPr/>
          </a:p>
        </p:txBody>
      </p:sp>
      <p:sp>
        <p:nvSpPr>
          <p:cNvPr id="6" name="Slide Number Placeholder 5"/>
          <p:cNvSpPr>
            <a:spLocks noGrp="1"/>
          </p:cNvSpPr>
          <p:nvPr>
            <p:ph type="sldNum" sz="quarter" idx="4"/>
          </p:nvPr>
        </p:nvSpPr>
        <p:spPr>
          <a:xfrm>
            <a:off x="22412" y="2693894"/>
            <a:ext cx="1452282" cy="1371600"/>
          </a:xfrm>
          <a:prstGeom prst="rect">
            <a:avLst/>
          </a:prstGeom>
        </p:spPr>
        <p:txBody>
          <a:bodyPr vert="horz" lIns="91440" tIns="45720" rIns="91440" bIns="45720" rtlCol="0" anchor="ctr"/>
          <a:lstStyle>
            <a:lvl1pPr algn="ctr">
              <a:defRPr sz="7200" b="1" spc="-200" baseline="0">
                <a:gradFill flip="none" rotWithShape="1">
                  <a:gsLst>
                    <a:gs pos="0">
                      <a:schemeClr val="tx1">
                        <a:alpha val="0"/>
                      </a:schemeClr>
                    </a:gs>
                    <a:gs pos="100000">
                      <a:schemeClr val="tx1">
                        <a:alpha val="50000"/>
                      </a:schemeClr>
                    </a:gs>
                  </a:gsLst>
                  <a:lin ang="10800000" scaled="1"/>
                  <a:tileRect/>
                </a:gradFill>
              </a:defRPr>
            </a:lvl1pPr>
          </a:lstStyle>
          <a:p>
            <a:fld id="{DF28FB93-0A08-4E7D-8E63-9EFA29F1E093}" type="slidenum">
              <a:rPr/>
              <a:pPr/>
              <a:t>‹#›</a:t>
            </a:fld>
            <a:endParaRPr/>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914400" rtl="0" eaLnBrk="1" latinLnBrk="0" hangingPunct="1">
        <a:spcBef>
          <a:spcPct val="0"/>
        </a:spcBef>
        <a:buNone/>
        <a:defRPr sz="3600" kern="1200">
          <a:gradFill>
            <a:gsLst>
              <a:gs pos="0">
                <a:schemeClr val="tx1"/>
              </a:gs>
              <a:gs pos="99000">
                <a:schemeClr val="tx1">
                  <a:alpha val="85000"/>
                </a:schemeClr>
              </a:gs>
              <a:gs pos="86000">
                <a:schemeClr val="tx1">
                  <a:alpha val="70000"/>
                </a:schemeClr>
              </a:gs>
            </a:gsLst>
            <a:lin ang="5400000" scaled="0"/>
          </a:gradFill>
          <a:latin typeface="+mj-lt"/>
          <a:ea typeface="+mj-ea"/>
          <a:cs typeface="+mj-cs"/>
        </a:defRPr>
      </a:lvl1pPr>
    </p:titleStyle>
    <p:bodyStyle>
      <a:lvl1pPr marL="342900" indent="-342900" algn="l" defTabSz="914400" rtl="0" eaLnBrk="1" latinLnBrk="0" hangingPunct="1">
        <a:spcBef>
          <a:spcPts val="1800"/>
        </a:spcBef>
        <a:buFont typeface="Wingdings" pitchFamily="2" charset="2"/>
        <a:buChar char=""/>
        <a:defRPr sz="2000" kern="1200">
          <a:gradFill>
            <a:gsLst>
              <a:gs pos="0">
                <a:schemeClr val="tx1"/>
              </a:gs>
              <a:gs pos="99000">
                <a:schemeClr val="tx1">
                  <a:alpha val="85000"/>
                </a:schemeClr>
              </a:gs>
              <a:gs pos="86000">
                <a:schemeClr val="tx1">
                  <a:alpha val="70000"/>
                </a:schemeClr>
              </a:gs>
            </a:gsLst>
            <a:lin ang="5400000" scaled="0"/>
          </a:gradFill>
          <a:latin typeface="+mn-lt"/>
          <a:ea typeface="+mn-ea"/>
          <a:cs typeface="+mn-cs"/>
        </a:defRPr>
      </a:lvl1pPr>
      <a:lvl2pPr marL="742950" indent="-285750" algn="l" defTabSz="914400" rtl="0" eaLnBrk="1" latinLnBrk="0" hangingPunct="1">
        <a:spcBef>
          <a:spcPts val="1800"/>
        </a:spcBef>
        <a:buSzPct val="80000"/>
        <a:buFont typeface="Wingdings" pitchFamily="2" charset="2"/>
        <a:buChar char="q"/>
        <a:defRPr sz="1600" kern="1200">
          <a:gradFill>
            <a:gsLst>
              <a:gs pos="0">
                <a:schemeClr val="tx1"/>
              </a:gs>
              <a:gs pos="99000">
                <a:schemeClr val="tx1">
                  <a:alpha val="85000"/>
                </a:schemeClr>
              </a:gs>
              <a:gs pos="86000">
                <a:schemeClr val="tx1">
                  <a:alpha val="70000"/>
                </a:schemeClr>
              </a:gs>
            </a:gsLst>
            <a:lin ang="5400000" scaled="0"/>
          </a:gradFill>
          <a:latin typeface="+mn-lt"/>
          <a:ea typeface="+mn-ea"/>
          <a:cs typeface="+mn-cs"/>
        </a:defRPr>
      </a:lvl2pPr>
      <a:lvl3pPr marL="1143000" indent="-228600" algn="l" defTabSz="914400" rtl="0" eaLnBrk="1" latinLnBrk="0" hangingPunct="1">
        <a:spcBef>
          <a:spcPts val="1800"/>
        </a:spcBef>
        <a:buFont typeface="Wingdings" pitchFamily="2" charset="2"/>
        <a:buChar char=""/>
        <a:defRPr sz="1600" kern="1200">
          <a:gradFill>
            <a:gsLst>
              <a:gs pos="0">
                <a:schemeClr val="tx1"/>
              </a:gs>
              <a:gs pos="99000">
                <a:schemeClr val="tx1">
                  <a:alpha val="85000"/>
                </a:schemeClr>
              </a:gs>
              <a:gs pos="86000">
                <a:schemeClr val="tx1">
                  <a:alpha val="70000"/>
                </a:schemeClr>
              </a:gs>
            </a:gsLst>
            <a:lin ang="5400000" scaled="0"/>
          </a:gradFill>
          <a:latin typeface="+mn-lt"/>
          <a:ea typeface="+mn-ea"/>
          <a:cs typeface="+mn-cs"/>
        </a:defRPr>
      </a:lvl3pPr>
      <a:lvl4pPr marL="1600200" indent="-228600" algn="l" defTabSz="914400" rtl="0" eaLnBrk="1" latinLnBrk="0" hangingPunct="1">
        <a:spcBef>
          <a:spcPts val="1800"/>
        </a:spcBef>
        <a:buSzPct val="80000"/>
        <a:buFont typeface="Wingdings" pitchFamily="2" charset="2"/>
        <a:buChar char="q"/>
        <a:defRPr sz="1600" kern="1200">
          <a:gradFill>
            <a:gsLst>
              <a:gs pos="0">
                <a:schemeClr val="tx1"/>
              </a:gs>
              <a:gs pos="99000">
                <a:schemeClr val="tx1">
                  <a:alpha val="85000"/>
                </a:schemeClr>
              </a:gs>
              <a:gs pos="86000">
                <a:schemeClr val="tx1">
                  <a:alpha val="70000"/>
                </a:schemeClr>
              </a:gs>
            </a:gsLst>
            <a:lin ang="5400000" scaled="0"/>
          </a:gradFill>
          <a:latin typeface="+mn-lt"/>
          <a:ea typeface="+mn-ea"/>
          <a:cs typeface="+mn-cs"/>
        </a:defRPr>
      </a:lvl4pPr>
      <a:lvl5pPr marL="2057400" indent="-228600" algn="l" defTabSz="914400" rtl="0" eaLnBrk="1" latinLnBrk="0" hangingPunct="1">
        <a:spcBef>
          <a:spcPts val="1800"/>
        </a:spcBef>
        <a:buFont typeface="Wingdings" pitchFamily="2" charset="2"/>
        <a:buChar char=""/>
        <a:defRPr sz="1600" kern="1200">
          <a:gradFill>
            <a:gsLst>
              <a:gs pos="0">
                <a:schemeClr val="tx1"/>
              </a:gs>
              <a:gs pos="99000">
                <a:schemeClr val="tx1">
                  <a:alpha val="85000"/>
                </a:schemeClr>
              </a:gs>
              <a:gs pos="86000">
                <a:schemeClr val="tx1">
                  <a:alpha val="70000"/>
                </a:schemeClr>
              </a:gs>
            </a:gsLst>
            <a:lin ang="5400000" scaled="0"/>
          </a:gradFill>
          <a:latin typeface="+mn-lt"/>
          <a:ea typeface="+mn-ea"/>
          <a:cs typeface="+mn-cs"/>
        </a:defRPr>
      </a:lvl5pPr>
      <a:lvl6pPr marL="2514600" indent="-228600" algn="l" defTabSz="914400" rtl="0" eaLnBrk="1" latinLnBrk="0" hangingPunct="1">
        <a:spcBef>
          <a:spcPts val="1800"/>
        </a:spcBef>
        <a:buSzPct val="80000"/>
        <a:buFont typeface="Wingdings" pitchFamily="2" charset="2"/>
        <a:buChar char="q"/>
        <a:defRPr sz="1600" kern="1200">
          <a:gradFill>
            <a:gsLst>
              <a:gs pos="0">
                <a:schemeClr val="tx1"/>
              </a:gs>
              <a:gs pos="99000">
                <a:schemeClr val="tx1">
                  <a:alpha val="85000"/>
                </a:schemeClr>
              </a:gs>
              <a:gs pos="86000">
                <a:schemeClr val="tx1">
                  <a:alpha val="70000"/>
                </a:schemeClr>
              </a:gs>
            </a:gsLst>
            <a:lin ang="5400000" scaled="0"/>
          </a:gradFill>
          <a:latin typeface="+mn-lt"/>
          <a:ea typeface="+mn-ea"/>
          <a:cs typeface="+mn-cs"/>
        </a:defRPr>
      </a:lvl6pPr>
      <a:lvl7pPr marL="2971800" indent="-228600" algn="l" defTabSz="914400" rtl="0" eaLnBrk="1" latinLnBrk="0" hangingPunct="1">
        <a:spcBef>
          <a:spcPts val="1800"/>
        </a:spcBef>
        <a:buSzPct val="100000"/>
        <a:buFont typeface="Wingdings" pitchFamily="2" charset="2"/>
        <a:buChar char="Ù"/>
        <a:defRPr sz="1600" kern="1200" baseline="0">
          <a:gradFill>
            <a:gsLst>
              <a:gs pos="0">
                <a:schemeClr val="tx1"/>
              </a:gs>
              <a:gs pos="99000">
                <a:schemeClr val="tx1">
                  <a:alpha val="85000"/>
                </a:schemeClr>
              </a:gs>
              <a:gs pos="86000">
                <a:schemeClr val="tx1">
                  <a:alpha val="70000"/>
                </a:schemeClr>
              </a:gs>
            </a:gsLst>
            <a:lin ang="5400000" scaled="0"/>
          </a:gradFill>
          <a:latin typeface="+mn-lt"/>
          <a:ea typeface="+mn-ea"/>
          <a:cs typeface="+mn-cs"/>
        </a:defRPr>
      </a:lvl7pPr>
      <a:lvl8pPr marL="3429000" indent="-228600" algn="l" defTabSz="914400" rtl="0" eaLnBrk="1" latinLnBrk="0" hangingPunct="1">
        <a:spcBef>
          <a:spcPts val="1800"/>
        </a:spcBef>
        <a:buSzPct val="80000"/>
        <a:buFont typeface="Wingdings" pitchFamily="2" charset="2"/>
        <a:buChar char="q"/>
        <a:defRPr sz="1600" kern="1200" baseline="0">
          <a:gradFill>
            <a:gsLst>
              <a:gs pos="0">
                <a:schemeClr val="tx1"/>
              </a:gs>
              <a:gs pos="99000">
                <a:schemeClr val="tx1">
                  <a:alpha val="85000"/>
                </a:schemeClr>
              </a:gs>
              <a:gs pos="86000">
                <a:schemeClr val="tx1">
                  <a:alpha val="70000"/>
                </a:schemeClr>
              </a:gs>
            </a:gsLst>
            <a:lin ang="5400000" scaled="0"/>
          </a:gradFill>
          <a:latin typeface="+mn-lt"/>
          <a:ea typeface="+mn-ea"/>
          <a:cs typeface="+mn-cs"/>
        </a:defRPr>
      </a:lvl8pPr>
      <a:lvl9pPr marL="3886200" indent="-228600" algn="l" defTabSz="914400" rtl="0" eaLnBrk="1" latinLnBrk="0" hangingPunct="1">
        <a:spcBef>
          <a:spcPts val="1800"/>
        </a:spcBef>
        <a:buSzPct val="100000"/>
        <a:buFont typeface="Wingdings" pitchFamily="2" charset="2"/>
        <a:buChar char="Ù"/>
        <a:defRPr sz="1600" kern="1200" baseline="0">
          <a:gradFill>
            <a:gsLst>
              <a:gs pos="0">
                <a:schemeClr val="tx1"/>
              </a:gs>
              <a:gs pos="99000">
                <a:schemeClr val="tx1">
                  <a:alpha val="85000"/>
                </a:schemeClr>
              </a:gs>
              <a:gs pos="86000">
                <a:schemeClr val="tx1">
                  <a:alpha val="70000"/>
                </a:schemeClr>
              </a:gs>
            </a:gsLst>
            <a:lin ang="5400000" scaled="0"/>
          </a:gra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7.png"/><Relationship Id="rId4" Type="http://schemas.openxmlformats.org/officeDocument/2006/relationships/oleObject" Target="../embeddings/oleObject4.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slideLayout" Target="../slideLayouts/slideLayout6.xml"/><Relationship Id="rId4" Type="http://schemas.openxmlformats.org/officeDocument/2006/relationships/image" Target="../media/image31.wmf"/></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ln/>
        </p:spPr>
        <p:txBody>
          <a:bodyPr/>
          <a:lstStyle/>
          <a:p>
            <a:r>
              <a:rPr lang="en-US" dirty="0"/>
              <a:t>Chapter 6</a:t>
            </a:r>
          </a:p>
        </p:txBody>
      </p:sp>
      <p:sp>
        <p:nvSpPr>
          <p:cNvPr id="14339" name="Rectangle 3"/>
          <p:cNvSpPr>
            <a:spLocks noGrp="1" noChangeArrowheads="1"/>
          </p:cNvSpPr>
          <p:nvPr>
            <p:ph type="subTitle" idx="1"/>
          </p:nvPr>
        </p:nvSpPr>
        <p:spPr>
          <a:xfrm>
            <a:off x="4725620" y="3774644"/>
            <a:ext cx="4418380" cy="2880375"/>
          </a:xfrm>
          <a:ln/>
        </p:spPr>
        <p:txBody>
          <a:bodyPr>
            <a:normAutofit/>
          </a:bodyPr>
          <a:lstStyle/>
          <a:p>
            <a:r>
              <a:rPr lang="en-US" sz="4800" dirty="0"/>
              <a:t>Digestion and Human Health</a:t>
            </a:r>
          </a:p>
        </p:txBody>
      </p:sp>
      <p:pic>
        <p:nvPicPr>
          <p:cNvPr id="54274" name="Picture 2" descr="Image result for awkward yeti diges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425" y="202980"/>
            <a:ext cx="4416575" cy="45083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955" y="350838"/>
            <a:ext cx="7532845" cy="1143000"/>
          </a:xfrm>
        </p:spPr>
        <p:txBody>
          <a:bodyPr/>
          <a:lstStyle/>
          <a:p>
            <a:r>
              <a:rPr lang="en-CA" dirty="0"/>
              <a:t>Lipids</a:t>
            </a:r>
          </a:p>
        </p:txBody>
      </p:sp>
      <p:sp>
        <p:nvSpPr>
          <p:cNvPr id="3" name="Content Placeholder 2"/>
          <p:cNvSpPr>
            <a:spLocks noGrp="1"/>
          </p:cNvSpPr>
          <p:nvPr>
            <p:ph idx="1"/>
          </p:nvPr>
        </p:nvSpPr>
        <p:spPr>
          <a:xfrm>
            <a:off x="2114081" y="1585560"/>
            <a:ext cx="6836090" cy="5031055"/>
          </a:xfrm>
        </p:spPr>
        <p:txBody>
          <a:bodyPr>
            <a:noAutofit/>
          </a:bodyPr>
          <a:lstStyle/>
          <a:p>
            <a:r>
              <a:rPr lang="en-CA" sz="2400" dirty="0"/>
              <a:t>Have two important properties in common</a:t>
            </a:r>
          </a:p>
          <a:p>
            <a:r>
              <a:rPr lang="en-CA" sz="2400" dirty="0"/>
              <a:t>They are insoluble and store over twice as much energy as the next biological molecule</a:t>
            </a:r>
          </a:p>
          <a:p>
            <a:r>
              <a:rPr lang="en-CA" sz="2400" dirty="0"/>
              <a:t>Long term energy storage – fats and oils</a:t>
            </a:r>
          </a:p>
          <a:p>
            <a:r>
              <a:rPr lang="en-CA" sz="2400" dirty="0"/>
              <a:t>Some are involved in cell membranes, some are also in steroids (testosterone and estrogen)</a:t>
            </a:r>
          </a:p>
          <a:p>
            <a:r>
              <a:rPr lang="en-CA" sz="2400" dirty="0"/>
              <a:t>Form when glycerol reacts with 3 fatty acids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045" y="350838"/>
            <a:ext cx="8377755" cy="1143000"/>
          </a:xfrm>
        </p:spPr>
        <p:txBody>
          <a:bodyPr/>
          <a:lstStyle/>
          <a:p>
            <a:r>
              <a:rPr lang="en-CA" dirty="0"/>
              <a:t>Types of fat:</a:t>
            </a:r>
          </a:p>
        </p:txBody>
      </p:sp>
      <p:sp>
        <p:nvSpPr>
          <p:cNvPr id="3" name="Content Placeholder 2"/>
          <p:cNvSpPr>
            <a:spLocks noGrp="1"/>
          </p:cNvSpPr>
          <p:nvPr>
            <p:ph idx="1"/>
          </p:nvPr>
        </p:nvSpPr>
        <p:spPr>
          <a:xfrm>
            <a:off x="309045" y="2838880"/>
            <a:ext cx="8377755" cy="3257119"/>
          </a:xfrm>
        </p:spPr>
        <p:txBody>
          <a:bodyPr>
            <a:noAutofit/>
          </a:bodyPr>
          <a:lstStyle/>
          <a:p>
            <a:r>
              <a:rPr lang="en-CA" sz="2400" dirty="0"/>
              <a:t>Saturated – no double covalent bonds</a:t>
            </a:r>
          </a:p>
          <a:p>
            <a:pPr lvl="1"/>
            <a:r>
              <a:rPr lang="en-CA" sz="2400" dirty="0"/>
              <a:t>Mostly animal fat</a:t>
            </a:r>
          </a:p>
          <a:p>
            <a:pPr lvl="1"/>
            <a:r>
              <a:rPr lang="en-CA" sz="2400" dirty="0"/>
              <a:t>Solid at room temperature</a:t>
            </a:r>
          </a:p>
          <a:p>
            <a:r>
              <a:rPr lang="en-CA" sz="2400" dirty="0"/>
              <a:t>Unsaturated – contains double covalent bonds</a:t>
            </a:r>
          </a:p>
          <a:p>
            <a:pPr lvl="1"/>
            <a:r>
              <a:rPr lang="en-CA" sz="2400" dirty="0"/>
              <a:t>Mostly plant fats</a:t>
            </a:r>
          </a:p>
          <a:p>
            <a:pPr lvl="1"/>
            <a:r>
              <a:rPr lang="en-CA" sz="2400" dirty="0"/>
              <a:t>Liquid at room temperature</a:t>
            </a:r>
          </a:p>
        </p:txBody>
      </p:sp>
      <p:pic>
        <p:nvPicPr>
          <p:cNvPr id="54274" name="Picture 2" descr="Image result for saturated vs unsaturated fats"/>
          <p:cNvPicPr>
            <a:picLocks noChangeAspect="1" noChangeArrowheads="1"/>
          </p:cNvPicPr>
          <p:nvPr/>
        </p:nvPicPr>
        <p:blipFill rotWithShape="1">
          <a:blip r:embed="rId2">
            <a:extLst>
              <a:ext uri="{28A0092B-C50C-407E-A947-70E740481C1C}">
                <a14:useLocalDpi xmlns:a14="http://schemas.microsoft.com/office/drawing/2010/main" val="0"/>
              </a:ext>
            </a:extLst>
          </a:blip>
          <a:srcRect r="4487" b="24394"/>
          <a:stretch/>
        </p:blipFill>
        <p:spPr bwMode="auto">
          <a:xfrm>
            <a:off x="3189420" y="471815"/>
            <a:ext cx="5674900" cy="2246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665" y="350838"/>
            <a:ext cx="8224135" cy="1143000"/>
          </a:xfrm>
        </p:spPr>
        <p:txBody>
          <a:bodyPr/>
          <a:lstStyle/>
          <a:p>
            <a:r>
              <a:rPr lang="en-CA" dirty="0"/>
              <a:t>Proteins</a:t>
            </a:r>
          </a:p>
        </p:txBody>
      </p:sp>
      <p:sp>
        <p:nvSpPr>
          <p:cNvPr id="3" name="Content Placeholder 2"/>
          <p:cNvSpPr>
            <a:spLocks noGrp="1"/>
          </p:cNvSpPr>
          <p:nvPr>
            <p:ph idx="1"/>
          </p:nvPr>
        </p:nvSpPr>
        <p:spPr>
          <a:xfrm>
            <a:off x="462665" y="3236975"/>
            <a:ext cx="8224135" cy="2859024"/>
          </a:xfrm>
        </p:spPr>
        <p:txBody>
          <a:bodyPr>
            <a:normAutofit/>
          </a:bodyPr>
          <a:lstStyle/>
          <a:p>
            <a:r>
              <a:rPr lang="en-CA" sz="2400" dirty="0"/>
              <a:t>Most cellular structures are made of proteins</a:t>
            </a:r>
          </a:p>
          <a:p>
            <a:r>
              <a:rPr lang="en-CA" sz="2400" dirty="0"/>
              <a:t>Assembled from smaller subunits – amino acids</a:t>
            </a:r>
          </a:p>
          <a:p>
            <a:r>
              <a:rPr lang="en-CA" sz="2400" dirty="0"/>
              <a:t>Amino acids form peptide bonds</a:t>
            </a:r>
          </a:p>
        </p:txBody>
      </p:sp>
      <p:pic>
        <p:nvPicPr>
          <p:cNvPr id="4" name="Picture 5"/>
          <p:cNvPicPr>
            <a:picLocks noChangeAspect="1" noChangeArrowheads="1"/>
          </p:cNvPicPr>
          <p:nvPr/>
        </p:nvPicPr>
        <p:blipFill>
          <a:blip r:embed="rId2" cstate="print"/>
          <a:srcRect/>
          <a:stretch>
            <a:fillRect/>
          </a:stretch>
        </p:blipFill>
        <p:spPr bwMode="auto">
          <a:xfrm>
            <a:off x="2805370" y="350838"/>
            <a:ext cx="5444869" cy="2680254"/>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4"/>
          <p:cNvSpPr>
            <a:spLocks noGrp="1" noChangeArrowheads="1"/>
          </p:cNvSpPr>
          <p:nvPr>
            <p:ph type="title"/>
          </p:nvPr>
        </p:nvSpPr>
        <p:spPr>
          <a:ln/>
        </p:spPr>
        <p:txBody>
          <a:bodyPr/>
          <a:lstStyle/>
          <a:p>
            <a:r>
              <a:rPr lang="en-US"/>
              <a:t>An amino acid is the subunit of proteins.</a:t>
            </a:r>
          </a:p>
        </p:txBody>
      </p:sp>
      <p:sp>
        <p:nvSpPr>
          <p:cNvPr id="61446" name="Rectangle 6"/>
          <p:cNvSpPr>
            <a:spLocks noChangeArrowheads="1"/>
          </p:cNvSpPr>
          <p:nvPr/>
        </p:nvSpPr>
        <p:spPr bwMode="auto">
          <a:xfrm>
            <a:off x="462665" y="1700775"/>
            <a:ext cx="8229600" cy="639762"/>
          </a:xfrm>
          <a:prstGeom prst="rect">
            <a:avLst/>
          </a:prstGeom>
          <a:solidFill>
            <a:schemeClr val="tx1">
              <a:alpha val="45000"/>
            </a:schemeClr>
          </a:solidFill>
          <a:ln w="9525">
            <a:solidFill>
              <a:srgbClr val="FF9900"/>
            </a:solidFill>
            <a:miter lim="800000"/>
            <a:headEnd/>
            <a:tailEnd/>
          </a:ln>
          <a:effectLst/>
        </p:spPr>
        <p:txBody>
          <a:bodyPr anchor="ctr"/>
          <a:lstStyle/>
          <a:p>
            <a:pPr algn="ctr"/>
            <a:r>
              <a:rPr lang="en-US" sz="3200">
                <a:solidFill>
                  <a:srgbClr val="FF9900"/>
                </a:solidFill>
              </a:rPr>
              <a:t>Synthesis of a Dipeptide</a:t>
            </a:r>
          </a:p>
        </p:txBody>
      </p:sp>
      <p:pic>
        <p:nvPicPr>
          <p:cNvPr id="61447" name="Picture 7"/>
          <p:cNvPicPr>
            <a:picLocks noChangeAspect="1" noChangeArrowheads="1"/>
          </p:cNvPicPr>
          <p:nvPr/>
        </p:nvPicPr>
        <p:blipFill>
          <a:blip r:embed="rId2" cstate="print"/>
          <a:srcRect/>
          <a:stretch>
            <a:fillRect/>
          </a:stretch>
        </p:blipFill>
        <p:spPr bwMode="auto">
          <a:xfrm>
            <a:off x="270640" y="2699305"/>
            <a:ext cx="8666162" cy="1673225"/>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385855" y="350838"/>
            <a:ext cx="8300945" cy="1143000"/>
          </a:xfrm>
          <a:ln/>
        </p:spPr>
        <p:txBody>
          <a:bodyPr/>
          <a:lstStyle/>
          <a:p>
            <a:r>
              <a:rPr lang="en-US" dirty="0"/>
              <a:t>Nucleic Acids</a:t>
            </a:r>
          </a:p>
        </p:txBody>
      </p:sp>
      <p:sp>
        <p:nvSpPr>
          <p:cNvPr id="4" name="Content Placeholder 3"/>
          <p:cNvSpPr>
            <a:spLocks noGrp="1"/>
          </p:cNvSpPr>
          <p:nvPr>
            <p:ph idx="1"/>
          </p:nvPr>
        </p:nvSpPr>
        <p:spPr>
          <a:xfrm>
            <a:off x="385855" y="2814520"/>
            <a:ext cx="8300945" cy="3281479"/>
          </a:xfrm>
        </p:spPr>
        <p:txBody>
          <a:bodyPr>
            <a:normAutofit/>
          </a:bodyPr>
          <a:lstStyle/>
          <a:p>
            <a:r>
              <a:rPr lang="en-CA" sz="2400" dirty="0"/>
              <a:t>Direct growth and development of all organisms using a chemical code</a:t>
            </a:r>
          </a:p>
          <a:p>
            <a:r>
              <a:rPr lang="en-CA" sz="2400" dirty="0"/>
              <a:t>Two types:</a:t>
            </a:r>
          </a:p>
          <a:p>
            <a:pPr lvl="1"/>
            <a:r>
              <a:rPr lang="en-CA" sz="2400" dirty="0"/>
              <a:t>DNA – contains genes</a:t>
            </a:r>
          </a:p>
          <a:p>
            <a:pPr lvl="1"/>
            <a:r>
              <a:rPr lang="en-CA" sz="2400" dirty="0"/>
              <a:t>RNA – when a gene is needed, its copied from DNA to RNA and then to a protein</a:t>
            </a:r>
          </a:p>
        </p:txBody>
      </p:sp>
      <p:pic>
        <p:nvPicPr>
          <p:cNvPr id="63491" name="Picture 3"/>
          <p:cNvPicPr>
            <a:picLocks noChangeAspect="1" noChangeArrowheads="1"/>
          </p:cNvPicPr>
          <p:nvPr/>
        </p:nvPicPr>
        <p:blipFill>
          <a:blip r:embed="rId2" cstate="print"/>
          <a:srcRect/>
          <a:stretch>
            <a:fillRect/>
          </a:stretch>
        </p:blipFill>
        <p:spPr bwMode="auto">
          <a:xfrm>
            <a:off x="3765495" y="471815"/>
            <a:ext cx="4913292" cy="2342705"/>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9045" y="1739180"/>
            <a:ext cx="8525909" cy="5031055"/>
          </a:xfrm>
        </p:spPr>
        <p:txBody>
          <a:bodyPr>
            <a:noAutofit/>
          </a:bodyPr>
          <a:lstStyle/>
          <a:p>
            <a:r>
              <a:rPr lang="en-CA" sz="2800" dirty="0"/>
              <a:t>NOT macromolecules</a:t>
            </a:r>
          </a:p>
          <a:p>
            <a:r>
              <a:rPr lang="en-CA" sz="2800" dirty="0"/>
              <a:t>Are essential to the structure and function of all cells</a:t>
            </a:r>
          </a:p>
          <a:p>
            <a:pPr lvl="1"/>
            <a:r>
              <a:rPr lang="en-CA" sz="2800" dirty="0"/>
              <a:t>Used in many processes that synthesize macromolecules</a:t>
            </a:r>
          </a:p>
          <a:p>
            <a:pPr lvl="1"/>
            <a:endParaRPr lang="en-CA" sz="2800" dirty="0"/>
          </a:p>
          <a:p>
            <a:pPr lvl="1"/>
            <a:r>
              <a:rPr lang="en-CA" sz="2800" dirty="0"/>
              <a:t>Act as catalysts</a:t>
            </a:r>
          </a:p>
          <a:p>
            <a:pPr lvl="1"/>
            <a:r>
              <a:rPr lang="en-CA" sz="2800" dirty="0"/>
              <a:t>speed up the rate of </a:t>
            </a:r>
            <a:r>
              <a:rPr lang="en-CA" sz="2800" dirty="0" err="1"/>
              <a:t>rxn</a:t>
            </a:r>
            <a:endParaRPr lang="en-CA" sz="2800" dirty="0"/>
          </a:p>
        </p:txBody>
      </p:sp>
      <p:sp>
        <p:nvSpPr>
          <p:cNvPr id="5" name="Title 1"/>
          <p:cNvSpPr>
            <a:spLocks noGrp="1"/>
          </p:cNvSpPr>
          <p:nvPr>
            <p:ph type="title"/>
          </p:nvPr>
        </p:nvSpPr>
        <p:spPr>
          <a:xfrm>
            <a:off x="309045" y="350838"/>
            <a:ext cx="8377755" cy="1143000"/>
          </a:xfrm>
        </p:spPr>
        <p:txBody>
          <a:bodyPr/>
          <a:lstStyle/>
          <a:p>
            <a:r>
              <a:rPr lang="en-CA" dirty="0"/>
              <a:t>Vitamins Minerals:</a:t>
            </a:r>
          </a:p>
        </p:txBody>
      </p:sp>
      <p:sp>
        <p:nvSpPr>
          <p:cNvPr id="6" name="Title 1"/>
          <p:cNvSpPr txBox="1">
            <a:spLocks/>
          </p:cNvSpPr>
          <p:nvPr/>
        </p:nvSpPr>
        <p:spPr>
          <a:xfrm>
            <a:off x="577880" y="4081885"/>
            <a:ext cx="5594320" cy="652885"/>
          </a:xfrm>
          <a:prstGeom prst="rect">
            <a:avLst/>
          </a:prstGeom>
        </p:spPr>
        <p:txBody>
          <a:bodyPr vert="horz" lIns="91440" tIns="45720" rIns="91440" bIns="45720" rtlCol="0" anchor="b" anchorCtr="0">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CA" sz="3600" dirty="0">
                <a:gradFill>
                  <a:gsLst>
                    <a:gs pos="0">
                      <a:schemeClr val="tx1"/>
                    </a:gs>
                    <a:gs pos="99000">
                      <a:schemeClr val="tx1">
                        <a:alpha val="85000"/>
                      </a:schemeClr>
                    </a:gs>
                    <a:gs pos="86000">
                      <a:schemeClr val="tx1">
                        <a:alpha val="70000"/>
                      </a:schemeClr>
                    </a:gs>
                  </a:gsLst>
                  <a:lin ang="5400000" scaled="0"/>
                </a:gradFill>
                <a:latin typeface="+mj-lt"/>
                <a:ea typeface="+mj-ea"/>
                <a:cs typeface="+mj-cs"/>
              </a:rPr>
              <a:t>Enzymes:</a:t>
            </a:r>
            <a:endParaRPr kumimoji="0" lang="en-CA" sz="3600" b="0" i="0" u="none" strike="noStrike" kern="1200" cap="none" spc="0" normalizeH="0" baseline="0" noProof="0" dirty="0">
              <a:ln>
                <a:noFill/>
              </a:ln>
              <a:gradFill>
                <a:gsLst>
                  <a:gs pos="0">
                    <a:schemeClr val="tx1"/>
                  </a:gs>
                  <a:gs pos="99000">
                    <a:schemeClr val="tx1">
                      <a:alpha val="85000"/>
                    </a:schemeClr>
                  </a:gs>
                  <a:gs pos="86000">
                    <a:schemeClr val="tx1">
                      <a:alpha val="70000"/>
                    </a:schemeClr>
                  </a:gs>
                </a:gsLst>
                <a:lin ang="5400000" scaled="0"/>
              </a:gradFill>
              <a:effectLst/>
              <a:uLnTx/>
              <a:uFillTx/>
              <a:latin typeface="+mj-lt"/>
              <a:ea typeface="+mj-ea"/>
              <a:cs typeface="+mj-cs"/>
            </a:endParaRPr>
          </a:p>
        </p:txBody>
      </p:sp>
      <p:pic>
        <p:nvPicPr>
          <p:cNvPr id="55298" name="Picture 2" descr="Image result for vitamins and mineral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7644" y="343530"/>
            <a:ext cx="3769155" cy="18845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5300" name="Picture 4" descr="Image result for enzym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9365" y="3958059"/>
            <a:ext cx="3124200" cy="25336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450" y="350838"/>
            <a:ext cx="8339350" cy="1143000"/>
          </a:xfrm>
        </p:spPr>
        <p:txBody>
          <a:bodyPr/>
          <a:lstStyle/>
          <a:p>
            <a:r>
              <a:rPr lang="en-CA" dirty="0"/>
              <a:t>Reaction rates</a:t>
            </a:r>
          </a:p>
        </p:txBody>
      </p:sp>
      <p:sp>
        <p:nvSpPr>
          <p:cNvPr id="3" name="Content Placeholder 2"/>
          <p:cNvSpPr>
            <a:spLocks noGrp="1"/>
          </p:cNvSpPr>
          <p:nvPr>
            <p:ph idx="1"/>
          </p:nvPr>
        </p:nvSpPr>
        <p:spPr>
          <a:xfrm>
            <a:off x="155425" y="1981200"/>
            <a:ext cx="8756339" cy="4558605"/>
          </a:xfrm>
        </p:spPr>
        <p:txBody>
          <a:bodyPr>
            <a:noAutofit/>
          </a:bodyPr>
          <a:lstStyle/>
          <a:p>
            <a:r>
              <a:rPr lang="en-CA" sz="2400" dirty="0"/>
              <a:t>Enzyme fits with a substrate </a:t>
            </a:r>
          </a:p>
          <a:p>
            <a:r>
              <a:rPr lang="en-CA" sz="2400" dirty="0"/>
              <a:t>Factors that affect Enzymes:</a:t>
            </a:r>
          </a:p>
          <a:p>
            <a:pPr lvl="1"/>
            <a:r>
              <a:rPr lang="en-CA" sz="2400" dirty="0"/>
              <a:t>Temperature</a:t>
            </a:r>
          </a:p>
          <a:p>
            <a:pPr lvl="1"/>
            <a:r>
              <a:rPr lang="en-CA" sz="2400" dirty="0"/>
              <a:t>pH</a:t>
            </a:r>
          </a:p>
          <a:p>
            <a:pPr lvl="1"/>
            <a:r>
              <a:rPr lang="en-CA" sz="2400" dirty="0"/>
              <a:t>Inhibitors:</a:t>
            </a:r>
          </a:p>
          <a:p>
            <a:pPr lvl="2"/>
            <a:r>
              <a:rPr lang="en-CA" sz="2400" dirty="0"/>
              <a:t>Competitive</a:t>
            </a:r>
          </a:p>
          <a:p>
            <a:pPr lvl="2"/>
            <a:r>
              <a:rPr lang="en-CA" sz="2400" dirty="0"/>
              <a:t>Non-competitive</a:t>
            </a:r>
          </a:p>
        </p:txBody>
      </p:sp>
      <p:pic>
        <p:nvPicPr>
          <p:cNvPr id="56324" name="Picture 4" descr="Image result for reaction ra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9670" y="309616"/>
            <a:ext cx="3577130" cy="2682847"/>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56326" name="Picture 6" descr="Image result for competitive vs noncompetitive inhibit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9670" y="3214088"/>
            <a:ext cx="2995590" cy="34564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47450" y="192928"/>
            <a:ext cx="8339350" cy="1143000"/>
          </a:xfrm>
          <a:ln/>
        </p:spPr>
        <p:txBody>
          <a:bodyPr/>
          <a:lstStyle/>
          <a:p>
            <a:r>
              <a:rPr lang="en-US" dirty="0"/>
              <a:t>6.2 The Human Digestive System</a:t>
            </a:r>
          </a:p>
        </p:txBody>
      </p:sp>
      <p:sp>
        <p:nvSpPr>
          <p:cNvPr id="26627" name="Rectangle 3"/>
          <p:cNvSpPr>
            <a:spLocks noGrp="1" noChangeArrowheads="1"/>
          </p:cNvSpPr>
          <p:nvPr>
            <p:ph idx="1"/>
          </p:nvPr>
        </p:nvSpPr>
        <p:spPr>
          <a:xfrm>
            <a:off x="457200" y="1508750"/>
            <a:ext cx="5266950" cy="4455488"/>
          </a:xfrm>
          <a:ln/>
        </p:spPr>
        <p:txBody>
          <a:bodyPr>
            <a:normAutofit/>
          </a:bodyPr>
          <a:lstStyle/>
          <a:p>
            <a:pPr>
              <a:buFontTx/>
              <a:buNone/>
            </a:pPr>
            <a:r>
              <a:rPr lang="en-US" dirty="0"/>
              <a:t>In this section, you will: </a:t>
            </a:r>
          </a:p>
          <a:p>
            <a:r>
              <a:rPr lang="en-US" b="1" dirty="0"/>
              <a:t>identify </a:t>
            </a:r>
            <a:r>
              <a:rPr lang="en-US" dirty="0"/>
              <a:t>the main structures and functions of the digestive system</a:t>
            </a:r>
          </a:p>
          <a:p>
            <a:r>
              <a:rPr lang="en-US" b="1" dirty="0"/>
              <a:t>describe </a:t>
            </a:r>
            <a:r>
              <a:rPr lang="en-US" dirty="0"/>
              <a:t>the physical and chemical processing of food through the digestive system and into the bloodstream</a:t>
            </a:r>
          </a:p>
          <a:p>
            <a:r>
              <a:rPr lang="en-US" b="1" dirty="0"/>
              <a:t>explain </a:t>
            </a:r>
            <a:r>
              <a:rPr lang="en-US" dirty="0"/>
              <a:t>the action of enzymes in chemical digestion</a:t>
            </a:r>
          </a:p>
          <a:p>
            <a:r>
              <a:rPr lang="en-US" b="1" dirty="0"/>
              <a:t>identify </a:t>
            </a:r>
            <a:r>
              <a:rPr lang="en-US" dirty="0"/>
              <a:t>and </a:t>
            </a:r>
            <a:r>
              <a:rPr lang="en-US" b="1" dirty="0"/>
              <a:t>describe</a:t>
            </a:r>
            <a:r>
              <a:rPr lang="en-US" dirty="0"/>
              <a:t>, in general terms, how digested molecules enter the bloodstream</a:t>
            </a:r>
          </a:p>
        </p:txBody>
      </p:sp>
      <p:pic>
        <p:nvPicPr>
          <p:cNvPr id="58370" name="Picture 2" descr="Image result for digestive system carto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50" y="1700775"/>
            <a:ext cx="2957185" cy="4832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ln/>
        </p:spPr>
        <p:txBody>
          <a:bodyPr/>
          <a:lstStyle/>
          <a:p>
            <a:pPr algn="r"/>
            <a:r>
              <a:rPr lang="en-US" dirty="0"/>
              <a:t>Digestive </a:t>
            </a:r>
            <a:br>
              <a:rPr lang="en-US" dirty="0"/>
            </a:br>
            <a:r>
              <a:rPr lang="en-US" dirty="0"/>
              <a:t>System</a:t>
            </a:r>
          </a:p>
        </p:txBody>
      </p:sp>
      <p:graphicFrame>
        <p:nvGraphicFramePr>
          <p:cNvPr id="36867" name="Object 3"/>
          <p:cNvGraphicFramePr>
            <a:graphicFrameLocks noGrp="1" noChangeAspect="1"/>
          </p:cNvGraphicFramePr>
          <p:nvPr>
            <p:ph idx="1"/>
          </p:nvPr>
        </p:nvGraphicFramePr>
        <p:xfrm>
          <a:off x="232235" y="343397"/>
          <a:ext cx="5875965" cy="6317088"/>
        </p:xfrm>
        <a:graphic>
          <a:graphicData uri="http://schemas.openxmlformats.org/presentationml/2006/ole">
            <mc:AlternateContent xmlns:mc="http://schemas.openxmlformats.org/markup-compatibility/2006">
              <mc:Choice xmlns:v="urn:schemas-microsoft-com:vml" Requires="v">
                <p:oleObj spid="_x0000_s36889" name="Image" r:id="rId3" imgW="9663492" imgH="10387302" progId="">
                  <p:embed/>
                </p:oleObj>
              </mc:Choice>
              <mc:Fallback>
                <p:oleObj name="Image" r:id="rId3" imgW="9663492" imgH="10387302" progId="">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235" y="343397"/>
                        <a:ext cx="5875965" cy="631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ln/>
        </p:spPr>
        <p:txBody>
          <a:bodyPr/>
          <a:lstStyle/>
          <a:p>
            <a:pPr algn="r"/>
            <a:r>
              <a:rPr lang="en-US" dirty="0"/>
              <a:t>Digestive </a:t>
            </a:r>
            <a:br>
              <a:rPr lang="en-US" dirty="0"/>
            </a:br>
            <a:r>
              <a:rPr lang="en-US" dirty="0"/>
              <a:t>Tract</a:t>
            </a:r>
          </a:p>
        </p:txBody>
      </p:sp>
      <p:pic>
        <p:nvPicPr>
          <p:cNvPr id="41987" name="Picture 3"/>
          <p:cNvPicPr>
            <a:picLocks noChangeAspect="1" noChangeArrowheads="1"/>
          </p:cNvPicPr>
          <p:nvPr/>
        </p:nvPicPr>
        <p:blipFill>
          <a:blip r:embed="rId2" cstate="print"/>
          <a:srcRect/>
          <a:stretch>
            <a:fillRect/>
          </a:stretch>
        </p:blipFill>
        <p:spPr bwMode="auto">
          <a:xfrm>
            <a:off x="270640" y="312166"/>
            <a:ext cx="6183205" cy="6280494"/>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4572000" y="381000"/>
            <a:ext cx="4191000" cy="2663950"/>
          </a:xfrm>
          <a:ln/>
        </p:spPr>
        <p:txBody>
          <a:bodyPr/>
          <a:lstStyle/>
          <a:p>
            <a:r>
              <a:rPr lang="en-US" sz="3600" dirty="0"/>
              <a:t>Chapter 6</a:t>
            </a:r>
            <a:br>
              <a:rPr lang="en-US" sz="3600" dirty="0"/>
            </a:br>
            <a:r>
              <a:rPr lang="en-US" sz="3600" dirty="0"/>
              <a:t>Digestion and Human Health</a:t>
            </a:r>
          </a:p>
        </p:txBody>
      </p:sp>
      <p:sp>
        <p:nvSpPr>
          <p:cNvPr id="15363" name="Rectangle 3"/>
          <p:cNvSpPr>
            <a:spLocks noGrp="1" noChangeArrowheads="1"/>
          </p:cNvSpPr>
          <p:nvPr>
            <p:ph type="subTitle" idx="1"/>
          </p:nvPr>
        </p:nvSpPr>
        <p:spPr>
          <a:xfrm>
            <a:off x="838199" y="3621024"/>
            <a:ext cx="8150375" cy="2342706"/>
          </a:xfrm>
          <a:ln/>
        </p:spPr>
        <p:txBody>
          <a:bodyPr>
            <a:normAutofit/>
          </a:bodyPr>
          <a:lstStyle/>
          <a:p>
            <a:pPr algn="l"/>
            <a:r>
              <a:rPr lang="en-US" sz="2800" dirty="0"/>
              <a:t>6.1 The Molecules of Living Systems</a:t>
            </a:r>
          </a:p>
          <a:p>
            <a:pPr algn="l"/>
            <a:r>
              <a:rPr lang="en-US" sz="2800" dirty="0"/>
              <a:t>6.2 The Human Digestive System</a:t>
            </a:r>
          </a:p>
          <a:p>
            <a:pPr algn="l"/>
            <a:r>
              <a:rPr lang="en-US" sz="2800" dirty="0"/>
              <a:t>6.3 Health and the Digestive System</a:t>
            </a:r>
          </a:p>
        </p:txBody>
      </p:sp>
      <p:pic>
        <p:nvPicPr>
          <p:cNvPr id="55298" name="Picture 2" descr="Image result for awkward yeti diges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045" y="279790"/>
            <a:ext cx="3186113" cy="31861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ln/>
        </p:spPr>
        <p:txBody>
          <a:bodyPr/>
          <a:lstStyle/>
          <a:p>
            <a:r>
              <a:rPr lang="en-US"/>
              <a:t>Secretions of the Digestive Tract</a:t>
            </a:r>
          </a:p>
        </p:txBody>
      </p:sp>
      <p:graphicFrame>
        <p:nvGraphicFramePr>
          <p:cNvPr id="43213" name="Group 205"/>
          <p:cNvGraphicFramePr>
            <a:graphicFrameLocks noGrp="1"/>
          </p:cNvGraphicFramePr>
          <p:nvPr>
            <p:ph type="tbl" idx="1"/>
          </p:nvPr>
        </p:nvGraphicFramePr>
        <p:xfrm>
          <a:off x="457200" y="1219200"/>
          <a:ext cx="8229600" cy="4906963"/>
        </p:xfrm>
        <a:graphic>
          <a:graphicData uri="http://schemas.openxmlformats.org/drawingml/2006/table">
            <a:tbl>
              <a:tblPr/>
              <a:tblGrid>
                <a:gridCol w="1157288">
                  <a:extLst>
                    <a:ext uri="{9D8B030D-6E8A-4147-A177-3AD203B41FA5}">
                      <a16:colId xmlns:a16="http://schemas.microsoft.com/office/drawing/2014/main" val="20000"/>
                    </a:ext>
                  </a:extLst>
                </a:gridCol>
                <a:gridCol w="2689225">
                  <a:extLst>
                    <a:ext uri="{9D8B030D-6E8A-4147-A177-3AD203B41FA5}">
                      <a16:colId xmlns:a16="http://schemas.microsoft.com/office/drawing/2014/main" val="20001"/>
                    </a:ext>
                  </a:extLst>
                </a:gridCol>
                <a:gridCol w="4383087">
                  <a:extLst>
                    <a:ext uri="{9D8B030D-6E8A-4147-A177-3AD203B41FA5}">
                      <a16:colId xmlns:a16="http://schemas.microsoft.com/office/drawing/2014/main" val="20002"/>
                    </a:ext>
                  </a:extLst>
                </a:gridCol>
              </a:tblGrid>
              <a:tr h="3206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1"/>
                          </a:solidFill>
                          <a:effectLst/>
                          <a:latin typeface="Arial" charset="0"/>
                          <a:ea typeface="Times New Roman" pitchFamily="18" charset="0"/>
                          <a:cs typeface="Arial" charset="0"/>
                        </a:rPr>
                        <a:t>Secretion</a:t>
                      </a:r>
                      <a:endParaRPr kumimoji="0" lang="en-US" sz="1400" b="0" i="0" u="none" strike="noStrike" cap="none" normalizeH="0" baseline="0">
                        <a:ln>
                          <a:noFill/>
                        </a:ln>
                        <a:solidFill>
                          <a:schemeClr val="bg1"/>
                        </a:solidFill>
                        <a:effectLst/>
                        <a:latin typeface="Arial" charset="0"/>
                        <a:ea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1"/>
                          </a:solidFill>
                          <a:effectLst/>
                          <a:latin typeface="Arial" charset="0"/>
                          <a:ea typeface="Times New Roman" pitchFamily="18" charset="0"/>
                          <a:cs typeface="Arial" charset="0"/>
                        </a:rPr>
                        <a:t>Site of production</a:t>
                      </a:r>
                      <a:endParaRPr kumimoji="0" lang="en-US" sz="1400" b="0" i="0" u="none" strike="noStrike" cap="none" normalizeH="0" baseline="0">
                        <a:ln>
                          <a:noFill/>
                        </a:ln>
                        <a:solidFill>
                          <a:schemeClr val="bg1"/>
                        </a:solidFill>
                        <a:effectLst/>
                        <a:latin typeface="Arial" charset="0"/>
                        <a:ea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1"/>
                          </a:solidFill>
                          <a:effectLst/>
                          <a:latin typeface="Arial" charset="0"/>
                          <a:ea typeface="Times New Roman" pitchFamily="18" charset="0"/>
                          <a:cs typeface="Arial" charset="0"/>
                        </a:rPr>
                        <a:t>Function</a:t>
                      </a:r>
                      <a:endParaRPr kumimoji="0" lang="en-US" sz="1400" b="0" i="0" u="none" strike="noStrike" cap="none" normalizeH="0" baseline="0">
                        <a:ln>
                          <a:noFill/>
                        </a:ln>
                        <a:solidFill>
                          <a:schemeClr val="bg1"/>
                        </a:solidFill>
                        <a:effectLst/>
                        <a:latin typeface="Arial" charset="0"/>
                        <a:ea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7461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1"/>
                          </a:solidFill>
                          <a:effectLst/>
                          <a:latin typeface="Arial" charset="0"/>
                          <a:ea typeface="Times New Roman" pitchFamily="18" charset="0"/>
                          <a:cs typeface="Arial" charset="0"/>
                        </a:rPr>
                        <a:t>saliva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1"/>
                          </a:solidFill>
                          <a:effectLst/>
                          <a:latin typeface="Arial" charset="0"/>
                          <a:ea typeface="Times New Roman" pitchFamily="18" charset="0"/>
                          <a:cs typeface="Arial" charset="0"/>
                        </a:rPr>
                        <a:t>mouth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1"/>
                          </a:solidFill>
                          <a:effectLst/>
                          <a:latin typeface="Arial" charset="0"/>
                          <a:ea typeface="Times New Roman" pitchFamily="18" charset="0"/>
                          <a:cs typeface="Arial" charset="0"/>
                        </a:rPr>
                        <a:t>contributes to starch digestion via salivary amylase; lubricates the inside of the mouth to assist in swallowing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1"/>
                  </a:ext>
                </a:extLst>
              </a:tr>
              <a:tr h="7477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1"/>
                          </a:solidFill>
                          <a:effectLst/>
                          <a:latin typeface="Arial" charset="0"/>
                          <a:ea typeface="Times New Roman" pitchFamily="18" charset="0"/>
                          <a:cs typeface="Arial" charset="0"/>
                        </a:rPr>
                        <a:t>mucus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1"/>
                          </a:solidFill>
                          <a:effectLst/>
                          <a:latin typeface="Arial" charset="0"/>
                          <a:ea typeface="Times New Roman" pitchFamily="18" charset="0"/>
                          <a:cs typeface="Arial" charset="0"/>
                        </a:rPr>
                        <a:t>mouth, stomach, small intestine, and large intestine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1"/>
                          </a:solidFill>
                          <a:effectLst/>
                          <a:latin typeface="Arial" charset="0"/>
                          <a:ea typeface="Times New Roman" pitchFamily="18" charset="0"/>
                          <a:cs typeface="Arial" charset="0"/>
                        </a:rPr>
                        <a:t>protects the cells lining the innermost portion of the digestive tract; lubricates food as it travels through the digestive tract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2"/>
                  </a:ext>
                </a:extLst>
              </a:tr>
              <a:tr h="7461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1"/>
                          </a:solidFill>
                          <a:effectLst/>
                          <a:latin typeface="Arial" charset="0"/>
                          <a:ea typeface="Times New Roman" pitchFamily="18" charset="0"/>
                          <a:cs typeface="Arial" charset="0"/>
                        </a:rPr>
                        <a:t>enzymes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1"/>
                          </a:solidFill>
                          <a:effectLst/>
                          <a:latin typeface="Arial" charset="0"/>
                          <a:ea typeface="Times New Roman" pitchFamily="18" charset="0"/>
                          <a:cs typeface="Arial" charset="0"/>
                        </a:rPr>
                        <a:t>mouth, stomach, small intestine, and pancreas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1"/>
                          </a:solidFill>
                          <a:effectLst/>
                          <a:latin typeface="Arial" charset="0"/>
                          <a:ea typeface="Times New Roman" pitchFamily="18" charset="0"/>
                          <a:cs typeface="Arial" charset="0"/>
                        </a:rPr>
                        <a:t>promote digestion of food masses into particles small enough for absorption into the bloodstream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3"/>
                  </a:ext>
                </a:extLst>
              </a:tr>
              <a:tr h="3206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1"/>
                          </a:solidFill>
                          <a:effectLst/>
                          <a:latin typeface="Arial" charset="0"/>
                          <a:ea typeface="Times New Roman" pitchFamily="18" charset="0"/>
                          <a:cs typeface="Arial" charset="0"/>
                        </a:rPr>
                        <a:t>acid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1"/>
                          </a:solidFill>
                          <a:effectLst/>
                          <a:latin typeface="Arial" charset="0"/>
                          <a:ea typeface="Times New Roman" pitchFamily="18" charset="0"/>
                          <a:cs typeface="Arial" charset="0"/>
                        </a:rPr>
                        <a:t>stomach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1"/>
                          </a:solidFill>
                          <a:effectLst/>
                          <a:latin typeface="Arial" charset="0"/>
                          <a:ea typeface="Times New Roman" pitchFamily="18" charset="0"/>
                          <a:cs typeface="Arial" charset="0"/>
                        </a:rPr>
                        <a:t>promotes digestion of protein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4"/>
                  </a:ext>
                </a:extLst>
              </a:tr>
              <a:tr h="7461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1"/>
                          </a:solidFill>
                          <a:effectLst/>
                          <a:latin typeface="Arial" charset="0"/>
                          <a:ea typeface="Times New Roman" pitchFamily="18" charset="0"/>
                          <a:cs typeface="Arial" charset="0"/>
                        </a:rPr>
                        <a:t>bile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1"/>
                          </a:solidFill>
                          <a:effectLst/>
                          <a:latin typeface="Arial" charset="0"/>
                          <a:ea typeface="Times New Roman" pitchFamily="18" charset="0"/>
                          <a:cs typeface="Arial" charset="0"/>
                        </a:rPr>
                        <a:t>liver (stored in gall bladder)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1"/>
                          </a:solidFill>
                          <a:effectLst/>
                          <a:latin typeface="Arial" charset="0"/>
                          <a:ea typeface="Times New Roman" pitchFamily="18" charset="0"/>
                          <a:cs typeface="Arial" charset="0"/>
                        </a:rPr>
                        <a:t>suspends fat in water, using bile salts, cholesterol, and lecithin to aid digestion of fats in small intestine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5"/>
                  </a:ext>
                </a:extLst>
              </a:tr>
              <a:tr h="5334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1"/>
                          </a:solidFill>
                          <a:effectLst/>
                          <a:latin typeface="Arial" charset="0"/>
                          <a:ea typeface="Times New Roman" pitchFamily="18" charset="0"/>
                          <a:cs typeface="Arial" charset="0"/>
                        </a:rPr>
                        <a:t>bicarbonate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1"/>
                          </a:solidFill>
                          <a:effectLst/>
                          <a:latin typeface="Arial" charset="0"/>
                          <a:ea typeface="Times New Roman" pitchFamily="18" charset="0"/>
                          <a:cs typeface="Arial" charset="0"/>
                        </a:rPr>
                        <a:t>pancreas and small intestine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1"/>
                          </a:solidFill>
                          <a:effectLst/>
                          <a:latin typeface="Arial" charset="0"/>
                          <a:ea typeface="Times New Roman" pitchFamily="18" charset="0"/>
                          <a:cs typeface="Arial" charset="0"/>
                        </a:rPr>
                        <a:t>neutralizes stomach acid when it reaches the small intestine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6"/>
                  </a:ext>
                </a:extLst>
              </a:tr>
              <a:tr h="7461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1"/>
                          </a:solidFill>
                          <a:effectLst/>
                          <a:latin typeface="Arial" charset="0"/>
                          <a:ea typeface="Times New Roman" pitchFamily="18" charset="0"/>
                          <a:cs typeface="Arial" charset="0"/>
                        </a:rPr>
                        <a:t>hormones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1"/>
                          </a:solidFill>
                          <a:effectLst/>
                          <a:latin typeface="Arial" charset="0"/>
                          <a:ea typeface="Times New Roman" pitchFamily="18" charset="0"/>
                          <a:cs typeface="Arial" charset="0"/>
                        </a:rPr>
                        <a:t>stomach, small intestine, and pancreas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1"/>
                          </a:solidFill>
                          <a:effectLst/>
                          <a:latin typeface="Arial" charset="0"/>
                          <a:ea typeface="Times New Roman" pitchFamily="18" charset="0"/>
                          <a:cs typeface="Arial" charset="0"/>
                        </a:rPr>
                        <a:t>stimulate production and/or release of acid, enzymes, bile, and bicarbonate; help to regulate peristalsis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450" y="350838"/>
            <a:ext cx="8602720" cy="1143000"/>
          </a:xfrm>
        </p:spPr>
        <p:txBody>
          <a:bodyPr/>
          <a:lstStyle/>
          <a:p>
            <a:r>
              <a:rPr lang="en-CA" dirty="0"/>
              <a:t>The Mouth to the Esophagus – Part #1</a:t>
            </a:r>
          </a:p>
        </p:txBody>
      </p:sp>
      <p:sp>
        <p:nvSpPr>
          <p:cNvPr id="3" name="Content Placeholder 2"/>
          <p:cNvSpPr>
            <a:spLocks noGrp="1"/>
          </p:cNvSpPr>
          <p:nvPr>
            <p:ph idx="1"/>
          </p:nvPr>
        </p:nvSpPr>
        <p:spPr>
          <a:xfrm>
            <a:off x="1422790" y="1662370"/>
            <a:ext cx="7264010" cy="4685410"/>
          </a:xfrm>
        </p:spPr>
        <p:txBody>
          <a:bodyPr>
            <a:noAutofit/>
          </a:bodyPr>
          <a:lstStyle/>
          <a:p>
            <a:r>
              <a:rPr lang="en-CA" sz="2400" dirty="0"/>
              <a:t>Smell or taste triggers three pairs of salivary glands</a:t>
            </a:r>
          </a:p>
          <a:p>
            <a:r>
              <a:rPr lang="en-CA" sz="2400" dirty="0"/>
              <a:t>Chemical digestion starts in the mouth – salivary </a:t>
            </a:r>
            <a:r>
              <a:rPr lang="en-CA" sz="2400"/>
              <a:t>amylase begins </a:t>
            </a:r>
            <a:r>
              <a:rPr lang="en-CA" sz="2400" dirty="0"/>
              <a:t>to break down starches</a:t>
            </a:r>
          </a:p>
          <a:p>
            <a:r>
              <a:rPr lang="en-CA" sz="2400" dirty="0"/>
              <a:t>Physical digestion also begins in the mouth</a:t>
            </a:r>
          </a:p>
          <a:p>
            <a:r>
              <a:rPr lang="en-CA" sz="2400" dirty="0"/>
              <a:t>As you chew the food is turned into a lump like mass (bolus)</a:t>
            </a:r>
          </a:p>
          <a:p>
            <a:r>
              <a:rPr lang="en-CA" sz="2400" dirty="0"/>
              <a:t>The bolus enters the esophagus which moves it to the stomach through peristalsis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24260" y="350837"/>
            <a:ext cx="3994120" cy="5958537"/>
          </a:xfrm>
          <a:ln/>
        </p:spPr>
        <p:txBody>
          <a:bodyPr/>
          <a:lstStyle/>
          <a:p>
            <a:r>
              <a:rPr lang="en-US" sz="4400" dirty="0"/>
              <a:t>Peristalsis:</a:t>
            </a:r>
            <a:br>
              <a:rPr lang="en-US" sz="4400" dirty="0"/>
            </a:br>
            <a:br>
              <a:rPr lang="en-US" sz="4400" dirty="0"/>
            </a:br>
            <a:r>
              <a:rPr lang="en-US" sz="2800" dirty="0"/>
              <a:t>Enter to the stomach is controlled by the esophageal </a:t>
            </a:r>
            <a:br>
              <a:rPr lang="en-US" sz="2800" dirty="0"/>
            </a:br>
            <a:r>
              <a:rPr lang="en-US" sz="2800" dirty="0"/>
              <a:t>sphincter</a:t>
            </a:r>
            <a:br>
              <a:rPr lang="en-US" sz="2800" dirty="0"/>
            </a:br>
            <a:br>
              <a:rPr lang="en-US" sz="2800" dirty="0"/>
            </a:br>
            <a:br>
              <a:rPr lang="en-US" sz="2800" dirty="0"/>
            </a:br>
            <a:br>
              <a:rPr lang="en-US" sz="2800" dirty="0"/>
            </a:br>
            <a:br>
              <a:rPr lang="en-US" sz="2800" dirty="0"/>
            </a:br>
            <a:endParaRPr lang="en-US" sz="2800" dirty="0"/>
          </a:p>
        </p:txBody>
      </p:sp>
      <p:graphicFrame>
        <p:nvGraphicFramePr>
          <p:cNvPr id="44035" name="Object 3"/>
          <p:cNvGraphicFramePr>
            <a:graphicFrameLocks noGrp="1" noChangeAspect="1"/>
          </p:cNvGraphicFramePr>
          <p:nvPr>
            <p:ph idx="1"/>
          </p:nvPr>
        </p:nvGraphicFramePr>
        <p:xfrm>
          <a:off x="4226355" y="625435"/>
          <a:ext cx="4578285" cy="5645535"/>
        </p:xfrm>
        <a:graphic>
          <a:graphicData uri="http://schemas.openxmlformats.org/presentationml/2006/ole">
            <mc:AlternateContent xmlns:mc="http://schemas.openxmlformats.org/markup-compatibility/2006">
              <mc:Choice xmlns:v="urn:schemas-microsoft-com:vml" Requires="v">
                <p:oleObj spid="_x0000_s44057" name="Image" r:id="rId3" imgW="7898413" imgH="9739683" progId="">
                  <p:embed/>
                </p:oleObj>
              </mc:Choice>
              <mc:Fallback>
                <p:oleObj name="Image" r:id="rId3" imgW="7898413" imgH="9739683" progId="">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6355" y="625435"/>
                        <a:ext cx="4578285" cy="5645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4" descr="Image result for awkward yeti stomac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8020" y="338961"/>
            <a:ext cx="2918780" cy="29007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9045" y="350838"/>
            <a:ext cx="8377755" cy="1143000"/>
          </a:xfrm>
        </p:spPr>
        <p:txBody>
          <a:bodyPr/>
          <a:lstStyle/>
          <a:p>
            <a:r>
              <a:rPr lang="en-CA" dirty="0"/>
              <a:t>The stomach</a:t>
            </a:r>
          </a:p>
        </p:txBody>
      </p:sp>
      <p:sp>
        <p:nvSpPr>
          <p:cNvPr id="3" name="Content Placeholder 2"/>
          <p:cNvSpPr>
            <a:spLocks noGrp="1"/>
          </p:cNvSpPr>
          <p:nvPr>
            <p:ph idx="1"/>
          </p:nvPr>
        </p:nvSpPr>
        <p:spPr>
          <a:xfrm>
            <a:off x="309045" y="2084825"/>
            <a:ext cx="8377755" cy="4011174"/>
          </a:xfrm>
        </p:spPr>
        <p:txBody>
          <a:bodyPr>
            <a:noAutofit/>
          </a:bodyPr>
          <a:lstStyle/>
          <a:p>
            <a:r>
              <a:rPr lang="en-CA" sz="2400" dirty="0"/>
              <a:t>Responsible for storing, digesting and pushing food</a:t>
            </a:r>
          </a:p>
          <a:p>
            <a:r>
              <a:rPr lang="en-CA" sz="2400" dirty="0"/>
              <a:t>Can hold up to 2-4L of food</a:t>
            </a:r>
          </a:p>
          <a:p>
            <a:r>
              <a:rPr lang="en-CA" sz="2400" dirty="0"/>
              <a:t>J-shaped organ, lined with muscle</a:t>
            </a:r>
          </a:p>
          <a:p>
            <a:r>
              <a:rPr lang="en-CA" sz="2400" dirty="0"/>
              <a:t>The pyloric sphincter controls the exit of the stomach’s contents</a:t>
            </a:r>
          </a:p>
          <a:p>
            <a:r>
              <a:rPr lang="en-CA" sz="2400" dirty="0"/>
              <a:t>Physical and chemical digestion occur to produce </a:t>
            </a:r>
            <a:r>
              <a:rPr lang="en-CA" sz="2400" dirty="0" err="1"/>
              <a:t>Chyme</a:t>
            </a:r>
            <a:endParaRPr lang="en-CA" sz="2400" dirty="0"/>
          </a:p>
          <a:p>
            <a:r>
              <a:rPr lang="en-CA" sz="2400" dirty="0"/>
              <a:t>Little absorption happens here besides some small amount of salt and water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881" y="350838"/>
            <a:ext cx="8108920" cy="1143000"/>
          </a:xfrm>
        </p:spPr>
        <p:txBody>
          <a:bodyPr/>
          <a:lstStyle/>
          <a:p>
            <a:r>
              <a:rPr lang="en-CA" dirty="0"/>
              <a:t>How does the </a:t>
            </a:r>
            <a:br>
              <a:rPr lang="en-CA" dirty="0"/>
            </a:br>
            <a:r>
              <a:rPr lang="en-CA" dirty="0"/>
              <a:t>stomach not digest itself???</a:t>
            </a:r>
          </a:p>
        </p:txBody>
      </p:sp>
      <p:sp>
        <p:nvSpPr>
          <p:cNvPr id="3" name="Content Placeholder 2"/>
          <p:cNvSpPr>
            <a:spLocks noGrp="1"/>
          </p:cNvSpPr>
          <p:nvPr>
            <p:ph idx="1"/>
          </p:nvPr>
        </p:nvSpPr>
        <p:spPr>
          <a:xfrm>
            <a:off x="3573470" y="1585560"/>
            <a:ext cx="5376700" cy="4510439"/>
          </a:xfrm>
        </p:spPr>
        <p:txBody>
          <a:bodyPr>
            <a:noAutofit/>
          </a:bodyPr>
          <a:lstStyle/>
          <a:p>
            <a:r>
              <a:rPr lang="en-CA" sz="2800" dirty="0"/>
              <a:t>Three reasons:</a:t>
            </a:r>
          </a:p>
          <a:p>
            <a:pPr marL="457200" indent="-457200">
              <a:buFont typeface="+mj-lt"/>
              <a:buAutoNum type="arabicPeriod"/>
            </a:pPr>
            <a:r>
              <a:rPr lang="en-CA" sz="2800" dirty="0"/>
              <a:t>Only secretes gastric juice when food is present</a:t>
            </a:r>
          </a:p>
          <a:p>
            <a:pPr marL="457200" indent="-457200">
              <a:buFont typeface="+mj-lt"/>
              <a:buAutoNum type="arabicPeriod"/>
            </a:pPr>
            <a:r>
              <a:rPr lang="en-CA" sz="2800" dirty="0"/>
              <a:t>Some stomach cells secrete mucus</a:t>
            </a:r>
          </a:p>
          <a:p>
            <a:pPr marL="457200" indent="-457200">
              <a:buFont typeface="+mj-lt"/>
              <a:buAutoNum type="arabicPeriod"/>
            </a:pPr>
            <a:r>
              <a:rPr lang="en-CA" sz="2800" dirty="0"/>
              <a:t>Produces pepsin – which is a protein digesting enzyme that remains inactive unless </a:t>
            </a:r>
            <a:r>
              <a:rPr lang="en-CA" sz="2800" dirty="0" err="1"/>
              <a:t>HCl</a:t>
            </a:r>
            <a:r>
              <a:rPr lang="en-CA" sz="2800" dirty="0"/>
              <a:t> is present</a:t>
            </a:r>
          </a:p>
        </p:txBody>
      </p:sp>
      <p:pic>
        <p:nvPicPr>
          <p:cNvPr id="58370" name="Picture 2" descr="Image result for awkward yeti stoma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10" y="2315255"/>
            <a:ext cx="3341235" cy="33412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475" y="350838"/>
            <a:ext cx="8147325" cy="1143000"/>
          </a:xfrm>
        </p:spPr>
        <p:txBody>
          <a:bodyPr/>
          <a:lstStyle/>
          <a:p>
            <a:r>
              <a:rPr lang="en-CA" dirty="0"/>
              <a:t>Thought Lab 6.2 </a:t>
            </a:r>
          </a:p>
        </p:txBody>
      </p:sp>
      <p:sp>
        <p:nvSpPr>
          <p:cNvPr id="3" name="Content Placeholder 2"/>
          <p:cNvSpPr>
            <a:spLocks noGrp="1"/>
          </p:cNvSpPr>
          <p:nvPr>
            <p:ph idx="1"/>
          </p:nvPr>
        </p:nvSpPr>
        <p:spPr>
          <a:xfrm>
            <a:off x="522994" y="1854395"/>
            <a:ext cx="4855511" cy="4114799"/>
          </a:xfrm>
        </p:spPr>
        <p:txBody>
          <a:bodyPr>
            <a:normAutofit/>
          </a:bodyPr>
          <a:lstStyle/>
          <a:p>
            <a:r>
              <a:rPr lang="en-CA" sz="2800" dirty="0"/>
              <a:t>On page 221 in your textbooks</a:t>
            </a:r>
          </a:p>
          <a:p>
            <a:r>
              <a:rPr lang="en-CA" sz="2800" dirty="0"/>
              <a:t>Read through the lab and with a partner, answer the analysis questions</a:t>
            </a:r>
          </a:p>
        </p:txBody>
      </p:sp>
      <p:pic>
        <p:nvPicPr>
          <p:cNvPr id="59394" name="Picture 2" descr="Image result for thought la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9670" y="1316555"/>
            <a:ext cx="3379640" cy="46526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831" y="350838"/>
            <a:ext cx="8492969" cy="1143000"/>
          </a:xfrm>
        </p:spPr>
        <p:txBody>
          <a:bodyPr/>
          <a:lstStyle/>
          <a:p>
            <a:r>
              <a:rPr lang="en-CA" dirty="0"/>
              <a:t>The small intestine</a:t>
            </a:r>
          </a:p>
        </p:txBody>
      </p:sp>
      <p:sp>
        <p:nvSpPr>
          <p:cNvPr id="3" name="Content Placeholder 2"/>
          <p:cNvSpPr>
            <a:spLocks noGrp="1"/>
          </p:cNvSpPr>
          <p:nvPr>
            <p:ph idx="1"/>
          </p:nvPr>
        </p:nvSpPr>
        <p:spPr>
          <a:xfrm>
            <a:off x="3765494" y="1981200"/>
            <a:ext cx="4921305" cy="4114799"/>
          </a:xfrm>
        </p:spPr>
        <p:txBody>
          <a:bodyPr/>
          <a:lstStyle/>
          <a:p>
            <a:r>
              <a:rPr lang="en-CA" dirty="0"/>
              <a:t>Digesting and absorbing nutrients</a:t>
            </a:r>
          </a:p>
          <a:p>
            <a:r>
              <a:rPr lang="en-CA" dirty="0"/>
              <a:t>4 times the length of the large intestine</a:t>
            </a:r>
          </a:p>
          <a:p>
            <a:r>
              <a:rPr lang="en-CA" dirty="0"/>
              <a:t>Segmentation – physical digestion</a:t>
            </a:r>
          </a:p>
          <a:p>
            <a:r>
              <a:rPr lang="en-CA" dirty="0"/>
              <a:t>Main function – to complete digestion of macromolecules (hydrolyzes them)</a:t>
            </a:r>
          </a:p>
          <a:p>
            <a:r>
              <a:rPr lang="en-CA" dirty="0"/>
              <a:t>Three parts:</a:t>
            </a:r>
          </a:p>
          <a:p>
            <a:r>
              <a:rPr lang="en-CA" dirty="0"/>
              <a:t>Duodenum, jejunum and ileum</a:t>
            </a:r>
          </a:p>
        </p:txBody>
      </p:sp>
      <p:pic>
        <p:nvPicPr>
          <p:cNvPr id="60418" name="Picture 2" descr="Image result for awkward yeti small intest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831" y="2056436"/>
            <a:ext cx="3571664" cy="3964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045" y="350838"/>
            <a:ext cx="8377755" cy="1143000"/>
          </a:xfrm>
        </p:spPr>
        <p:txBody>
          <a:bodyPr/>
          <a:lstStyle/>
          <a:p>
            <a:r>
              <a:rPr lang="en-CA" dirty="0"/>
              <a:t>Continued…</a:t>
            </a:r>
          </a:p>
        </p:txBody>
      </p:sp>
      <p:sp>
        <p:nvSpPr>
          <p:cNvPr id="3" name="Content Placeholder 2"/>
          <p:cNvSpPr>
            <a:spLocks noGrp="1"/>
          </p:cNvSpPr>
          <p:nvPr>
            <p:ph idx="1"/>
          </p:nvPr>
        </p:nvSpPr>
        <p:spPr>
          <a:xfrm>
            <a:off x="1422790" y="1585560"/>
            <a:ext cx="7264010" cy="4510439"/>
          </a:xfrm>
        </p:spPr>
        <p:txBody>
          <a:bodyPr>
            <a:noAutofit/>
          </a:bodyPr>
          <a:lstStyle/>
          <a:p>
            <a:r>
              <a:rPr lang="en-CA" dirty="0"/>
              <a:t>Duodenum – u shaped, channels from the pancreas and liver are her</a:t>
            </a:r>
          </a:p>
          <a:p>
            <a:pPr lvl="1"/>
            <a:r>
              <a:rPr lang="en-CA" sz="2000" dirty="0"/>
              <a:t>Receives </a:t>
            </a:r>
            <a:r>
              <a:rPr lang="en-CA" sz="2000" dirty="0" err="1"/>
              <a:t>chyme</a:t>
            </a:r>
            <a:r>
              <a:rPr lang="en-CA" sz="2000" dirty="0"/>
              <a:t> from the stomach</a:t>
            </a:r>
          </a:p>
          <a:p>
            <a:pPr lvl="1"/>
            <a:r>
              <a:rPr lang="en-CA" sz="2000" dirty="0"/>
              <a:t>Contains </a:t>
            </a:r>
            <a:r>
              <a:rPr lang="en-CA" sz="2000" dirty="0" err="1"/>
              <a:t>villi</a:t>
            </a:r>
            <a:r>
              <a:rPr lang="en-CA" sz="2000" dirty="0"/>
              <a:t> and </a:t>
            </a:r>
            <a:r>
              <a:rPr lang="en-CA" sz="2000" dirty="0" err="1"/>
              <a:t>microvilli</a:t>
            </a:r>
            <a:r>
              <a:rPr lang="en-CA" sz="2000" dirty="0"/>
              <a:t> – conduct absorption of substances to the bloodstream and the lymphatic system</a:t>
            </a:r>
          </a:p>
          <a:p>
            <a:r>
              <a:rPr lang="en-CA" dirty="0"/>
              <a:t>Jejunum</a:t>
            </a:r>
          </a:p>
          <a:p>
            <a:pPr lvl="1"/>
            <a:r>
              <a:rPr lang="en-CA" sz="2000" dirty="0"/>
              <a:t>Continues to break down food</a:t>
            </a:r>
          </a:p>
          <a:p>
            <a:r>
              <a:rPr lang="en-CA" dirty="0"/>
              <a:t>Ileum</a:t>
            </a:r>
          </a:p>
          <a:p>
            <a:pPr lvl="1"/>
            <a:r>
              <a:rPr lang="en-CA" sz="2000" dirty="0"/>
              <a:t>Absorbs nutrients and pushes remaining material to the large intestine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3"/>
          <p:cNvPicPr>
            <a:picLocks noChangeAspect="1" noChangeArrowheads="1"/>
          </p:cNvPicPr>
          <p:nvPr/>
        </p:nvPicPr>
        <p:blipFill>
          <a:blip r:embed="rId3" cstate="print"/>
          <a:srcRect t="3206"/>
          <a:stretch>
            <a:fillRect/>
          </a:stretch>
        </p:blipFill>
        <p:spPr bwMode="auto">
          <a:xfrm>
            <a:off x="155575" y="3313113"/>
            <a:ext cx="4524375" cy="3319462"/>
          </a:xfrm>
          <a:prstGeom prst="rect">
            <a:avLst/>
          </a:prstGeom>
          <a:noFill/>
          <a:ln w="9525">
            <a:noFill/>
            <a:miter lim="800000"/>
            <a:headEnd/>
            <a:tailEnd/>
          </a:ln>
          <a:effectLst/>
        </p:spPr>
      </p:pic>
      <p:sp>
        <p:nvSpPr>
          <p:cNvPr id="45058" name="Rectangle 2"/>
          <p:cNvSpPr>
            <a:spLocks noGrp="1" noChangeArrowheads="1"/>
          </p:cNvSpPr>
          <p:nvPr>
            <p:ph type="title"/>
          </p:nvPr>
        </p:nvSpPr>
        <p:spPr>
          <a:ln/>
        </p:spPr>
        <p:txBody>
          <a:bodyPr/>
          <a:lstStyle/>
          <a:p>
            <a:r>
              <a:rPr lang="en-US"/>
              <a:t>Villi in the Small Intestine</a:t>
            </a:r>
          </a:p>
        </p:txBody>
      </p:sp>
      <p:graphicFrame>
        <p:nvGraphicFramePr>
          <p:cNvPr id="45060" name="Object 4"/>
          <p:cNvGraphicFramePr>
            <a:graphicFrameLocks noGrp="1" noChangeAspect="1"/>
          </p:cNvGraphicFramePr>
          <p:nvPr>
            <p:ph idx="1"/>
          </p:nvPr>
        </p:nvGraphicFramePr>
        <p:xfrm>
          <a:off x="3995925" y="1892800"/>
          <a:ext cx="4797425" cy="2386012"/>
        </p:xfrm>
        <a:graphic>
          <a:graphicData uri="http://schemas.openxmlformats.org/presentationml/2006/ole">
            <mc:AlternateContent xmlns:mc="http://schemas.openxmlformats.org/markup-compatibility/2006">
              <mc:Choice xmlns:v="urn:schemas-microsoft-com:vml" Requires="v">
                <p:oleObj spid="_x0000_s45082" name="Image" r:id="rId4" imgW="9447619" imgH="4698413" progId="">
                  <p:embed/>
                </p:oleObj>
              </mc:Choice>
              <mc:Fallback>
                <p:oleObj name="Image" r:id="rId4" imgW="9447619" imgH="4698413" progId="">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l="1936" t="3893" r="1936" b="3893"/>
                      <a:stretch>
                        <a:fillRect/>
                      </a:stretch>
                    </p:blipFill>
                    <p:spPr bwMode="auto">
                      <a:xfrm>
                        <a:off x="3995925" y="1892800"/>
                        <a:ext cx="4797425" cy="238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062" name="Freeform 6"/>
          <p:cNvSpPr>
            <a:spLocks/>
          </p:cNvSpPr>
          <p:nvPr/>
        </p:nvSpPr>
        <p:spPr bwMode="auto">
          <a:xfrm>
            <a:off x="3141663" y="1970088"/>
            <a:ext cx="1008062" cy="1690687"/>
          </a:xfrm>
          <a:custGeom>
            <a:avLst/>
            <a:gdLst/>
            <a:ahLst/>
            <a:cxnLst>
              <a:cxn ang="0">
                <a:pos x="6" y="1065"/>
              </a:cxn>
              <a:cxn ang="0">
                <a:pos x="0" y="163"/>
              </a:cxn>
              <a:cxn ang="0">
                <a:pos x="635" y="0"/>
              </a:cxn>
            </a:cxnLst>
            <a:rect l="0" t="0" r="r" b="b"/>
            <a:pathLst>
              <a:path w="635" h="1065">
                <a:moveTo>
                  <a:pt x="6" y="1065"/>
                </a:moveTo>
                <a:lnTo>
                  <a:pt x="0" y="163"/>
                </a:lnTo>
                <a:lnTo>
                  <a:pt x="635" y="0"/>
                </a:lnTo>
              </a:path>
            </a:pathLst>
          </a:custGeom>
          <a:noFill/>
          <a:ln w="50800">
            <a:solidFill>
              <a:srgbClr val="FF0000"/>
            </a:solidFill>
            <a:round/>
            <a:headEnd type="none" w="med" len="med"/>
            <a:tailEnd type="triangle" w="lg" len="lg"/>
          </a:ln>
          <a:effectLst/>
        </p:spPr>
        <p:txBody>
          <a:bodyPr/>
          <a:lstStyle/>
          <a:p>
            <a:endParaRPr lang="en-CA"/>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Accessory Organs</a:t>
            </a:r>
          </a:p>
        </p:txBody>
      </p:sp>
      <p:sp>
        <p:nvSpPr>
          <p:cNvPr id="3" name="Content Placeholder 2"/>
          <p:cNvSpPr>
            <a:spLocks noGrp="1"/>
          </p:cNvSpPr>
          <p:nvPr>
            <p:ph idx="1"/>
          </p:nvPr>
        </p:nvSpPr>
        <p:spPr>
          <a:xfrm>
            <a:off x="577880" y="1662370"/>
            <a:ext cx="8108920" cy="4433629"/>
          </a:xfrm>
        </p:spPr>
        <p:txBody>
          <a:bodyPr>
            <a:noAutofit/>
          </a:bodyPr>
          <a:lstStyle/>
          <a:p>
            <a:r>
              <a:rPr lang="en-CA" sz="2400" dirty="0"/>
              <a:t>Pancreas – delivers fluid to the duodenum:</a:t>
            </a:r>
          </a:p>
          <a:p>
            <a:pPr lvl="1"/>
            <a:r>
              <a:rPr lang="en-CA" sz="2400" dirty="0" err="1"/>
              <a:t>Trypsin</a:t>
            </a:r>
            <a:r>
              <a:rPr lang="en-CA" sz="2400" dirty="0"/>
              <a:t> and </a:t>
            </a:r>
            <a:r>
              <a:rPr lang="en-CA" sz="2400" dirty="0" err="1"/>
              <a:t>chymotrypsin</a:t>
            </a:r>
            <a:r>
              <a:rPr lang="en-CA" sz="2400" dirty="0"/>
              <a:t> – digest protein</a:t>
            </a:r>
          </a:p>
          <a:p>
            <a:pPr lvl="1"/>
            <a:r>
              <a:rPr lang="en-CA" sz="2400" dirty="0"/>
              <a:t>Pancreatic amylase – digests starch</a:t>
            </a:r>
          </a:p>
          <a:p>
            <a:pPr lvl="1"/>
            <a:r>
              <a:rPr lang="en-CA" sz="2400" dirty="0"/>
              <a:t>Lipase – digests fat</a:t>
            </a:r>
          </a:p>
          <a:p>
            <a:r>
              <a:rPr lang="en-CA" sz="2400" dirty="0"/>
              <a:t>Liver – largest internal organ in the body</a:t>
            </a:r>
          </a:p>
          <a:p>
            <a:pPr lvl="1"/>
            <a:r>
              <a:rPr lang="en-CA" sz="2400" dirty="0"/>
              <a:t>Bile – contains bile pigments and salts. Pigments do not take part in digestion. Salts help to digest fat (breaking it down to help lipases out)</a:t>
            </a:r>
          </a:p>
          <a:p>
            <a:r>
              <a:rPr lang="en-CA" sz="2400" dirty="0"/>
              <a:t>Gall Bladder – stores bile between meals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77880" y="350838"/>
            <a:ext cx="8108920" cy="850672"/>
          </a:xfrm>
          <a:ln/>
        </p:spPr>
        <p:txBody>
          <a:bodyPr/>
          <a:lstStyle/>
          <a:p>
            <a:r>
              <a:rPr lang="en-US" dirty="0"/>
              <a:t>6.1 The Molecules of Living Systems</a:t>
            </a:r>
          </a:p>
        </p:txBody>
      </p:sp>
      <p:sp>
        <p:nvSpPr>
          <p:cNvPr id="16387" name="Rectangle 3"/>
          <p:cNvSpPr>
            <a:spLocks noGrp="1" noChangeArrowheads="1"/>
          </p:cNvSpPr>
          <p:nvPr>
            <p:ph idx="1"/>
          </p:nvPr>
        </p:nvSpPr>
        <p:spPr>
          <a:xfrm>
            <a:off x="457200" y="1547155"/>
            <a:ext cx="4882900" cy="4762219"/>
          </a:xfrm>
          <a:ln/>
        </p:spPr>
        <p:txBody>
          <a:bodyPr>
            <a:normAutofit/>
          </a:bodyPr>
          <a:lstStyle/>
          <a:p>
            <a:pPr>
              <a:buFontTx/>
              <a:buNone/>
            </a:pPr>
            <a:r>
              <a:rPr lang="en-US" sz="2400" dirty="0"/>
              <a:t>In this section, you will:</a:t>
            </a:r>
          </a:p>
          <a:p>
            <a:r>
              <a:rPr lang="en-US" sz="2400" b="1" dirty="0"/>
              <a:t>describe </a:t>
            </a:r>
            <a:r>
              <a:rPr lang="en-US" sz="2400" dirty="0"/>
              <a:t>the chemical nature of carbohydrates, lipids, and proteins</a:t>
            </a:r>
          </a:p>
          <a:p>
            <a:r>
              <a:rPr lang="en-US" sz="2400" b="1" dirty="0"/>
              <a:t>explain</a:t>
            </a:r>
            <a:r>
              <a:rPr lang="en-US" sz="2400" dirty="0"/>
              <a:t>, in general terms, how carbohydrates, lipids, and proteins are synthesized and how they are broken down (hydrolyzed)</a:t>
            </a:r>
          </a:p>
          <a:p>
            <a:r>
              <a:rPr lang="en-US" sz="2400" b="1" dirty="0"/>
              <a:t>understand how to perform </a:t>
            </a:r>
            <a:r>
              <a:rPr lang="en-US" sz="2400" dirty="0"/>
              <a:t>standard tests to identify macromolecules</a:t>
            </a:r>
          </a:p>
        </p:txBody>
      </p:sp>
      <p:pic>
        <p:nvPicPr>
          <p:cNvPr id="56322" name="Picture 2" descr="Image result for awkward yeti f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9688" y="2136169"/>
            <a:ext cx="3490850" cy="3490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74637"/>
            <a:ext cx="8229600" cy="1080493"/>
          </a:xfrm>
          <a:ln/>
        </p:spPr>
        <p:txBody>
          <a:bodyPr/>
          <a:lstStyle/>
          <a:p>
            <a:r>
              <a:rPr lang="en-US" dirty="0"/>
              <a:t>Selected Enzymes of the Digestive System</a:t>
            </a:r>
          </a:p>
        </p:txBody>
      </p:sp>
      <p:graphicFrame>
        <p:nvGraphicFramePr>
          <p:cNvPr id="38277" name="Group 389"/>
          <p:cNvGraphicFramePr>
            <a:graphicFrameLocks noGrp="1"/>
          </p:cNvGraphicFramePr>
          <p:nvPr>
            <p:ph type="tbl" idx="1"/>
          </p:nvPr>
        </p:nvGraphicFramePr>
        <p:xfrm>
          <a:off x="462665" y="1585560"/>
          <a:ext cx="8229600" cy="4733925"/>
        </p:xfrm>
        <a:graphic>
          <a:graphicData uri="http://schemas.openxmlformats.org/drawingml/2006/table">
            <a:tbl>
              <a:tblPr/>
              <a:tblGrid>
                <a:gridCol w="1320800">
                  <a:extLst>
                    <a:ext uri="{9D8B030D-6E8A-4147-A177-3AD203B41FA5}">
                      <a16:colId xmlns:a16="http://schemas.microsoft.com/office/drawing/2014/main" val="20000"/>
                    </a:ext>
                  </a:extLst>
                </a:gridCol>
                <a:gridCol w="1439863">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2298700">
                  <a:extLst>
                    <a:ext uri="{9D8B030D-6E8A-4147-A177-3AD203B41FA5}">
                      <a16:colId xmlns:a16="http://schemas.microsoft.com/office/drawing/2014/main" val="20003"/>
                    </a:ext>
                  </a:extLst>
                </a:gridCol>
                <a:gridCol w="1646237">
                  <a:extLst>
                    <a:ext uri="{9D8B030D-6E8A-4147-A177-3AD203B41FA5}">
                      <a16:colId xmlns:a16="http://schemas.microsoft.com/office/drawing/2014/main" val="20004"/>
                    </a:ext>
                  </a:extLst>
                </a:gridCol>
              </a:tblGrid>
              <a:tr h="3778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bg1"/>
                          </a:solidFill>
                          <a:effectLst/>
                          <a:latin typeface="Arial" charset="0"/>
                          <a:ea typeface="Times New Roman" pitchFamily="18" charset="0"/>
                          <a:cs typeface="Arial" charset="0"/>
                        </a:rPr>
                        <a:t>Enzyme</a:t>
                      </a:r>
                      <a:endParaRPr kumimoji="0" lang="en-US" sz="1200" b="0" i="0" u="none" strike="noStrike" cap="none" normalizeH="0" baseline="0">
                        <a:ln>
                          <a:noFill/>
                        </a:ln>
                        <a:solidFill>
                          <a:schemeClr val="bg1"/>
                        </a:solidFill>
                        <a:effectLst/>
                        <a:latin typeface="Arial" charset="0"/>
                        <a:ea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bg1"/>
                          </a:solidFill>
                          <a:effectLst/>
                          <a:latin typeface="Arial" charset="0"/>
                          <a:ea typeface="Times New Roman" pitchFamily="18" charset="0"/>
                          <a:cs typeface="Arial" charset="0"/>
                        </a:rPr>
                        <a:t>Where enzyme acts/pH</a:t>
                      </a:r>
                      <a:endParaRPr kumimoji="0" lang="en-US" sz="1200" b="0" i="0" u="none" strike="noStrike" cap="none" normalizeH="0" baseline="0">
                        <a:ln>
                          <a:noFill/>
                        </a:ln>
                        <a:solidFill>
                          <a:schemeClr val="bg1"/>
                        </a:solidFill>
                        <a:effectLst/>
                        <a:latin typeface="Arial" charset="0"/>
                        <a:ea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bg1"/>
                          </a:solidFill>
                          <a:effectLst/>
                          <a:latin typeface="Arial" charset="0"/>
                          <a:ea typeface="Times New Roman" pitchFamily="18" charset="0"/>
                          <a:cs typeface="Arial" charset="0"/>
                        </a:rPr>
                        <a:t>Substrate (food) digested</a:t>
                      </a:r>
                      <a:endParaRPr kumimoji="0" lang="en-US" sz="1200" b="0" i="0" u="none" strike="noStrike" cap="none" normalizeH="0" baseline="0">
                        <a:ln>
                          <a:noFill/>
                        </a:ln>
                        <a:solidFill>
                          <a:schemeClr val="bg1"/>
                        </a:solidFill>
                        <a:effectLst/>
                        <a:latin typeface="Arial" charset="0"/>
                        <a:ea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bg1"/>
                          </a:solidFill>
                          <a:effectLst/>
                          <a:latin typeface="Arial" charset="0"/>
                          <a:ea typeface="Times New Roman" pitchFamily="18" charset="0"/>
                          <a:cs typeface="Arial" charset="0"/>
                        </a:rPr>
                        <a:t>Products of digestion</a:t>
                      </a:r>
                      <a:endParaRPr kumimoji="0" lang="en-US" sz="1200" b="0" i="0" u="none" strike="noStrike" cap="none" normalizeH="0" baseline="0">
                        <a:ln>
                          <a:noFill/>
                        </a:ln>
                        <a:solidFill>
                          <a:schemeClr val="bg1"/>
                        </a:solidFill>
                        <a:effectLst/>
                        <a:latin typeface="Arial" charset="0"/>
                        <a:ea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bg1"/>
                          </a:solidFill>
                          <a:effectLst/>
                          <a:latin typeface="Arial" charset="0"/>
                          <a:ea typeface="Times New Roman" pitchFamily="18" charset="0"/>
                          <a:cs typeface="Arial" charset="0"/>
                        </a:rPr>
                        <a:t>Origin of enzymes</a:t>
                      </a:r>
                      <a:endParaRPr kumimoji="0" lang="en-US" sz="1200" b="0" i="0" u="none" strike="noStrike" cap="none" normalizeH="0" baseline="0">
                        <a:ln>
                          <a:noFill/>
                        </a:ln>
                        <a:solidFill>
                          <a:schemeClr val="bg1"/>
                        </a:solidFill>
                        <a:effectLst/>
                        <a:latin typeface="Arial" charset="0"/>
                        <a:ea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3778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bg1"/>
                          </a:solidFill>
                          <a:effectLst/>
                          <a:latin typeface="Arial" charset="0"/>
                          <a:ea typeface="Times New Roman" pitchFamily="18" charset="0"/>
                          <a:cs typeface="Arial" charset="0"/>
                        </a:rPr>
                        <a:t>salivary amylase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bg1"/>
                          </a:solidFill>
                          <a:effectLst/>
                          <a:latin typeface="Arial" charset="0"/>
                          <a:ea typeface="Times New Roman" pitchFamily="18" charset="0"/>
                          <a:cs typeface="Arial" charset="0"/>
                        </a:rPr>
                        <a:t>mouth/7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bg1"/>
                          </a:solidFill>
                          <a:effectLst/>
                          <a:latin typeface="Arial" charset="0"/>
                          <a:ea typeface="Times New Roman" pitchFamily="18" charset="0"/>
                          <a:cs typeface="Arial" charset="0"/>
                        </a:rPr>
                        <a:t>starch, glycogen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bg1"/>
                          </a:solidFill>
                          <a:effectLst/>
                          <a:latin typeface="Arial" charset="0"/>
                          <a:ea typeface="Times New Roman" pitchFamily="18" charset="0"/>
                          <a:cs typeface="Arial" charset="0"/>
                        </a:rPr>
                        <a:t>maltose (disaccharide)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bg1"/>
                          </a:solidFill>
                          <a:effectLst/>
                          <a:latin typeface="Arial" charset="0"/>
                          <a:ea typeface="Times New Roman" pitchFamily="18" charset="0"/>
                          <a:cs typeface="Arial" charset="0"/>
                        </a:rPr>
                        <a:t>salivary glands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1"/>
                  </a:ext>
                </a:extLst>
              </a:tr>
              <a:tr h="3794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bg1"/>
                          </a:solidFill>
                          <a:effectLst/>
                          <a:latin typeface="Arial" charset="0"/>
                          <a:ea typeface="Times New Roman" pitchFamily="18" charset="0"/>
                          <a:cs typeface="Arial" charset="0"/>
                        </a:rPr>
                        <a:t>pancreatic amylase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bg1"/>
                          </a:solidFill>
                          <a:effectLst/>
                          <a:latin typeface="Arial" charset="0"/>
                          <a:ea typeface="Times New Roman" pitchFamily="18" charset="0"/>
                          <a:cs typeface="Arial" charset="0"/>
                        </a:rPr>
                        <a:t>small intestine/8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bg1"/>
                          </a:solidFill>
                          <a:effectLst/>
                          <a:latin typeface="Arial" charset="0"/>
                          <a:ea typeface="Times New Roman" pitchFamily="18" charset="0"/>
                          <a:cs typeface="Arial" charset="0"/>
                        </a:rPr>
                        <a:t>starch, glycogen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bg1"/>
                          </a:solidFill>
                          <a:effectLst/>
                          <a:latin typeface="Arial" charset="0"/>
                          <a:ea typeface="Times New Roman" pitchFamily="18" charset="0"/>
                          <a:cs typeface="Arial" charset="0"/>
                        </a:rPr>
                        <a:t>maltose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bg1"/>
                          </a:solidFill>
                          <a:effectLst/>
                          <a:latin typeface="Arial" charset="0"/>
                          <a:ea typeface="Times New Roman" pitchFamily="18" charset="0"/>
                          <a:cs typeface="Arial" charset="0"/>
                        </a:rPr>
                        <a:t>pancreas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2"/>
                  </a:ext>
                </a:extLst>
              </a:tr>
              <a:tr h="8826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bg1"/>
                          </a:solidFill>
                          <a:effectLst/>
                          <a:latin typeface="Arial" charset="0"/>
                          <a:ea typeface="Times New Roman" pitchFamily="18" charset="0"/>
                          <a:cs typeface="Arial" charset="0"/>
                        </a:rPr>
                        <a:t>carbohydrases</a:t>
                      </a:r>
                      <a:endParaRPr kumimoji="0" lang="en-US" sz="1200" b="0" i="0" u="none" strike="noStrike" cap="none" normalizeH="0" baseline="0">
                        <a:ln>
                          <a:noFill/>
                        </a:ln>
                        <a:solidFill>
                          <a:schemeClr val="bg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bg1"/>
                          </a:solidFill>
                          <a:effectLst/>
                          <a:latin typeface="Arial" charset="0"/>
                          <a:ea typeface="Times New Roman" pitchFamily="18" charset="0"/>
                          <a:cs typeface="Arial" charset="0"/>
                        </a:rPr>
                        <a:t>• sucrase</a:t>
                      </a:r>
                      <a:endParaRPr kumimoji="0" lang="en-US" sz="1200" b="0" i="0" u="none" strike="noStrike" cap="none" normalizeH="0" baseline="0">
                        <a:ln>
                          <a:noFill/>
                        </a:ln>
                        <a:solidFill>
                          <a:schemeClr val="bg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bg1"/>
                          </a:solidFill>
                          <a:effectLst/>
                          <a:latin typeface="Arial" charset="0"/>
                          <a:ea typeface="Times New Roman" pitchFamily="18" charset="0"/>
                          <a:cs typeface="Arial" charset="0"/>
                        </a:rPr>
                        <a:t>• maltase</a:t>
                      </a:r>
                      <a:endParaRPr kumimoji="0" lang="en-US" sz="1200" b="0" i="0" u="none" strike="noStrike" cap="none" normalizeH="0" baseline="0">
                        <a:ln>
                          <a:noFill/>
                        </a:ln>
                        <a:solidFill>
                          <a:schemeClr val="bg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bg1"/>
                          </a:solidFill>
                          <a:effectLst/>
                          <a:latin typeface="Arial" charset="0"/>
                          <a:ea typeface="Times New Roman" pitchFamily="18" charset="0"/>
                          <a:cs typeface="Arial" charset="0"/>
                        </a:rPr>
                        <a:t>• lactase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bg1"/>
                          </a:solidFill>
                          <a:effectLst/>
                          <a:latin typeface="Arial" charset="0"/>
                          <a:ea typeface="Times New Roman" pitchFamily="18" charset="0"/>
                          <a:cs typeface="Arial" charset="0"/>
                        </a:rPr>
                        <a:t>small intestine/8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bg1"/>
                        </a:solidFill>
                        <a:effectLst/>
                        <a:latin typeface="Arial" charset="0"/>
                        <a:ea typeface="Times New Roman" pitchFamily="18" charset="0"/>
                        <a:cs typeface="Arial"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bg1"/>
                          </a:solidFill>
                          <a:effectLst/>
                          <a:latin typeface="Arial" charset="0"/>
                          <a:ea typeface="Times New Roman" pitchFamily="18" charset="0"/>
                          <a:cs typeface="Arial" charset="0"/>
                        </a:rPr>
                        <a:t>sucrose</a:t>
                      </a:r>
                      <a:endParaRPr kumimoji="0" lang="en-US" sz="1200" b="0" i="0" u="none" strike="noStrike" cap="none" normalizeH="0" baseline="0">
                        <a:ln>
                          <a:noFill/>
                        </a:ln>
                        <a:solidFill>
                          <a:schemeClr val="bg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bg1"/>
                          </a:solidFill>
                          <a:effectLst/>
                          <a:latin typeface="Arial" charset="0"/>
                          <a:ea typeface="Times New Roman" pitchFamily="18" charset="0"/>
                          <a:cs typeface="Arial" charset="0"/>
                        </a:rPr>
                        <a:t>maltose</a:t>
                      </a:r>
                      <a:endParaRPr kumimoji="0" lang="en-US" sz="1200" b="0" i="0" u="none" strike="noStrike" cap="none" normalizeH="0" baseline="0">
                        <a:ln>
                          <a:noFill/>
                        </a:ln>
                        <a:solidFill>
                          <a:schemeClr val="bg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bg1"/>
                          </a:solidFill>
                          <a:effectLst/>
                          <a:latin typeface="Arial" charset="0"/>
                          <a:ea typeface="Times New Roman" pitchFamily="18" charset="0"/>
                          <a:cs typeface="Arial" charset="0"/>
                        </a:rPr>
                        <a:t>lactose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bg1"/>
                        </a:solidFill>
                        <a:effectLst/>
                        <a:latin typeface="Arial" charset="0"/>
                        <a:ea typeface="Times New Roman" pitchFamily="18" charset="0"/>
                        <a:cs typeface="Arial"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bg1"/>
                          </a:solidFill>
                          <a:effectLst/>
                          <a:latin typeface="Arial" charset="0"/>
                          <a:ea typeface="Times New Roman" pitchFamily="18" charset="0"/>
                          <a:cs typeface="Arial" charset="0"/>
                        </a:rPr>
                        <a:t>glucose + fructose</a:t>
                      </a:r>
                      <a:endParaRPr kumimoji="0" lang="en-US" sz="1200" b="0" i="0" u="none" strike="noStrike" cap="none" normalizeH="0" baseline="0">
                        <a:ln>
                          <a:noFill/>
                        </a:ln>
                        <a:solidFill>
                          <a:schemeClr val="bg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bg1"/>
                          </a:solidFill>
                          <a:effectLst/>
                          <a:latin typeface="Arial" charset="0"/>
                          <a:ea typeface="Times New Roman" pitchFamily="18" charset="0"/>
                          <a:cs typeface="Arial" charset="0"/>
                        </a:rPr>
                        <a:t>glucose</a:t>
                      </a:r>
                      <a:endParaRPr kumimoji="0" lang="en-US" sz="1200" b="0" i="0" u="none" strike="noStrike" cap="none" normalizeH="0" baseline="0">
                        <a:ln>
                          <a:noFill/>
                        </a:ln>
                        <a:solidFill>
                          <a:schemeClr val="bg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bg1"/>
                          </a:solidFill>
                          <a:effectLst/>
                          <a:latin typeface="Arial" charset="0"/>
                          <a:ea typeface="Times New Roman" pitchFamily="18" charset="0"/>
                          <a:cs typeface="Arial" charset="0"/>
                        </a:rPr>
                        <a:t>glucose + galactose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bg1"/>
                          </a:solidFill>
                          <a:effectLst/>
                          <a:latin typeface="Arial" charset="0"/>
                          <a:ea typeface="Times New Roman" pitchFamily="18" charset="0"/>
                          <a:cs typeface="Arial" charset="0"/>
                        </a:rPr>
                        <a:t>small intestine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3"/>
                  </a:ext>
                </a:extLst>
              </a:tr>
              <a:tr h="3794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bg1"/>
                          </a:solidFill>
                          <a:effectLst/>
                          <a:latin typeface="Arial" charset="0"/>
                          <a:ea typeface="Times New Roman" pitchFamily="18" charset="0"/>
                          <a:cs typeface="Arial" charset="0"/>
                        </a:rPr>
                        <a:t>pancreatic lipase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bg1"/>
                          </a:solidFill>
                          <a:effectLst/>
                          <a:latin typeface="Arial" charset="0"/>
                          <a:ea typeface="Times New Roman" pitchFamily="18" charset="0"/>
                          <a:cs typeface="Arial" charset="0"/>
                        </a:rPr>
                        <a:t>small intestine/8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bg1"/>
                          </a:solidFill>
                          <a:effectLst/>
                          <a:latin typeface="Arial" charset="0"/>
                          <a:ea typeface="Times New Roman" pitchFamily="18" charset="0"/>
                          <a:cs typeface="Arial" charset="0"/>
                        </a:rPr>
                        <a:t>lipids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bg1"/>
                          </a:solidFill>
                          <a:effectLst/>
                          <a:latin typeface="Arial" charset="0"/>
                          <a:ea typeface="Times New Roman" pitchFamily="18" charset="0"/>
                          <a:cs typeface="Arial" charset="0"/>
                        </a:rPr>
                        <a:t>fatty acids and glycerol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bg1"/>
                          </a:solidFill>
                          <a:effectLst/>
                          <a:latin typeface="Arial" charset="0"/>
                          <a:ea typeface="Times New Roman" pitchFamily="18" charset="0"/>
                          <a:cs typeface="Arial" charset="0"/>
                        </a:rPr>
                        <a:t>pancreas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4"/>
                  </a:ext>
                </a:extLst>
              </a:tr>
              <a:tr h="8890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bg1"/>
                          </a:solidFill>
                          <a:effectLst/>
                          <a:latin typeface="Arial" charset="0"/>
                          <a:ea typeface="Times New Roman" pitchFamily="18" charset="0"/>
                          <a:cs typeface="Arial" charset="0"/>
                        </a:rPr>
                        <a:t>proteases</a:t>
                      </a:r>
                      <a:endParaRPr kumimoji="0" lang="en-US" sz="1200" b="0" i="0" u="none" strike="noStrike" cap="none" normalizeH="0" baseline="0">
                        <a:ln>
                          <a:noFill/>
                        </a:ln>
                        <a:solidFill>
                          <a:schemeClr val="bg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bg1"/>
                          </a:solidFill>
                          <a:effectLst/>
                          <a:latin typeface="Arial" charset="0"/>
                          <a:ea typeface="Times New Roman" pitchFamily="18" charset="0"/>
                          <a:cs typeface="Arial" charset="0"/>
                        </a:rPr>
                        <a:t>• pepsin</a:t>
                      </a:r>
                      <a:endParaRPr kumimoji="0" lang="en-US" sz="1200" b="0" i="0" u="none" strike="noStrike" cap="none" normalizeH="0" baseline="0">
                        <a:ln>
                          <a:noFill/>
                        </a:ln>
                        <a:solidFill>
                          <a:schemeClr val="bg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bg1"/>
                          </a:solidFill>
                          <a:effectLst/>
                          <a:latin typeface="Arial" charset="0"/>
                          <a:ea typeface="Times New Roman" pitchFamily="18" charset="0"/>
                          <a:cs typeface="Arial" charset="0"/>
                        </a:rPr>
                        <a:t>• trypsin</a:t>
                      </a:r>
                      <a:endParaRPr kumimoji="0" lang="en-US" sz="1200" b="0" i="0" u="none" strike="noStrike" cap="none" normalizeH="0" baseline="0">
                        <a:ln>
                          <a:noFill/>
                        </a:ln>
                        <a:solidFill>
                          <a:schemeClr val="bg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bg1"/>
                          </a:solidFill>
                          <a:effectLst/>
                          <a:latin typeface="Arial" charset="0"/>
                          <a:ea typeface="Times New Roman" pitchFamily="18" charset="0"/>
                          <a:cs typeface="Arial" charset="0"/>
                        </a:rPr>
                        <a:t>• chymotrypsin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bg1"/>
                        </a:solidFill>
                        <a:effectLst/>
                        <a:latin typeface="Arial" charset="0"/>
                        <a:ea typeface="Times New Roman" pitchFamily="18" charset="0"/>
                        <a:cs typeface="Arial"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bg1"/>
                          </a:solidFill>
                          <a:effectLst/>
                          <a:latin typeface="Arial" charset="0"/>
                          <a:ea typeface="Times New Roman" pitchFamily="18" charset="0"/>
                          <a:cs typeface="Arial" charset="0"/>
                        </a:rPr>
                        <a:t>stomach/1–2</a:t>
                      </a:r>
                      <a:endParaRPr kumimoji="0" lang="en-US" sz="1200" b="0" i="0" u="none" strike="noStrike" cap="none" normalizeH="0" baseline="0">
                        <a:ln>
                          <a:noFill/>
                        </a:ln>
                        <a:solidFill>
                          <a:schemeClr val="bg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bg1"/>
                          </a:solidFill>
                          <a:effectLst/>
                          <a:latin typeface="Arial" charset="0"/>
                          <a:ea typeface="Times New Roman" pitchFamily="18" charset="0"/>
                          <a:cs typeface="Arial" charset="0"/>
                        </a:rPr>
                        <a:t>small intestine/8</a:t>
                      </a:r>
                      <a:endParaRPr kumimoji="0" lang="en-US" sz="1200" b="0" i="0" u="none" strike="noStrike" cap="none" normalizeH="0" baseline="0">
                        <a:ln>
                          <a:noFill/>
                        </a:ln>
                        <a:solidFill>
                          <a:schemeClr val="bg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bg1"/>
                          </a:solidFill>
                          <a:effectLst/>
                          <a:latin typeface="Arial" charset="0"/>
                          <a:ea typeface="Times New Roman" pitchFamily="18" charset="0"/>
                          <a:cs typeface="Arial" charset="0"/>
                        </a:rPr>
                        <a:t>small intestine/8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bg1"/>
                        </a:solidFill>
                        <a:effectLst/>
                        <a:latin typeface="Arial" charset="0"/>
                        <a:ea typeface="Times New Roman" pitchFamily="18" charset="0"/>
                        <a:cs typeface="Arial"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bg1"/>
                          </a:solidFill>
                          <a:effectLst/>
                          <a:latin typeface="Arial" charset="0"/>
                          <a:ea typeface="Times New Roman" pitchFamily="18" charset="0"/>
                          <a:cs typeface="Arial" charset="0"/>
                        </a:rPr>
                        <a:t>protein</a:t>
                      </a:r>
                      <a:endParaRPr kumimoji="0" lang="en-US" sz="1200" b="0" i="0" u="none" strike="noStrike" cap="none" normalizeH="0" baseline="0">
                        <a:ln>
                          <a:noFill/>
                        </a:ln>
                        <a:solidFill>
                          <a:schemeClr val="bg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bg1"/>
                          </a:solidFill>
                          <a:effectLst/>
                          <a:latin typeface="Arial" charset="0"/>
                          <a:ea typeface="Times New Roman" pitchFamily="18" charset="0"/>
                          <a:cs typeface="Arial" charset="0"/>
                        </a:rPr>
                        <a:t>peptides</a:t>
                      </a:r>
                      <a:endParaRPr kumimoji="0" lang="en-US" sz="1200" b="0" i="0" u="none" strike="noStrike" cap="none" normalizeH="0" baseline="0">
                        <a:ln>
                          <a:noFill/>
                        </a:ln>
                        <a:solidFill>
                          <a:schemeClr val="bg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bg1"/>
                          </a:solidFill>
                          <a:effectLst/>
                          <a:latin typeface="Arial" charset="0"/>
                          <a:ea typeface="Times New Roman" pitchFamily="18" charset="0"/>
                          <a:cs typeface="Arial" charset="0"/>
                        </a:rPr>
                        <a:t>peptides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bg1"/>
                        </a:solidFill>
                        <a:effectLst/>
                        <a:latin typeface="Arial" charset="0"/>
                        <a:ea typeface="Times New Roman" pitchFamily="18" charset="0"/>
                        <a:cs typeface="Arial"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bg1"/>
                          </a:solidFill>
                          <a:effectLst/>
                          <a:latin typeface="Arial" charset="0"/>
                          <a:ea typeface="Times New Roman" pitchFamily="18" charset="0"/>
                          <a:cs typeface="Arial" charset="0"/>
                        </a:rPr>
                        <a:t>peptides</a:t>
                      </a:r>
                      <a:endParaRPr kumimoji="0" lang="en-US" sz="1200" b="0" i="0" u="none" strike="noStrike" cap="none" normalizeH="0" baseline="0">
                        <a:ln>
                          <a:noFill/>
                        </a:ln>
                        <a:solidFill>
                          <a:schemeClr val="bg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bg1"/>
                          </a:solidFill>
                          <a:effectLst/>
                          <a:latin typeface="Arial" charset="0"/>
                          <a:ea typeface="Times New Roman" pitchFamily="18" charset="0"/>
                          <a:cs typeface="Arial" charset="0"/>
                        </a:rPr>
                        <a:t>smaller peptides</a:t>
                      </a:r>
                      <a:endParaRPr kumimoji="0" lang="en-US" sz="1200" b="0" i="0" u="none" strike="noStrike" cap="none" normalizeH="0" baseline="0">
                        <a:ln>
                          <a:noFill/>
                        </a:ln>
                        <a:solidFill>
                          <a:schemeClr val="bg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bg1"/>
                          </a:solidFill>
                          <a:effectLst/>
                          <a:latin typeface="Arial" charset="0"/>
                          <a:ea typeface="Times New Roman" pitchFamily="18" charset="0"/>
                          <a:cs typeface="Arial" charset="0"/>
                        </a:rPr>
                        <a:t>smaller peptides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bg1"/>
                        </a:solidFill>
                        <a:effectLst/>
                        <a:latin typeface="Arial" charset="0"/>
                        <a:ea typeface="Times New Roman" pitchFamily="18" charset="0"/>
                        <a:cs typeface="Arial"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bg1"/>
                          </a:solidFill>
                          <a:effectLst/>
                          <a:latin typeface="Arial" charset="0"/>
                          <a:ea typeface="Times New Roman" pitchFamily="18" charset="0"/>
                          <a:cs typeface="Arial" charset="0"/>
                        </a:rPr>
                        <a:t>stomach</a:t>
                      </a:r>
                      <a:endParaRPr kumimoji="0" lang="en-US" sz="1200" b="0" i="0" u="none" strike="noStrike" cap="none" normalizeH="0" baseline="0">
                        <a:ln>
                          <a:noFill/>
                        </a:ln>
                        <a:solidFill>
                          <a:schemeClr val="bg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bg1"/>
                          </a:solidFill>
                          <a:effectLst/>
                          <a:latin typeface="Arial" charset="0"/>
                          <a:ea typeface="Times New Roman" pitchFamily="18" charset="0"/>
                          <a:cs typeface="Arial" charset="0"/>
                        </a:rPr>
                        <a:t>pancreas</a:t>
                      </a:r>
                      <a:endParaRPr kumimoji="0" lang="en-US" sz="1200" b="0" i="0" u="none" strike="noStrike" cap="none" normalizeH="0" baseline="0">
                        <a:ln>
                          <a:noFill/>
                        </a:ln>
                        <a:solidFill>
                          <a:schemeClr val="bg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bg1"/>
                          </a:solidFill>
                          <a:effectLst/>
                          <a:latin typeface="Arial" charset="0"/>
                          <a:ea typeface="Times New Roman" pitchFamily="18" charset="0"/>
                          <a:cs typeface="Arial" charset="0"/>
                        </a:rPr>
                        <a:t>pancreas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5"/>
                  </a:ext>
                </a:extLst>
              </a:tr>
              <a:tr h="3794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bg1"/>
                          </a:solidFill>
                          <a:effectLst/>
                          <a:latin typeface="Arial" charset="0"/>
                          <a:ea typeface="Times New Roman" pitchFamily="18" charset="0"/>
                          <a:cs typeface="Arial" charset="0"/>
                        </a:rPr>
                        <a:t>peptidases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bg1"/>
                          </a:solidFill>
                          <a:effectLst/>
                          <a:latin typeface="Arial" charset="0"/>
                          <a:ea typeface="Times New Roman" pitchFamily="18" charset="0"/>
                          <a:cs typeface="Arial" charset="0"/>
                        </a:rPr>
                        <a:t>small intestine/8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bg1"/>
                          </a:solidFill>
                          <a:effectLst/>
                          <a:latin typeface="Arial" charset="0"/>
                          <a:ea typeface="Times New Roman" pitchFamily="18" charset="0"/>
                          <a:cs typeface="Arial" charset="0"/>
                        </a:rPr>
                        <a:t>peptides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bg1"/>
                          </a:solidFill>
                          <a:effectLst/>
                          <a:latin typeface="Arial" charset="0"/>
                          <a:ea typeface="Times New Roman" pitchFamily="18" charset="0"/>
                          <a:cs typeface="Arial" charset="0"/>
                        </a:rPr>
                        <a:t>smaller peptides and amino acids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bg1"/>
                          </a:solidFill>
                          <a:effectLst/>
                          <a:latin typeface="Arial" charset="0"/>
                          <a:ea typeface="Times New Roman" pitchFamily="18" charset="0"/>
                          <a:cs typeface="Arial" charset="0"/>
                        </a:rPr>
                        <a:t>pancreas and small intestine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6"/>
                  </a:ext>
                </a:extLst>
              </a:tr>
              <a:tr h="3778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bg1"/>
                          </a:solidFill>
                          <a:effectLst/>
                          <a:latin typeface="Arial" charset="0"/>
                          <a:ea typeface="Times New Roman" pitchFamily="18" charset="0"/>
                          <a:cs typeface="Arial" charset="0"/>
                        </a:rPr>
                        <a:t>nucleases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bg1"/>
                          </a:solidFill>
                          <a:effectLst/>
                          <a:latin typeface="Arial" charset="0"/>
                          <a:ea typeface="Times New Roman" pitchFamily="18" charset="0"/>
                          <a:cs typeface="Arial" charset="0"/>
                        </a:rPr>
                        <a:t>small intestine/8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bg1"/>
                          </a:solidFill>
                          <a:effectLst/>
                          <a:latin typeface="Arial" charset="0"/>
                          <a:ea typeface="Times New Roman" pitchFamily="18" charset="0"/>
                          <a:cs typeface="Arial" charset="0"/>
                        </a:rPr>
                        <a:t>nucleic acids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bg1"/>
                          </a:solidFill>
                          <a:effectLst/>
                          <a:latin typeface="Arial" charset="0"/>
                          <a:ea typeface="Times New Roman" pitchFamily="18" charset="0"/>
                          <a:cs typeface="Arial" charset="0"/>
                        </a:rPr>
                        <a:t>nucleotides and components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bg1"/>
                          </a:solidFill>
                          <a:effectLst/>
                          <a:latin typeface="Arial" charset="0"/>
                          <a:ea typeface="Times New Roman" pitchFamily="18" charset="0"/>
                          <a:cs typeface="Arial" charset="0"/>
                        </a:rPr>
                        <a:t>pancreas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7"/>
                  </a:ext>
                </a:extLst>
              </a:tr>
              <a:tr h="3778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bg1"/>
                          </a:solidFill>
                          <a:effectLst/>
                          <a:latin typeface="Arial" charset="0"/>
                          <a:ea typeface="Times New Roman" pitchFamily="18" charset="0"/>
                          <a:cs typeface="Arial" charset="0"/>
                        </a:rPr>
                        <a:t>nucleosidases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bg1"/>
                          </a:solidFill>
                          <a:effectLst/>
                          <a:latin typeface="Arial" charset="0"/>
                          <a:ea typeface="Times New Roman" pitchFamily="18" charset="0"/>
                          <a:cs typeface="Arial" charset="0"/>
                        </a:rPr>
                        <a:t>small intestine/8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bg1"/>
                          </a:solidFill>
                          <a:effectLst/>
                          <a:latin typeface="Arial" charset="0"/>
                          <a:ea typeface="Times New Roman" pitchFamily="18" charset="0"/>
                          <a:cs typeface="Arial" charset="0"/>
                        </a:rPr>
                        <a:t>nucleotides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bg1"/>
                          </a:solidFill>
                          <a:effectLst/>
                          <a:latin typeface="Arial" charset="0"/>
                          <a:ea typeface="Times New Roman" pitchFamily="18" charset="0"/>
                          <a:cs typeface="Arial" charset="0"/>
                        </a:rPr>
                        <a:t>bases, sugars, and phosphates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bg1"/>
                          </a:solidFill>
                          <a:effectLst/>
                          <a:latin typeface="Arial" charset="0"/>
                          <a:ea typeface="Times New Roman" pitchFamily="18" charset="0"/>
                          <a:cs typeface="Arial" charset="0"/>
                        </a:rPr>
                        <a:t>small intestine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514600" y="350838"/>
            <a:ext cx="6172200" cy="735457"/>
          </a:xfrm>
          <a:ln/>
        </p:spPr>
        <p:txBody>
          <a:bodyPr/>
          <a:lstStyle/>
          <a:p>
            <a:r>
              <a:rPr lang="en-US" dirty="0"/>
              <a:t>Absorption of Nutrients</a:t>
            </a:r>
          </a:p>
        </p:txBody>
      </p:sp>
      <p:pic>
        <p:nvPicPr>
          <p:cNvPr id="48131" name="Picture 3"/>
          <p:cNvPicPr>
            <a:picLocks noChangeAspect="1" noChangeArrowheads="1"/>
          </p:cNvPicPr>
          <p:nvPr/>
        </p:nvPicPr>
        <p:blipFill>
          <a:blip r:embed="rId2" cstate="print"/>
          <a:srcRect/>
          <a:stretch>
            <a:fillRect/>
          </a:stretch>
        </p:blipFill>
        <p:spPr bwMode="auto">
          <a:xfrm>
            <a:off x="465138" y="1123950"/>
            <a:ext cx="2925762" cy="1911350"/>
          </a:xfrm>
          <a:prstGeom prst="rect">
            <a:avLst/>
          </a:prstGeom>
          <a:noFill/>
          <a:ln w="9525">
            <a:noFill/>
            <a:miter lim="800000"/>
            <a:headEnd/>
            <a:tailEnd/>
          </a:ln>
          <a:effectLst/>
        </p:spPr>
      </p:pic>
      <p:pic>
        <p:nvPicPr>
          <p:cNvPr id="48132" name="Picture 4"/>
          <p:cNvPicPr>
            <a:picLocks noChangeAspect="1" noChangeArrowheads="1"/>
          </p:cNvPicPr>
          <p:nvPr/>
        </p:nvPicPr>
        <p:blipFill>
          <a:blip r:embed="rId3" cstate="print"/>
          <a:srcRect/>
          <a:stretch>
            <a:fillRect/>
          </a:stretch>
        </p:blipFill>
        <p:spPr bwMode="auto">
          <a:xfrm>
            <a:off x="461963" y="3097213"/>
            <a:ext cx="2925762" cy="1911350"/>
          </a:xfrm>
          <a:prstGeom prst="rect">
            <a:avLst/>
          </a:prstGeom>
          <a:noFill/>
          <a:ln w="9525">
            <a:noFill/>
            <a:miter lim="800000"/>
            <a:headEnd/>
            <a:tailEnd/>
          </a:ln>
          <a:effectLst/>
        </p:spPr>
      </p:pic>
      <p:sp>
        <p:nvSpPr>
          <p:cNvPr id="48134" name="Rectangle 6"/>
          <p:cNvSpPr>
            <a:spLocks noChangeArrowheads="1"/>
          </p:cNvSpPr>
          <p:nvPr/>
        </p:nvSpPr>
        <p:spPr bwMode="auto">
          <a:xfrm>
            <a:off x="3689350" y="1123950"/>
            <a:ext cx="4997450" cy="5262563"/>
          </a:xfrm>
          <a:prstGeom prst="rect">
            <a:avLst/>
          </a:prstGeom>
          <a:solidFill>
            <a:schemeClr val="tx1">
              <a:alpha val="64999"/>
            </a:schemeClr>
          </a:solidFill>
          <a:ln w="9525">
            <a:solidFill>
              <a:schemeClr val="bg1"/>
            </a:solidFill>
            <a:miter lim="800000"/>
            <a:headEnd/>
            <a:tailEnd/>
          </a:ln>
          <a:effectLst/>
        </p:spPr>
        <p:txBody>
          <a:bodyPr/>
          <a:lstStyle/>
          <a:p>
            <a:pPr>
              <a:spcBef>
                <a:spcPct val="20000"/>
              </a:spcBef>
            </a:pPr>
            <a:r>
              <a:rPr lang="en-US" sz="2300">
                <a:solidFill>
                  <a:schemeClr val="bg1"/>
                </a:solidFill>
              </a:rPr>
              <a:t>Top: Glucose is actively transported into cells of the intestinal wall to move into the bloodstream.</a:t>
            </a:r>
          </a:p>
          <a:p>
            <a:pPr>
              <a:spcBef>
                <a:spcPct val="20000"/>
              </a:spcBef>
            </a:pPr>
            <a:r>
              <a:rPr lang="en-US" sz="2300">
                <a:solidFill>
                  <a:schemeClr val="bg1"/>
                </a:solidFill>
              </a:rPr>
              <a:t>Middle: Amino acids are actively transported into the cells of the intestinal wall to move into the bloodstream. </a:t>
            </a:r>
          </a:p>
          <a:p>
            <a:pPr>
              <a:spcBef>
                <a:spcPct val="20000"/>
              </a:spcBef>
            </a:pPr>
            <a:r>
              <a:rPr lang="en-US" sz="2300">
                <a:solidFill>
                  <a:schemeClr val="bg1"/>
                </a:solidFill>
              </a:rPr>
              <a:t>Bottom: Glycerol and fatty acid molecules diffuse into the cells of the intestinal wall where they are resynthesized into fats, coated with proteins, and move into lymph vessels for eventual transport into the bloodstream.</a:t>
            </a:r>
          </a:p>
        </p:txBody>
      </p:sp>
      <p:pic>
        <p:nvPicPr>
          <p:cNvPr id="48135" name="Picture 7"/>
          <p:cNvPicPr>
            <a:picLocks noChangeAspect="1" noChangeArrowheads="1"/>
          </p:cNvPicPr>
          <p:nvPr/>
        </p:nvPicPr>
        <p:blipFill>
          <a:blip r:embed="rId4" cstate="print"/>
          <a:srcRect/>
          <a:stretch>
            <a:fillRect/>
          </a:stretch>
        </p:blipFill>
        <p:spPr bwMode="auto">
          <a:xfrm>
            <a:off x="461963" y="5070475"/>
            <a:ext cx="2925762" cy="1363663"/>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450" y="350838"/>
            <a:ext cx="8339350" cy="1143000"/>
          </a:xfrm>
        </p:spPr>
        <p:txBody>
          <a:bodyPr/>
          <a:lstStyle/>
          <a:p>
            <a:r>
              <a:rPr lang="en-CA" dirty="0"/>
              <a:t>Regulation of processes by the small intestine</a:t>
            </a:r>
          </a:p>
        </p:txBody>
      </p:sp>
      <p:sp>
        <p:nvSpPr>
          <p:cNvPr id="3" name="Content Placeholder 2"/>
          <p:cNvSpPr>
            <a:spLocks noGrp="1"/>
          </p:cNvSpPr>
          <p:nvPr>
            <p:ph idx="1"/>
          </p:nvPr>
        </p:nvSpPr>
        <p:spPr>
          <a:xfrm>
            <a:off x="362716" y="1931205"/>
            <a:ext cx="5867400" cy="4114799"/>
          </a:xfrm>
        </p:spPr>
        <p:txBody>
          <a:bodyPr>
            <a:normAutofit/>
          </a:bodyPr>
          <a:lstStyle/>
          <a:p>
            <a:r>
              <a:rPr lang="en-CA" sz="2400" dirty="0"/>
              <a:t>Coordinated by the nervous and endocrine systems</a:t>
            </a:r>
          </a:p>
          <a:p>
            <a:r>
              <a:rPr lang="en-CA" sz="2400" dirty="0"/>
              <a:t>When food arrives in the stomach, </a:t>
            </a:r>
            <a:r>
              <a:rPr lang="en-CA" sz="2400" dirty="0" err="1"/>
              <a:t>Gastrin</a:t>
            </a:r>
            <a:r>
              <a:rPr lang="en-CA" sz="2400" dirty="0"/>
              <a:t> stimulates </a:t>
            </a:r>
            <a:r>
              <a:rPr lang="en-CA" sz="2400" dirty="0" err="1"/>
              <a:t>HCl</a:t>
            </a:r>
            <a:r>
              <a:rPr lang="en-CA" sz="2400" dirty="0"/>
              <a:t> release</a:t>
            </a:r>
          </a:p>
          <a:p>
            <a:r>
              <a:rPr lang="en-CA" sz="2400" dirty="0"/>
              <a:t>The inhibitions of stomach contractions is aided by GIP, secretin and CCK</a:t>
            </a:r>
          </a:p>
          <a:p>
            <a:r>
              <a:rPr lang="en-CA" sz="2400" dirty="0"/>
              <a:t>Page 229-230 in your text</a:t>
            </a:r>
          </a:p>
        </p:txBody>
      </p:sp>
      <p:pic>
        <p:nvPicPr>
          <p:cNvPr id="60418" name="Picture 2" descr="Image result for nervous and endocrine syste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0116" y="2555592"/>
            <a:ext cx="2824745" cy="28660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880" y="350838"/>
            <a:ext cx="8108920" cy="889077"/>
          </a:xfrm>
        </p:spPr>
        <p:txBody>
          <a:bodyPr/>
          <a:lstStyle/>
          <a:p>
            <a:r>
              <a:rPr lang="en-CA" dirty="0"/>
              <a:t>The large intestine</a:t>
            </a:r>
          </a:p>
        </p:txBody>
      </p:sp>
      <p:sp>
        <p:nvSpPr>
          <p:cNvPr id="3" name="Content Placeholder 2"/>
          <p:cNvSpPr>
            <a:spLocks noGrp="1"/>
          </p:cNvSpPr>
          <p:nvPr>
            <p:ph idx="1"/>
          </p:nvPr>
        </p:nvSpPr>
        <p:spPr>
          <a:xfrm>
            <a:off x="1345981" y="1508750"/>
            <a:ext cx="7340820" cy="4992650"/>
          </a:xfrm>
        </p:spPr>
        <p:txBody>
          <a:bodyPr>
            <a:noAutofit/>
          </a:bodyPr>
          <a:lstStyle/>
          <a:p>
            <a:r>
              <a:rPr lang="en-CA" sz="2400" dirty="0"/>
              <a:t>Shorter, 1.5m long</a:t>
            </a:r>
          </a:p>
          <a:p>
            <a:r>
              <a:rPr lang="en-CA" sz="2400" dirty="0"/>
              <a:t>Each </a:t>
            </a:r>
            <a:r>
              <a:rPr lang="en-CA" sz="2400"/>
              <a:t>day receives </a:t>
            </a:r>
            <a:r>
              <a:rPr lang="en-CA" sz="2400" dirty="0"/>
              <a:t>about 500ml of indigestible food that needs to be passed</a:t>
            </a:r>
          </a:p>
          <a:p>
            <a:r>
              <a:rPr lang="en-CA" sz="2400" dirty="0"/>
              <a:t>Water and salts are still absorbed</a:t>
            </a:r>
          </a:p>
          <a:p>
            <a:r>
              <a:rPr lang="en-CA" sz="2400" dirty="0" err="1"/>
              <a:t>Chyme</a:t>
            </a:r>
            <a:r>
              <a:rPr lang="en-CA" sz="2400" dirty="0"/>
              <a:t> is further broken down – feces</a:t>
            </a:r>
          </a:p>
          <a:p>
            <a:r>
              <a:rPr lang="en-CA" sz="2400" dirty="0"/>
              <a:t>Finally passed to the rectum and anal canal (20 cm is length)</a:t>
            </a:r>
          </a:p>
          <a:p>
            <a:r>
              <a:rPr lang="en-CA" sz="2400" dirty="0"/>
              <a:t>Opening of anus controlled by two sphincters, one under voluntary control and the other is involuntary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62665" y="350838"/>
            <a:ext cx="8224135" cy="1143000"/>
          </a:xfrm>
          <a:ln/>
        </p:spPr>
        <p:txBody>
          <a:bodyPr/>
          <a:lstStyle/>
          <a:p>
            <a:r>
              <a:rPr lang="en-US"/>
              <a:t>6.3 Health and the Digestive System</a:t>
            </a:r>
          </a:p>
        </p:txBody>
      </p:sp>
      <p:sp>
        <p:nvSpPr>
          <p:cNvPr id="27651" name="Rectangle 3"/>
          <p:cNvSpPr>
            <a:spLocks noGrp="1" noChangeArrowheads="1"/>
          </p:cNvSpPr>
          <p:nvPr>
            <p:ph idx="1"/>
          </p:nvPr>
        </p:nvSpPr>
        <p:spPr>
          <a:xfrm>
            <a:off x="462665" y="1623965"/>
            <a:ext cx="3692345" cy="4685410"/>
          </a:xfrm>
          <a:ln/>
        </p:spPr>
        <p:txBody>
          <a:bodyPr>
            <a:normAutofit/>
          </a:bodyPr>
          <a:lstStyle/>
          <a:p>
            <a:pPr>
              <a:buFontTx/>
              <a:buNone/>
            </a:pPr>
            <a:r>
              <a:rPr lang="en-US" dirty="0"/>
              <a:t>In this section, you will:</a:t>
            </a:r>
          </a:p>
          <a:p>
            <a:r>
              <a:rPr lang="en-US" b="1" dirty="0"/>
              <a:t>recognize </a:t>
            </a:r>
            <a:r>
              <a:rPr lang="en-US" dirty="0"/>
              <a:t>and </a:t>
            </a:r>
            <a:r>
              <a:rPr lang="en-US" b="1" dirty="0"/>
              <a:t>appreciate </a:t>
            </a:r>
            <a:r>
              <a:rPr lang="en-US" dirty="0"/>
              <a:t>the relationship between health and nutritional decisions</a:t>
            </a:r>
          </a:p>
          <a:p>
            <a:r>
              <a:rPr lang="en-US" b="1" dirty="0"/>
              <a:t>identify </a:t>
            </a:r>
            <a:r>
              <a:rPr lang="en-US" dirty="0"/>
              <a:t>conditions that adversely affect the health of the digestive system and the technologies that are available to treat them</a:t>
            </a:r>
          </a:p>
        </p:txBody>
      </p:sp>
      <p:pic>
        <p:nvPicPr>
          <p:cNvPr id="61442" name="Picture 2" descr="Image result for awkward yeti small intest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9975" y="1493838"/>
            <a:ext cx="4531790" cy="45317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Ulcers</a:t>
            </a:r>
          </a:p>
        </p:txBody>
      </p:sp>
      <p:sp>
        <p:nvSpPr>
          <p:cNvPr id="3" name="Content Placeholder 2"/>
          <p:cNvSpPr>
            <a:spLocks noGrp="1"/>
          </p:cNvSpPr>
          <p:nvPr>
            <p:ph idx="1"/>
          </p:nvPr>
        </p:nvSpPr>
        <p:spPr>
          <a:xfrm>
            <a:off x="1000335" y="1981200"/>
            <a:ext cx="7686465" cy="4114799"/>
          </a:xfrm>
        </p:spPr>
        <p:txBody>
          <a:bodyPr>
            <a:normAutofit/>
          </a:bodyPr>
          <a:lstStyle/>
          <a:p>
            <a:r>
              <a:rPr lang="en-US" sz="3200" dirty="0"/>
              <a:t>Form when mucus is eroded in the digestive tract.</a:t>
            </a:r>
          </a:p>
          <a:p>
            <a:r>
              <a:rPr lang="en-US" sz="3200" dirty="0"/>
              <a:t>Usually occurs in the stomach</a:t>
            </a:r>
          </a:p>
          <a:p>
            <a:r>
              <a:rPr lang="en-US" sz="3200" dirty="0"/>
              <a:t>Bacteria adhere to the lining of the organ and prevent mucus from being produced</a:t>
            </a:r>
          </a:p>
        </p:txBody>
      </p:sp>
    </p:spTree>
    <p:extLst>
      <p:ext uri="{BB962C8B-B14F-4D97-AF65-F5344CB8AC3E}">
        <p14:creationId xmlns:p14="http://schemas.microsoft.com/office/powerpoint/2010/main" val="25978383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Inflammatory Bowel Disease</a:t>
            </a:r>
          </a:p>
        </p:txBody>
      </p:sp>
      <p:sp>
        <p:nvSpPr>
          <p:cNvPr id="3" name="Content Placeholder 2"/>
          <p:cNvSpPr>
            <a:spLocks noGrp="1"/>
          </p:cNvSpPr>
          <p:nvPr>
            <p:ph idx="1"/>
          </p:nvPr>
        </p:nvSpPr>
        <p:spPr>
          <a:xfrm>
            <a:off x="769905" y="1623966"/>
            <a:ext cx="7916895" cy="5069460"/>
          </a:xfrm>
        </p:spPr>
        <p:txBody>
          <a:bodyPr>
            <a:normAutofit/>
          </a:bodyPr>
          <a:lstStyle/>
          <a:p>
            <a:r>
              <a:rPr lang="en-US" dirty="0"/>
              <a:t>Inflammation of the intestines</a:t>
            </a:r>
          </a:p>
          <a:p>
            <a:r>
              <a:rPr lang="en-US" dirty="0"/>
              <a:t>Crohn’s disease – usually affects the intestine but can affect any part of the digestive tract</a:t>
            </a:r>
          </a:p>
          <a:p>
            <a:pPr lvl="1"/>
            <a:r>
              <a:rPr lang="en-US" sz="2000" dirty="0"/>
              <a:t>Autoimmune disorder – body starts to recognize parts of its own tract as foreign</a:t>
            </a:r>
          </a:p>
          <a:p>
            <a:pPr lvl="1"/>
            <a:r>
              <a:rPr lang="en-US" sz="2000" dirty="0"/>
              <a:t>Can be inherited, there is no cure</a:t>
            </a:r>
          </a:p>
          <a:p>
            <a:r>
              <a:rPr lang="en-US" dirty="0"/>
              <a:t>Colitis – inflammation and ulcer formation in the bowels</a:t>
            </a:r>
          </a:p>
          <a:p>
            <a:pPr lvl="1"/>
            <a:r>
              <a:rPr lang="en-US" sz="2000" dirty="0"/>
              <a:t>Affects the colon</a:t>
            </a:r>
          </a:p>
          <a:p>
            <a:pPr lvl="1"/>
            <a:r>
              <a:rPr lang="en-US" sz="2000" dirty="0"/>
              <a:t>Patients can be given meds but surgery to remove colon can also occur</a:t>
            </a:r>
          </a:p>
          <a:p>
            <a:endParaRPr lang="en-US" dirty="0"/>
          </a:p>
        </p:txBody>
      </p:sp>
    </p:spTree>
    <p:extLst>
      <p:ext uri="{BB962C8B-B14F-4D97-AF65-F5344CB8AC3E}">
        <p14:creationId xmlns:p14="http://schemas.microsoft.com/office/powerpoint/2010/main" val="37233483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Inflammation of the liver</a:t>
            </a:r>
          </a:p>
        </p:txBody>
      </p:sp>
      <p:sp>
        <p:nvSpPr>
          <p:cNvPr id="3" name="Content Placeholder 2"/>
          <p:cNvSpPr>
            <a:spLocks noGrp="1"/>
          </p:cNvSpPr>
          <p:nvPr>
            <p:ph idx="1"/>
          </p:nvPr>
        </p:nvSpPr>
        <p:spPr>
          <a:xfrm>
            <a:off x="654690" y="1981200"/>
            <a:ext cx="8032110" cy="4635415"/>
          </a:xfrm>
        </p:spPr>
        <p:txBody>
          <a:bodyPr>
            <a:normAutofit/>
          </a:bodyPr>
          <a:lstStyle/>
          <a:p>
            <a:r>
              <a:rPr lang="en-US" dirty="0"/>
              <a:t>Hepatitis - Three types </a:t>
            </a:r>
          </a:p>
          <a:p>
            <a:pPr lvl="1"/>
            <a:r>
              <a:rPr lang="en-US" sz="2000" dirty="0"/>
              <a:t>A – contaminated drinking water</a:t>
            </a:r>
          </a:p>
          <a:p>
            <a:pPr lvl="1"/>
            <a:r>
              <a:rPr lang="en-US" sz="2000" dirty="0"/>
              <a:t>B – spread through sexual contact (can be vaccinated)</a:t>
            </a:r>
          </a:p>
          <a:p>
            <a:pPr lvl="1"/>
            <a:r>
              <a:rPr lang="en-US" sz="2000" dirty="0"/>
              <a:t>C – contact through infected blood (no vaccine)</a:t>
            </a:r>
          </a:p>
          <a:p>
            <a:r>
              <a:rPr lang="en-US" dirty="0"/>
              <a:t>Cirrhosis – scar tissue replaces healthy tissues</a:t>
            </a:r>
          </a:p>
          <a:p>
            <a:pPr lvl="1"/>
            <a:r>
              <a:rPr lang="en-US" sz="2000" dirty="0"/>
              <a:t>Caused by alcoholism or hepatitis C</a:t>
            </a:r>
          </a:p>
          <a:p>
            <a:pPr lvl="1"/>
            <a:r>
              <a:rPr lang="en-US" sz="2000" dirty="0"/>
              <a:t>Might need a liver transplant</a:t>
            </a:r>
          </a:p>
          <a:p>
            <a:endParaRPr lang="en-US" dirty="0"/>
          </a:p>
        </p:txBody>
      </p:sp>
    </p:spTree>
    <p:extLst>
      <p:ext uri="{BB962C8B-B14F-4D97-AF65-F5344CB8AC3E}">
        <p14:creationId xmlns:p14="http://schemas.microsoft.com/office/powerpoint/2010/main" val="28217863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Gallstones</a:t>
            </a:r>
          </a:p>
        </p:txBody>
      </p:sp>
      <p:sp>
        <p:nvSpPr>
          <p:cNvPr id="3" name="Content Placeholder 2"/>
          <p:cNvSpPr>
            <a:spLocks noGrp="1"/>
          </p:cNvSpPr>
          <p:nvPr>
            <p:ph idx="1"/>
          </p:nvPr>
        </p:nvSpPr>
        <p:spPr/>
        <p:txBody>
          <a:bodyPr/>
          <a:lstStyle/>
          <a:p>
            <a:r>
              <a:rPr lang="en-US" dirty="0"/>
              <a:t>Small hard masses found in the gallbladder</a:t>
            </a:r>
          </a:p>
          <a:p>
            <a:r>
              <a:rPr lang="en-US" dirty="0"/>
              <a:t>Three factors contribute to the formation of gallstones</a:t>
            </a:r>
          </a:p>
          <a:p>
            <a:r>
              <a:rPr lang="en-US" dirty="0"/>
              <a:t>Obesity</a:t>
            </a:r>
          </a:p>
          <a:p>
            <a:r>
              <a:rPr lang="en-US" dirty="0"/>
              <a:t>Alcohol intake</a:t>
            </a:r>
          </a:p>
          <a:p>
            <a:r>
              <a:rPr lang="en-US" dirty="0"/>
              <a:t>Heredity </a:t>
            </a:r>
          </a:p>
          <a:p>
            <a:r>
              <a:rPr lang="en-US" dirty="0"/>
              <a:t>Can be broken a part with ultrasound or gallbladder can be removed in severe cases</a:t>
            </a:r>
          </a:p>
        </p:txBody>
      </p:sp>
    </p:spTree>
    <p:extLst>
      <p:ext uri="{BB962C8B-B14F-4D97-AF65-F5344CB8AC3E}">
        <p14:creationId xmlns:p14="http://schemas.microsoft.com/office/powerpoint/2010/main" val="35877826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350837"/>
            <a:ext cx="6172200" cy="2271657"/>
          </a:xfrm>
        </p:spPr>
        <p:txBody>
          <a:bodyPr/>
          <a:lstStyle/>
          <a:p>
            <a:r>
              <a:rPr lang="en-US" dirty="0"/>
              <a:t>Psychological, Social and Cultural Conditions related to </a:t>
            </a:r>
            <a:r>
              <a:rPr lang="en-US"/>
              <a:t>digestive disorders</a:t>
            </a:r>
            <a:endParaRPr lang="en-US" dirty="0"/>
          </a:p>
        </p:txBody>
      </p:sp>
      <p:sp>
        <p:nvSpPr>
          <p:cNvPr id="3" name="Content Placeholder 2"/>
          <p:cNvSpPr>
            <a:spLocks noGrp="1"/>
          </p:cNvSpPr>
          <p:nvPr>
            <p:ph idx="1"/>
          </p:nvPr>
        </p:nvSpPr>
        <p:spPr>
          <a:xfrm>
            <a:off x="2819400" y="2737710"/>
            <a:ext cx="5867400" cy="3358289"/>
          </a:xfrm>
        </p:spPr>
        <p:txBody>
          <a:bodyPr/>
          <a:lstStyle/>
          <a:p>
            <a:r>
              <a:rPr lang="en-US" dirty="0"/>
              <a:t>Anorexia Nervosa</a:t>
            </a:r>
          </a:p>
          <a:p>
            <a:r>
              <a:rPr lang="en-US" dirty="0"/>
              <a:t>Bulimia </a:t>
            </a:r>
          </a:p>
          <a:p>
            <a:r>
              <a:rPr lang="en-US" dirty="0"/>
              <a:t>Obesity</a:t>
            </a:r>
          </a:p>
          <a:p>
            <a:r>
              <a:rPr lang="en-US" dirty="0"/>
              <a:t>Traditional vs modern diets</a:t>
            </a:r>
          </a:p>
          <a:p>
            <a:endParaRPr lang="en-US" dirty="0"/>
          </a:p>
        </p:txBody>
      </p:sp>
    </p:spTree>
    <p:extLst>
      <p:ext uri="{BB962C8B-B14F-4D97-AF65-F5344CB8AC3E}">
        <p14:creationId xmlns:p14="http://schemas.microsoft.com/office/powerpoint/2010/main" val="4057313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ln/>
        </p:spPr>
        <p:txBody>
          <a:bodyPr/>
          <a:lstStyle/>
          <a:p>
            <a:r>
              <a:rPr lang="en-US"/>
              <a:t>Distribution of Body Fluids</a:t>
            </a:r>
          </a:p>
        </p:txBody>
      </p:sp>
      <p:pic>
        <p:nvPicPr>
          <p:cNvPr id="51203" name="Picture 3"/>
          <p:cNvPicPr>
            <a:picLocks noChangeAspect="1" noChangeArrowheads="1"/>
          </p:cNvPicPr>
          <p:nvPr/>
        </p:nvPicPr>
        <p:blipFill>
          <a:blip r:embed="rId2" cstate="print"/>
          <a:srcRect/>
          <a:stretch>
            <a:fillRect/>
          </a:stretch>
        </p:blipFill>
        <p:spPr bwMode="auto">
          <a:xfrm>
            <a:off x="184353" y="1757363"/>
            <a:ext cx="8731906" cy="4129557"/>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ln/>
        </p:spPr>
        <p:txBody>
          <a:bodyPr/>
          <a:lstStyle/>
          <a:p>
            <a:r>
              <a:rPr lang="en-US"/>
              <a:t>Macromolecules</a:t>
            </a:r>
          </a:p>
        </p:txBody>
      </p:sp>
      <p:graphicFrame>
        <p:nvGraphicFramePr>
          <p:cNvPr id="52437" name="Group 213"/>
          <p:cNvGraphicFramePr>
            <a:graphicFrameLocks noGrp="1"/>
          </p:cNvGraphicFramePr>
          <p:nvPr>
            <p:ph type="tbl" idx="1"/>
          </p:nvPr>
        </p:nvGraphicFramePr>
        <p:xfrm>
          <a:off x="457200" y="1219200"/>
          <a:ext cx="8229600" cy="4906964"/>
        </p:xfrm>
        <a:graphic>
          <a:graphicData uri="http://schemas.openxmlformats.org/drawingml/2006/table">
            <a:tbl>
              <a:tblPr/>
              <a:tblGrid>
                <a:gridCol w="1541463">
                  <a:extLst>
                    <a:ext uri="{9D8B030D-6E8A-4147-A177-3AD203B41FA5}">
                      <a16:colId xmlns:a16="http://schemas.microsoft.com/office/drawing/2014/main" val="20000"/>
                    </a:ext>
                  </a:extLst>
                </a:gridCol>
                <a:gridCol w="2112962">
                  <a:extLst>
                    <a:ext uri="{9D8B030D-6E8A-4147-A177-3AD203B41FA5}">
                      <a16:colId xmlns:a16="http://schemas.microsoft.com/office/drawing/2014/main" val="20001"/>
                    </a:ext>
                  </a:extLst>
                </a:gridCol>
                <a:gridCol w="2303463">
                  <a:extLst>
                    <a:ext uri="{9D8B030D-6E8A-4147-A177-3AD203B41FA5}">
                      <a16:colId xmlns:a16="http://schemas.microsoft.com/office/drawing/2014/main" val="20002"/>
                    </a:ext>
                  </a:extLst>
                </a:gridCol>
                <a:gridCol w="2271712">
                  <a:extLst>
                    <a:ext uri="{9D8B030D-6E8A-4147-A177-3AD203B41FA5}">
                      <a16:colId xmlns:a16="http://schemas.microsoft.com/office/drawing/2014/main" val="20003"/>
                    </a:ext>
                  </a:extLst>
                </a:gridCol>
              </a:tblGrid>
              <a:tr h="5984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1"/>
                          </a:solidFill>
                          <a:effectLst/>
                          <a:latin typeface="Arial" charset="0"/>
                          <a:ea typeface="Times New Roman" pitchFamily="18" charset="0"/>
                          <a:cs typeface="Arial" charset="0"/>
                        </a:rPr>
                        <a:t>Macromolecule</a:t>
                      </a:r>
                      <a:endParaRPr kumimoji="0" lang="en-US" sz="1400" b="0" i="0" u="none" strike="noStrike" cap="none" normalizeH="0" baseline="0">
                        <a:ln>
                          <a:noFill/>
                        </a:ln>
                        <a:solidFill>
                          <a:schemeClr val="bg1"/>
                        </a:solidFill>
                        <a:effectLst/>
                        <a:latin typeface="Arial" charset="0"/>
                        <a:ea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1"/>
                          </a:solidFill>
                          <a:effectLst/>
                          <a:latin typeface="Arial" charset="0"/>
                          <a:ea typeface="Times New Roman" pitchFamily="18" charset="0"/>
                          <a:cs typeface="Arial" charset="0"/>
                        </a:rPr>
                        <a:t>Example(s) of subunits</a:t>
                      </a:r>
                      <a:endParaRPr kumimoji="0" lang="en-US" sz="1400" b="0" i="0" u="none" strike="noStrike" cap="none" normalizeH="0" baseline="0">
                        <a:ln>
                          <a:noFill/>
                        </a:ln>
                        <a:solidFill>
                          <a:schemeClr val="bg1"/>
                        </a:solidFill>
                        <a:effectLst/>
                        <a:latin typeface="Arial" charset="0"/>
                        <a:ea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1"/>
                          </a:solidFill>
                          <a:effectLst/>
                          <a:latin typeface="Arial" charset="0"/>
                          <a:ea typeface="Times New Roman" pitchFamily="18" charset="0"/>
                          <a:cs typeface="Arial" charset="0"/>
                        </a:rPr>
                        <a:t>Main functions</a:t>
                      </a:r>
                      <a:endParaRPr kumimoji="0" lang="en-US" sz="1400" b="0" i="0" u="none" strike="noStrike" cap="none" normalizeH="0" baseline="0">
                        <a:ln>
                          <a:noFill/>
                        </a:ln>
                        <a:solidFill>
                          <a:schemeClr val="bg1"/>
                        </a:solidFill>
                        <a:effectLst/>
                        <a:latin typeface="Arial" charset="0"/>
                        <a:ea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1"/>
                          </a:solidFill>
                          <a:effectLst/>
                          <a:latin typeface="Arial" charset="0"/>
                          <a:ea typeface="Times New Roman" pitchFamily="18" charset="0"/>
                          <a:cs typeface="Arial" charset="0"/>
                        </a:rPr>
                        <a:t>Examples of macromolecules</a:t>
                      </a:r>
                      <a:endParaRPr kumimoji="0" lang="en-US" sz="1400" b="0" i="0" u="none" strike="noStrike" cap="none" normalizeH="0" baseline="0">
                        <a:ln>
                          <a:noFill/>
                        </a:ln>
                        <a:solidFill>
                          <a:schemeClr val="bg1"/>
                        </a:solidFill>
                        <a:effectLst/>
                        <a:latin typeface="Arial" charset="0"/>
                        <a:ea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10763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1"/>
                          </a:solidFill>
                          <a:effectLst/>
                          <a:latin typeface="Arial" charset="0"/>
                          <a:ea typeface="Times New Roman" pitchFamily="18" charset="0"/>
                          <a:cs typeface="Arial" charset="0"/>
                        </a:rPr>
                        <a:t>carbohydrates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1"/>
                          </a:solidFill>
                          <a:effectLst/>
                          <a:latin typeface="Arial" charset="0"/>
                          <a:ea typeface="Times New Roman" pitchFamily="18" charset="0"/>
                          <a:cs typeface="Arial" charset="0"/>
                        </a:rPr>
                        <a:t>sugars (such as glucose) and polymers of glucose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1"/>
                          </a:solidFill>
                          <a:effectLst/>
                          <a:latin typeface="Arial" charset="0"/>
                          <a:ea typeface="Times New Roman" pitchFamily="18" charset="0"/>
                          <a:cs typeface="Arial" charset="0"/>
                        </a:rPr>
                        <a:t>energy storage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1"/>
                          </a:solidFill>
                          <a:effectLst/>
                          <a:latin typeface="Arial" charset="0"/>
                          <a:ea typeface="Times New Roman" pitchFamily="18" charset="0"/>
                          <a:cs typeface="Arial" charset="0"/>
                        </a:rPr>
                        <a:t>sugars, starches, and glycogen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1"/>
                  </a:ext>
                </a:extLst>
              </a:tr>
              <a:tr h="10779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1"/>
                          </a:solidFill>
                          <a:effectLst/>
                          <a:latin typeface="Arial" charset="0"/>
                          <a:ea typeface="Times New Roman" pitchFamily="18" charset="0"/>
                          <a:cs typeface="Arial" charset="0"/>
                        </a:rPr>
                        <a:t>lipids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1"/>
                          </a:solidFill>
                          <a:effectLst/>
                          <a:latin typeface="Arial" charset="0"/>
                          <a:ea typeface="Times New Roman" pitchFamily="18" charset="0"/>
                          <a:cs typeface="Arial" charset="0"/>
                        </a:rPr>
                        <a:t>glycerol and three fatty acids or glycerol and two fatty acids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1"/>
                          </a:solidFill>
                          <a:effectLst/>
                          <a:latin typeface="Arial" charset="0"/>
                          <a:ea typeface="Times New Roman" pitchFamily="18" charset="0"/>
                          <a:cs typeface="Arial" charset="0"/>
                        </a:rPr>
                        <a:t>energy storage and cell membranes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1"/>
                          </a:solidFill>
                          <a:effectLst/>
                          <a:latin typeface="Arial" charset="0"/>
                          <a:ea typeface="Times New Roman" pitchFamily="18" charset="0"/>
                          <a:cs typeface="Arial" charset="0"/>
                        </a:rPr>
                        <a:t>fats, oils, and phospholipids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2"/>
                  </a:ext>
                </a:extLst>
              </a:tr>
              <a:tr h="13160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1"/>
                          </a:solidFill>
                          <a:effectLst/>
                          <a:latin typeface="Arial" charset="0"/>
                          <a:ea typeface="Times New Roman" pitchFamily="18" charset="0"/>
                          <a:cs typeface="Arial" charset="0"/>
                        </a:rPr>
                        <a:t>proteins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1"/>
                          </a:solidFill>
                          <a:effectLst/>
                          <a:latin typeface="Arial" charset="0"/>
                          <a:ea typeface="Times New Roman" pitchFamily="18" charset="0"/>
                          <a:cs typeface="Arial" charset="0"/>
                        </a:rPr>
                        <a:t>polymers of amino acids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1"/>
                          </a:solidFill>
                          <a:effectLst/>
                          <a:latin typeface="Arial" charset="0"/>
                          <a:ea typeface="Times New Roman" pitchFamily="18" charset="0"/>
                          <a:cs typeface="Arial" charset="0"/>
                        </a:rPr>
                        <a:t>transport, blood clotting, support, immunity, catalysis, and muscle action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1"/>
                          </a:solidFill>
                          <a:effectLst/>
                          <a:latin typeface="Arial" charset="0"/>
                          <a:ea typeface="Times New Roman" pitchFamily="18" charset="0"/>
                          <a:cs typeface="Arial" charset="0"/>
                        </a:rPr>
                        <a:t>hemoglobin, fibrin, collagen, antibodies, enzymes, actin, and myosin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3"/>
                  </a:ext>
                </a:extLst>
              </a:tr>
              <a:tr h="8382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1"/>
                          </a:solidFill>
                          <a:effectLst/>
                          <a:latin typeface="Arial" charset="0"/>
                          <a:ea typeface="Times New Roman" pitchFamily="18" charset="0"/>
                          <a:cs typeface="Arial" charset="0"/>
                        </a:rPr>
                        <a:t>nucleic acids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1"/>
                          </a:solidFill>
                          <a:effectLst/>
                          <a:latin typeface="Arial" charset="0"/>
                          <a:ea typeface="Times New Roman" pitchFamily="18" charset="0"/>
                          <a:cs typeface="Arial" charset="0"/>
                        </a:rPr>
                        <a:t>polymers of nucleotides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1"/>
                          </a:solidFill>
                          <a:effectLst/>
                          <a:latin typeface="Arial" charset="0"/>
                          <a:ea typeface="Times New Roman" pitchFamily="18" charset="0"/>
                          <a:cs typeface="Arial" charset="0"/>
                        </a:rPr>
                        <a:t>transfer and expression of genetic information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1"/>
                          </a:solidFill>
                          <a:effectLst/>
                          <a:latin typeface="Arial" charset="0"/>
                          <a:ea typeface="Times New Roman" pitchFamily="18" charset="0"/>
                          <a:cs typeface="Arial" charset="0"/>
                        </a:rPr>
                        <a:t>DNA and RNA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Assembling macromolecules</a:t>
            </a:r>
          </a:p>
        </p:txBody>
      </p:sp>
      <p:sp>
        <p:nvSpPr>
          <p:cNvPr id="3" name="Content Placeholder 2"/>
          <p:cNvSpPr>
            <a:spLocks noGrp="1"/>
          </p:cNvSpPr>
          <p:nvPr>
            <p:ph idx="1"/>
          </p:nvPr>
        </p:nvSpPr>
        <p:spPr>
          <a:xfrm>
            <a:off x="2574940" y="1981200"/>
            <a:ext cx="6569060" cy="4443390"/>
          </a:xfrm>
        </p:spPr>
        <p:txBody>
          <a:bodyPr>
            <a:normAutofit/>
          </a:bodyPr>
          <a:lstStyle/>
          <a:p>
            <a:r>
              <a:rPr lang="en-CA" sz="2400" dirty="0"/>
              <a:t>All macromolecules are assembled the same basic way</a:t>
            </a:r>
          </a:p>
          <a:p>
            <a:r>
              <a:rPr lang="en-CA" sz="2400" dirty="0"/>
              <a:t>A hydroxyl group is removed from one subunit and a hydrogen is removed from the other</a:t>
            </a:r>
          </a:p>
          <a:p>
            <a:r>
              <a:rPr lang="en-CA" sz="2400" dirty="0"/>
              <a:t>Called dehydration synthesis</a:t>
            </a:r>
          </a:p>
          <a:p>
            <a:r>
              <a:rPr lang="en-CA" sz="2400" dirty="0"/>
              <a:t>Water is put into a macromolecule to split it up (hydrolysis)</a:t>
            </a:r>
          </a:p>
          <a:p>
            <a:r>
              <a:rPr lang="en-CA" sz="2400" dirty="0"/>
              <a:t>Page 207 in textbook</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Carbohydrates</a:t>
            </a:r>
          </a:p>
        </p:txBody>
      </p:sp>
      <p:sp>
        <p:nvSpPr>
          <p:cNvPr id="3" name="Content Placeholder 2"/>
          <p:cNvSpPr>
            <a:spLocks noGrp="1"/>
          </p:cNvSpPr>
          <p:nvPr>
            <p:ph idx="1"/>
          </p:nvPr>
        </p:nvSpPr>
        <p:spPr/>
        <p:txBody>
          <a:bodyPr>
            <a:normAutofit/>
          </a:bodyPr>
          <a:lstStyle/>
          <a:p>
            <a:r>
              <a:rPr lang="en-CA" sz="2400" dirty="0"/>
              <a:t>Macromolecules that always contain oxygen, hydrogen and carbon and almost always in the same proportion</a:t>
            </a:r>
          </a:p>
          <a:p>
            <a:r>
              <a:rPr lang="en-CA" sz="2400" dirty="0"/>
              <a:t>Two main types:</a:t>
            </a:r>
          </a:p>
          <a:p>
            <a:r>
              <a:rPr lang="en-CA" sz="2400" dirty="0"/>
              <a:t>Simple Sugars – monosaccharide's (3-7 carbon atoms)</a:t>
            </a:r>
          </a:p>
          <a:p>
            <a:r>
              <a:rPr lang="en-CA" sz="2400" dirty="0"/>
              <a:t>Polysaccharides – consist of two or more linked simple sugars</a:t>
            </a:r>
          </a:p>
        </p:txBody>
      </p:sp>
      <p:pic>
        <p:nvPicPr>
          <p:cNvPr id="57346" name="Picture 2" descr="Image result for awkward yeti carbohydra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235" y="2584090"/>
            <a:ext cx="2447328" cy="24369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Grp="1" noChangeArrowheads="1"/>
          </p:cNvSpPr>
          <p:nvPr>
            <p:ph type="title"/>
          </p:nvPr>
        </p:nvSpPr>
        <p:spPr>
          <a:xfrm>
            <a:off x="4572000" y="350838"/>
            <a:ext cx="4114800" cy="581837"/>
          </a:xfrm>
          <a:ln/>
        </p:spPr>
        <p:txBody>
          <a:bodyPr/>
          <a:lstStyle/>
          <a:p>
            <a:r>
              <a:rPr lang="en-US" dirty="0"/>
              <a:t>Polysaccharides</a:t>
            </a:r>
          </a:p>
        </p:txBody>
      </p:sp>
      <p:graphicFrame>
        <p:nvGraphicFramePr>
          <p:cNvPr id="53251" name="Object 3"/>
          <p:cNvGraphicFramePr>
            <a:graphicFrameLocks noGrp="1" noChangeAspect="1"/>
          </p:cNvGraphicFramePr>
          <p:nvPr>
            <p:ph idx="1"/>
          </p:nvPr>
        </p:nvGraphicFramePr>
        <p:xfrm>
          <a:off x="347450" y="1009485"/>
          <a:ext cx="5596410" cy="5618085"/>
        </p:xfrm>
        <a:graphic>
          <a:graphicData uri="http://schemas.openxmlformats.org/presentationml/2006/ole">
            <mc:AlternateContent xmlns:mc="http://schemas.openxmlformats.org/markup-compatibility/2006">
              <mc:Choice xmlns:v="urn:schemas-microsoft-com:vml" Requires="v">
                <p:oleObj spid="_x0000_s53273" name="Image" r:id="rId3" imgW="6450794" imgH="6476190" progId="">
                  <p:embed/>
                </p:oleObj>
              </mc:Choice>
              <mc:Fallback>
                <p:oleObj name="Image" r:id="rId3" imgW="6450794" imgH="6476190" progId="">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450" y="1009485"/>
                        <a:ext cx="5596410" cy="5618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62665" y="350838"/>
            <a:ext cx="8224135" cy="1143000"/>
          </a:xfrm>
          <a:ln/>
        </p:spPr>
        <p:txBody>
          <a:bodyPr/>
          <a:lstStyle/>
          <a:p>
            <a:r>
              <a:rPr lang="en-US" dirty="0"/>
              <a:t>Synthesis of a Disaccharide</a:t>
            </a:r>
          </a:p>
        </p:txBody>
      </p:sp>
      <p:pic>
        <p:nvPicPr>
          <p:cNvPr id="54275" name="Picture 3"/>
          <p:cNvPicPr>
            <a:picLocks noChangeAspect="1" noChangeArrowheads="1"/>
          </p:cNvPicPr>
          <p:nvPr/>
        </p:nvPicPr>
        <p:blipFill>
          <a:blip r:embed="rId2" cstate="print"/>
          <a:srcRect l="2930" t="3465"/>
          <a:stretch>
            <a:fillRect/>
          </a:stretch>
        </p:blipFill>
        <p:spPr bwMode="auto">
          <a:xfrm>
            <a:off x="17463" y="2200275"/>
            <a:ext cx="9086850" cy="2547938"/>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nel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nels">
      <a:fillStyleLst>
        <a:solidFill>
          <a:schemeClr val="phClr"/>
        </a:solidFill>
        <a:gradFill rotWithShape="1">
          <a:gsLst>
            <a:gs pos="0">
              <a:schemeClr val="phClr">
                <a:tint val="90000"/>
                <a:shade val="100000"/>
                <a:satMod val="150000"/>
              </a:schemeClr>
            </a:gs>
            <a:gs pos="35000">
              <a:schemeClr val="phClr">
                <a:tint val="90000"/>
                <a:alpha val="85000"/>
                <a:satMod val="150000"/>
              </a:schemeClr>
            </a:gs>
            <a:gs pos="100000">
              <a:schemeClr val="phClr">
                <a:tint val="80000"/>
                <a:alpha val="75000"/>
                <a:satMod val="150000"/>
              </a:schemeClr>
            </a:gs>
          </a:gsLst>
          <a:lin ang="16200000" scaled="1"/>
        </a:gradFill>
        <a:gradFill rotWithShape="1">
          <a:gsLst>
            <a:gs pos="0">
              <a:schemeClr val="phClr">
                <a:shade val="60000"/>
                <a:satMod val="135000"/>
              </a:schemeClr>
            </a:gs>
            <a:gs pos="80000">
              <a:schemeClr val="phClr">
                <a:shade val="90000"/>
                <a:satMod val="135000"/>
              </a:schemeClr>
            </a:gs>
            <a:gs pos="100000">
              <a:schemeClr val="phClr">
                <a:tint val="90000"/>
                <a:shade val="100000"/>
                <a:satMod val="135000"/>
              </a:schemeClr>
            </a:gs>
          </a:gsLst>
          <a:lin ang="16200000" scaled="0"/>
        </a:gradFill>
      </a:fillStyleLst>
      <a:lnStyleLst>
        <a:ln w="6350" cap="flat" cmpd="sng" algn="ctr">
          <a:solidFill>
            <a:schemeClr val="phClr">
              <a:shade val="95000"/>
              <a:alpha val="80000"/>
              <a:satMod val="105000"/>
            </a:schemeClr>
          </a:solidFill>
          <a:prstDash val="solid"/>
        </a:ln>
        <a:ln w="12700" cap="flat" cmpd="sng" algn="ctr">
          <a:solidFill>
            <a:schemeClr val="phClr">
              <a:alpha val="70000"/>
            </a:schemeClr>
          </a:solidFill>
          <a:prstDash val="solid"/>
        </a:ln>
        <a:ln w="19050" cap="flat" cmpd="sng" algn="ctr">
          <a:solidFill>
            <a:schemeClr val="phClr">
              <a:alpha val="60000"/>
            </a:schemeClr>
          </a:solidFill>
          <a:prstDash val="solid"/>
        </a:ln>
      </a:lnStyleLst>
      <a:effectStyleLst>
        <a:effectStyle>
          <a:effectLst/>
        </a:effectStyle>
        <a:effectStyle>
          <a:effectLst>
            <a:outerShdw blurRad="101600" sx="101000" sy="101000" rotWithShape="0">
              <a:srgbClr val="FFFFFF">
                <a:alpha val="25000"/>
              </a:srgbClr>
            </a:outerShdw>
          </a:effectLst>
        </a:effectStyle>
        <a:effectStyle>
          <a:effectLst>
            <a:outerShdw blurRad="101600" sx="101000" sy="101000" rotWithShape="0">
              <a:srgbClr val="FFFFFF">
                <a:alpha val="25000"/>
              </a:srgbClr>
            </a:outerShdw>
            <a:reflection blurRad="12700" stA="35000" endPos="40000" dist="50800" dir="5400000" sy="-100000" rotWithShape="0"/>
          </a:effectLst>
          <a:scene3d>
            <a:camera prst="orthographicFront">
              <a:rot lat="0" lon="0" rev="0"/>
            </a:camera>
            <a:lightRig rig="twoPt" dir="t">
              <a:rot lat="0" lon="0" rev="4200000"/>
            </a:lightRig>
          </a:scene3d>
          <a:sp3d prstMaterial="softEdge">
            <a:bevelT w="63500" h="25400"/>
          </a:sp3d>
        </a:effectStyle>
      </a:effectStyleLst>
      <a:bgFillStyleLst>
        <a:solidFill>
          <a:schemeClr val="phClr"/>
        </a:solidFill>
        <a:blipFill rotWithShape="1">
          <a:blip xmlns:r="http://schemas.openxmlformats.org/officeDocument/2006/relationships" r:embed="rId1">
            <a:duotone>
              <a:schemeClr val="phClr">
                <a:shade val="40000"/>
                <a:satMod val="150000"/>
              </a:schemeClr>
              <a:schemeClr val="phClr">
                <a:tint val="97000"/>
                <a:shade val="85000"/>
                <a:satMod val="150000"/>
              </a:schemeClr>
            </a:duotone>
          </a:blip>
          <a:tile tx="0" ty="0" sx="100000" sy="100000" flip="none" algn="tl"/>
        </a:blipFill>
        <a:gradFill rotWithShape="1">
          <a:gsLst>
            <a:gs pos="0">
              <a:schemeClr val="phClr">
                <a:tint val="100000"/>
                <a:shade val="90000"/>
                <a:satMod val="150000"/>
              </a:schemeClr>
            </a:gs>
            <a:gs pos="100000">
              <a:schemeClr val="phClr">
                <a:shade val="40000"/>
                <a:satMod val="15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Panels</Template>
  <TotalTime>974</TotalTime>
  <Words>1644</Words>
  <Application>Microsoft Office PowerPoint</Application>
  <PresentationFormat>On-screen Show (4:3)</PresentationFormat>
  <Paragraphs>287</Paragraphs>
  <Slides>39</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6" baseType="lpstr">
      <vt:lpstr>Arial</vt:lpstr>
      <vt:lpstr>Calibri</vt:lpstr>
      <vt:lpstr>Calibri Light</vt:lpstr>
      <vt:lpstr>Times New Roman</vt:lpstr>
      <vt:lpstr>Wingdings</vt:lpstr>
      <vt:lpstr>Panels</vt:lpstr>
      <vt:lpstr>Image</vt:lpstr>
      <vt:lpstr>Chapter 6</vt:lpstr>
      <vt:lpstr>Chapter 6 Digestion and Human Health</vt:lpstr>
      <vt:lpstr>6.1 The Molecules of Living Systems</vt:lpstr>
      <vt:lpstr>Distribution of Body Fluids</vt:lpstr>
      <vt:lpstr>Macromolecules</vt:lpstr>
      <vt:lpstr>Assembling macromolecules</vt:lpstr>
      <vt:lpstr>Carbohydrates</vt:lpstr>
      <vt:lpstr>Polysaccharides</vt:lpstr>
      <vt:lpstr>Synthesis of a Disaccharide</vt:lpstr>
      <vt:lpstr>Lipids</vt:lpstr>
      <vt:lpstr>Types of fat:</vt:lpstr>
      <vt:lpstr>Proteins</vt:lpstr>
      <vt:lpstr>An amino acid is the subunit of proteins.</vt:lpstr>
      <vt:lpstr>Nucleic Acids</vt:lpstr>
      <vt:lpstr>Vitamins Minerals:</vt:lpstr>
      <vt:lpstr>Reaction rates</vt:lpstr>
      <vt:lpstr>6.2 The Human Digestive System</vt:lpstr>
      <vt:lpstr>Digestive  System</vt:lpstr>
      <vt:lpstr>Digestive  Tract</vt:lpstr>
      <vt:lpstr>Secretions of the Digestive Tract</vt:lpstr>
      <vt:lpstr>The Mouth to the Esophagus – Part #1</vt:lpstr>
      <vt:lpstr>Peristalsis:  Enter to the stomach is controlled by the esophageal  sphincter     </vt:lpstr>
      <vt:lpstr>The stomach</vt:lpstr>
      <vt:lpstr>How does the  stomach not digest itself???</vt:lpstr>
      <vt:lpstr>Thought Lab 6.2 </vt:lpstr>
      <vt:lpstr>The small intestine</vt:lpstr>
      <vt:lpstr>Continued…</vt:lpstr>
      <vt:lpstr>Villi in the Small Intestine</vt:lpstr>
      <vt:lpstr>Accessory Organs</vt:lpstr>
      <vt:lpstr>Selected Enzymes of the Digestive System</vt:lpstr>
      <vt:lpstr>Absorption of Nutrients</vt:lpstr>
      <vt:lpstr>Regulation of processes by the small intestine</vt:lpstr>
      <vt:lpstr>The large intestine</vt:lpstr>
      <vt:lpstr>6.3 Health and the Digestive System</vt:lpstr>
      <vt:lpstr>Ulcers</vt:lpstr>
      <vt:lpstr>Inflammatory Bowel Disease</vt:lpstr>
      <vt:lpstr>Inflammation of the liver</vt:lpstr>
      <vt:lpstr>Gallstones</vt:lpstr>
      <vt:lpstr>Psychological, Social and Cultural Conditions related to digestive disorders</vt:lpstr>
    </vt:vector>
  </TitlesOfParts>
  <Company>The McGraw-Hill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dc:title>
  <dc:creator>leslie_macumber</dc:creator>
  <cp:lastModifiedBy>Rebecca and Jonathan Pullishy</cp:lastModifiedBy>
  <cp:revision>50</cp:revision>
  <dcterms:created xsi:type="dcterms:W3CDTF">2007-08-29T17:01:03Z</dcterms:created>
  <dcterms:modified xsi:type="dcterms:W3CDTF">2019-05-25T17:50:53Z</dcterms:modified>
</cp:coreProperties>
</file>