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59"/>
  </p:notesMasterIdLst>
  <p:handoutMasterIdLst>
    <p:handoutMasterId r:id="rId60"/>
  </p:handoutMasterIdLst>
  <p:sldIdLst>
    <p:sldId id="256" r:id="rId3"/>
    <p:sldId id="257" r:id="rId4"/>
    <p:sldId id="258" r:id="rId5"/>
    <p:sldId id="259" r:id="rId6"/>
    <p:sldId id="260" r:id="rId7"/>
    <p:sldId id="261" r:id="rId8"/>
    <p:sldId id="263" r:id="rId9"/>
    <p:sldId id="264" r:id="rId10"/>
    <p:sldId id="31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315" r:id="rId41"/>
    <p:sldId id="295" r:id="rId42"/>
    <p:sldId id="296"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p:cViewPr varScale="1">
        <p:scale>
          <a:sx n="68" d="100"/>
          <a:sy n="68" d="100"/>
        </p:scale>
        <p:origin x="84" y="60"/>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9.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9.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2DED812-B37D-4DDD-9313-2A26C3586E6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77CBCF4-7A1B-4362-BE1E-418350EC8862}">
      <dgm:prSet/>
      <dgm:spPr/>
      <dgm:t>
        <a:bodyPr/>
        <a:lstStyle/>
        <a:p>
          <a:r>
            <a:rPr lang="en-US"/>
            <a:t>Compounds can be classified as either electrolytes or nonelectrolytes. At this point we will restrict ourselves to compounds in aqueous solutions. </a:t>
          </a:r>
        </a:p>
      </dgm:t>
    </dgm:pt>
    <dgm:pt modelId="{5610CE16-EC4B-40FE-97BD-F519C8B16AD3}" type="parTrans" cxnId="{ED7C3D45-EF55-4090-A3D9-5AACED62E63F}">
      <dgm:prSet/>
      <dgm:spPr/>
      <dgm:t>
        <a:bodyPr/>
        <a:lstStyle/>
        <a:p>
          <a:endParaRPr lang="en-US"/>
        </a:p>
      </dgm:t>
    </dgm:pt>
    <dgm:pt modelId="{2CF48367-F783-45AF-99D7-7755B6EE4808}" type="sibTrans" cxnId="{ED7C3D45-EF55-4090-A3D9-5AACED62E63F}">
      <dgm:prSet/>
      <dgm:spPr/>
      <dgm:t>
        <a:bodyPr/>
        <a:lstStyle/>
        <a:p>
          <a:endParaRPr lang="en-US"/>
        </a:p>
      </dgm:t>
    </dgm:pt>
    <dgm:pt modelId="{EED4323E-FA3A-42C4-B896-71FD329CC3FA}">
      <dgm:prSet/>
      <dgm:spPr/>
      <dgm:t>
        <a:bodyPr/>
        <a:lstStyle/>
        <a:p>
          <a:r>
            <a:rPr lang="en-US"/>
            <a:t>Compounds are </a:t>
          </a:r>
          <a:r>
            <a:rPr lang="en-US" u="sng"/>
            <a:t>electrolytes</a:t>
          </a:r>
          <a:r>
            <a:rPr lang="en-US"/>
            <a:t> if their aqueous solutions conduct electricity. Compounds are </a:t>
          </a:r>
          <a:r>
            <a:rPr lang="en-US" u="sng"/>
            <a:t>nonelectrolytes</a:t>
          </a:r>
          <a:r>
            <a:rPr lang="en-US"/>
            <a:t> if their aqueous solutions do not conduct electricity</a:t>
          </a:r>
        </a:p>
      </dgm:t>
    </dgm:pt>
    <dgm:pt modelId="{576F206F-233E-44A9-BB3F-14894D88AE8B}" type="parTrans" cxnId="{86E0B356-B28B-4F81-85B4-4D309E4D0F6F}">
      <dgm:prSet/>
      <dgm:spPr/>
      <dgm:t>
        <a:bodyPr/>
        <a:lstStyle/>
        <a:p>
          <a:endParaRPr lang="en-US"/>
        </a:p>
      </dgm:t>
    </dgm:pt>
    <dgm:pt modelId="{6432C4E7-6607-41B2-BFB1-BF6D715CEB6D}" type="sibTrans" cxnId="{86E0B356-B28B-4F81-85B4-4D309E4D0F6F}">
      <dgm:prSet/>
      <dgm:spPr/>
      <dgm:t>
        <a:bodyPr/>
        <a:lstStyle/>
        <a:p>
          <a:endParaRPr lang="en-US"/>
        </a:p>
      </dgm:t>
    </dgm:pt>
    <dgm:pt modelId="{3D2268C5-25CD-4F02-B7A3-BE6243B4F014}">
      <dgm:prSet/>
      <dgm:spPr/>
      <dgm:t>
        <a:bodyPr/>
        <a:lstStyle/>
        <a:p>
          <a:r>
            <a:rPr lang="en-US"/>
            <a:t>What is another empirical property we use to classify solutions? </a:t>
          </a:r>
        </a:p>
      </dgm:t>
    </dgm:pt>
    <dgm:pt modelId="{79284F88-D0B7-4533-AE71-DA11517049D1}" type="parTrans" cxnId="{4F0A6486-FF7B-4C00-9754-9005249355F1}">
      <dgm:prSet/>
      <dgm:spPr/>
      <dgm:t>
        <a:bodyPr/>
        <a:lstStyle/>
        <a:p>
          <a:endParaRPr lang="en-US"/>
        </a:p>
      </dgm:t>
    </dgm:pt>
    <dgm:pt modelId="{D1ACE217-9CD3-45F0-8AFD-8036CC2CDB2E}" type="sibTrans" cxnId="{4F0A6486-FF7B-4C00-9754-9005249355F1}">
      <dgm:prSet/>
      <dgm:spPr/>
      <dgm:t>
        <a:bodyPr/>
        <a:lstStyle/>
        <a:p>
          <a:endParaRPr lang="en-US"/>
        </a:p>
      </dgm:t>
    </dgm:pt>
    <dgm:pt modelId="{26E9D6BA-9CCF-44B6-A009-6753E18FFA99}" type="pres">
      <dgm:prSet presAssocID="{A2DED812-B37D-4DDD-9313-2A26C3586E60}" presName="root" presStyleCnt="0">
        <dgm:presLayoutVars>
          <dgm:dir/>
          <dgm:resizeHandles val="exact"/>
        </dgm:presLayoutVars>
      </dgm:prSet>
      <dgm:spPr/>
    </dgm:pt>
    <dgm:pt modelId="{52345DA6-5B89-47F5-8833-15D39974C7ED}" type="pres">
      <dgm:prSet presAssocID="{877CBCF4-7A1B-4362-BE1E-418350EC8862}" presName="compNode" presStyleCnt="0"/>
      <dgm:spPr/>
    </dgm:pt>
    <dgm:pt modelId="{782F31FB-5001-4D6C-A8D2-F221C35601BC}" type="pres">
      <dgm:prSet presAssocID="{877CBCF4-7A1B-4362-BE1E-418350EC8862}" presName="bgRect" presStyleLbl="bgShp" presStyleIdx="0" presStyleCnt="3"/>
      <dgm:spPr/>
    </dgm:pt>
    <dgm:pt modelId="{7F7AA243-6BC1-4722-A5C3-28092CDBBE38}" type="pres">
      <dgm:prSet presAssocID="{877CBCF4-7A1B-4362-BE1E-418350EC88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4F0B916C-3283-40C5-8E78-0F25604331E6}" type="pres">
      <dgm:prSet presAssocID="{877CBCF4-7A1B-4362-BE1E-418350EC8862}" presName="spaceRect" presStyleCnt="0"/>
      <dgm:spPr/>
    </dgm:pt>
    <dgm:pt modelId="{9ADB2318-E3E2-430E-B2F5-85061882778F}" type="pres">
      <dgm:prSet presAssocID="{877CBCF4-7A1B-4362-BE1E-418350EC8862}" presName="parTx" presStyleLbl="revTx" presStyleIdx="0" presStyleCnt="3">
        <dgm:presLayoutVars>
          <dgm:chMax val="0"/>
          <dgm:chPref val="0"/>
        </dgm:presLayoutVars>
      </dgm:prSet>
      <dgm:spPr/>
    </dgm:pt>
    <dgm:pt modelId="{E6B8224D-99A3-4C9D-A946-038DEFB0BEFB}" type="pres">
      <dgm:prSet presAssocID="{2CF48367-F783-45AF-99D7-7755B6EE4808}" presName="sibTrans" presStyleCnt="0"/>
      <dgm:spPr/>
    </dgm:pt>
    <dgm:pt modelId="{45A3A715-F76C-439A-9E75-207BA39B6BC7}" type="pres">
      <dgm:prSet presAssocID="{EED4323E-FA3A-42C4-B896-71FD329CC3FA}" presName="compNode" presStyleCnt="0"/>
      <dgm:spPr/>
    </dgm:pt>
    <dgm:pt modelId="{C48E9C9A-F1F2-478E-BD06-3739E0DAFFB7}" type="pres">
      <dgm:prSet presAssocID="{EED4323E-FA3A-42C4-B896-71FD329CC3FA}" presName="bgRect" presStyleLbl="bgShp" presStyleIdx="1" presStyleCnt="3"/>
      <dgm:spPr/>
    </dgm:pt>
    <dgm:pt modelId="{0A0AB988-8673-4D14-8886-5A303898B772}" type="pres">
      <dgm:prSet presAssocID="{EED4323E-FA3A-42C4-B896-71FD329CC3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64EBEA6C-E291-49E4-B3B1-F5B7917C1975}" type="pres">
      <dgm:prSet presAssocID="{EED4323E-FA3A-42C4-B896-71FD329CC3FA}" presName="spaceRect" presStyleCnt="0"/>
      <dgm:spPr/>
    </dgm:pt>
    <dgm:pt modelId="{51A1BF82-58EE-42C1-A58D-AA81B8CD704F}" type="pres">
      <dgm:prSet presAssocID="{EED4323E-FA3A-42C4-B896-71FD329CC3FA}" presName="parTx" presStyleLbl="revTx" presStyleIdx="1" presStyleCnt="3">
        <dgm:presLayoutVars>
          <dgm:chMax val="0"/>
          <dgm:chPref val="0"/>
        </dgm:presLayoutVars>
      </dgm:prSet>
      <dgm:spPr/>
    </dgm:pt>
    <dgm:pt modelId="{3332FD45-D85B-43B9-9DE3-22B017C37882}" type="pres">
      <dgm:prSet presAssocID="{6432C4E7-6607-41B2-BFB1-BF6D715CEB6D}" presName="sibTrans" presStyleCnt="0"/>
      <dgm:spPr/>
    </dgm:pt>
    <dgm:pt modelId="{560B474D-0AA7-4726-97AA-F39781DCA509}" type="pres">
      <dgm:prSet presAssocID="{3D2268C5-25CD-4F02-B7A3-BE6243B4F014}" presName="compNode" presStyleCnt="0"/>
      <dgm:spPr/>
    </dgm:pt>
    <dgm:pt modelId="{66DDA77A-F8FB-4195-8DA9-049D09978C0C}" type="pres">
      <dgm:prSet presAssocID="{3D2268C5-25CD-4F02-B7A3-BE6243B4F014}" presName="bgRect" presStyleLbl="bgShp" presStyleIdx="2" presStyleCnt="3"/>
      <dgm:spPr/>
    </dgm:pt>
    <dgm:pt modelId="{A88D4E50-FCB8-4082-9941-7F13CC31B97B}" type="pres">
      <dgm:prSet presAssocID="{3D2268C5-25CD-4F02-B7A3-BE6243B4F0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E41F95CE-9C78-4083-AA7A-08E05E8A6A97}" type="pres">
      <dgm:prSet presAssocID="{3D2268C5-25CD-4F02-B7A3-BE6243B4F014}" presName="spaceRect" presStyleCnt="0"/>
      <dgm:spPr/>
    </dgm:pt>
    <dgm:pt modelId="{80FC81ED-144A-4086-9031-DA8124E0BC5C}" type="pres">
      <dgm:prSet presAssocID="{3D2268C5-25CD-4F02-B7A3-BE6243B4F014}" presName="parTx" presStyleLbl="revTx" presStyleIdx="2" presStyleCnt="3">
        <dgm:presLayoutVars>
          <dgm:chMax val="0"/>
          <dgm:chPref val="0"/>
        </dgm:presLayoutVars>
      </dgm:prSet>
      <dgm:spPr/>
    </dgm:pt>
  </dgm:ptLst>
  <dgm:cxnLst>
    <dgm:cxn modelId="{0796F710-0635-42ED-8DD0-581238E161BB}" type="presOf" srcId="{877CBCF4-7A1B-4362-BE1E-418350EC8862}" destId="{9ADB2318-E3E2-430E-B2F5-85061882778F}" srcOrd="0" destOrd="0" presId="urn:microsoft.com/office/officeart/2018/2/layout/IconVerticalSolidList"/>
    <dgm:cxn modelId="{89F3A52D-F862-47FF-80CC-5F809E40F3D8}" type="presOf" srcId="{3D2268C5-25CD-4F02-B7A3-BE6243B4F014}" destId="{80FC81ED-144A-4086-9031-DA8124E0BC5C}" srcOrd="0" destOrd="0" presId="urn:microsoft.com/office/officeart/2018/2/layout/IconVerticalSolidList"/>
    <dgm:cxn modelId="{EB58573A-BE6C-4A25-9514-D11187ADA010}" type="presOf" srcId="{EED4323E-FA3A-42C4-B896-71FD329CC3FA}" destId="{51A1BF82-58EE-42C1-A58D-AA81B8CD704F}" srcOrd="0" destOrd="0" presId="urn:microsoft.com/office/officeart/2018/2/layout/IconVerticalSolidList"/>
    <dgm:cxn modelId="{ED7C3D45-EF55-4090-A3D9-5AACED62E63F}" srcId="{A2DED812-B37D-4DDD-9313-2A26C3586E60}" destId="{877CBCF4-7A1B-4362-BE1E-418350EC8862}" srcOrd="0" destOrd="0" parTransId="{5610CE16-EC4B-40FE-97BD-F519C8B16AD3}" sibTransId="{2CF48367-F783-45AF-99D7-7755B6EE4808}"/>
    <dgm:cxn modelId="{86E0B356-B28B-4F81-85B4-4D309E4D0F6F}" srcId="{A2DED812-B37D-4DDD-9313-2A26C3586E60}" destId="{EED4323E-FA3A-42C4-B896-71FD329CC3FA}" srcOrd="1" destOrd="0" parTransId="{576F206F-233E-44A9-BB3F-14894D88AE8B}" sibTransId="{6432C4E7-6607-41B2-BFB1-BF6D715CEB6D}"/>
    <dgm:cxn modelId="{4F0A6486-FF7B-4C00-9754-9005249355F1}" srcId="{A2DED812-B37D-4DDD-9313-2A26C3586E60}" destId="{3D2268C5-25CD-4F02-B7A3-BE6243B4F014}" srcOrd="2" destOrd="0" parTransId="{79284F88-D0B7-4533-AE71-DA11517049D1}" sibTransId="{D1ACE217-9CD3-45F0-8AFD-8036CC2CDB2E}"/>
    <dgm:cxn modelId="{ED6A96F6-CC3F-43C7-B021-378BD9E9BD8A}" type="presOf" srcId="{A2DED812-B37D-4DDD-9313-2A26C3586E60}" destId="{26E9D6BA-9CCF-44B6-A009-6753E18FFA99}" srcOrd="0" destOrd="0" presId="urn:microsoft.com/office/officeart/2018/2/layout/IconVerticalSolidList"/>
    <dgm:cxn modelId="{81427036-B3E3-4AD6-954B-74A2E0FD7996}" type="presParOf" srcId="{26E9D6BA-9CCF-44B6-A009-6753E18FFA99}" destId="{52345DA6-5B89-47F5-8833-15D39974C7ED}" srcOrd="0" destOrd="0" presId="urn:microsoft.com/office/officeart/2018/2/layout/IconVerticalSolidList"/>
    <dgm:cxn modelId="{E4786C62-AEF6-4547-8D27-9A1E7902D099}" type="presParOf" srcId="{52345DA6-5B89-47F5-8833-15D39974C7ED}" destId="{782F31FB-5001-4D6C-A8D2-F221C35601BC}" srcOrd="0" destOrd="0" presId="urn:microsoft.com/office/officeart/2018/2/layout/IconVerticalSolidList"/>
    <dgm:cxn modelId="{91AB6111-2137-46C8-8327-B32DB2E358DD}" type="presParOf" srcId="{52345DA6-5B89-47F5-8833-15D39974C7ED}" destId="{7F7AA243-6BC1-4722-A5C3-28092CDBBE38}" srcOrd="1" destOrd="0" presId="urn:microsoft.com/office/officeart/2018/2/layout/IconVerticalSolidList"/>
    <dgm:cxn modelId="{699FF1D4-EC44-4708-95BC-1475B6BD86AD}" type="presParOf" srcId="{52345DA6-5B89-47F5-8833-15D39974C7ED}" destId="{4F0B916C-3283-40C5-8E78-0F25604331E6}" srcOrd="2" destOrd="0" presId="urn:microsoft.com/office/officeart/2018/2/layout/IconVerticalSolidList"/>
    <dgm:cxn modelId="{26C67332-922F-416B-A877-30E2857AB095}" type="presParOf" srcId="{52345DA6-5B89-47F5-8833-15D39974C7ED}" destId="{9ADB2318-E3E2-430E-B2F5-85061882778F}" srcOrd="3" destOrd="0" presId="urn:microsoft.com/office/officeart/2018/2/layout/IconVerticalSolidList"/>
    <dgm:cxn modelId="{E0F80C50-BCF5-4763-B3C7-AD7C983716CB}" type="presParOf" srcId="{26E9D6BA-9CCF-44B6-A009-6753E18FFA99}" destId="{E6B8224D-99A3-4C9D-A946-038DEFB0BEFB}" srcOrd="1" destOrd="0" presId="urn:microsoft.com/office/officeart/2018/2/layout/IconVerticalSolidList"/>
    <dgm:cxn modelId="{F191E819-4519-483E-AC2F-720415182228}" type="presParOf" srcId="{26E9D6BA-9CCF-44B6-A009-6753E18FFA99}" destId="{45A3A715-F76C-439A-9E75-207BA39B6BC7}" srcOrd="2" destOrd="0" presId="urn:microsoft.com/office/officeart/2018/2/layout/IconVerticalSolidList"/>
    <dgm:cxn modelId="{03608E26-C713-424B-BEFE-9868858E6715}" type="presParOf" srcId="{45A3A715-F76C-439A-9E75-207BA39B6BC7}" destId="{C48E9C9A-F1F2-478E-BD06-3739E0DAFFB7}" srcOrd="0" destOrd="0" presId="urn:microsoft.com/office/officeart/2018/2/layout/IconVerticalSolidList"/>
    <dgm:cxn modelId="{CF2475BA-62C7-44A7-9904-87072FE2E5E3}" type="presParOf" srcId="{45A3A715-F76C-439A-9E75-207BA39B6BC7}" destId="{0A0AB988-8673-4D14-8886-5A303898B772}" srcOrd="1" destOrd="0" presId="urn:microsoft.com/office/officeart/2018/2/layout/IconVerticalSolidList"/>
    <dgm:cxn modelId="{5F4FE86F-5557-4531-B3CC-3F9ABE45F8AD}" type="presParOf" srcId="{45A3A715-F76C-439A-9E75-207BA39B6BC7}" destId="{64EBEA6C-E291-49E4-B3B1-F5B7917C1975}" srcOrd="2" destOrd="0" presId="urn:microsoft.com/office/officeart/2018/2/layout/IconVerticalSolidList"/>
    <dgm:cxn modelId="{EFFBC5C6-0782-458B-A019-C26FAAA450FC}" type="presParOf" srcId="{45A3A715-F76C-439A-9E75-207BA39B6BC7}" destId="{51A1BF82-58EE-42C1-A58D-AA81B8CD704F}" srcOrd="3" destOrd="0" presId="urn:microsoft.com/office/officeart/2018/2/layout/IconVerticalSolidList"/>
    <dgm:cxn modelId="{6B22BE84-DCD6-4294-8DD1-610E8D240C8D}" type="presParOf" srcId="{26E9D6BA-9CCF-44B6-A009-6753E18FFA99}" destId="{3332FD45-D85B-43B9-9DE3-22B017C37882}" srcOrd="3" destOrd="0" presId="urn:microsoft.com/office/officeart/2018/2/layout/IconVerticalSolidList"/>
    <dgm:cxn modelId="{4FAF4701-57DF-466F-9EF6-4B07DF5D97C1}" type="presParOf" srcId="{26E9D6BA-9CCF-44B6-A009-6753E18FFA99}" destId="{560B474D-0AA7-4726-97AA-F39781DCA509}" srcOrd="4" destOrd="0" presId="urn:microsoft.com/office/officeart/2018/2/layout/IconVerticalSolidList"/>
    <dgm:cxn modelId="{44C594AA-8095-4318-AB9F-FAE9966AA3EA}" type="presParOf" srcId="{560B474D-0AA7-4726-97AA-F39781DCA509}" destId="{66DDA77A-F8FB-4195-8DA9-049D09978C0C}" srcOrd="0" destOrd="0" presId="urn:microsoft.com/office/officeart/2018/2/layout/IconVerticalSolidList"/>
    <dgm:cxn modelId="{E230964D-4124-4C2B-BA2B-6C2060E9745D}" type="presParOf" srcId="{560B474D-0AA7-4726-97AA-F39781DCA509}" destId="{A88D4E50-FCB8-4082-9941-7F13CC31B97B}" srcOrd="1" destOrd="0" presId="urn:microsoft.com/office/officeart/2018/2/layout/IconVerticalSolidList"/>
    <dgm:cxn modelId="{40643FA8-B2B7-47F3-B392-DA62091188F7}" type="presParOf" srcId="{560B474D-0AA7-4726-97AA-F39781DCA509}" destId="{E41F95CE-9C78-4083-AA7A-08E05E8A6A97}" srcOrd="2" destOrd="0" presId="urn:microsoft.com/office/officeart/2018/2/layout/IconVerticalSolidList"/>
    <dgm:cxn modelId="{465E81F5-04EC-41A7-B6DA-4F6DB0828B89}" type="presParOf" srcId="{560B474D-0AA7-4726-97AA-F39781DCA509}" destId="{80FC81ED-144A-4086-9031-DA8124E0BC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B426E-53E3-47D6-A73E-8D8612B681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270098-2A0A-400D-AC20-6847654EB2D0}">
      <dgm:prSet/>
      <dgm:spPr/>
      <dgm:t>
        <a:bodyPr/>
        <a:lstStyle/>
        <a:p>
          <a:r>
            <a:rPr lang="en-US"/>
            <a:t>A vinegar label listing “5% acetic acid (by volume)” means that there is 5 mL of pure acetic acid dissolved in every 100 mL of the vinegar solution. </a:t>
          </a:r>
        </a:p>
      </dgm:t>
    </dgm:pt>
    <dgm:pt modelId="{078090ED-FFBB-4129-93AE-B0E8593E343B}" type="parTrans" cxnId="{21431A42-6590-4A8A-B65D-2A9FE1A884C9}">
      <dgm:prSet/>
      <dgm:spPr/>
      <dgm:t>
        <a:bodyPr/>
        <a:lstStyle/>
        <a:p>
          <a:endParaRPr lang="en-US"/>
        </a:p>
      </dgm:t>
    </dgm:pt>
    <dgm:pt modelId="{7ECB7ABB-616E-48AA-AE2D-6D3505EECEE5}" type="sibTrans" cxnId="{21431A42-6590-4A8A-B65D-2A9FE1A884C9}">
      <dgm:prSet/>
      <dgm:spPr/>
      <dgm:t>
        <a:bodyPr/>
        <a:lstStyle/>
        <a:p>
          <a:endParaRPr lang="en-US"/>
        </a:p>
      </dgm:t>
    </dgm:pt>
    <dgm:pt modelId="{BE1E74CC-52A9-448B-84F7-72FACD0C275E}">
      <dgm:prSet/>
      <dgm:spPr/>
      <dgm:t>
        <a:bodyPr/>
        <a:lstStyle/>
        <a:p>
          <a:r>
            <a:rPr lang="en-US"/>
            <a:t>This type of concentration is often designated as % V/V, percentage volume by volume, or percentage by volume.</a:t>
          </a:r>
        </a:p>
      </dgm:t>
    </dgm:pt>
    <dgm:pt modelId="{C14726D0-5606-4DCE-9BE4-22FCBBA2B523}" type="parTrans" cxnId="{1A29F049-5A9D-4115-8EFC-A76EA4948A0D}">
      <dgm:prSet/>
      <dgm:spPr/>
      <dgm:t>
        <a:bodyPr/>
        <a:lstStyle/>
        <a:p>
          <a:endParaRPr lang="en-US"/>
        </a:p>
      </dgm:t>
    </dgm:pt>
    <dgm:pt modelId="{A0D59D5C-7615-462A-91BD-F24E2D692216}" type="sibTrans" cxnId="{1A29F049-5A9D-4115-8EFC-A76EA4948A0D}">
      <dgm:prSet/>
      <dgm:spPr/>
      <dgm:t>
        <a:bodyPr/>
        <a:lstStyle/>
        <a:p>
          <a:endParaRPr lang="en-US"/>
        </a:p>
      </dgm:t>
    </dgm:pt>
    <dgm:pt modelId="{B437A901-2430-426D-8233-63731577110F}">
      <dgm:prSet/>
      <dgm:spPr/>
      <dgm:t>
        <a:bodyPr/>
        <a:lstStyle/>
        <a:p>
          <a:r>
            <a:rPr lang="en-US"/>
            <a:t>Expression:</a:t>
          </a:r>
        </a:p>
      </dgm:t>
    </dgm:pt>
    <dgm:pt modelId="{DD05259C-BB06-4FD6-8ECE-097BA9A6F57C}" type="parTrans" cxnId="{AD656D62-B8A2-4939-A31E-275E6FAC303D}">
      <dgm:prSet/>
      <dgm:spPr/>
      <dgm:t>
        <a:bodyPr/>
        <a:lstStyle/>
        <a:p>
          <a:endParaRPr lang="en-US"/>
        </a:p>
      </dgm:t>
    </dgm:pt>
    <dgm:pt modelId="{3828FED6-8AEB-4181-9ED7-EB1EA0D6B03B}" type="sibTrans" cxnId="{AD656D62-B8A2-4939-A31E-275E6FAC303D}">
      <dgm:prSet/>
      <dgm:spPr/>
      <dgm:t>
        <a:bodyPr/>
        <a:lstStyle/>
        <a:p>
          <a:endParaRPr lang="en-US"/>
        </a:p>
      </dgm:t>
    </dgm:pt>
    <dgm:pt modelId="{F6D7CCE2-1B6B-4BBF-88BE-07E270C42371}">
      <dgm:prSet/>
      <dgm:spPr/>
      <dgm:t>
        <a:bodyPr/>
        <a:lstStyle/>
        <a:p>
          <a:r>
            <a:rPr lang="en-US"/>
            <a:t>Example: A photographic “stop bath” contains 140 mL of pure acetic acid in a 500 mL bottle of solution. What is the percentage by volume concentration of acetic acid?</a:t>
          </a:r>
        </a:p>
      </dgm:t>
    </dgm:pt>
    <dgm:pt modelId="{44B9FB75-9F6C-4EBF-977C-8B6DA590EE67}" type="parTrans" cxnId="{1D7DF669-1146-44E0-8460-6D3574EC97C7}">
      <dgm:prSet/>
      <dgm:spPr/>
      <dgm:t>
        <a:bodyPr/>
        <a:lstStyle/>
        <a:p>
          <a:endParaRPr lang="en-US"/>
        </a:p>
      </dgm:t>
    </dgm:pt>
    <dgm:pt modelId="{1A822391-229C-43C7-90AC-09743A78F4AD}" type="sibTrans" cxnId="{1D7DF669-1146-44E0-8460-6D3574EC97C7}">
      <dgm:prSet/>
      <dgm:spPr/>
      <dgm:t>
        <a:bodyPr/>
        <a:lstStyle/>
        <a:p>
          <a:endParaRPr lang="en-US"/>
        </a:p>
      </dgm:t>
    </dgm:pt>
    <dgm:pt modelId="{ACABC375-5037-42EB-A441-F976A2B28702}" type="pres">
      <dgm:prSet presAssocID="{0F0B426E-53E3-47D6-A73E-8D8612B681B7}" presName="root" presStyleCnt="0">
        <dgm:presLayoutVars>
          <dgm:dir/>
          <dgm:resizeHandles val="exact"/>
        </dgm:presLayoutVars>
      </dgm:prSet>
      <dgm:spPr/>
    </dgm:pt>
    <dgm:pt modelId="{A52E231F-3F59-4DF0-9EB3-6DF03E2C7677}" type="pres">
      <dgm:prSet presAssocID="{AC270098-2A0A-400D-AC20-6847654EB2D0}" presName="compNode" presStyleCnt="0"/>
      <dgm:spPr/>
    </dgm:pt>
    <dgm:pt modelId="{CAE7B7BF-8F14-46BF-A576-07BD130326EF}" type="pres">
      <dgm:prSet presAssocID="{AC270098-2A0A-400D-AC20-6847654EB2D0}" presName="bgRect" presStyleLbl="bgShp" presStyleIdx="0" presStyleCnt="4"/>
      <dgm:spPr/>
    </dgm:pt>
    <dgm:pt modelId="{ABC94417-43C2-41AD-B015-B988B63FC60E}" type="pres">
      <dgm:prSet presAssocID="{AC270098-2A0A-400D-AC20-6847654EB2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0FAC3281-B4E1-4950-A09C-18B71DA5D583}" type="pres">
      <dgm:prSet presAssocID="{AC270098-2A0A-400D-AC20-6847654EB2D0}" presName="spaceRect" presStyleCnt="0"/>
      <dgm:spPr/>
    </dgm:pt>
    <dgm:pt modelId="{90E07C4A-4230-4B99-84D6-6B8708DFBF1C}" type="pres">
      <dgm:prSet presAssocID="{AC270098-2A0A-400D-AC20-6847654EB2D0}" presName="parTx" presStyleLbl="revTx" presStyleIdx="0" presStyleCnt="4">
        <dgm:presLayoutVars>
          <dgm:chMax val="0"/>
          <dgm:chPref val="0"/>
        </dgm:presLayoutVars>
      </dgm:prSet>
      <dgm:spPr/>
    </dgm:pt>
    <dgm:pt modelId="{D0BE435E-B553-482B-B083-5C7D2A383A80}" type="pres">
      <dgm:prSet presAssocID="{7ECB7ABB-616E-48AA-AE2D-6D3505EECEE5}" presName="sibTrans" presStyleCnt="0"/>
      <dgm:spPr/>
    </dgm:pt>
    <dgm:pt modelId="{A6E4E1CF-4903-4BFD-9235-BB055F030AAA}" type="pres">
      <dgm:prSet presAssocID="{BE1E74CC-52A9-448B-84F7-72FACD0C275E}" presName="compNode" presStyleCnt="0"/>
      <dgm:spPr/>
    </dgm:pt>
    <dgm:pt modelId="{A177E26C-D0EE-4B2B-A1DF-AF3383C3F356}" type="pres">
      <dgm:prSet presAssocID="{BE1E74CC-52A9-448B-84F7-72FACD0C275E}" presName="bgRect" presStyleLbl="bgShp" presStyleIdx="1" presStyleCnt="4"/>
      <dgm:spPr/>
    </dgm:pt>
    <dgm:pt modelId="{29602A58-7371-4B33-85CD-9569AE56EF6D}" type="pres">
      <dgm:prSet presAssocID="{BE1E74CC-52A9-448B-84F7-72FACD0C27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7836A425-CEB3-470B-B707-B97F2FE760C7}" type="pres">
      <dgm:prSet presAssocID="{BE1E74CC-52A9-448B-84F7-72FACD0C275E}" presName="spaceRect" presStyleCnt="0"/>
      <dgm:spPr/>
    </dgm:pt>
    <dgm:pt modelId="{479B2081-25EC-4C70-AB94-69E102607048}" type="pres">
      <dgm:prSet presAssocID="{BE1E74CC-52A9-448B-84F7-72FACD0C275E}" presName="parTx" presStyleLbl="revTx" presStyleIdx="1" presStyleCnt="4">
        <dgm:presLayoutVars>
          <dgm:chMax val="0"/>
          <dgm:chPref val="0"/>
        </dgm:presLayoutVars>
      </dgm:prSet>
      <dgm:spPr/>
    </dgm:pt>
    <dgm:pt modelId="{46968B29-6231-442D-A317-C53196E1F38C}" type="pres">
      <dgm:prSet presAssocID="{A0D59D5C-7615-462A-91BD-F24E2D692216}" presName="sibTrans" presStyleCnt="0"/>
      <dgm:spPr/>
    </dgm:pt>
    <dgm:pt modelId="{EB9F35FF-E3DB-4B0D-A230-B494836AC958}" type="pres">
      <dgm:prSet presAssocID="{B437A901-2430-426D-8233-63731577110F}" presName="compNode" presStyleCnt="0"/>
      <dgm:spPr/>
    </dgm:pt>
    <dgm:pt modelId="{3D762AA3-F509-4F6B-8904-CD61E78EC931}" type="pres">
      <dgm:prSet presAssocID="{B437A901-2430-426D-8233-63731577110F}" presName="bgRect" presStyleLbl="bgShp" presStyleIdx="2" presStyleCnt="4"/>
      <dgm:spPr/>
    </dgm:pt>
    <dgm:pt modelId="{7A5200B6-6F50-46D2-B033-CD4026DD10D9}" type="pres">
      <dgm:prSet presAssocID="{B437A901-2430-426D-8233-6373157711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d Face with No Fill"/>
        </a:ext>
      </dgm:extLst>
    </dgm:pt>
    <dgm:pt modelId="{8AD58E34-EAB8-4816-93B5-E7AB669EFE82}" type="pres">
      <dgm:prSet presAssocID="{B437A901-2430-426D-8233-63731577110F}" presName="spaceRect" presStyleCnt="0"/>
      <dgm:spPr/>
    </dgm:pt>
    <dgm:pt modelId="{44A864AF-A284-4FBE-8E2D-CDB52A0C87A4}" type="pres">
      <dgm:prSet presAssocID="{B437A901-2430-426D-8233-63731577110F}" presName="parTx" presStyleLbl="revTx" presStyleIdx="2" presStyleCnt="4">
        <dgm:presLayoutVars>
          <dgm:chMax val="0"/>
          <dgm:chPref val="0"/>
        </dgm:presLayoutVars>
      </dgm:prSet>
      <dgm:spPr/>
    </dgm:pt>
    <dgm:pt modelId="{146EB7BA-F618-4C78-B9A9-6FF510CB168E}" type="pres">
      <dgm:prSet presAssocID="{3828FED6-8AEB-4181-9ED7-EB1EA0D6B03B}" presName="sibTrans" presStyleCnt="0"/>
      <dgm:spPr/>
    </dgm:pt>
    <dgm:pt modelId="{5E9089C0-1EB0-4213-AED5-0CCBE7D335EC}" type="pres">
      <dgm:prSet presAssocID="{F6D7CCE2-1B6B-4BBF-88BE-07E270C42371}" presName="compNode" presStyleCnt="0"/>
      <dgm:spPr/>
    </dgm:pt>
    <dgm:pt modelId="{D66C9651-61EF-4F4F-9B6C-E19AA296AC05}" type="pres">
      <dgm:prSet presAssocID="{F6D7CCE2-1B6B-4BBF-88BE-07E270C42371}" presName="bgRect" presStyleLbl="bgShp" presStyleIdx="3" presStyleCnt="4"/>
      <dgm:spPr/>
    </dgm:pt>
    <dgm:pt modelId="{CB5E5FA1-D50D-4142-BB3C-87E60DF89AF9}" type="pres">
      <dgm:prSet presAssocID="{F6D7CCE2-1B6B-4BBF-88BE-07E270C423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01CBFB28-142D-4406-AAB8-04BF0A068A0C}" type="pres">
      <dgm:prSet presAssocID="{F6D7CCE2-1B6B-4BBF-88BE-07E270C42371}" presName="spaceRect" presStyleCnt="0"/>
      <dgm:spPr/>
    </dgm:pt>
    <dgm:pt modelId="{92F97737-8193-4D49-A093-B2C850B09E77}" type="pres">
      <dgm:prSet presAssocID="{F6D7CCE2-1B6B-4BBF-88BE-07E270C42371}" presName="parTx" presStyleLbl="revTx" presStyleIdx="3" presStyleCnt="4">
        <dgm:presLayoutVars>
          <dgm:chMax val="0"/>
          <dgm:chPref val="0"/>
        </dgm:presLayoutVars>
      </dgm:prSet>
      <dgm:spPr/>
    </dgm:pt>
  </dgm:ptLst>
  <dgm:cxnLst>
    <dgm:cxn modelId="{AC56B119-FE4C-4988-B103-2CC403ABF58C}" type="presOf" srcId="{0F0B426E-53E3-47D6-A73E-8D8612B681B7}" destId="{ACABC375-5037-42EB-A441-F976A2B28702}" srcOrd="0" destOrd="0" presId="urn:microsoft.com/office/officeart/2018/2/layout/IconVerticalSolidList"/>
    <dgm:cxn modelId="{21431A42-6590-4A8A-B65D-2A9FE1A884C9}" srcId="{0F0B426E-53E3-47D6-A73E-8D8612B681B7}" destId="{AC270098-2A0A-400D-AC20-6847654EB2D0}" srcOrd="0" destOrd="0" parTransId="{078090ED-FFBB-4129-93AE-B0E8593E343B}" sibTransId="{7ECB7ABB-616E-48AA-AE2D-6D3505EECEE5}"/>
    <dgm:cxn modelId="{AD656D62-B8A2-4939-A31E-275E6FAC303D}" srcId="{0F0B426E-53E3-47D6-A73E-8D8612B681B7}" destId="{B437A901-2430-426D-8233-63731577110F}" srcOrd="2" destOrd="0" parTransId="{DD05259C-BB06-4FD6-8ECE-097BA9A6F57C}" sibTransId="{3828FED6-8AEB-4181-9ED7-EB1EA0D6B03B}"/>
    <dgm:cxn modelId="{44CFBD67-5CAC-4796-AAF8-D3C8D9240B85}" type="presOf" srcId="{BE1E74CC-52A9-448B-84F7-72FACD0C275E}" destId="{479B2081-25EC-4C70-AB94-69E102607048}" srcOrd="0" destOrd="0" presId="urn:microsoft.com/office/officeart/2018/2/layout/IconVerticalSolidList"/>
    <dgm:cxn modelId="{1A29F049-5A9D-4115-8EFC-A76EA4948A0D}" srcId="{0F0B426E-53E3-47D6-A73E-8D8612B681B7}" destId="{BE1E74CC-52A9-448B-84F7-72FACD0C275E}" srcOrd="1" destOrd="0" parTransId="{C14726D0-5606-4DCE-9BE4-22FCBBA2B523}" sibTransId="{A0D59D5C-7615-462A-91BD-F24E2D692216}"/>
    <dgm:cxn modelId="{1D7DF669-1146-44E0-8460-6D3574EC97C7}" srcId="{0F0B426E-53E3-47D6-A73E-8D8612B681B7}" destId="{F6D7CCE2-1B6B-4BBF-88BE-07E270C42371}" srcOrd="3" destOrd="0" parTransId="{44B9FB75-9F6C-4EBF-977C-8B6DA590EE67}" sibTransId="{1A822391-229C-43C7-90AC-09743A78F4AD}"/>
    <dgm:cxn modelId="{DDD3AA70-A067-48D0-9B44-EFB539A3FF7B}" type="presOf" srcId="{AC270098-2A0A-400D-AC20-6847654EB2D0}" destId="{90E07C4A-4230-4B99-84D6-6B8708DFBF1C}" srcOrd="0" destOrd="0" presId="urn:microsoft.com/office/officeart/2018/2/layout/IconVerticalSolidList"/>
    <dgm:cxn modelId="{528981DC-A892-45DD-A7F0-04FE020AAE59}" type="presOf" srcId="{F6D7CCE2-1B6B-4BBF-88BE-07E270C42371}" destId="{92F97737-8193-4D49-A093-B2C850B09E77}" srcOrd="0" destOrd="0" presId="urn:microsoft.com/office/officeart/2018/2/layout/IconVerticalSolidList"/>
    <dgm:cxn modelId="{E6329BE3-0C60-4159-A60C-760B64F3BC78}" type="presOf" srcId="{B437A901-2430-426D-8233-63731577110F}" destId="{44A864AF-A284-4FBE-8E2D-CDB52A0C87A4}" srcOrd="0" destOrd="0" presId="urn:microsoft.com/office/officeart/2018/2/layout/IconVerticalSolidList"/>
    <dgm:cxn modelId="{E7A1E2D8-9B98-439D-8003-C429313DFCA3}" type="presParOf" srcId="{ACABC375-5037-42EB-A441-F976A2B28702}" destId="{A52E231F-3F59-4DF0-9EB3-6DF03E2C7677}" srcOrd="0" destOrd="0" presId="urn:microsoft.com/office/officeart/2018/2/layout/IconVerticalSolidList"/>
    <dgm:cxn modelId="{470370D4-E94D-4FB3-8127-39FD0BB6F375}" type="presParOf" srcId="{A52E231F-3F59-4DF0-9EB3-6DF03E2C7677}" destId="{CAE7B7BF-8F14-46BF-A576-07BD130326EF}" srcOrd="0" destOrd="0" presId="urn:microsoft.com/office/officeart/2018/2/layout/IconVerticalSolidList"/>
    <dgm:cxn modelId="{4D7F2245-B250-402D-B486-9923638E8BB0}" type="presParOf" srcId="{A52E231F-3F59-4DF0-9EB3-6DF03E2C7677}" destId="{ABC94417-43C2-41AD-B015-B988B63FC60E}" srcOrd="1" destOrd="0" presId="urn:microsoft.com/office/officeart/2018/2/layout/IconVerticalSolidList"/>
    <dgm:cxn modelId="{3BA99702-2AA9-4BCB-AA05-3E6D9FA735DC}" type="presParOf" srcId="{A52E231F-3F59-4DF0-9EB3-6DF03E2C7677}" destId="{0FAC3281-B4E1-4950-A09C-18B71DA5D583}" srcOrd="2" destOrd="0" presId="urn:microsoft.com/office/officeart/2018/2/layout/IconVerticalSolidList"/>
    <dgm:cxn modelId="{DE258CEA-F841-4732-A4AA-7F1A866391B4}" type="presParOf" srcId="{A52E231F-3F59-4DF0-9EB3-6DF03E2C7677}" destId="{90E07C4A-4230-4B99-84D6-6B8708DFBF1C}" srcOrd="3" destOrd="0" presId="urn:microsoft.com/office/officeart/2018/2/layout/IconVerticalSolidList"/>
    <dgm:cxn modelId="{60F87D16-CE95-4E1D-822A-93624DBC7F98}" type="presParOf" srcId="{ACABC375-5037-42EB-A441-F976A2B28702}" destId="{D0BE435E-B553-482B-B083-5C7D2A383A80}" srcOrd="1" destOrd="0" presId="urn:microsoft.com/office/officeart/2018/2/layout/IconVerticalSolidList"/>
    <dgm:cxn modelId="{5FF7D93E-163C-4EF0-95C4-ECAF99C52725}" type="presParOf" srcId="{ACABC375-5037-42EB-A441-F976A2B28702}" destId="{A6E4E1CF-4903-4BFD-9235-BB055F030AAA}" srcOrd="2" destOrd="0" presId="urn:microsoft.com/office/officeart/2018/2/layout/IconVerticalSolidList"/>
    <dgm:cxn modelId="{1ABED58B-3F46-463F-94BF-1A5F699C8216}" type="presParOf" srcId="{A6E4E1CF-4903-4BFD-9235-BB055F030AAA}" destId="{A177E26C-D0EE-4B2B-A1DF-AF3383C3F356}" srcOrd="0" destOrd="0" presId="urn:microsoft.com/office/officeart/2018/2/layout/IconVerticalSolidList"/>
    <dgm:cxn modelId="{5A66A4DE-957F-4931-B62F-CB42E46ED0D2}" type="presParOf" srcId="{A6E4E1CF-4903-4BFD-9235-BB055F030AAA}" destId="{29602A58-7371-4B33-85CD-9569AE56EF6D}" srcOrd="1" destOrd="0" presId="urn:microsoft.com/office/officeart/2018/2/layout/IconVerticalSolidList"/>
    <dgm:cxn modelId="{6971C30F-0580-4731-AA8C-F95BAA2F9355}" type="presParOf" srcId="{A6E4E1CF-4903-4BFD-9235-BB055F030AAA}" destId="{7836A425-CEB3-470B-B707-B97F2FE760C7}" srcOrd="2" destOrd="0" presId="urn:microsoft.com/office/officeart/2018/2/layout/IconVerticalSolidList"/>
    <dgm:cxn modelId="{C2F096BE-EE47-4682-9E10-BE05D296EC0A}" type="presParOf" srcId="{A6E4E1CF-4903-4BFD-9235-BB055F030AAA}" destId="{479B2081-25EC-4C70-AB94-69E102607048}" srcOrd="3" destOrd="0" presId="urn:microsoft.com/office/officeart/2018/2/layout/IconVerticalSolidList"/>
    <dgm:cxn modelId="{F47130A4-561A-4B30-A972-68B8EFD3C14B}" type="presParOf" srcId="{ACABC375-5037-42EB-A441-F976A2B28702}" destId="{46968B29-6231-442D-A317-C53196E1F38C}" srcOrd="3" destOrd="0" presId="urn:microsoft.com/office/officeart/2018/2/layout/IconVerticalSolidList"/>
    <dgm:cxn modelId="{8ED20304-5AF8-44B0-8BB6-F4F5002D01E3}" type="presParOf" srcId="{ACABC375-5037-42EB-A441-F976A2B28702}" destId="{EB9F35FF-E3DB-4B0D-A230-B494836AC958}" srcOrd="4" destOrd="0" presId="urn:microsoft.com/office/officeart/2018/2/layout/IconVerticalSolidList"/>
    <dgm:cxn modelId="{3065B08A-2989-497D-BAA8-F9BC1FDE12E9}" type="presParOf" srcId="{EB9F35FF-E3DB-4B0D-A230-B494836AC958}" destId="{3D762AA3-F509-4F6B-8904-CD61E78EC931}" srcOrd="0" destOrd="0" presId="urn:microsoft.com/office/officeart/2018/2/layout/IconVerticalSolidList"/>
    <dgm:cxn modelId="{8D1BBF31-C959-4296-A490-92CC7260B23E}" type="presParOf" srcId="{EB9F35FF-E3DB-4B0D-A230-B494836AC958}" destId="{7A5200B6-6F50-46D2-B033-CD4026DD10D9}" srcOrd="1" destOrd="0" presId="urn:microsoft.com/office/officeart/2018/2/layout/IconVerticalSolidList"/>
    <dgm:cxn modelId="{5E4D09FC-1235-45B5-A699-C0DEEEA3A620}" type="presParOf" srcId="{EB9F35FF-E3DB-4B0D-A230-B494836AC958}" destId="{8AD58E34-EAB8-4816-93B5-E7AB669EFE82}" srcOrd="2" destOrd="0" presId="urn:microsoft.com/office/officeart/2018/2/layout/IconVerticalSolidList"/>
    <dgm:cxn modelId="{DB02FBBA-8169-4498-9B34-5EB45BCC309A}" type="presParOf" srcId="{EB9F35FF-E3DB-4B0D-A230-B494836AC958}" destId="{44A864AF-A284-4FBE-8E2D-CDB52A0C87A4}" srcOrd="3" destOrd="0" presId="urn:microsoft.com/office/officeart/2018/2/layout/IconVerticalSolidList"/>
    <dgm:cxn modelId="{BF228275-4652-4423-B17B-A1403415EDA5}" type="presParOf" srcId="{ACABC375-5037-42EB-A441-F976A2B28702}" destId="{146EB7BA-F618-4C78-B9A9-6FF510CB168E}" srcOrd="5" destOrd="0" presId="urn:microsoft.com/office/officeart/2018/2/layout/IconVerticalSolidList"/>
    <dgm:cxn modelId="{E7AD8FE2-EC07-4DBD-97B6-53B5DEA3D41D}" type="presParOf" srcId="{ACABC375-5037-42EB-A441-F976A2B28702}" destId="{5E9089C0-1EB0-4213-AED5-0CCBE7D335EC}" srcOrd="6" destOrd="0" presId="urn:microsoft.com/office/officeart/2018/2/layout/IconVerticalSolidList"/>
    <dgm:cxn modelId="{4B08F45E-D30F-4E90-BDCB-2BDD784F9F37}" type="presParOf" srcId="{5E9089C0-1EB0-4213-AED5-0CCBE7D335EC}" destId="{D66C9651-61EF-4F4F-9B6C-E19AA296AC05}" srcOrd="0" destOrd="0" presId="urn:microsoft.com/office/officeart/2018/2/layout/IconVerticalSolidList"/>
    <dgm:cxn modelId="{5E5598A8-C2EA-4270-B3A5-828676C85525}" type="presParOf" srcId="{5E9089C0-1EB0-4213-AED5-0CCBE7D335EC}" destId="{CB5E5FA1-D50D-4142-BB3C-87E60DF89AF9}" srcOrd="1" destOrd="0" presId="urn:microsoft.com/office/officeart/2018/2/layout/IconVerticalSolidList"/>
    <dgm:cxn modelId="{EF4A2AC9-1EEF-412B-BE7B-2FE4BDAE0319}" type="presParOf" srcId="{5E9089C0-1EB0-4213-AED5-0CCBE7D335EC}" destId="{01CBFB28-142D-4406-AAB8-04BF0A068A0C}" srcOrd="2" destOrd="0" presId="urn:microsoft.com/office/officeart/2018/2/layout/IconVerticalSolidList"/>
    <dgm:cxn modelId="{773EF0AC-8A37-403F-939C-7FE760DC59D1}" type="presParOf" srcId="{5E9089C0-1EB0-4213-AED5-0CCBE7D335EC}" destId="{92F97737-8193-4D49-A093-B2C850B09E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5FEAE-A834-49CC-B9BB-AAB41B5B721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6832A7-4E06-4B40-9097-DC4219F5638C}">
      <dgm:prSet/>
      <dgm:spPr/>
      <dgm:t>
        <a:bodyPr/>
        <a:lstStyle/>
        <a:p>
          <a:r>
            <a:rPr lang="en-US"/>
            <a:t>Another common concentration ratio used for consumer products is “percentage weight by volume” or % W/V. (In consumer and commercial applications, “weight” is used instead of “mass,” which explains the W in the W/V label.) </a:t>
          </a:r>
        </a:p>
      </dgm:t>
    </dgm:pt>
    <dgm:pt modelId="{B50F373C-0E24-464E-A307-80DF43D6D414}" type="parTrans" cxnId="{91D941A1-D2CD-421F-A171-07EC08C80FA2}">
      <dgm:prSet/>
      <dgm:spPr/>
      <dgm:t>
        <a:bodyPr/>
        <a:lstStyle/>
        <a:p>
          <a:endParaRPr lang="en-US"/>
        </a:p>
      </dgm:t>
    </dgm:pt>
    <dgm:pt modelId="{39174161-B960-481F-BB3B-1F4B74ED8F39}" type="sibTrans" cxnId="{91D941A1-D2CD-421F-A171-07EC08C80FA2}">
      <dgm:prSet/>
      <dgm:spPr/>
      <dgm:t>
        <a:bodyPr/>
        <a:lstStyle/>
        <a:p>
          <a:endParaRPr lang="en-US"/>
        </a:p>
      </dgm:t>
    </dgm:pt>
    <dgm:pt modelId="{FF30AAC5-5696-4667-83BA-A3EC79CCFA0C}">
      <dgm:prSet/>
      <dgm:spPr/>
      <dgm:t>
        <a:bodyPr/>
        <a:lstStyle/>
        <a:p>
          <a:r>
            <a:rPr lang="en-US"/>
            <a:t>For example, a hydrogen peroxide topical solution used as an antiseptic is 3% W/V</a:t>
          </a:r>
        </a:p>
      </dgm:t>
    </dgm:pt>
    <dgm:pt modelId="{15B28232-627F-4339-B2DC-468D162F18E7}" type="parTrans" cxnId="{251D8274-E694-4387-AABB-31502567FFD5}">
      <dgm:prSet/>
      <dgm:spPr/>
      <dgm:t>
        <a:bodyPr/>
        <a:lstStyle/>
        <a:p>
          <a:endParaRPr lang="en-US"/>
        </a:p>
      </dgm:t>
    </dgm:pt>
    <dgm:pt modelId="{E55E9DF8-73F5-49F3-8742-0F2143F6A1C7}" type="sibTrans" cxnId="{251D8274-E694-4387-AABB-31502567FFD5}">
      <dgm:prSet/>
      <dgm:spPr/>
      <dgm:t>
        <a:bodyPr/>
        <a:lstStyle/>
        <a:p>
          <a:endParaRPr lang="en-US"/>
        </a:p>
      </dgm:t>
    </dgm:pt>
    <dgm:pt modelId="{BC30A9D9-AB0E-49E3-8741-E793152985E8}">
      <dgm:prSet/>
      <dgm:spPr/>
      <dgm:t>
        <a:bodyPr/>
        <a:lstStyle/>
        <a:p>
          <a:r>
            <a:rPr lang="en-US"/>
            <a:t>Expression:</a:t>
          </a:r>
        </a:p>
      </dgm:t>
    </dgm:pt>
    <dgm:pt modelId="{187586D7-5EE1-4C57-8250-080E1B973DF3}" type="parTrans" cxnId="{172C9C11-60B7-4356-B2C1-23874749FD2F}">
      <dgm:prSet/>
      <dgm:spPr/>
      <dgm:t>
        <a:bodyPr/>
        <a:lstStyle/>
        <a:p>
          <a:endParaRPr lang="en-US"/>
        </a:p>
      </dgm:t>
    </dgm:pt>
    <dgm:pt modelId="{C87737B5-7CC8-4C0D-9B7F-857D203FD3C9}" type="sibTrans" cxnId="{172C9C11-60B7-4356-B2C1-23874749FD2F}">
      <dgm:prSet/>
      <dgm:spPr/>
      <dgm:t>
        <a:bodyPr/>
        <a:lstStyle/>
        <a:p>
          <a:endParaRPr lang="en-US"/>
        </a:p>
      </dgm:t>
    </dgm:pt>
    <dgm:pt modelId="{F8189BFC-0FAC-4AD7-87BD-60EE7BF2D51F}">
      <dgm:prSet/>
      <dgm:spPr/>
      <dgm:t>
        <a:bodyPr/>
        <a:lstStyle/>
        <a:p>
          <a:r>
            <a:rPr lang="en-US"/>
            <a:t>A third concentration ratio is the “percentage weight by weight,” or % W/W</a:t>
          </a:r>
        </a:p>
      </dgm:t>
    </dgm:pt>
    <dgm:pt modelId="{A8F889C7-7B2A-4272-9CC3-075D53E9DBA1}" type="parTrans" cxnId="{A12A237B-0ABB-4E47-9197-BFDB18E5575E}">
      <dgm:prSet/>
      <dgm:spPr/>
      <dgm:t>
        <a:bodyPr/>
        <a:lstStyle/>
        <a:p>
          <a:endParaRPr lang="en-US"/>
        </a:p>
      </dgm:t>
    </dgm:pt>
    <dgm:pt modelId="{6E94FDAE-52D8-45C9-8AFC-1726F4297D21}" type="sibTrans" cxnId="{A12A237B-0ABB-4E47-9197-BFDB18E5575E}">
      <dgm:prSet/>
      <dgm:spPr/>
      <dgm:t>
        <a:bodyPr/>
        <a:lstStyle/>
        <a:p>
          <a:endParaRPr lang="en-US"/>
        </a:p>
      </dgm:t>
    </dgm:pt>
    <dgm:pt modelId="{6CD8886A-19D1-471A-B77F-1E8F262FA166}">
      <dgm:prSet/>
      <dgm:spPr/>
      <dgm:t>
        <a:bodyPr/>
        <a:lstStyle/>
        <a:p>
          <a:r>
            <a:rPr lang="en-US"/>
            <a:t>Expression:</a:t>
          </a:r>
        </a:p>
      </dgm:t>
    </dgm:pt>
    <dgm:pt modelId="{2F8FD850-A9E5-46B7-ADD7-D93CE64E463E}" type="parTrans" cxnId="{657FA91A-2396-4438-B5D7-267FE9F1A738}">
      <dgm:prSet/>
      <dgm:spPr/>
      <dgm:t>
        <a:bodyPr/>
        <a:lstStyle/>
        <a:p>
          <a:endParaRPr lang="en-US"/>
        </a:p>
      </dgm:t>
    </dgm:pt>
    <dgm:pt modelId="{BAB0C951-CF90-41FE-8443-BBB52A6A59D7}" type="sibTrans" cxnId="{657FA91A-2396-4438-B5D7-267FE9F1A738}">
      <dgm:prSet/>
      <dgm:spPr/>
      <dgm:t>
        <a:bodyPr/>
        <a:lstStyle/>
        <a:p>
          <a:endParaRPr lang="en-US"/>
        </a:p>
      </dgm:t>
    </dgm:pt>
    <dgm:pt modelId="{5E2BADC4-C95B-4C2F-A06E-158F0699BCCF}" type="pres">
      <dgm:prSet presAssocID="{9BF5FEAE-A834-49CC-B9BB-AAB41B5B721A}" presName="root" presStyleCnt="0">
        <dgm:presLayoutVars>
          <dgm:dir/>
          <dgm:resizeHandles val="exact"/>
        </dgm:presLayoutVars>
      </dgm:prSet>
      <dgm:spPr/>
    </dgm:pt>
    <dgm:pt modelId="{0FB30593-DA09-4BE0-866E-81161602D3A6}" type="pres">
      <dgm:prSet presAssocID="{686832A7-4E06-4B40-9097-DC4219F5638C}" presName="compNode" presStyleCnt="0"/>
      <dgm:spPr/>
    </dgm:pt>
    <dgm:pt modelId="{F05C028F-94BF-48DC-AB36-7CF50C2A3FFE}" type="pres">
      <dgm:prSet presAssocID="{686832A7-4E06-4B40-9097-DC4219F5638C}" presName="bgRect" presStyleLbl="bgShp" presStyleIdx="0" presStyleCnt="5"/>
      <dgm:spPr/>
    </dgm:pt>
    <dgm:pt modelId="{0474007B-D498-4F9B-AA0A-C0995E3BF2BC}" type="pres">
      <dgm:prSet presAssocID="{686832A7-4E06-4B40-9097-DC4219F5638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DD7166B-E3AC-4047-B4A4-89B768811FE2}" type="pres">
      <dgm:prSet presAssocID="{686832A7-4E06-4B40-9097-DC4219F5638C}" presName="spaceRect" presStyleCnt="0"/>
      <dgm:spPr/>
    </dgm:pt>
    <dgm:pt modelId="{17B3FB37-F4CC-4A94-A3E5-0DC0E523283B}" type="pres">
      <dgm:prSet presAssocID="{686832A7-4E06-4B40-9097-DC4219F5638C}" presName="parTx" presStyleLbl="revTx" presStyleIdx="0" presStyleCnt="5">
        <dgm:presLayoutVars>
          <dgm:chMax val="0"/>
          <dgm:chPref val="0"/>
        </dgm:presLayoutVars>
      </dgm:prSet>
      <dgm:spPr/>
    </dgm:pt>
    <dgm:pt modelId="{B3D7E516-8971-4E75-897F-21028ABD30A6}" type="pres">
      <dgm:prSet presAssocID="{39174161-B960-481F-BB3B-1F4B74ED8F39}" presName="sibTrans" presStyleCnt="0"/>
      <dgm:spPr/>
    </dgm:pt>
    <dgm:pt modelId="{809550FB-053F-49AE-B808-E17A24B8FC3D}" type="pres">
      <dgm:prSet presAssocID="{FF30AAC5-5696-4667-83BA-A3EC79CCFA0C}" presName="compNode" presStyleCnt="0"/>
      <dgm:spPr/>
    </dgm:pt>
    <dgm:pt modelId="{599AAFD0-C1A4-406D-BB78-FE7653077AD5}" type="pres">
      <dgm:prSet presAssocID="{FF30AAC5-5696-4667-83BA-A3EC79CCFA0C}" presName="bgRect" presStyleLbl="bgShp" presStyleIdx="1" presStyleCnt="5"/>
      <dgm:spPr/>
    </dgm:pt>
    <dgm:pt modelId="{4AE0C019-74E9-4F66-8D63-6A8BE5B616F3}" type="pres">
      <dgm:prSet presAssocID="{FF30AAC5-5696-4667-83BA-A3EC79CCFA0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D03A6737-2E34-4FBF-BD98-AC28C783BC38}" type="pres">
      <dgm:prSet presAssocID="{FF30AAC5-5696-4667-83BA-A3EC79CCFA0C}" presName="spaceRect" presStyleCnt="0"/>
      <dgm:spPr/>
    </dgm:pt>
    <dgm:pt modelId="{64F1A976-5F21-4C89-946F-10333CBA8637}" type="pres">
      <dgm:prSet presAssocID="{FF30AAC5-5696-4667-83BA-A3EC79CCFA0C}" presName="parTx" presStyleLbl="revTx" presStyleIdx="1" presStyleCnt="5">
        <dgm:presLayoutVars>
          <dgm:chMax val="0"/>
          <dgm:chPref val="0"/>
        </dgm:presLayoutVars>
      </dgm:prSet>
      <dgm:spPr/>
    </dgm:pt>
    <dgm:pt modelId="{D54BBAB5-57A9-4BBB-9681-0BBBA99F83C1}" type="pres">
      <dgm:prSet presAssocID="{E55E9DF8-73F5-49F3-8742-0F2143F6A1C7}" presName="sibTrans" presStyleCnt="0"/>
      <dgm:spPr/>
    </dgm:pt>
    <dgm:pt modelId="{040814AC-112A-4EE4-B318-E8F9562FDD6C}" type="pres">
      <dgm:prSet presAssocID="{BC30A9D9-AB0E-49E3-8741-E793152985E8}" presName="compNode" presStyleCnt="0"/>
      <dgm:spPr/>
    </dgm:pt>
    <dgm:pt modelId="{3145EDBE-A781-485D-9DFB-2F98F4EBB392}" type="pres">
      <dgm:prSet presAssocID="{BC30A9D9-AB0E-49E3-8741-E793152985E8}" presName="bgRect" presStyleLbl="bgShp" presStyleIdx="2" presStyleCnt="5"/>
      <dgm:spPr/>
    </dgm:pt>
    <dgm:pt modelId="{C21A9353-E655-4788-A210-95A2242AAF92}" type="pres">
      <dgm:prSet presAssocID="{BC30A9D9-AB0E-49E3-8741-E793152985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d Face with No Fill"/>
        </a:ext>
      </dgm:extLst>
    </dgm:pt>
    <dgm:pt modelId="{2CE79BB4-4AB9-48C1-B9AF-D8DA3928F963}" type="pres">
      <dgm:prSet presAssocID="{BC30A9D9-AB0E-49E3-8741-E793152985E8}" presName="spaceRect" presStyleCnt="0"/>
      <dgm:spPr/>
    </dgm:pt>
    <dgm:pt modelId="{34B38166-DC0D-4383-AC9B-AB1A16747B96}" type="pres">
      <dgm:prSet presAssocID="{BC30A9D9-AB0E-49E3-8741-E793152985E8}" presName="parTx" presStyleLbl="revTx" presStyleIdx="2" presStyleCnt="5">
        <dgm:presLayoutVars>
          <dgm:chMax val="0"/>
          <dgm:chPref val="0"/>
        </dgm:presLayoutVars>
      </dgm:prSet>
      <dgm:spPr/>
    </dgm:pt>
    <dgm:pt modelId="{E21A1943-70CA-4D2A-89E2-CACEA41455EE}" type="pres">
      <dgm:prSet presAssocID="{C87737B5-7CC8-4C0D-9B7F-857D203FD3C9}" presName="sibTrans" presStyleCnt="0"/>
      <dgm:spPr/>
    </dgm:pt>
    <dgm:pt modelId="{79002955-8499-4947-8EF9-B7A46F51B23A}" type="pres">
      <dgm:prSet presAssocID="{F8189BFC-0FAC-4AD7-87BD-60EE7BF2D51F}" presName="compNode" presStyleCnt="0"/>
      <dgm:spPr/>
    </dgm:pt>
    <dgm:pt modelId="{68777E0C-A243-466A-9954-92C53230ED48}" type="pres">
      <dgm:prSet presAssocID="{F8189BFC-0FAC-4AD7-87BD-60EE7BF2D51F}" presName="bgRect" presStyleLbl="bgShp" presStyleIdx="3" presStyleCnt="5"/>
      <dgm:spPr/>
    </dgm:pt>
    <dgm:pt modelId="{170F158B-40DF-4C2C-9DF9-110D4F0AAE69}" type="pres">
      <dgm:prSet presAssocID="{F8189BFC-0FAC-4AD7-87BD-60EE7BF2D5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melon"/>
        </a:ext>
      </dgm:extLst>
    </dgm:pt>
    <dgm:pt modelId="{333998F0-C9BD-4711-A06F-BE0F7747126B}" type="pres">
      <dgm:prSet presAssocID="{F8189BFC-0FAC-4AD7-87BD-60EE7BF2D51F}" presName="spaceRect" presStyleCnt="0"/>
      <dgm:spPr/>
    </dgm:pt>
    <dgm:pt modelId="{F25D9BD0-DEDD-4251-A324-9A245ECB8DCB}" type="pres">
      <dgm:prSet presAssocID="{F8189BFC-0FAC-4AD7-87BD-60EE7BF2D51F}" presName="parTx" presStyleLbl="revTx" presStyleIdx="3" presStyleCnt="5">
        <dgm:presLayoutVars>
          <dgm:chMax val="0"/>
          <dgm:chPref val="0"/>
        </dgm:presLayoutVars>
      </dgm:prSet>
      <dgm:spPr/>
    </dgm:pt>
    <dgm:pt modelId="{2EFD0126-14BE-43E5-BAC2-C864EF1F27D5}" type="pres">
      <dgm:prSet presAssocID="{6E94FDAE-52D8-45C9-8AFC-1726F4297D21}" presName="sibTrans" presStyleCnt="0"/>
      <dgm:spPr/>
    </dgm:pt>
    <dgm:pt modelId="{5016A6CB-377B-4466-BDB7-A72561D688F3}" type="pres">
      <dgm:prSet presAssocID="{6CD8886A-19D1-471A-B77F-1E8F262FA166}" presName="compNode" presStyleCnt="0"/>
      <dgm:spPr/>
    </dgm:pt>
    <dgm:pt modelId="{01265BE6-0E29-4E8A-80FE-3338BFC09BCA}" type="pres">
      <dgm:prSet presAssocID="{6CD8886A-19D1-471A-B77F-1E8F262FA166}" presName="bgRect" presStyleLbl="bgShp" presStyleIdx="4" presStyleCnt="5"/>
      <dgm:spPr/>
    </dgm:pt>
    <dgm:pt modelId="{419A1310-3189-4A11-BDB9-1D8E2E5BEE7D}" type="pres">
      <dgm:prSet presAssocID="{6CD8886A-19D1-471A-B77F-1E8F262FA1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unny Face with Solid Fill"/>
        </a:ext>
      </dgm:extLst>
    </dgm:pt>
    <dgm:pt modelId="{3FD00413-D7E5-4B0F-96B6-2BE3EA22B926}" type="pres">
      <dgm:prSet presAssocID="{6CD8886A-19D1-471A-B77F-1E8F262FA166}" presName="spaceRect" presStyleCnt="0"/>
      <dgm:spPr/>
    </dgm:pt>
    <dgm:pt modelId="{13497999-ED78-4F38-B8F7-F63762BA4331}" type="pres">
      <dgm:prSet presAssocID="{6CD8886A-19D1-471A-B77F-1E8F262FA166}" presName="parTx" presStyleLbl="revTx" presStyleIdx="4" presStyleCnt="5">
        <dgm:presLayoutVars>
          <dgm:chMax val="0"/>
          <dgm:chPref val="0"/>
        </dgm:presLayoutVars>
      </dgm:prSet>
      <dgm:spPr/>
    </dgm:pt>
  </dgm:ptLst>
  <dgm:cxnLst>
    <dgm:cxn modelId="{AFE2AB05-9DC9-495F-BD3F-21D6FDFA9D7F}" type="presOf" srcId="{BC30A9D9-AB0E-49E3-8741-E793152985E8}" destId="{34B38166-DC0D-4383-AC9B-AB1A16747B96}" srcOrd="0" destOrd="0" presId="urn:microsoft.com/office/officeart/2018/2/layout/IconVerticalSolidList"/>
    <dgm:cxn modelId="{172C9C11-60B7-4356-B2C1-23874749FD2F}" srcId="{9BF5FEAE-A834-49CC-B9BB-AAB41B5B721A}" destId="{BC30A9D9-AB0E-49E3-8741-E793152985E8}" srcOrd="2" destOrd="0" parTransId="{187586D7-5EE1-4C57-8250-080E1B973DF3}" sibTransId="{C87737B5-7CC8-4C0D-9B7F-857D203FD3C9}"/>
    <dgm:cxn modelId="{657FA91A-2396-4438-B5D7-267FE9F1A738}" srcId="{9BF5FEAE-A834-49CC-B9BB-AAB41B5B721A}" destId="{6CD8886A-19D1-471A-B77F-1E8F262FA166}" srcOrd="4" destOrd="0" parTransId="{2F8FD850-A9E5-46B7-ADD7-D93CE64E463E}" sibTransId="{BAB0C951-CF90-41FE-8443-BBB52A6A59D7}"/>
    <dgm:cxn modelId="{251D8274-E694-4387-AABB-31502567FFD5}" srcId="{9BF5FEAE-A834-49CC-B9BB-AAB41B5B721A}" destId="{FF30AAC5-5696-4667-83BA-A3EC79CCFA0C}" srcOrd="1" destOrd="0" parTransId="{15B28232-627F-4339-B2DC-468D162F18E7}" sibTransId="{E55E9DF8-73F5-49F3-8742-0F2143F6A1C7}"/>
    <dgm:cxn modelId="{A12A237B-0ABB-4E47-9197-BFDB18E5575E}" srcId="{9BF5FEAE-A834-49CC-B9BB-AAB41B5B721A}" destId="{F8189BFC-0FAC-4AD7-87BD-60EE7BF2D51F}" srcOrd="3" destOrd="0" parTransId="{A8F889C7-7B2A-4272-9CC3-075D53E9DBA1}" sibTransId="{6E94FDAE-52D8-45C9-8AFC-1726F4297D21}"/>
    <dgm:cxn modelId="{91D941A1-D2CD-421F-A171-07EC08C80FA2}" srcId="{9BF5FEAE-A834-49CC-B9BB-AAB41B5B721A}" destId="{686832A7-4E06-4B40-9097-DC4219F5638C}" srcOrd="0" destOrd="0" parTransId="{B50F373C-0E24-464E-A307-80DF43D6D414}" sibTransId="{39174161-B960-481F-BB3B-1F4B74ED8F39}"/>
    <dgm:cxn modelId="{B022A4CF-4481-4619-962E-E3B6DF869CF3}" type="presOf" srcId="{9BF5FEAE-A834-49CC-B9BB-AAB41B5B721A}" destId="{5E2BADC4-C95B-4C2F-A06E-158F0699BCCF}" srcOrd="0" destOrd="0" presId="urn:microsoft.com/office/officeart/2018/2/layout/IconVerticalSolidList"/>
    <dgm:cxn modelId="{5257ECD0-37BD-4C41-8134-E8BA2C2F8268}" type="presOf" srcId="{F8189BFC-0FAC-4AD7-87BD-60EE7BF2D51F}" destId="{F25D9BD0-DEDD-4251-A324-9A245ECB8DCB}" srcOrd="0" destOrd="0" presId="urn:microsoft.com/office/officeart/2018/2/layout/IconVerticalSolidList"/>
    <dgm:cxn modelId="{F47490D1-EB8D-4058-95FC-EDF66FCCE65B}" type="presOf" srcId="{686832A7-4E06-4B40-9097-DC4219F5638C}" destId="{17B3FB37-F4CC-4A94-A3E5-0DC0E523283B}" srcOrd="0" destOrd="0" presId="urn:microsoft.com/office/officeart/2018/2/layout/IconVerticalSolidList"/>
    <dgm:cxn modelId="{3E31D9DE-F8B9-4094-93A8-25C99D28C161}" type="presOf" srcId="{FF30AAC5-5696-4667-83BA-A3EC79CCFA0C}" destId="{64F1A976-5F21-4C89-946F-10333CBA8637}" srcOrd="0" destOrd="0" presId="urn:microsoft.com/office/officeart/2018/2/layout/IconVerticalSolidList"/>
    <dgm:cxn modelId="{481060FE-FEB6-4C82-BADE-0183554676AA}" type="presOf" srcId="{6CD8886A-19D1-471A-B77F-1E8F262FA166}" destId="{13497999-ED78-4F38-B8F7-F63762BA4331}" srcOrd="0" destOrd="0" presId="urn:microsoft.com/office/officeart/2018/2/layout/IconVerticalSolidList"/>
    <dgm:cxn modelId="{E231DDE7-B529-43F8-904D-991D7F20D824}" type="presParOf" srcId="{5E2BADC4-C95B-4C2F-A06E-158F0699BCCF}" destId="{0FB30593-DA09-4BE0-866E-81161602D3A6}" srcOrd="0" destOrd="0" presId="urn:microsoft.com/office/officeart/2018/2/layout/IconVerticalSolidList"/>
    <dgm:cxn modelId="{33F4C161-8686-467C-B489-0113B22A8D96}" type="presParOf" srcId="{0FB30593-DA09-4BE0-866E-81161602D3A6}" destId="{F05C028F-94BF-48DC-AB36-7CF50C2A3FFE}" srcOrd="0" destOrd="0" presId="urn:microsoft.com/office/officeart/2018/2/layout/IconVerticalSolidList"/>
    <dgm:cxn modelId="{472A15E7-B05D-4B28-ABDD-6DF6BDC9480C}" type="presParOf" srcId="{0FB30593-DA09-4BE0-866E-81161602D3A6}" destId="{0474007B-D498-4F9B-AA0A-C0995E3BF2BC}" srcOrd="1" destOrd="0" presId="urn:microsoft.com/office/officeart/2018/2/layout/IconVerticalSolidList"/>
    <dgm:cxn modelId="{BBECCF4E-9CCB-4980-8F1E-C1BEFBEB4104}" type="presParOf" srcId="{0FB30593-DA09-4BE0-866E-81161602D3A6}" destId="{8DD7166B-E3AC-4047-B4A4-89B768811FE2}" srcOrd="2" destOrd="0" presId="urn:microsoft.com/office/officeart/2018/2/layout/IconVerticalSolidList"/>
    <dgm:cxn modelId="{29B45BF3-443D-4372-A135-6FCAA1CEE2BA}" type="presParOf" srcId="{0FB30593-DA09-4BE0-866E-81161602D3A6}" destId="{17B3FB37-F4CC-4A94-A3E5-0DC0E523283B}" srcOrd="3" destOrd="0" presId="urn:microsoft.com/office/officeart/2018/2/layout/IconVerticalSolidList"/>
    <dgm:cxn modelId="{0970827A-C74E-4105-8464-72EE4353D3AF}" type="presParOf" srcId="{5E2BADC4-C95B-4C2F-A06E-158F0699BCCF}" destId="{B3D7E516-8971-4E75-897F-21028ABD30A6}" srcOrd="1" destOrd="0" presId="urn:microsoft.com/office/officeart/2018/2/layout/IconVerticalSolidList"/>
    <dgm:cxn modelId="{23125FFE-40C5-4F65-ACD4-039A554C37C4}" type="presParOf" srcId="{5E2BADC4-C95B-4C2F-A06E-158F0699BCCF}" destId="{809550FB-053F-49AE-B808-E17A24B8FC3D}" srcOrd="2" destOrd="0" presId="urn:microsoft.com/office/officeart/2018/2/layout/IconVerticalSolidList"/>
    <dgm:cxn modelId="{2B815EC3-38A0-4B39-A388-641F6D0E5F1F}" type="presParOf" srcId="{809550FB-053F-49AE-B808-E17A24B8FC3D}" destId="{599AAFD0-C1A4-406D-BB78-FE7653077AD5}" srcOrd="0" destOrd="0" presId="urn:microsoft.com/office/officeart/2018/2/layout/IconVerticalSolidList"/>
    <dgm:cxn modelId="{4B42A331-0FD3-4748-9C2E-7979AC208A85}" type="presParOf" srcId="{809550FB-053F-49AE-B808-E17A24B8FC3D}" destId="{4AE0C019-74E9-4F66-8D63-6A8BE5B616F3}" srcOrd="1" destOrd="0" presId="urn:microsoft.com/office/officeart/2018/2/layout/IconVerticalSolidList"/>
    <dgm:cxn modelId="{F3A27678-2423-40CD-9CB1-E3B20ACA932C}" type="presParOf" srcId="{809550FB-053F-49AE-B808-E17A24B8FC3D}" destId="{D03A6737-2E34-4FBF-BD98-AC28C783BC38}" srcOrd="2" destOrd="0" presId="urn:microsoft.com/office/officeart/2018/2/layout/IconVerticalSolidList"/>
    <dgm:cxn modelId="{88932679-8EAA-4960-B7C5-151FBFDACAAE}" type="presParOf" srcId="{809550FB-053F-49AE-B808-E17A24B8FC3D}" destId="{64F1A976-5F21-4C89-946F-10333CBA8637}" srcOrd="3" destOrd="0" presId="urn:microsoft.com/office/officeart/2018/2/layout/IconVerticalSolidList"/>
    <dgm:cxn modelId="{04F75358-E2AF-43CD-B96F-C91FEDF62550}" type="presParOf" srcId="{5E2BADC4-C95B-4C2F-A06E-158F0699BCCF}" destId="{D54BBAB5-57A9-4BBB-9681-0BBBA99F83C1}" srcOrd="3" destOrd="0" presId="urn:microsoft.com/office/officeart/2018/2/layout/IconVerticalSolidList"/>
    <dgm:cxn modelId="{E8A6B827-4346-4370-B4C0-21F2BEE89A07}" type="presParOf" srcId="{5E2BADC4-C95B-4C2F-A06E-158F0699BCCF}" destId="{040814AC-112A-4EE4-B318-E8F9562FDD6C}" srcOrd="4" destOrd="0" presId="urn:microsoft.com/office/officeart/2018/2/layout/IconVerticalSolidList"/>
    <dgm:cxn modelId="{3910DBFB-71C6-4745-AF47-8E91308043E4}" type="presParOf" srcId="{040814AC-112A-4EE4-B318-E8F9562FDD6C}" destId="{3145EDBE-A781-485D-9DFB-2F98F4EBB392}" srcOrd="0" destOrd="0" presId="urn:microsoft.com/office/officeart/2018/2/layout/IconVerticalSolidList"/>
    <dgm:cxn modelId="{9A5D47BC-7D84-4C26-B7C2-D3EB208261B5}" type="presParOf" srcId="{040814AC-112A-4EE4-B318-E8F9562FDD6C}" destId="{C21A9353-E655-4788-A210-95A2242AAF92}" srcOrd="1" destOrd="0" presId="urn:microsoft.com/office/officeart/2018/2/layout/IconVerticalSolidList"/>
    <dgm:cxn modelId="{FC88A000-0A83-4F2F-AB9D-7759D7C66794}" type="presParOf" srcId="{040814AC-112A-4EE4-B318-E8F9562FDD6C}" destId="{2CE79BB4-4AB9-48C1-B9AF-D8DA3928F963}" srcOrd="2" destOrd="0" presId="urn:microsoft.com/office/officeart/2018/2/layout/IconVerticalSolidList"/>
    <dgm:cxn modelId="{24E850EF-C5D9-458B-9A36-41640961BFF8}" type="presParOf" srcId="{040814AC-112A-4EE4-B318-E8F9562FDD6C}" destId="{34B38166-DC0D-4383-AC9B-AB1A16747B96}" srcOrd="3" destOrd="0" presId="urn:microsoft.com/office/officeart/2018/2/layout/IconVerticalSolidList"/>
    <dgm:cxn modelId="{DEBA1C80-68D5-49B8-8A6B-460815754704}" type="presParOf" srcId="{5E2BADC4-C95B-4C2F-A06E-158F0699BCCF}" destId="{E21A1943-70CA-4D2A-89E2-CACEA41455EE}" srcOrd="5" destOrd="0" presId="urn:microsoft.com/office/officeart/2018/2/layout/IconVerticalSolidList"/>
    <dgm:cxn modelId="{7C0B8607-7146-4810-9F97-76E9FCC0FAC4}" type="presParOf" srcId="{5E2BADC4-C95B-4C2F-A06E-158F0699BCCF}" destId="{79002955-8499-4947-8EF9-B7A46F51B23A}" srcOrd="6" destOrd="0" presId="urn:microsoft.com/office/officeart/2018/2/layout/IconVerticalSolidList"/>
    <dgm:cxn modelId="{2B924804-14BA-40EC-9821-43B031809DEE}" type="presParOf" srcId="{79002955-8499-4947-8EF9-B7A46F51B23A}" destId="{68777E0C-A243-466A-9954-92C53230ED48}" srcOrd="0" destOrd="0" presId="urn:microsoft.com/office/officeart/2018/2/layout/IconVerticalSolidList"/>
    <dgm:cxn modelId="{197D4CB4-0476-4E5B-AFE1-7E734EA34230}" type="presParOf" srcId="{79002955-8499-4947-8EF9-B7A46F51B23A}" destId="{170F158B-40DF-4C2C-9DF9-110D4F0AAE69}" srcOrd="1" destOrd="0" presId="urn:microsoft.com/office/officeart/2018/2/layout/IconVerticalSolidList"/>
    <dgm:cxn modelId="{DFB7A5F2-CB96-462F-B83C-D05A89BB0219}" type="presParOf" srcId="{79002955-8499-4947-8EF9-B7A46F51B23A}" destId="{333998F0-C9BD-4711-A06F-BE0F7747126B}" srcOrd="2" destOrd="0" presId="urn:microsoft.com/office/officeart/2018/2/layout/IconVerticalSolidList"/>
    <dgm:cxn modelId="{868C5197-5031-4CC4-A723-4B3168FD7C38}" type="presParOf" srcId="{79002955-8499-4947-8EF9-B7A46F51B23A}" destId="{F25D9BD0-DEDD-4251-A324-9A245ECB8DCB}" srcOrd="3" destOrd="0" presId="urn:microsoft.com/office/officeart/2018/2/layout/IconVerticalSolidList"/>
    <dgm:cxn modelId="{0CC38659-0C83-475E-8C02-3FD39A9D85E8}" type="presParOf" srcId="{5E2BADC4-C95B-4C2F-A06E-158F0699BCCF}" destId="{2EFD0126-14BE-43E5-BAC2-C864EF1F27D5}" srcOrd="7" destOrd="0" presId="urn:microsoft.com/office/officeart/2018/2/layout/IconVerticalSolidList"/>
    <dgm:cxn modelId="{A46884D1-5A81-49BE-89FE-63F419DE5095}" type="presParOf" srcId="{5E2BADC4-C95B-4C2F-A06E-158F0699BCCF}" destId="{5016A6CB-377B-4466-BDB7-A72561D688F3}" srcOrd="8" destOrd="0" presId="urn:microsoft.com/office/officeart/2018/2/layout/IconVerticalSolidList"/>
    <dgm:cxn modelId="{566386DD-FB36-423E-86FA-4327DF30FA19}" type="presParOf" srcId="{5016A6CB-377B-4466-BDB7-A72561D688F3}" destId="{01265BE6-0E29-4E8A-80FE-3338BFC09BCA}" srcOrd="0" destOrd="0" presId="urn:microsoft.com/office/officeart/2018/2/layout/IconVerticalSolidList"/>
    <dgm:cxn modelId="{1FE46331-D23C-40CC-8F94-586C1875FBBF}" type="presParOf" srcId="{5016A6CB-377B-4466-BDB7-A72561D688F3}" destId="{419A1310-3189-4A11-BDB9-1D8E2E5BEE7D}" srcOrd="1" destOrd="0" presId="urn:microsoft.com/office/officeart/2018/2/layout/IconVerticalSolidList"/>
    <dgm:cxn modelId="{58887A56-0DB2-45C9-9946-B27367F60A03}" type="presParOf" srcId="{5016A6CB-377B-4466-BDB7-A72561D688F3}" destId="{3FD00413-D7E5-4B0F-96B6-2BE3EA22B926}" srcOrd="2" destOrd="0" presId="urn:microsoft.com/office/officeart/2018/2/layout/IconVerticalSolidList"/>
    <dgm:cxn modelId="{60167800-BAF1-4B4E-A69C-E39D1473A522}" type="presParOf" srcId="{5016A6CB-377B-4466-BDB7-A72561D688F3}" destId="{13497999-ED78-4F38-B8F7-F63762BA43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296759-29B7-4A8D-BA48-464804855B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F6813D1-ED4F-4FE6-94A4-A1D3A1BE55B8}">
      <dgm:prSet/>
      <dgm:spPr/>
      <dgm:t>
        <a:bodyPr/>
        <a:lstStyle/>
        <a:p>
          <a:r>
            <a:rPr lang="en-US"/>
            <a:t>Liquids: It is difficult to generalize about the effect of temperature on the solubility of liquids in water. However, for polar liquids in water, the solubility usually increases with temperature. </a:t>
          </a:r>
        </a:p>
      </dgm:t>
    </dgm:pt>
    <dgm:pt modelId="{68432F51-963C-4190-99C4-98248A4F3F24}" type="parTrans" cxnId="{BB8F556C-A462-4A22-8DB3-34ECB3B8E6CD}">
      <dgm:prSet/>
      <dgm:spPr/>
      <dgm:t>
        <a:bodyPr/>
        <a:lstStyle/>
        <a:p>
          <a:endParaRPr lang="en-US"/>
        </a:p>
      </dgm:t>
    </dgm:pt>
    <dgm:pt modelId="{39553933-3CCE-4EA8-8464-4A190D83E570}" type="sibTrans" cxnId="{BB8F556C-A462-4A22-8DB3-34ECB3B8E6CD}">
      <dgm:prSet/>
      <dgm:spPr/>
      <dgm:t>
        <a:bodyPr/>
        <a:lstStyle/>
        <a:p>
          <a:endParaRPr lang="en-US"/>
        </a:p>
      </dgm:t>
    </dgm:pt>
    <dgm:pt modelId="{E0D5E482-0566-4C3B-A3F2-9DEFBAA2D73C}">
      <dgm:prSet/>
      <dgm:spPr/>
      <dgm:t>
        <a:bodyPr/>
        <a:lstStyle/>
        <a:p>
          <a:r>
            <a:rPr lang="en-US"/>
            <a:t>Some liquids (mostly nonpolar liquids) do not dissolve in water to any appreciable extent, but form a separate layer. Liquids that behave in this way are said to be immiscible with water. </a:t>
          </a:r>
        </a:p>
      </dgm:t>
    </dgm:pt>
    <dgm:pt modelId="{1336ECA4-5283-409B-B03E-46835133F5E8}" type="parTrans" cxnId="{1F5ED1D7-ED24-4F60-BB5B-010FE1E8BCBB}">
      <dgm:prSet/>
      <dgm:spPr/>
      <dgm:t>
        <a:bodyPr/>
        <a:lstStyle/>
        <a:p>
          <a:endParaRPr lang="en-US"/>
        </a:p>
      </dgm:t>
    </dgm:pt>
    <dgm:pt modelId="{BEFA40E1-A6FA-4613-91A6-88204C57B2C7}" type="sibTrans" cxnId="{1F5ED1D7-ED24-4F60-BB5B-010FE1E8BCBB}">
      <dgm:prSet/>
      <dgm:spPr/>
      <dgm:t>
        <a:bodyPr/>
        <a:lstStyle/>
        <a:p>
          <a:endParaRPr lang="en-US"/>
        </a:p>
      </dgm:t>
    </dgm:pt>
    <dgm:pt modelId="{C010975C-0B33-4850-8EE4-F8BBA0CC480F}">
      <dgm:prSet/>
      <dgm:spPr/>
      <dgm:t>
        <a:bodyPr/>
        <a:lstStyle/>
        <a:p>
          <a:r>
            <a:rPr lang="en-US"/>
            <a:t>Some liquids (such as those containing small polar molecules with hydrogen bonding) dissolve completely in water in any proportion. Liquids that behave in this way are said to be miscible with water. </a:t>
          </a:r>
        </a:p>
      </dgm:t>
    </dgm:pt>
    <dgm:pt modelId="{1423959D-ED7B-4FD6-9BD3-D908791A0F4B}" type="parTrans" cxnId="{80DADC62-0A99-406E-8901-AD2A1AB8C1C2}">
      <dgm:prSet/>
      <dgm:spPr/>
      <dgm:t>
        <a:bodyPr/>
        <a:lstStyle/>
        <a:p>
          <a:endParaRPr lang="en-US"/>
        </a:p>
      </dgm:t>
    </dgm:pt>
    <dgm:pt modelId="{52F4194A-F21E-484B-87BC-A05B267D697B}" type="sibTrans" cxnId="{80DADC62-0A99-406E-8901-AD2A1AB8C1C2}">
      <dgm:prSet/>
      <dgm:spPr/>
      <dgm:t>
        <a:bodyPr/>
        <a:lstStyle/>
        <a:p>
          <a:endParaRPr lang="en-US"/>
        </a:p>
      </dgm:t>
    </dgm:pt>
    <dgm:pt modelId="{28F13426-F20F-4A59-8667-0D0F97E26DE2}" type="pres">
      <dgm:prSet presAssocID="{E1296759-29B7-4A8D-BA48-464804855B3C}" presName="root" presStyleCnt="0">
        <dgm:presLayoutVars>
          <dgm:dir/>
          <dgm:resizeHandles val="exact"/>
        </dgm:presLayoutVars>
      </dgm:prSet>
      <dgm:spPr/>
    </dgm:pt>
    <dgm:pt modelId="{C962B3E3-8F7F-49BE-A78E-527EABA705C4}" type="pres">
      <dgm:prSet presAssocID="{0F6813D1-ED4F-4FE6-94A4-A1D3A1BE55B8}" presName="compNode" presStyleCnt="0"/>
      <dgm:spPr/>
    </dgm:pt>
    <dgm:pt modelId="{B3D5FEA5-EC01-406E-9FA7-52A5EA187828}" type="pres">
      <dgm:prSet presAssocID="{0F6813D1-ED4F-4FE6-94A4-A1D3A1BE55B8}" presName="bgRect" presStyleLbl="bgShp" presStyleIdx="0" presStyleCnt="3"/>
      <dgm:spPr/>
    </dgm:pt>
    <dgm:pt modelId="{870C13FC-53FC-49F3-803A-C4B3A138A8FA}" type="pres">
      <dgm:prSet presAssocID="{0F6813D1-ED4F-4FE6-94A4-A1D3A1BE55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54056399-19F3-4688-B221-4E35163984BB}" type="pres">
      <dgm:prSet presAssocID="{0F6813D1-ED4F-4FE6-94A4-A1D3A1BE55B8}" presName="spaceRect" presStyleCnt="0"/>
      <dgm:spPr/>
    </dgm:pt>
    <dgm:pt modelId="{13219751-9314-44A0-8A50-4DE29BC8464D}" type="pres">
      <dgm:prSet presAssocID="{0F6813D1-ED4F-4FE6-94A4-A1D3A1BE55B8}" presName="parTx" presStyleLbl="revTx" presStyleIdx="0" presStyleCnt="3">
        <dgm:presLayoutVars>
          <dgm:chMax val="0"/>
          <dgm:chPref val="0"/>
        </dgm:presLayoutVars>
      </dgm:prSet>
      <dgm:spPr/>
    </dgm:pt>
    <dgm:pt modelId="{91D284B7-86DC-4A52-88AE-8FC7D74032C1}" type="pres">
      <dgm:prSet presAssocID="{39553933-3CCE-4EA8-8464-4A190D83E570}" presName="sibTrans" presStyleCnt="0"/>
      <dgm:spPr/>
    </dgm:pt>
    <dgm:pt modelId="{73DFC890-49E3-4419-9468-5BAF6E51C312}" type="pres">
      <dgm:prSet presAssocID="{E0D5E482-0566-4C3B-A3F2-9DEFBAA2D73C}" presName="compNode" presStyleCnt="0"/>
      <dgm:spPr/>
    </dgm:pt>
    <dgm:pt modelId="{9AB7533D-4278-4165-AA8B-C724828A08FF}" type="pres">
      <dgm:prSet presAssocID="{E0D5E482-0566-4C3B-A3F2-9DEFBAA2D73C}" presName="bgRect" presStyleLbl="bgShp" presStyleIdx="1" presStyleCnt="3"/>
      <dgm:spPr/>
    </dgm:pt>
    <dgm:pt modelId="{514214E5-2032-42BC-B29A-2632C4C90A61}" type="pres">
      <dgm:prSet presAssocID="{E0D5E482-0566-4C3B-A3F2-9DEFBAA2D7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10C3A345-8E61-47ED-B01E-D326BD56B121}" type="pres">
      <dgm:prSet presAssocID="{E0D5E482-0566-4C3B-A3F2-9DEFBAA2D73C}" presName="spaceRect" presStyleCnt="0"/>
      <dgm:spPr/>
    </dgm:pt>
    <dgm:pt modelId="{D8D95FB4-F8AF-45E1-B0FA-181548264234}" type="pres">
      <dgm:prSet presAssocID="{E0D5E482-0566-4C3B-A3F2-9DEFBAA2D73C}" presName="parTx" presStyleLbl="revTx" presStyleIdx="1" presStyleCnt="3">
        <dgm:presLayoutVars>
          <dgm:chMax val="0"/>
          <dgm:chPref val="0"/>
        </dgm:presLayoutVars>
      </dgm:prSet>
      <dgm:spPr/>
    </dgm:pt>
    <dgm:pt modelId="{CB2E4957-8944-4008-B36F-3ED45AF84C45}" type="pres">
      <dgm:prSet presAssocID="{BEFA40E1-A6FA-4613-91A6-88204C57B2C7}" presName="sibTrans" presStyleCnt="0"/>
      <dgm:spPr/>
    </dgm:pt>
    <dgm:pt modelId="{0E5B34B1-CD76-47F2-9684-FB8F40C67102}" type="pres">
      <dgm:prSet presAssocID="{C010975C-0B33-4850-8EE4-F8BBA0CC480F}" presName="compNode" presStyleCnt="0"/>
      <dgm:spPr/>
    </dgm:pt>
    <dgm:pt modelId="{BAE8EF22-B33E-4D7C-982F-30AD51108079}" type="pres">
      <dgm:prSet presAssocID="{C010975C-0B33-4850-8EE4-F8BBA0CC480F}" presName="bgRect" presStyleLbl="bgShp" presStyleIdx="2" presStyleCnt="3"/>
      <dgm:spPr/>
    </dgm:pt>
    <dgm:pt modelId="{B8032F96-3E5B-45CD-954A-56E1D7E2D63D}" type="pres">
      <dgm:prSet presAssocID="{C010975C-0B33-4850-8EE4-F8BBA0CC48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A79EE7CC-B01C-4F14-B4BC-B7861867C0DF}" type="pres">
      <dgm:prSet presAssocID="{C010975C-0B33-4850-8EE4-F8BBA0CC480F}" presName="spaceRect" presStyleCnt="0"/>
      <dgm:spPr/>
    </dgm:pt>
    <dgm:pt modelId="{8AC6EE9B-A348-475C-85A2-1EF073C96BCF}" type="pres">
      <dgm:prSet presAssocID="{C010975C-0B33-4850-8EE4-F8BBA0CC480F}" presName="parTx" presStyleLbl="revTx" presStyleIdx="2" presStyleCnt="3">
        <dgm:presLayoutVars>
          <dgm:chMax val="0"/>
          <dgm:chPref val="0"/>
        </dgm:presLayoutVars>
      </dgm:prSet>
      <dgm:spPr/>
    </dgm:pt>
  </dgm:ptLst>
  <dgm:cxnLst>
    <dgm:cxn modelId="{3B6D260E-B09E-417E-B189-09AB2C058BDA}" type="presOf" srcId="{0F6813D1-ED4F-4FE6-94A4-A1D3A1BE55B8}" destId="{13219751-9314-44A0-8A50-4DE29BC8464D}" srcOrd="0" destOrd="0" presId="urn:microsoft.com/office/officeart/2018/2/layout/IconVerticalSolidList"/>
    <dgm:cxn modelId="{80DADC62-0A99-406E-8901-AD2A1AB8C1C2}" srcId="{E1296759-29B7-4A8D-BA48-464804855B3C}" destId="{C010975C-0B33-4850-8EE4-F8BBA0CC480F}" srcOrd="2" destOrd="0" parTransId="{1423959D-ED7B-4FD6-9BD3-D908791A0F4B}" sibTransId="{52F4194A-F21E-484B-87BC-A05B267D697B}"/>
    <dgm:cxn modelId="{BB8F556C-A462-4A22-8DB3-34ECB3B8E6CD}" srcId="{E1296759-29B7-4A8D-BA48-464804855B3C}" destId="{0F6813D1-ED4F-4FE6-94A4-A1D3A1BE55B8}" srcOrd="0" destOrd="0" parTransId="{68432F51-963C-4190-99C4-98248A4F3F24}" sibTransId="{39553933-3CCE-4EA8-8464-4A190D83E570}"/>
    <dgm:cxn modelId="{531EFAB8-AA69-4D5C-94C8-237730297EE8}" type="presOf" srcId="{E0D5E482-0566-4C3B-A3F2-9DEFBAA2D73C}" destId="{D8D95FB4-F8AF-45E1-B0FA-181548264234}" srcOrd="0" destOrd="0" presId="urn:microsoft.com/office/officeart/2018/2/layout/IconVerticalSolidList"/>
    <dgm:cxn modelId="{8F2113C0-C31F-4748-925F-F6BA9653A696}" type="presOf" srcId="{E1296759-29B7-4A8D-BA48-464804855B3C}" destId="{28F13426-F20F-4A59-8667-0D0F97E26DE2}" srcOrd="0" destOrd="0" presId="urn:microsoft.com/office/officeart/2018/2/layout/IconVerticalSolidList"/>
    <dgm:cxn modelId="{1F5ED1D7-ED24-4F60-BB5B-010FE1E8BCBB}" srcId="{E1296759-29B7-4A8D-BA48-464804855B3C}" destId="{E0D5E482-0566-4C3B-A3F2-9DEFBAA2D73C}" srcOrd="1" destOrd="0" parTransId="{1336ECA4-5283-409B-B03E-46835133F5E8}" sibTransId="{BEFA40E1-A6FA-4613-91A6-88204C57B2C7}"/>
    <dgm:cxn modelId="{2F6EFAFA-135C-43C9-A0E7-9B53A97FB9D7}" type="presOf" srcId="{C010975C-0B33-4850-8EE4-F8BBA0CC480F}" destId="{8AC6EE9B-A348-475C-85A2-1EF073C96BCF}" srcOrd="0" destOrd="0" presId="urn:microsoft.com/office/officeart/2018/2/layout/IconVerticalSolidList"/>
    <dgm:cxn modelId="{A83DE8DE-C6D7-43C3-B099-32EB01E7A9B7}" type="presParOf" srcId="{28F13426-F20F-4A59-8667-0D0F97E26DE2}" destId="{C962B3E3-8F7F-49BE-A78E-527EABA705C4}" srcOrd="0" destOrd="0" presId="urn:microsoft.com/office/officeart/2018/2/layout/IconVerticalSolidList"/>
    <dgm:cxn modelId="{3D056603-B0F3-476A-AEDB-30EA76CE906F}" type="presParOf" srcId="{C962B3E3-8F7F-49BE-A78E-527EABA705C4}" destId="{B3D5FEA5-EC01-406E-9FA7-52A5EA187828}" srcOrd="0" destOrd="0" presId="urn:microsoft.com/office/officeart/2018/2/layout/IconVerticalSolidList"/>
    <dgm:cxn modelId="{15D87AB2-C7D7-49F7-B224-DDAF55F4545A}" type="presParOf" srcId="{C962B3E3-8F7F-49BE-A78E-527EABA705C4}" destId="{870C13FC-53FC-49F3-803A-C4B3A138A8FA}" srcOrd="1" destOrd="0" presId="urn:microsoft.com/office/officeart/2018/2/layout/IconVerticalSolidList"/>
    <dgm:cxn modelId="{95D2B2D0-BDDA-4221-A130-12428F6D3615}" type="presParOf" srcId="{C962B3E3-8F7F-49BE-A78E-527EABA705C4}" destId="{54056399-19F3-4688-B221-4E35163984BB}" srcOrd="2" destOrd="0" presId="urn:microsoft.com/office/officeart/2018/2/layout/IconVerticalSolidList"/>
    <dgm:cxn modelId="{5E9BB718-D0AE-405C-8D49-67EE7175F250}" type="presParOf" srcId="{C962B3E3-8F7F-49BE-A78E-527EABA705C4}" destId="{13219751-9314-44A0-8A50-4DE29BC8464D}" srcOrd="3" destOrd="0" presId="urn:microsoft.com/office/officeart/2018/2/layout/IconVerticalSolidList"/>
    <dgm:cxn modelId="{5FA82393-6761-4ACB-BB4B-881B0C8754BF}" type="presParOf" srcId="{28F13426-F20F-4A59-8667-0D0F97E26DE2}" destId="{91D284B7-86DC-4A52-88AE-8FC7D74032C1}" srcOrd="1" destOrd="0" presId="urn:microsoft.com/office/officeart/2018/2/layout/IconVerticalSolidList"/>
    <dgm:cxn modelId="{CBB55FE4-5B83-48D2-BACC-E8986C607C57}" type="presParOf" srcId="{28F13426-F20F-4A59-8667-0D0F97E26DE2}" destId="{73DFC890-49E3-4419-9468-5BAF6E51C312}" srcOrd="2" destOrd="0" presId="urn:microsoft.com/office/officeart/2018/2/layout/IconVerticalSolidList"/>
    <dgm:cxn modelId="{D31A5E18-FEA2-42FF-BD59-C2E494E101EE}" type="presParOf" srcId="{73DFC890-49E3-4419-9468-5BAF6E51C312}" destId="{9AB7533D-4278-4165-AA8B-C724828A08FF}" srcOrd="0" destOrd="0" presId="urn:microsoft.com/office/officeart/2018/2/layout/IconVerticalSolidList"/>
    <dgm:cxn modelId="{D2EE20D5-E1A9-4F16-8943-70B7F9D62977}" type="presParOf" srcId="{73DFC890-49E3-4419-9468-5BAF6E51C312}" destId="{514214E5-2032-42BC-B29A-2632C4C90A61}" srcOrd="1" destOrd="0" presId="urn:microsoft.com/office/officeart/2018/2/layout/IconVerticalSolidList"/>
    <dgm:cxn modelId="{4BC47FC6-1E02-4068-91E0-BCBCA2684D17}" type="presParOf" srcId="{73DFC890-49E3-4419-9468-5BAF6E51C312}" destId="{10C3A345-8E61-47ED-B01E-D326BD56B121}" srcOrd="2" destOrd="0" presId="urn:microsoft.com/office/officeart/2018/2/layout/IconVerticalSolidList"/>
    <dgm:cxn modelId="{93570312-7100-4978-BBBB-EDFD6158BB67}" type="presParOf" srcId="{73DFC890-49E3-4419-9468-5BAF6E51C312}" destId="{D8D95FB4-F8AF-45E1-B0FA-181548264234}" srcOrd="3" destOrd="0" presId="urn:microsoft.com/office/officeart/2018/2/layout/IconVerticalSolidList"/>
    <dgm:cxn modelId="{271CD23C-31E5-41AA-8AA2-69A8D461F241}" type="presParOf" srcId="{28F13426-F20F-4A59-8667-0D0F97E26DE2}" destId="{CB2E4957-8944-4008-B36F-3ED45AF84C45}" srcOrd="3" destOrd="0" presId="urn:microsoft.com/office/officeart/2018/2/layout/IconVerticalSolidList"/>
    <dgm:cxn modelId="{2F677ADC-A93B-4046-B803-B087AF7ABD8A}" type="presParOf" srcId="{28F13426-F20F-4A59-8667-0D0F97E26DE2}" destId="{0E5B34B1-CD76-47F2-9684-FB8F40C67102}" srcOrd="4" destOrd="0" presId="urn:microsoft.com/office/officeart/2018/2/layout/IconVerticalSolidList"/>
    <dgm:cxn modelId="{ADC34A87-3D93-4F06-8915-2A01A4BA0A05}" type="presParOf" srcId="{0E5B34B1-CD76-47F2-9684-FB8F40C67102}" destId="{BAE8EF22-B33E-4D7C-982F-30AD51108079}" srcOrd="0" destOrd="0" presId="urn:microsoft.com/office/officeart/2018/2/layout/IconVerticalSolidList"/>
    <dgm:cxn modelId="{89CEE7E5-6D49-47DE-869E-44C13C8C0FF6}" type="presParOf" srcId="{0E5B34B1-CD76-47F2-9684-FB8F40C67102}" destId="{B8032F96-3E5B-45CD-954A-56E1D7E2D63D}" srcOrd="1" destOrd="0" presId="urn:microsoft.com/office/officeart/2018/2/layout/IconVerticalSolidList"/>
    <dgm:cxn modelId="{F8F4551F-AE48-4BCA-BBF3-27591104A849}" type="presParOf" srcId="{0E5B34B1-CD76-47F2-9684-FB8F40C67102}" destId="{A79EE7CC-B01C-4F14-B4BC-B7861867C0DF}" srcOrd="2" destOrd="0" presId="urn:microsoft.com/office/officeart/2018/2/layout/IconVerticalSolidList"/>
    <dgm:cxn modelId="{A77BF942-6C28-4FCA-948C-BC3D35B7E5E7}" type="presParOf" srcId="{0E5B34B1-CD76-47F2-9684-FB8F40C67102}" destId="{8AC6EE9B-A348-475C-85A2-1EF073C96B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F31FB-5001-4D6C-A8D2-F221C35601BC}">
      <dsp:nvSpPr>
        <dsp:cNvPr id="0" name=""/>
        <dsp:cNvSpPr/>
      </dsp:nvSpPr>
      <dsp:spPr>
        <a:xfrm>
          <a:off x="0" y="649"/>
          <a:ext cx="5888153" cy="1519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AA243-6BC1-4722-A5C3-28092CDBBE38}">
      <dsp:nvSpPr>
        <dsp:cNvPr id="0" name=""/>
        <dsp:cNvSpPr/>
      </dsp:nvSpPr>
      <dsp:spPr>
        <a:xfrm>
          <a:off x="459622" y="342517"/>
          <a:ext cx="835676" cy="835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DB2318-E3E2-430E-B2F5-85061882778F}">
      <dsp:nvSpPr>
        <dsp:cNvPr id="0" name=""/>
        <dsp:cNvSpPr/>
      </dsp:nvSpPr>
      <dsp:spPr>
        <a:xfrm>
          <a:off x="1754920" y="649"/>
          <a:ext cx="4133232"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00100">
            <a:lnSpc>
              <a:spcPct val="90000"/>
            </a:lnSpc>
            <a:spcBef>
              <a:spcPct val="0"/>
            </a:spcBef>
            <a:spcAft>
              <a:spcPct val="35000"/>
            </a:spcAft>
            <a:buNone/>
          </a:pPr>
          <a:r>
            <a:rPr lang="en-US" sz="1800" kern="1200"/>
            <a:t>Compounds can be classified as either electrolytes or nonelectrolytes. At this point we will restrict ourselves to compounds in aqueous solutions. </a:t>
          </a:r>
        </a:p>
      </dsp:txBody>
      <dsp:txXfrm>
        <a:off x="1754920" y="649"/>
        <a:ext cx="4133232" cy="1519412"/>
      </dsp:txXfrm>
    </dsp:sp>
    <dsp:sp modelId="{C48E9C9A-F1F2-478E-BD06-3739E0DAFFB7}">
      <dsp:nvSpPr>
        <dsp:cNvPr id="0" name=""/>
        <dsp:cNvSpPr/>
      </dsp:nvSpPr>
      <dsp:spPr>
        <a:xfrm>
          <a:off x="0" y="1899914"/>
          <a:ext cx="5888153" cy="1519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AB988-8673-4D14-8886-5A303898B772}">
      <dsp:nvSpPr>
        <dsp:cNvPr id="0" name=""/>
        <dsp:cNvSpPr/>
      </dsp:nvSpPr>
      <dsp:spPr>
        <a:xfrm>
          <a:off x="459622" y="2241782"/>
          <a:ext cx="835676" cy="835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1BF82-58EE-42C1-A58D-AA81B8CD704F}">
      <dsp:nvSpPr>
        <dsp:cNvPr id="0" name=""/>
        <dsp:cNvSpPr/>
      </dsp:nvSpPr>
      <dsp:spPr>
        <a:xfrm>
          <a:off x="1754920" y="1899914"/>
          <a:ext cx="4133232"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00100">
            <a:lnSpc>
              <a:spcPct val="90000"/>
            </a:lnSpc>
            <a:spcBef>
              <a:spcPct val="0"/>
            </a:spcBef>
            <a:spcAft>
              <a:spcPct val="35000"/>
            </a:spcAft>
            <a:buNone/>
          </a:pPr>
          <a:r>
            <a:rPr lang="en-US" sz="1800" kern="1200"/>
            <a:t>Compounds are </a:t>
          </a:r>
          <a:r>
            <a:rPr lang="en-US" sz="1800" u="sng" kern="1200"/>
            <a:t>electrolytes</a:t>
          </a:r>
          <a:r>
            <a:rPr lang="en-US" sz="1800" kern="1200"/>
            <a:t> if their aqueous solutions conduct electricity. Compounds are </a:t>
          </a:r>
          <a:r>
            <a:rPr lang="en-US" sz="1800" u="sng" kern="1200"/>
            <a:t>nonelectrolytes</a:t>
          </a:r>
          <a:r>
            <a:rPr lang="en-US" sz="1800" kern="1200"/>
            <a:t> if their aqueous solutions do not conduct electricity</a:t>
          </a:r>
        </a:p>
      </dsp:txBody>
      <dsp:txXfrm>
        <a:off x="1754920" y="1899914"/>
        <a:ext cx="4133232" cy="1519412"/>
      </dsp:txXfrm>
    </dsp:sp>
    <dsp:sp modelId="{66DDA77A-F8FB-4195-8DA9-049D09978C0C}">
      <dsp:nvSpPr>
        <dsp:cNvPr id="0" name=""/>
        <dsp:cNvSpPr/>
      </dsp:nvSpPr>
      <dsp:spPr>
        <a:xfrm>
          <a:off x="0" y="3799179"/>
          <a:ext cx="5888153" cy="1519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D4E50-FCB8-4082-9941-7F13CC31B97B}">
      <dsp:nvSpPr>
        <dsp:cNvPr id="0" name=""/>
        <dsp:cNvSpPr/>
      </dsp:nvSpPr>
      <dsp:spPr>
        <a:xfrm>
          <a:off x="459622" y="4141047"/>
          <a:ext cx="835676" cy="835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FC81ED-144A-4086-9031-DA8124E0BC5C}">
      <dsp:nvSpPr>
        <dsp:cNvPr id="0" name=""/>
        <dsp:cNvSpPr/>
      </dsp:nvSpPr>
      <dsp:spPr>
        <a:xfrm>
          <a:off x="1754920" y="3799179"/>
          <a:ext cx="4133232"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00100">
            <a:lnSpc>
              <a:spcPct val="90000"/>
            </a:lnSpc>
            <a:spcBef>
              <a:spcPct val="0"/>
            </a:spcBef>
            <a:spcAft>
              <a:spcPct val="35000"/>
            </a:spcAft>
            <a:buNone/>
          </a:pPr>
          <a:r>
            <a:rPr lang="en-US" sz="1800" kern="1200"/>
            <a:t>What is another empirical property we use to classify solutions? </a:t>
          </a:r>
        </a:p>
      </dsp:txBody>
      <dsp:txXfrm>
        <a:off x="1754920" y="3799179"/>
        <a:ext cx="4133232" cy="151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B7BF-8F14-46BF-A576-07BD130326EF}">
      <dsp:nvSpPr>
        <dsp:cNvPr id="0" name=""/>
        <dsp:cNvSpPr/>
      </dsp:nvSpPr>
      <dsp:spPr>
        <a:xfrm>
          <a:off x="0" y="2207"/>
          <a:ext cx="5888153" cy="11189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94417-43C2-41AD-B015-B988B63FC60E}">
      <dsp:nvSpPr>
        <dsp:cNvPr id="0" name=""/>
        <dsp:cNvSpPr/>
      </dsp:nvSpPr>
      <dsp:spPr>
        <a:xfrm>
          <a:off x="338470" y="253962"/>
          <a:ext cx="615400" cy="61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E07C4A-4230-4B99-84D6-6B8708DFBF1C}">
      <dsp:nvSpPr>
        <dsp:cNvPr id="0" name=""/>
        <dsp:cNvSpPr/>
      </dsp:nvSpPr>
      <dsp:spPr>
        <a:xfrm>
          <a:off x="1292341" y="2207"/>
          <a:ext cx="4595811"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a:t>A vinegar label listing “5% acetic acid (by volume)” means that there is 5 mL of pure acetic acid dissolved in every 100 mL of the vinegar solution. </a:t>
          </a:r>
        </a:p>
      </dsp:txBody>
      <dsp:txXfrm>
        <a:off x="1292341" y="2207"/>
        <a:ext cx="4595811" cy="1118910"/>
      </dsp:txXfrm>
    </dsp:sp>
    <dsp:sp modelId="{A177E26C-D0EE-4B2B-A1DF-AF3383C3F356}">
      <dsp:nvSpPr>
        <dsp:cNvPr id="0" name=""/>
        <dsp:cNvSpPr/>
      </dsp:nvSpPr>
      <dsp:spPr>
        <a:xfrm>
          <a:off x="0" y="1400846"/>
          <a:ext cx="5888153" cy="11189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02A58-7371-4B33-85CD-9569AE56EF6D}">
      <dsp:nvSpPr>
        <dsp:cNvPr id="0" name=""/>
        <dsp:cNvSpPr/>
      </dsp:nvSpPr>
      <dsp:spPr>
        <a:xfrm>
          <a:off x="338470" y="1652600"/>
          <a:ext cx="615400" cy="615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9B2081-25EC-4C70-AB94-69E102607048}">
      <dsp:nvSpPr>
        <dsp:cNvPr id="0" name=""/>
        <dsp:cNvSpPr/>
      </dsp:nvSpPr>
      <dsp:spPr>
        <a:xfrm>
          <a:off x="1292341" y="1400846"/>
          <a:ext cx="4595811"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a:t>This type of concentration is often designated as % V/V, percentage volume by volume, or percentage by volume.</a:t>
          </a:r>
        </a:p>
      </dsp:txBody>
      <dsp:txXfrm>
        <a:off x="1292341" y="1400846"/>
        <a:ext cx="4595811" cy="1118910"/>
      </dsp:txXfrm>
    </dsp:sp>
    <dsp:sp modelId="{3D762AA3-F509-4F6B-8904-CD61E78EC931}">
      <dsp:nvSpPr>
        <dsp:cNvPr id="0" name=""/>
        <dsp:cNvSpPr/>
      </dsp:nvSpPr>
      <dsp:spPr>
        <a:xfrm>
          <a:off x="0" y="2799484"/>
          <a:ext cx="5888153" cy="11189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200B6-6F50-46D2-B033-CD4026DD10D9}">
      <dsp:nvSpPr>
        <dsp:cNvPr id="0" name=""/>
        <dsp:cNvSpPr/>
      </dsp:nvSpPr>
      <dsp:spPr>
        <a:xfrm>
          <a:off x="338470" y="3051239"/>
          <a:ext cx="615400" cy="61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A864AF-A284-4FBE-8E2D-CDB52A0C87A4}">
      <dsp:nvSpPr>
        <dsp:cNvPr id="0" name=""/>
        <dsp:cNvSpPr/>
      </dsp:nvSpPr>
      <dsp:spPr>
        <a:xfrm>
          <a:off x="1292341" y="2799484"/>
          <a:ext cx="4595811"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a:t>Expression:</a:t>
          </a:r>
        </a:p>
      </dsp:txBody>
      <dsp:txXfrm>
        <a:off x="1292341" y="2799484"/>
        <a:ext cx="4595811" cy="1118910"/>
      </dsp:txXfrm>
    </dsp:sp>
    <dsp:sp modelId="{D66C9651-61EF-4F4F-9B6C-E19AA296AC05}">
      <dsp:nvSpPr>
        <dsp:cNvPr id="0" name=""/>
        <dsp:cNvSpPr/>
      </dsp:nvSpPr>
      <dsp:spPr>
        <a:xfrm>
          <a:off x="0" y="4198122"/>
          <a:ext cx="5888153" cy="11189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E5FA1-D50D-4142-BB3C-87E60DF89AF9}">
      <dsp:nvSpPr>
        <dsp:cNvPr id="0" name=""/>
        <dsp:cNvSpPr/>
      </dsp:nvSpPr>
      <dsp:spPr>
        <a:xfrm>
          <a:off x="338470" y="4449877"/>
          <a:ext cx="615400" cy="615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F97737-8193-4D49-A093-B2C850B09E77}">
      <dsp:nvSpPr>
        <dsp:cNvPr id="0" name=""/>
        <dsp:cNvSpPr/>
      </dsp:nvSpPr>
      <dsp:spPr>
        <a:xfrm>
          <a:off x="1292341" y="4198122"/>
          <a:ext cx="4595811"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711200">
            <a:lnSpc>
              <a:spcPct val="90000"/>
            </a:lnSpc>
            <a:spcBef>
              <a:spcPct val="0"/>
            </a:spcBef>
            <a:spcAft>
              <a:spcPct val="35000"/>
            </a:spcAft>
            <a:buNone/>
          </a:pPr>
          <a:r>
            <a:rPr lang="en-US" sz="1600" kern="1200"/>
            <a:t>Example: A photographic “stop bath” contains 140 mL of pure acetic acid in a 500 mL bottle of solution. What is the percentage by volume concentration of acetic acid?</a:t>
          </a:r>
        </a:p>
      </dsp:txBody>
      <dsp:txXfrm>
        <a:off x="1292341" y="4198122"/>
        <a:ext cx="4595811" cy="1118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C028F-94BF-48DC-AB36-7CF50C2A3FFE}">
      <dsp:nvSpPr>
        <dsp:cNvPr id="0" name=""/>
        <dsp:cNvSpPr/>
      </dsp:nvSpPr>
      <dsp:spPr>
        <a:xfrm>
          <a:off x="0" y="6748"/>
          <a:ext cx="5888153" cy="8322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4007B-D498-4F9B-AA0A-C0995E3BF2BC}">
      <dsp:nvSpPr>
        <dsp:cNvPr id="0" name=""/>
        <dsp:cNvSpPr/>
      </dsp:nvSpPr>
      <dsp:spPr>
        <a:xfrm>
          <a:off x="251762" y="194010"/>
          <a:ext cx="458197" cy="457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B3FB37-F4CC-4A94-A3E5-0DC0E523283B}">
      <dsp:nvSpPr>
        <dsp:cNvPr id="0" name=""/>
        <dsp:cNvSpPr/>
      </dsp:nvSpPr>
      <dsp:spPr>
        <a:xfrm>
          <a:off x="961723" y="6748"/>
          <a:ext cx="4897300" cy="88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7" tIns="93587" rIns="93587" bIns="93587" numCol="1" spcCol="1270" anchor="ctr" anchorCtr="0">
          <a:noAutofit/>
        </a:bodyPr>
        <a:lstStyle/>
        <a:p>
          <a:pPr marL="0" lvl="0" indent="0" algn="l" defTabSz="622300">
            <a:lnSpc>
              <a:spcPct val="90000"/>
            </a:lnSpc>
            <a:spcBef>
              <a:spcPct val="0"/>
            </a:spcBef>
            <a:spcAft>
              <a:spcPct val="35000"/>
            </a:spcAft>
            <a:buNone/>
          </a:pPr>
          <a:r>
            <a:rPr lang="en-US" sz="1400" kern="1200"/>
            <a:t>Another common concentration ratio used for consumer products is “percentage weight by volume” or % W/V. (In consumer and commercial applications, “weight” is used instead of “mass,” which explains the W in the W/V label.) </a:t>
          </a:r>
        </a:p>
      </dsp:txBody>
      <dsp:txXfrm>
        <a:off x="961723" y="6748"/>
        <a:ext cx="4897300" cy="884290"/>
      </dsp:txXfrm>
    </dsp:sp>
    <dsp:sp modelId="{599AAFD0-C1A4-406D-BB78-FE7653077AD5}">
      <dsp:nvSpPr>
        <dsp:cNvPr id="0" name=""/>
        <dsp:cNvSpPr/>
      </dsp:nvSpPr>
      <dsp:spPr>
        <a:xfrm>
          <a:off x="0" y="1112112"/>
          <a:ext cx="5888153" cy="8322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0C019-74E9-4F66-8D63-6A8BE5B616F3}">
      <dsp:nvSpPr>
        <dsp:cNvPr id="0" name=""/>
        <dsp:cNvSpPr/>
      </dsp:nvSpPr>
      <dsp:spPr>
        <a:xfrm>
          <a:off x="251762" y="1299373"/>
          <a:ext cx="458197" cy="457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1A976-5F21-4C89-946F-10333CBA8637}">
      <dsp:nvSpPr>
        <dsp:cNvPr id="0" name=""/>
        <dsp:cNvSpPr/>
      </dsp:nvSpPr>
      <dsp:spPr>
        <a:xfrm>
          <a:off x="961723" y="1112112"/>
          <a:ext cx="4897300" cy="88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7" tIns="93587" rIns="93587" bIns="93587" numCol="1" spcCol="1270" anchor="ctr" anchorCtr="0">
          <a:noAutofit/>
        </a:bodyPr>
        <a:lstStyle/>
        <a:p>
          <a:pPr marL="0" lvl="0" indent="0" algn="l" defTabSz="622300">
            <a:lnSpc>
              <a:spcPct val="90000"/>
            </a:lnSpc>
            <a:spcBef>
              <a:spcPct val="0"/>
            </a:spcBef>
            <a:spcAft>
              <a:spcPct val="35000"/>
            </a:spcAft>
            <a:buNone/>
          </a:pPr>
          <a:r>
            <a:rPr lang="en-US" sz="1400" kern="1200"/>
            <a:t>For example, a hydrogen peroxide topical solution used as an antiseptic is 3% W/V</a:t>
          </a:r>
        </a:p>
      </dsp:txBody>
      <dsp:txXfrm>
        <a:off x="961723" y="1112112"/>
        <a:ext cx="4897300" cy="884290"/>
      </dsp:txXfrm>
    </dsp:sp>
    <dsp:sp modelId="{3145EDBE-A781-485D-9DFB-2F98F4EBB392}">
      <dsp:nvSpPr>
        <dsp:cNvPr id="0" name=""/>
        <dsp:cNvSpPr/>
      </dsp:nvSpPr>
      <dsp:spPr>
        <a:xfrm>
          <a:off x="0" y="2217475"/>
          <a:ext cx="5888153" cy="8322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A9353-E655-4788-A210-95A2242AAF92}">
      <dsp:nvSpPr>
        <dsp:cNvPr id="0" name=""/>
        <dsp:cNvSpPr/>
      </dsp:nvSpPr>
      <dsp:spPr>
        <a:xfrm>
          <a:off x="251762" y="2404736"/>
          <a:ext cx="458197" cy="457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B38166-DC0D-4383-AC9B-AB1A16747B96}">
      <dsp:nvSpPr>
        <dsp:cNvPr id="0" name=""/>
        <dsp:cNvSpPr/>
      </dsp:nvSpPr>
      <dsp:spPr>
        <a:xfrm>
          <a:off x="961723" y="2217475"/>
          <a:ext cx="4897300" cy="88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7" tIns="93587" rIns="93587" bIns="93587" numCol="1" spcCol="1270" anchor="ctr" anchorCtr="0">
          <a:noAutofit/>
        </a:bodyPr>
        <a:lstStyle/>
        <a:p>
          <a:pPr marL="0" lvl="0" indent="0" algn="l" defTabSz="622300">
            <a:lnSpc>
              <a:spcPct val="90000"/>
            </a:lnSpc>
            <a:spcBef>
              <a:spcPct val="0"/>
            </a:spcBef>
            <a:spcAft>
              <a:spcPct val="35000"/>
            </a:spcAft>
            <a:buNone/>
          </a:pPr>
          <a:r>
            <a:rPr lang="en-US" sz="1400" kern="1200"/>
            <a:t>Expression:</a:t>
          </a:r>
        </a:p>
      </dsp:txBody>
      <dsp:txXfrm>
        <a:off x="961723" y="2217475"/>
        <a:ext cx="4897300" cy="884290"/>
      </dsp:txXfrm>
    </dsp:sp>
    <dsp:sp modelId="{68777E0C-A243-466A-9954-92C53230ED48}">
      <dsp:nvSpPr>
        <dsp:cNvPr id="0" name=""/>
        <dsp:cNvSpPr/>
      </dsp:nvSpPr>
      <dsp:spPr>
        <a:xfrm>
          <a:off x="0" y="3322838"/>
          <a:ext cx="5888153" cy="8322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F158B-40DF-4C2C-9DF9-110D4F0AAE69}">
      <dsp:nvSpPr>
        <dsp:cNvPr id="0" name=""/>
        <dsp:cNvSpPr/>
      </dsp:nvSpPr>
      <dsp:spPr>
        <a:xfrm>
          <a:off x="251762" y="3510099"/>
          <a:ext cx="458197" cy="457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5D9BD0-DEDD-4251-A324-9A245ECB8DCB}">
      <dsp:nvSpPr>
        <dsp:cNvPr id="0" name=""/>
        <dsp:cNvSpPr/>
      </dsp:nvSpPr>
      <dsp:spPr>
        <a:xfrm>
          <a:off x="961723" y="3322838"/>
          <a:ext cx="4897300" cy="88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7" tIns="93587" rIns="93587" bIns="93587" numCol="1" spcCol="1270" anchor="ctr" anchorCtr="0">
          <a:noAutofit/>
        </a:bodyPr>
        <a:lstStyle/>
        <a:p>
          <a:pPr marL="0" lvl="0" indent="0" algn="l" defTabSz="622300">
            <a:lnSpc>
              <a:spcPct val="90000"/>
            </a:lnSpc>
            <a:spcBef>
              <a:spcPct val="0"/>
            </a:spcBef>
            <a:spcAft>
              <a:spcPct val="35000"/>
            </a:spcAft>
            <a:buNone/>
          </a:pPr>
          <a:r>
            <a:rPr lang="en-US" sz="1400" kern="1200"/>
            <a:t>A third concentration ratio is the “percentage weight by weight,” or % W/W</a:t>
          </a:r>
        </a:p>
      </dsp:txBody>
      <dsp:txXfrm>
        <a:off x="961723" y="3322838"/>
        <a:ext cx="4897300" cy="884290"/>
      </dsp:txXfrm>
    </dsp:sp>
    <dsp:sp modelId="{01265BE6-0E29-4E8A-80FE-3338BFC09BCA}">
      <dsp:nvSpPr>
        <dsp:cNvPr id="0" name=""/>
        <dsp:cNvSpPr/>
      </dsp:nvSpPr>
      <dsp:spPr>
        <a:xfrm>
          <a:off x="0" y="4428201"/>
          <a:ext cx="5888153" cy="83227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A1310-3189-4A11-BDB9-1D8E2E5BEE7D}">
      <dsp:nvSpPr>
        <dsp:cNvPr id="0" name=""/>
        <dsp:cNvSpPr/>
      </dsp:nvSpPr>
      <dsp:spPr>
        <a:xfrm>
          <a:off x="251762" y="4615463"/>
          <a:ext cx="458197" cy="457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497999-ED78-4F38-B8F7-F63762BA4331}">
      <dsp:nvSpPr>
        <dsp:cNvPr id="0" name=""/>
        <dsp:cNvSpPr/>
      </dsp:nvSpPr>
      <dsp:spPr>
        <a:xfrm>
          <a:off x="961723" y="4428201"/>
          <a:ext cx="4897300" cy="88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7" tIns="93587" rIns="93587" bIns="93587" numCol="1" spcCol="1270" anchor="ctr" anchorCtr="0">
          <a:noAutofit/>
        </a:bodyPr>
        <a:lstStyle/>
        <a:p>
          <a:pPr marL="0" lvl="0" indent="0" algn="l" defTabSz="622300">
            <a:lnSpc>
              <a:spcPct val="90000"/>
            </a:lnSpc>
            <a:spcBef>
              <a:spcPct val="0"/>
            </a:spcBef>
            <a:spcAft>
              <a:spcPct val="35000"/>
            </a:spcAft>
            <a:buNone/>
          </a:pPr>
          <a:r>
            <a:rPr lang="en-US" sz="1400" kern="1200"/>
            <a:t>Expression:</a:t>
          </a:r>
        </a:p>
      </dsp:txBody>
      <dsp:txXfrm>
        <a:off x="961723" y="4428201"/>
        <a:ext cx="4897300" cy="884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5FEA5-EC01-406E-9FA7-52A5EA187828}">
      <dsp:nvSpPr>
        <dsp:cNvPr id="0" name=""/>
        <dsp:cNvSpPr/>
      </dsp:nvSpPr>
      <dsp:spPr>
        <a:xfrm>
          <a:off x="0" y="790"/>
          <a:ext cx="7040891" cy="1850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C13FC-53FC-49F3-803A-C4B3A138A8FA}">
      <dsp:nvSpPr>
        <dsp:cNvPr id="0" name=""/>
        <dsp:cNvSpPr/>
      </dsp:nvSpPr>
      <dsp:spPr>
        <a:xfrm>
          <a:off x="559661" y="417067"/>
          <a:ext cx="1017565" cy="101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219751-9314-44A0-8A50-4DE29BC8464D}">
      <dsp:nvSpPr>
        <dsp:cNvPr id="0" name=""/>
        <dsp:cNvSpPr/>
      </dsp:nvSpPr>
      <dsp:spPr>
        <a:xfrm>
          <a:off x="2136888" y="790"/>
          <a:ext cx="4904002" cy="185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804" tIns="195804" rIns="195804" bIns="195804" numCol="1" spcCol="1270" anchor="ctr" anchorCtr="0">
          <a:noAutofit/>
        </a:bodyPr>
        <a:lstStyle/>
        <a:p>
          <a:pPr marL="0" lvl="0" indent="0" algn="l" defTabSz="844550">
            <a:lnSpc>
              <a:spcPct val="90000"/>
            </a:lnSpc>
            <a:spcBef>
              <a:spcPct val="0"/>
            </a:spcBef>
            <a:spcAft>
              <a:spcPct val="35000"/>
            </a:spcAft>
            <a:buNone/>
          </a:pPr>
          <a:r>
            <a:rPr lang="en-US" sz="1900" kern="1200"/>
            <a:t>Liquids: It is difficult to generalize about the effect of temperature on the solubility of liquids in water. However, for polar liquids in water, the solubility usually increases with temperature. </a:t>
          </a:r>
        </a:p>
      </dsp:txBody>
      <dsp:txXfrm>
        <a:off x="2136888" y="790"/>
        <a:ext cx="4904002" cy="1850119"/>
      </dsp:txXfrm>
    </dsp:sp>
    <dsp:sp modelId="{9AB7533D-4278-4165-AA8B-C724828A08FF}">
      <dsp:nvSpPr>
        <dsp:cNvPr id="0" name=""/>
        <dsp:cNvSpPr/>
      </dsp:nvSpPr>
      <dsp:spPr>
        <a:xfrm>
          <a:off x="0" y="2313440"/>
          <a:ext cx="7040891" cy="1850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214E5-2032-42BC-B29A-2632C4C90A61}">
      <dsp:nvSpPr>
        <dsp:cNvPr id="0" name=""/>
        <dsp:cNvSpPr/>
      </dsp:nvSpPr>
      <dsp:spPr>
        <a:xfrm>
          <a:off x="559661" y="2729717"/>
          <a:ext cx="1017565" cy="1017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D95FB4-F8AF-45E1-B0FA-181548264234}">
      <dsp:nvSpPr>
        <dsp:cNvPr id="0" name=""/>
        <dsp:cNvSpPr/>
      </dsp:nvSpPr>
      <dsp:spPr>
        <a:xfrm>
          <a:off x="2136888" y="2313440"/>
          <a:ext cx="4904002" cy="185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804" tIns="195804" rIns="195804" bIns="195804" numCol="1" spcCol="1270" anchor="ctr" anchorCtr="0">
          <a:noAutofit/>
        </a:bodyPr>
        <a:lstStyle/>
        <a:p>
          <a:pPr marL="0" lvl="0" indent="0" algn="l" defTabSz="844550">
            <a:lnSpc>
              <a:spcPct val="90000"/>
            </a:lnSpc>
            <a:spcBef>
              <a:spcPct val="0"/>
            </a:spcBef>
            <a:spcAft>
              <a:spcPct val="35000"/>
            </a:spcAft>
            <a:buNone/>
          </a:pPr>
          <a:r>
            <a:rPr lang="en-US" sz="1900" kern="1200"/>
            <a:t>Some liquids (mostly nonpolar liquids) do not dissolve in water to any appreciable extent, but form a separate layer. Liquids that behave in this way are said to be immiscible with water. </a:t>
          </a:r>
        </a:p>
      </dsp:txBody>
      <dsp:txXfrm>
        <a:off x="2136888" y="2313440"/>
        <a:ext cx="4904002" cy="1850119"/>
      </dsp:txXfrm>
    </dsp:sp>
    <dsp:sp modelId="{BAE8EF22-B33E-4D7C-982F-30AD51108079}">
      <dsp:nvSpPr>
        <dsp:cNvPr id="0" name=""/>
        <dsp:cNvSpPr/>
      </dsp:nvSpPr>
      <dsp:spPr>
        <a:xfrm>
          <a:off x="0" y="4626089"/>
          <a:ext cx="7040891" cy="1850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2F96-3E5B-45CD-954A-56E1D7E2D63D}">
      <dsp:nvSpPr>
        <dsp:cNvPr id="0" name=""/>
        <dsp:cNvSpPr/>
      </dsp:nvSpPr>
      <dsp:spPr>
        <a:xfrm>
          <a:off x="559661" y="5042366"/>
          <a:ext cx="1017565" cy="1017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C6EE9B-A348-475C-85A2-1EF073C96BCF}">
      <dsp:nvSpPr>
        <dsp:cNvPr id="0" name=""/>
        <dsp:cNvSpPr/>
      </dsp:nvSpPr>
      <dsp:spPr>
        <a:xfrm>
          <a:off x="2136888" y="4626089"/>
          <a:ext cx="4904002" cy="185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804" tIns="195804" rIns="195804" bIns="195804" numCol="1" spcCol="1270" anchor="ctr" anchorCtr="0">
          <a:noAutofit/>
        </a:bodyPr>
        <a:lstStyle/>
        <a:p>
          <a:pPr marL="0" lvl="0" indent="0" algn="l" defTabSz="844550">
            <a:lnSpc>
              <a:spcPct val="90000"/>
            </a:lnSpc>
            <a:spcBef>
              <a:spcPct val="0"/>
            </a:spcBef>
            <a:spcAft>
              <a:spcPct val="35000"/>
            </a:spcAft>
            <a:buNone/>
          </a:pPr>
          <a:r>
            <a:rPr lang="en-US" sz="1900" kern="1200"/>
            <a:t>Some liquids (such as those containing small polar molecules with hydrogen bonding) dissolve completely in water in any proportion. Liquids that behave in this way are said to be miscible with water. </a:t>
          </a:r>
        </a:p>
      </dsp:txBody>
      <dsp:txXfrm>
        <a:off x="2136888" y="4626089"/>
        <a:ext cx="4904002" cy="18501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a:defRPr sz="1200"/>
            </a:lvl1pPr>
          </a:lstStyle>
          <a:p>
            <a:fld id="{784AA43A-3F76-4A13-9CD6-36134EB429E3}" type="datetimeFigureOut">
              <a:rPr lang="en-US"/>
              <a:t>5/24/2019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5F674A4F-2B7A-4ECB-A400-260B2FFC03C1}" type="datetimeFigureOut">
              <a:rPr lang="en-US"/>
              <a:t>5/24/2019</a:t>
            </a:fld>
            <a:endParaRPr/>
          </a:p>
        </p:txBody>
      </p:sp>
      <p:sp>
        <p:nvSpPr>
          <p:cNvPr id="4" name="Slide Image Placeholder 3"/>
          <p:cNvSpPr>
            <a:spLocks noGrp="1" noRot="1" noChangeAspect="1"/>
          </p:cNvSpPr>
          <p:nvPr>
            <p:ph type="sldImg" idx="2"/>
          </p:nvPr>
        </p:nvSpPr>
        <p:spPr>
          <a:xfrm>
            <a:off x="409575" y="698500"/>
            <a:ext cx="6191250" cy="3484563"/>
          </a:xfrm>
          <a:prstGeom prst="rect">
            <a:avLst/>
          </a:prstGeom>
          <a:noFill/>
          <a:ln w="12700">
            <a:solidFill>
              <a:prstClr val="black"/>
            </a:solidFill>
          </a:ln>
        </p:spPr>
        <p:txBody>
          <a:bodyPr vert="horz" lIns="93175" tIns="46588" rIns="93175" bIns="46588"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271"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128" y="3428999"/>
            <a:ext cx="5516629" cy="2268559"/>
          </a:xfrm>
        </p:spPr>
        <p:txBody>
          <a:bodyPr anchor="t">
            <a:normAutofit/>
          </a:bodyPr>
          <a:lstStyle>
            <a:lvl1pPr algn="r">
              <a:defRPr sz="5998"/>
            </a:lvl1pPr>
          </a:lstStyle>
          <a:p>
            <a:r>
              <a:rPr lang="en-US"/>
              <a:t>Click to edit Master title style</a:t>
            </a:r>
            <a:endParaRPr lang="en-US" dirty="0"/>
          </a:p>
        </p:txBody>
      </p:sp>
      <p:sp>
        <p:nvSpPr>
          <p:cNvPr id="3" name="Subtitle 2"/>
          <p:cNvSpPr>
            <a:spLocks noGrp="1"/>
          </p:cNvSpPr>
          <p:nvPr>
            <p:ph type="subTitle" idx="1"/>
          </p:nvPr>
        </p:nvSpPr>
        <p:spPr>
          <a:xfrm>
            <a:off x="2771552" y="2268787"/>
            <a:ext cx="5356205" cy="1160213"/>
          </a:xfrm>
        </p:spPr>
        <p:txBody>
          <a:bodyPr tIns="0" anchor="b">
            <a:normAutofit/>
          </a:bodyPr>
          <a:lstStyle>
            <a:lvl1pPr marL="0" indent="0" algn="r">
              <a:buNone/>
              <a:defRPr sz="1799" b="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0711" y="3262853"/>
            <a:ext cx="415528" cy="461665"/>
          </a:xfrm>
          <a:prstGeom prst="rect">
            <a:avLst/>
          </a:prstGeom>
          <a:noFill/>
        </p:spPr>
        <p:txBody>
          <a:bodyPr wrap="square" rtlCol="0">
            <a:spAutoFit/>
          </a:bodyPr>
          <a:lstStyle/>
          <a:p>
            <a:pPr algn="r"/>
            <a:r>
              <a:rPr lang="en-US" sz="2399" dirty="0">
                <a:solidFill>
                  <a:schemeClr val="accent6"/>
                </a:solidFill>
                <a:latin typeface="Wingdings 3" panose="05040102010807070707" pitchFamily="18" charset="2"/>
              </a:rPr>
              <a:t>z</a:t>
            </a:r>
            <a:endParaRPr lang="en-US" sz="2399"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218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3664" y="641225"/>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128" y="808057"/>
            <a:ext cx="795202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02350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4395" y="416109"/>
            <a:ext cx="415636" cy="369236"/>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6974" y="805818"/>
            <a:ext cx="1326174"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072" y="970410"/>
            <a:ext cx="6465219"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30692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7" name="TextBox 6"/>
          <p:cNvSpPr txBox="1"/>
          <p:nvPr/>
        </p:nvSpPr>
        <p:spPr>
          <a:xfrm>
            <a:off x="2194371" y="641225"/>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707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272" y="2962586"/>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193" y="3147254"/>
            <a:ext cx="7954488" cy="1424746"/>
          </a:xfrm>
        </p:spPr>
        <p:txBody>
          <a:bodyPr anchor="t">
            <a:normAutofit/>
          </a:bodyPr>
          <a:lstStyle>
            <a:lvl1pPr algn="r">
              <a:defRPr sz="3199"/>
            </a:lvl1pPr>
          </a:lstStyle>
          <a:p>
            <a:r>
              <a:rPr lang="en-US"/>
              <a:t>Click to edit Master title style</a:t>
            </a:r>
            <a:endParaRPr lang="en-US" dirty="0"/>
          </a:p>
        </p:txBody>
      </p:sp>
      <p:sp>
        <p:nvSpPr>
          <p:cNvPr id="3" name="Text Placeholder 2"/>
          <p:cNvSpPr>
            <a:spLocks noGrp="1"/>
          </p:cNvSpPr>
          <p:nvPr>
            <p:ph type="body" idx="1"/>
          </p:nvPr>
        </p:nvSpPr>
        <p:spPr>
          <a:xfrm>
            <a:off x="2773246" y="2268786"/>
            <a:ext cx="7789902" cy="878468"/>
          </a:xfrm>
        </p:spPr>
        <p:txBody>
          <a:bodyPr tIns="0" anchor="b">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049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194" y="805818"/>
            <a:ext cx="7948913"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4696" y="2052116"/>
            <a:ext cx="3890946"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4900" y="2052115"/>
            <a:ext cx="3893208"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10" name="TextBox 9"/>
          <p:cNvSpPr txBox="1"/>
          <p:nvPr/>
        </p:nvSpPr>
        <p:spPr>
          <a:xfrm>
            <a:off x="2195600" y="641223"/>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3320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079" y="636424"/>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193" y="805818"/>
            <a:ext cx="7954488"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8606" y="2052115"/>
            <a:ext cx="3895452" cy="713818"/>
          </a:xfrm>
        </p:spPr>
        <p:txBody>
          <a:bodyPr anchor="b">
            <a:noAutofit/>
          </a:bodyPr>
          <a:lstStyle>
            <a:lvl1pPr marL="0" indent="0" algn="l">
              <a:lnSpc>
                <a:spcPct val="100000"/>
              </a:lnSpc>
              <a:buNone/>
              <a:defRPr sz="2199" b="0" cap="none" baseline="0">
                <a:solidFill>
                  <a:schemeClr val="accent6"/>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2608606" y="2851331"/>
            <a:ext cx="3892609"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4898" y="2052115"/>
            <a:ext cx="3898782" cy="713818"/>
          </a:xfrm>
        </p:spPr>
        <p:txBody>
          <a:bodyPr anchor="b">
            <a:noAutofit/>
          </a:bodyPr>
          <a:lstStyle>
            <a:lvl1pPr marL="0" indent="0" algn="l">
              <a:lnSpc>
                <a:spcPct val="100000"/>
              </a:lnSpc>
              <a:buNone/>
              <a:defRPr sz="2199" b="0" cap="none" baseline="0">
                <a:solidFill>
                  <a:schemeClr val="accent6"/>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4899" y="2851331"/>
            <a:ext cx="3898782"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4217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8" name="TextBox 7"/>
          <p:cNvSpPr txBox="1"/>
          <p:nvPr/>
        </p:nvSpPr>
        <p:spPr>
          <a:xfrm>
            <a:off x="2195600" y="641226"/>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392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AFE8FB1-0A7A-443E-AAF7-31D4FA1AA312}"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2072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3749" y="1127550"/>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9810" y="1282452"/>
            <a:ext cx="2663667" cy="1903241"/>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118820" y="805818"/>
            <a:ext cx="5444860"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69809" y="3186155"/>
            <a:ext cx="2663667" cy="2386397"/>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0825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5305" y="3229"/>
            <a:ext cx="4628528"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10" name="TextBox 9"/>
          <p:cNvSpPr txBox="1"/>
          <p:nvPr/>
        </p:nvSpPr>
        <p:spPr>
          <a:xfrm>
            <a:off x="1554281" y="1127550"/>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728" y="1282453"/>
            <a:ext cx="3969952" cy="1900473"/>
          </a:xfrm>
        </p:spPr>
        <p:txBody>
          <a:bodyPr anchor="b">
            <a:normAutofit/>
          </a:bodyPr>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969809" y="3182928"/>
            <a:ext cx="3970840" cy="2386394"/>
          </a:xfrm>
        </p:spPr>
        <p:txBody>
          <a:bodyPr>
            <a:normAutofit/>
          </a:bodyPr>
          <a:lstStyle>
            <a:lvl1pPr marL="0" indent="0" algn="l">
              <a:buNone/>
              <a:defRPr sz="19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384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057" y="2105202"/>
            <a:ext cx="9357767"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6693" cy="6858000"/>
          </a:xfrm>
          <a:prstGeom prst="rect">
            <a:avLst/>
          </a:prstGeom>
        </p:spPr>
      </p:pic>
      <p:sp>
        <p:nvSpPr>
          <p:cNvPr id="8" name="Rectangle 7"/>
          <p:cNvSpPr/>
          <p:nvPr/>
        </p:nvSpPr>
        <p:spPr>
          <a:xfrm>
            <a:off x="0" y="0"/>
            <a:ext cx="96392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128" y="808057"/>
            <a:ext cx="7956259"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2877" y="2052116"/>
            <a:ext cx="779451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200" y="5270628"/>
            <a:ext cx="2662729" cy="182832"/>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9AFE8FB1-0A7A-443E-AAF7-31D4FA1AA312}" type="datetimeFigureOut">
              <a:rPr lang="en-US" smtClean="0"/>
              <a:pPr/>
              <a:t>5/24/2019</a:t>
            </a:fld>
            <a:endParaRPr lang="en-US"/>
          </a:p>
        </p:txBody>
      </p:sp>
      <p:sp>
        <p:nvSpPr>
          <p:cNvPr id="5" name="Footer Placeholder 4"/>
          <p:cNvSpPr>
            <a:spLocks noGrp="1"/>
          </p:cNvSpPr>
          <p:nvPr>
            <p:ph type="ftr" sz="quarter" idx="3"/>
          </p:nvPr>
        </p:nvSpPr>
        <p:spPr>
          <a:xfrm rot="5400000">
            <a:off x="-2237314" y="3661168"/>
            <a:ext cx="5885352" cy="179129"/>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366" y="164593"/>
            <a:ext cx="636561" cy="322851"/>
          </a:xfrm>
          <a:prstGeom prst="rect">
            <a:avLst/>
          </a:prstGeom>
        </p:spPr>
        <p:txBody>
          <a:bodyPr vert="horz" lIns="91440" tIns="45720" rIns="45720" bIns="45720" rtlCol="0" anchor="ctr"/>
          <a:lstStyle>
            <a:lvl1pPr algn="r">
              <a:defRPr sz="1799">
                <a:solidFill>
                  <a:schemeClr val="tx1">
                    <a:tint val="75000"/>
                  </a:schemeClr>
                </a:solidFill>
              </a:defRPr>
            </a:lvl1pPr>
          </a:lstStyle>
          <a:p>
            <a:fld id="{25BA54BD-C84D-46CE-8B72-31BFB26ABA43}" type="slidenum">
              <a:rPr lang="en-US" smtClean="0"/>
              <a:pPr/>
              <a:t>‹#›</a:t>
            </a:fld>
            <a:endParaRPr lang="en-US"/>
          </a:p>
        </p:txBody>
      </p:sp>
      <p:sp>
        <p:nvSpPr>
          <p:cNvPr id="57" name="Rectangle 56"/>
          <p:cNvSpPr/>
          <p:nvPr/>
        </p:nvSpPr>
        <p:spPr>
          <a:xfrm>
            <a:off x="961792"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452624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126" rtl="0" eaLnBrk="1" latinLnBrk="0" hangingPunct="1">
        <a:lnSpc>
          <a:spcPct val="90000"/>
        </a:lnSpc>
        <a:spcBef>
          <a:spcPct val="0"/>
        </a:spcBef>
        <a:buNone/>
        <a:defRPr sz="3399" b="0" i="0" kern="1200" cap="none">
          <a:solidFill>
            <a:schemeClr val="tx1"/>
          </a:solidFill>
          <a:effectLst/>
          <a:latin typeface="+mj-lt"/>
          <a:ea typeface="+mj-ea"/>
          <a:cs typeface="+mj-cs"/>
        </a:defRPr>
      </a:lvl1pPr>
    </p:titleStyle>
    <p:bodyStyle>
      <a:lvl1pPr marL="344385" indent="-344385" algn="l" defTabSz="914126"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1999" kern="1200">
          <a:solidFill>
            <a:schemeClr val="tx1"/>
          </a:solidFill>
          <a:effectLst/>
          <a:latin typeface="+mn-lt"/>
          <a:ea typeface="+mn-ea"/>
          <a:cs typeface="+mn-cs"/>
        </a:defRPr>
      </a:lvl1pPr>
      <a:lvl2pPr marL="795099"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799" kern="1200">
          <a:solidFill>
            <a:schemeClr val="tx1"/>
          </a:solidFill>
          <a:effectLst/>
          <a:latin typeface="+mn-lt"/>
          <a:ea typeface="+mn-ea"/>
          <a:cs typeface="+mn-cs"/>
        </a:defRPr>
      </a:lvl2pPr>
      <a:lvl3pPr marL="1258510"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225"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2636"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1823"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027"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4231"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0436"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3" name="Picture 12">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5" name="Rectangle 14">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975883" y="5166420"/>
            <a:ext cx="8438366" cy="1045052"/>
          </a:xfrm>
        </p:spPr>
        <p:txBody>
          <a:bodyPr>
            <a:normAutofit/>
          </a:bodyPr>
          <a:lstStyle/>
          <a:p>
            <a:r>
              <a:rPr lang="en-US" sz="3400" dirty="0"/>
              <a:t>Unit C: Solutions, Acids &amp; Bases</a:t>
            </a:r>
            <a:br>
              <a:rPr lang="en-US" sz="3400" dirty="0"/>
            </a:br>
            <a:r>
              <a:rPr lang="en-US" sz="3400" dirty="0"/>
              <a:t>Redding 2019</a:t>
            </a:r>
          </a:p>
        </p:txBody>
      </p:sp>
      <p:sp>
        <p:nvSpPr>
          <p:cNvPr id="21" name="Rectangle 20">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101" y="647188"/>
            <a:ext cx="9089170"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4235" r="2000"/>
          <a:stretch/>
        </p:blipFill>
        <p:spPr>
          <a:xfrm>
            <a:off x="1959659" y="1212625"/>
            <a:ext cx="8457963" cy="2168426"/>
          </a:xfrm>
          <a:prstGeom prst="rect">
            <a:avLst/>
          </a:prstGeom>
          <a:ln>
            <a:noFill/>
          </a:ln>
        </p:spPr>
      </p:pic>
      <p:sp>
        <p:nvSpPr>
          <p:cNvPr id="23" name="Rectangle 22">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475" y="888935"/>
            <a:ext cx="8610833"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Energy Changes</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You already know that chemical reactions can be endothermic (absorb energy from the surroundings) or exothermic (release energy to the surroundings). </a:t>
            </a:r>
          </a:p>
          <a:p>
            <a:r>
              <a:rPr lang="en-US" sz="1600">
                <a:solidFill>
                  <a:srgbClr val="1F2D29"/>
                </a:solidFill>
              </a:rPr>
              <a:t>What about the formation of solutions? Is energy absorbed or released when a substance dissolves in water?</a:t>
            </a:r>
          </a:p>
          <a:p>
            <a:r>
              <a:rPr lang="en-US" sz="1600">
                <a:solidFill>
                  <a:srgbClr val="1F2D29"/>
                </a:solidFill>
              </a:rPr>
              <a:t>At this stage in your chemical education, it is difficult to predict whether the dissolving of a particular solute will be endothermic or exothermic. </a:t>
            </a:r>
          </a:p>
          <a:p>
            <a:r>
              <a:rPr lang="en-US" sz="1600">
                <a:solidFill>
                  <a:srgbClr val="1F2D29"/>
                </a:solidFill>
              </a:rPr>
              <a:t>The accepted explanation depends upon two general theoretical principles: Breaking existing bonds uses energy and forming new bonds releases energy.</a:t>
            </a:r>
          </a:p>
        </p:txBody>
      </p:sp>
    </p:spTree>
    <p:extLst>
      <p:ext uri="{BB962C8B-B14F-4D97-AF65-F5344CB8AC3E}">
        <p14:creationId xmlns:p14="http://schemas.microsoft.com/office/powerpoint/2010/main" val="1160528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Substances in Water</a:t>
            </a:r>
          </a:p>
        </p:txBody>
      </p:sp>
      <p:pic>
        <p:nvPicPr>
          <p:cNvPr id="4" name="Content Placeholder 3"/>
          <p:cNvPicPr>
            <a:picLocks noGrp="1" noChangeAspect="1"/>
          </p:cNvPicPr>
          <p:nvPr>
            <p:ph idx="1"/>
          </p:nvPr>
        </p:nvPicPr>
        <p:blipFill rotWithShape="1">
          <a:blip r:embed="rId2"/>
          <a:srcRect l="24901" t="28571" r="39960" b="33929"/>
          <a:stretch/>
        </p:blipFill>
        <p:spPr>
          <a:xfrm>
            <a:off x="1674812" y="1752600"/>
            <a:ext cx="8001000" cy="4800598"/>
          </a:xfrm>
          <a:prstGeom prst="rect">
            <a:avLst/>
          </a:prstGeom>
        </p:spPr>
      </p:pic>
    </p:spTree>
    <p:extLst>
      <p:ext uri="{BB962C8B-B14F-4D97-AF65-F5344CB8AC3E}">
        <p14:creationId xmlns:p14="http://schemas.microsoft.com/office/powerpoint/2010/main" val="28256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1" y="808056"/>
            <a:ext cx="3968470"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968471" cy="3997828"/>
          </a:xfrm>
        </p:spPr>
        <p:txBody>
          <a:bodyPr vert="horz" lIns="91440" tIns="45720" rIns="91440" bIns="45720" rtlCol="0" anchor="ctr">
            <a:normAutofit/>
          </a:bodyPr>
          <a:lstStyle/>
          <a:p>
            <a:pPr defTabSz="914400"/>
            <a:r>
              <a:rPr lang="en-US" sz="1800"/>
              <a:t>Lab Exercise 5B Qualitative analysis on page 202</a:t>
            </a:r>
          </a:p>
          <a:p>
            <a:pPr defTabSz="914400"/>
            <a:r>
              <a:rPr lang="en-US" sz="1800"/>
              <a:t>5.2 Worksheet</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bwMode="auto">
          <a:xfrm>
            <a:off x="6750009" y="1387570"/>
            <a:ext cx="3993577" cy="40835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14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5.3 Concentration</a:t>
            </a:r>
          </a:p>
        </p:txBody>
      </p:sp>
      <p:sp>
        <p:nvSpPr>
          <p:cNvPr id="2" name="Content Placeholder 1"/>
          <p:cNvSpPr>
            <a:spLocks noGrp="1"/>
          </p:cNvSpPr>
          <p:nvPr>
            <p:ph idx="1"/>
          </p:nvPr>
        </p:nvSpPr>
        <p:spPr>
          <a:xfrm>
            <a:off x="2256050" y="2052116"/>
            <a:ext cx="8715161" cy="3997828"/>
          </a:xfrm>
        </p:spPr>
        <p:txBody>
          <a:bodyPr anchor="t">
            <a:normAutofit/>
          </a:bodyPr>
          <a:lstStyle/>
          <a:p>
            <a:r>
              <a:rPr lang="en-US" sz="2400" dirty="0"/>
              <a:t>We use a ratio that compares the quantity of solute to the quantity of the solution. This ratio is called the solution’s </a:t>
            </a:r>
            <a:r>
              <a:rPr lang="en-US" sz="2400" u="sng" dirty="0"/>
              <a:t>concentration</a:t>
            </a:r>
            <a:r>
              <a:rPr lang="en-US" sz="2400" dirty="0"/>
              <a:t>.</a:t>
            </a:r>
          </a:p>
          <a:p>
            <a:r>
              <a:rPr lang="en-US" sz="2400" dirty="0"/>
              <a:t>In general, the concentration, c, of any solution is expressed by the ratio:</a:t>
            </a:r>
          </a:p>
        </p:txBody>
      </p:sp>
    </p:spTree>
    <p:extLst>
      <p:ext uri="{BB962C8B-B14F-4D97-AF65-F5344CB8AC3E}">
        <p14:creationId xmlns:p14="http://schemas.microsoft.com/office/powerpoint/2010/main" val="109700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9"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6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1336842" y="1064365"/>
            <a:ext cx="2855838" cy="3313671"/>
          </a:xfrm>
        </p:spPr>
        <p:txBody>
          <a:bodyPr>
            <a:normAutofit/>
          </a:bodyPr>
          <a:lstStyle/>
          <a:p>
            <a:pPr algn="l"/>
            <a:r>
              <a:rPr lang="en-US" sz="3100">
                <a:solidFill>
                  <a:schemeClr val="bg1"/>
                </a:solidFill>
              </a:rPr>
              <a:t>Percentage Concentration</a:t>
            </a: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65"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1">
            <a:extLst>
              <a:ext uri="{FF2B5EF4-FFF2-40B4-BE49-F238E27FC236}">
                <a16:creationId xmlns:a16="http://schemas.microsoft.com/office/drawing/2014/main" id="{5813D1F2-E804-42B3-AC46-DC8844176B05}"/>
              </a:ext>
            </a:extLst>
          </p:cNvPr>
          <p:cNvGraphicFramePr>
            <a:graphicFrameLocks noGrp="1"/>
          </p:cNvGraphicFramePr>
          <p:nvPr>
            <p:ph idx="1"/>
            <p:extLst>
              <p:ext uri="{D42A27DB-BD31-4B8C-83A1-F6EECF244321}">
                <p14:modId xmlns:p14="http://schemas.microsoft.com/office/powerpoint/2010/main" val="3726362670"/>
              </p:ext>
            </p:extLst>
          </p:nvPr>
        </p:nvGraphicFramePr>
        <p:xfrm>
          <a:off x="5505747" y="897534"/>
          <a:ext cx="5888153"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510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6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1336842" y="1064365"/>
            <a:ext cx="2855838" cy="3313671"/>
          </a:xfrm>
        </p:spPr>
        <p:txBody>
          <a:bodyPr>
            <a:normAutofit/>
          </a:bodyPr>
          <a:lstStyle/>
          <a:p>
            <a:pPr algn="l"/>
            <a:r>
              <a:rPr lang="en-US">
                <a:solidFill>
                  <a:schemeClr val="bg1"/>
                </a:solidFill>
              </a:rPr>
              <a:t>Continued…</a:t>
            </a: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65"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1">
            <a:extLst>
              <a:ext uri="{FF2B5EF4-FFF2-40B4-BE49-F238E27FC236}">
                <a16:creationId xmlns:a16="http://schemas.microsoft.com/office/drawing/2014/main" id="{E4CA7A62-EF69-4193-8CB7-24A580571F28}"/>
              </a:ext>
            </a:extLst>
          </p:cNvPr>
          <p:cNvGraphicFramePr>
            <a:graphicFrameLocks noGrp="1"/>
          </p:cNvGraphicFramePr>
          <p:nvPr>
            <p:ph idx="1"/>
            <p:extLst>
              <p:ext uri="{D42A27DB-BD31-4B8C-83A1-F6EECF244321}">
                <p14:modId xmlns:p14="http://schemas.microsoft.com/office/powerpoint/2010/main" val="2074904877"/>
              </p:ext>
            </p:extLst>
          </p:nvPr>
        </p:nvGraphicFramePr>
        <p:xfrm>
          <a:off x="5505747" y="897534"/>
          <a:ext cx="5888153"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93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Example:</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A sterling silver ring has a mass of 12.0 g and contains 11.1 g of pure silver. What is the percentage weight by weight concentration of silver in the metal?</a:t>
            </a:r>
          </a:p>
        </p:txBody>
      </p:sp>
    </p:spTree>
    <p:extLst>
      <p:ext uri="{BB962C8B-B14F-4D97-AF65-F5344CB8AC3E}">
        <p14:creationId xmlns:p14="http://schemas.microsoft.com/office/powerpoint/2010/main" val="96054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400"/>
              <a:t>Parts per Million Concentration</a:t>
            </a:r>
          </a:p>
        </p:txBody>
      </p:sp>
      <p:sp>
        <p:nvSpPr>
          <p:cNvPr id="2" name="Content Placeholder 1"/>
          <p:cNvSpPr>
            <a:spLocks noGrp="1"/>
          </p:cNvSpPr>
          <p:nvPr>
            <p:ph idx="1"/>
          </p:nvPr>
        </p:nvSpPr>
        <p:spPr>
          <a:xfrm>
            <a:off x="2256050" y="2052116"/>
            <a:ext cx="8379055" cy="3997828"/>
          </a:xfrm>
        </p:spPr>
        <p:txBody>
          <a:bodyPr anchor="t">
            <a:normAutofit lnSpcReduction="10000"/>
          </a:bodyPr>
          <a:lstStyle/>
          <a:p>
            <a:pPr>
              <a:lnSpc>
                <a:spcPct val="110000"/>
              </a:lnSpc>
            </a:pPr>
            <a:r>
              <a:rPr lang="en-US" sz="2000" dirty="0"/>
              <a:t>In studies of solutions in the environment, we often encounter very low concentrations. For very dilute solutions, we choose a concentration unit to give reasonable numbers for very small quantities of solute.</a:t>
            </a:r>
          </a:p>
          <a:p>
            <a:pPr>
              <a:lnSpc>
                <a:spcPct val="110000"/>
              </a:lnSpc>
            </a:pPr>
            <a:r>
              <a:rPr lang="en-US" sz="2000" dirty="0"/>
              <a:t>By definition, parts per million means:</a:t>
            </a:r>
          </a:p>
          <a:p>
            <a:pPr>
              <a:lnSpc>
                <a:spcPct val="110000"/>
              </a:lnSpc>
            </a:pPr>
            <a:endParaRPr lang="en-US" sz="2000" dirty="0"/>
          </a:p>
          <a:p>
            <a:pPr>
              <a:lnSpc>
                <a:spcPct val="110000"/>
              </a:lnSpc>
            </a:pPr>
            <a:r>
              <a:rPr lang="en-US" sz="2000" dirty="0"/>
              <a:t>Dissolved oxygen in natural waters is an important measure of the health of the ecosystem. In a chemical analysis of 250 mL of water at SATP, 2.2 mg of oxygen was measured. What is the concentration of oxygen in parts per million?</a:t>
            </a:r>
          </a:p>
        </p:txBody>
      </p:sp>
    </p:spTree>
    <p:extLst>
      <p:ext uri="{BB962C8B-B14F-4D97-AF65-F5344CB8AC3E}">
        <p14:creationId xmlns:p14="http://schemas.microsoft.com/office/powerpoint/2010/main" val="250976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Amount Concentration</a:t>
            </a:r>
          </a:p>
        </p:txBody>
      </p:sp>
      <p:sp>
        <p:nvSpPr>
          <p:cNvPr id="2" name="Content Placeholder 1"/>
          <p:cNvSpPr>
            <a:spLocks noGrp="1"/>
          </p:cNvSpPr>
          <p:nvPr>
            <p:ph idx="1"/>
          </p:nvPr>
        </p:nvSpPr>
        <p:spPr>
          <a:xfrm>
            <a:off x="2256050" y="2052116"/>
            <a:ext cx="8929769" cy="3997828"/>
          </a:xfrm>
        </p:spPr>
        <p:txBody>
          <a:bodyPr anchor="t">
            <a:normAutofit/>
          </a:bodyPr>
          <a:lstStyle/>
          <a:p>
            <a:r>
              <a:rPr lang="en-US" sz="1800" dirty="0"/>
              <a:t>Chemistry is primarily the study of chemical reactions, which we communicate using balanced chemical equations. The coefficients in these equations represent chemical amounts in units of moles. </a:t>
            </a:r>
          </a:p>
          <a:p>
            <a:r>
              <a:rPr lang="en-US" sz="1800" dirty="0"/>
              <a:t>Concentration is therefore communicated using amount concentration. </a:t>
            </a:r>
            <a:r>
              <a:rPr lang="en-US" sz="1800" b="1" u="sng" dirty="0"/>
              <a:t>Amount concentration</a:t>
            </a:r>
            <a:r>
              <a:rPr lang="en-US" sz="1800" dirty="0"/>
              <a:t>, c, is the chemical amount of solute dissolved in one </a:t>
            </a:r>
            <a:r>
              <a:rPr lang="en-US" sz="1800" dirty="0" err="1"/>
              <a:t>litre</a:t>
            </a:r>
            <a:r>
              <a:rPr lang="en-US" sz="1800" dirty="0"/>
              <a:t> of solution.</a:t>
            </a:r>
          </a:p>
          <a:p>
            <a:r>
              <a:rPr lang="en-US" sz="1800" dirty="0"/>
              <a:t>Expression:</a:t>
            </a:r>
          </a:p>
        </p:txBody>
      </p:sp>
    </p:spTree>
    <p:extLst>
      <p:ext uri="{BB962C8B-B14F-4D97-AF65-F5344CB8AC3E}">
        <p14:creationId xmlns:p14="http://schemas.microsoft.com/office/powerpoint/2010/main" val="24060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Examples:</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In a quantitative analysis, a stoichiometry calculation produced 0.186 mol of sodium hydroxide in 0.250 L of solution. Calculate the amount concentration of sodium hydroxide.</a:t>
            </a:r>
          </a:p>
          <a:p>
            <a:endParaRPr lang="en-US" sz="1600">
              <a:solidFill>
                <a:srgbClr val="1F2D29"/>
              </a:solidFill>
            </a:endParaRPr>
          </a:p>
          <a:p>
            <a:r>
              <a:rPr lang="en-US" sz="1600">
                <a:solidFill>
                  <a:srgbClr val="1F2D29"/>
                </a:solidFill>
              </a:rPr>
              <a:t>Gasohol, a solution of ethanol and gasoline, is considered to be a cleaner fuel than gasoline alone. A typical gasohol mixture available across Canada contains 4.1 L of ethanol in a 55 L tank of fuel. Calculate the percentage by volume concentration of ethanol.</a:t>
            </a:r>
          </a:p>
        </p:txBody>
      </p:sp>
    </p:spTree>
    <p:extLst>
      <p:ext uri="{BB962C8B-B14F-4D97-AF65-F5344CB8AC3E}">
        <p14:creationId xmlns:p14="http://schemas.microsoft.com/office/powerpoint/2010/main" val="2067743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5" name="Picture 12">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6" name="Rectangle 14">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69290" y="808056"/>
            <a:ext cx="8605795" cy="1077229"/>
          </a:xfrm>
        </p:spPr>
        <p:txBody>
          <a:bodyPr>
            <a:normAutofit/>
          </a:bodyPr>
          <a:lstStyle/>
          <a:p>
            <a:pPr algn="l"/>
            <a:r>
              <a:rPr lang="en-US"/>
              <a:t>5.1 Properties of Solutions</a:t>
            </a:r>
          </a:p>
        </p:txBody>
      </p:sp>
      <p:sp>
        <p:nvSpPr>
          <p:cNvPr id="2" name="Content Placeholder 1"/>
          <p:cNvSpPr>
            <a:spLocks noGrp="1"/>
          </p:cNvSpPr>
          <p:nvPr>
            <p:ph idx="1"/>
          </p:nvPr>
        </p:nvSpPr>
        <p:spPr>
          <a:xfrm>
            <a:off x="1613740" y="1676400"/>
            <a:ext cx="4785472" cy="4800600"/>
          </a:xfrm>
        </p:spPr>
        <p:txBody>
          <a:bodyPr>
            <a:normAutofit/>
          </a:bodyPr>
          <a:lstStyle/>
          <a:p>
            <a:pPr>
              <a:lnSpc>
                <a:spcPct val="110000"/>
              </a:lnSpc>
            </a:pPr>
            <a:r>
              <a:rPr lang="en-US" sz="1800" dirty="0"/>
              <a:t>Solutions are </a:t>
            </a:r>
            <a:r>
              <a:rPr lang="en-US" sz="1800" b="1" dirty="0"/>
              <a:t>homogeneous</a:t>
            </a:r>
            <a:r>
              <a:rPr lang="en-US" sz="1800" dirty="0"/>
              <a:t> mixtures of substances composed of at least one solute— a substance that is dissolved, such as salt, NaCl—and one </a:t>
            </a:r>
            <a:r>
              <a:rPr lang="en-US" sz="1800" u="sng" dirty="0"/>
              <a:t>solvent</a:t>
            </a:r>
            <a:r>
              <a:rPr lang="en-US" sz="1800" dirty="0"/>
              <a:t>—the medium in which a </a:t>
            </a:r>
            <a:r>
              <a:rPr lang="en-US" sz="1800" u="sng" dirty="0"/>
              <a:t>solute</a:t>
            </a:r>
            <a:r>
              <a:rPr lang="en-US" sz="1800" dirty="0"/>
              <a:t> is dissolved, such as water. </a:t>
            </a:r>
          </a:p>
          <a:p>
            <a:pPr>
              <a:lnSpc>
                <a:spcPct val="110000"/>
              </a:lnSpc>
            </a:pPr>
            <a:r>
              <a:rPr lang="en-US" sz="1800" dirty="0"/>
              <a:t>Most liquid-state and gas-state solutions are clear (transparent)—you can see through them; they are not cloudy or murky in appearance. </a:t>
            </a:r>
          </a:p>
          <a:p>
            <a:pPr>
              <a:lnSpc>
                <a:spcPct val="110000"/>
              </a:lnSpc>
            </a:pPr>
            <a:r>
              <a:rPr lang="en-US" sz="1800" dirty="0"/>
              <a:t>Solutions may be </a:t>
            </a:r>
            <a:r>
              <a:rPr lang="en-US" sz="1800" dirty="0" err="1"/>
              <a:t>coloured</a:t>
            </a:r>
            <a:r>
              <a:rPr lang="en-US" sz="1800" dirty="0"/>
              <a:t> or </a:t>
            </a:r>
            <a:r>
              <a:rPr lang="en-US" sz="1800" dirty="0" err="1"/>
              <a:t>colourless</a:t>
            </a:r>
            <a:r>
              <a:rPr lang="en-US" sz="1800" dirty="0"/>
              <a:t>.</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8632" r="6704" b="-2"/>
          <a:stretch/>
        </p:blipFill>
        <p:spPr>
          <a:xfrm>
            <a:off x="6805924" y="2438400"/>
            <a:ext cx="3673441" cy="3373468"/>
          </a:xfrm>
          <a:prstGeom prst="rect">
            <a:avLst/>
          </a:prstGeom>
          <a:solidFill>
            <a:srgbClr val="FFFFFF">
              <a:shade val="85000"/>
            </a:srgbClr>
          </a:solid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9" name="Rectangle 20">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5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Continued…</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Solder flux, available at hardware and craft stores, contains 16 g of zinc chloride in 50 mL of solution. The solvent is aqueous hydrochloric acid. What is the percentage weight by volume of zinc chloride in the solution?</a:t>
            </a:r>
          </a:p>
          <a:p>
            <a:endParaRPr lang="en-US" sz="1600">
              <a:solidFill>
                <a:srgbClr val="1F2D29"/>
              </a:solidFill>
            </a:endParaRPr>
          </a:p>
          <a:p>
            <a:r>
              <a:rPr lang="en-US" sz="1600">
                <a:solidFill>
                  <a:srgbClr val="1F2D29"/>
                </a:solidFill>
              </a:rPr>
              <a:t>Brass is a copper–zinc alloy. If the concentration of zinc is relatively low, the brass has a golden colour and is often used for inexpensive jewellery. If a 35.0 g pendant contains 1.7 g of zinc, what is the percentage weight by weight of zinc in this brass?</a:t>
            </a:r>
          </a:p>
        </p:txBody>
      </p:sp>
    </p:spTree>
    <p:extLst>
      <p:ext uri="{BB962C8B-B14F-4D97-AF65-F5344CB8AC3E}">
        <p14:creationId xmlns:p14="http://schemas.microsoft.com/office/powerpoint/2010/main" val="868904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Continued…</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Formaldehyde, CH</a:t>
            </a:r>
            <a:r>
              <a:rPr lang="en-US" sz="1600" baseline="-25000">
                <a:solidFill>
                  <a:srgbClr val="1F2D29"/>
                </a:solidFill>
              </a:rPr>
              <a:t>2</a:t>
            </a:r>
            <a:r>
              <a:rPr lang="en-US" sz="1600">
                <a:solidFill>
                  <a:srgbClr val="1F2D29"/>
                </a:solidFill>
              </a:rPr>
              <a:t>O(g), an indoor air pollutant that is found in synthetic materials and cigarette smoke, is a carcinogen. If an indoor air sample with a mass of 0.59 kg contained 3.2 mg of formaldehyde, this level would be considered dangerous. What would be the concentration of formaldehyde in parts per million? </a:t>
            </a:r>
          </a:p>
          <a:p>
            <a:endParaRPr lang="en-US" sz="1600">
              <a:solidFill>
                <a:srgbClr val="1F2D29"/>
              </a:solidFill>
            </a:endParaRPr>
          </a:p>
          <a:p>
            <a:r>
              <a:rPr lang="en-US" sz="1600">
                <a:solidFill>
                  <a:srgbClr val="1F2D29"/>
                </a:solidFill>
              </a:rPr>
              <a:t>A plastic dropper bottle for a chemical analysis contains 0.11 mol of calcium chloride in 60 mL of solution. Calculate the amount concentration of calcium chloride. </a:t>
            </a:r>
          </a:p>
        </p:txBody>
      </p:sp>
    </p:spTree>
    <p:extLst>
      <p:ext uri="{BB962C8B-B14F-4D97-AF65-F5344CB8AC3E}">
        <p14:creationId xmlns:p14="http://schemas.microsoft.com/office/powerpoint/2010/main" val="2529146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Mass, Volume, and Concentration Calculations</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A chemical analysis requires 2.00 L of 0.150 mol/L AgNO</a:t>
            </a:r>
            <a:r>
              <a:rPr lang="en-US" sz="1600" baseline="-25000">
                <a:solidFill>
                  <a:srgbClr val="1F2D29"/>
                </a:solidFill>
              </a:rPr>
              <a:t>3</a:t>
            </a:r>
            <a:r>
              <a:rPr lang="en-US" sz="1600">
                <a:solidFill>
                  <a:srgbClr val="1F2D29"/>
                </a:solidFill>
              </a:rPr>
              <a:t>(aq). What mass of solid silver nitrate is required to prepare this solution? </a:t>
            </a:r>
          </a:p>
          <a:p>
            <a:pPr marL="0" indent="0">
              <a:buNone/>
            </a:pPr>
            <a:endParaRPr lang="en-US" sz="1600">
              <a:solidFill>
                <a:srgbClr val="1F2D29"/>
              </a:solidFill>
            </a:endParaRPr>
          </a:p>
          <a:p>
            <a:r>
              <a:rPr lang="en-US" sz="1600">
                <a:solidFill>
                  <a:srgbClr val="1F2D29"/>
                </a:solidFill>
              </a:rPr>
              <a:t>To study part of the water treatment process in a laboratory, a student requires 1.50 L of 0.12 mol/L aluminium sulfate solution. What mass of aluminium sulfate must she measure for this solution?</a:t>
            </a:r>
          </a:p>
        </p:txBody>
      </p:sp>
    </p:spTree>
    <p:extLst>
      <p:ext uri="{BB962C8B-B14F-4D97-AF65-F5344CB8AC3E}">
        <p14:creationId xmlns:p14="http://schemas.microsoft.com/office/powerpoint/2010/main" val="2706069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Continued…</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Sodium carbonate is a water softener that is an important part of the detergent used in a washing machine. A student dissolves 5.00 g of solid sodium carbonate to make 250 mL of a solution to study the properties of this component of detergent. What is the amount concentration of the solution?</a:t>
            </a:r>
          </a:p>
          <a:p>
            <a:endParaRPr lang="en-US" sz="1600">
              <a:solidFill>
                <a:srgbClr val="1F2D29"/>
              </a:solidFill>
            </a:endParaRPr>
          </a:p>
          <a:p>
            <a:r>
              <a:rPr lang="en-US" sz="1600">
                <a:solidFill>
                  <a:srgbClr val="1F2D29"/>
                </a:solidFill>
              </a:rPr>
              <a:t>A chemical technician needs 3.00 L of 0.125 mol/L sodium hydroxide solution. What mass of solid sodium hydroxide must be measured? </a:t>
            </a:r>
          </a:p>
        </p:txBody>
      </p:sp>
    </p:spTree>
    <p:extLst>
      <p:ext uri="{BB962C8B-B14F-4D97-AF65-F5344CB8AC3E}">
        <p14:creationId xmlns:p14="http://schemas.microsoft.com/office/powerpoint/2010/main" val="2231615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Concentration of Ions</a:t>
            </a:r>
          </a:p>
        </p:txBody>
      </p:sp>
      <p:sp>
        <p:nvSpPr>
          <p:cNvPr id="2" name="Content Placeholder 1"/>
          <p:cNvSpPr>
            <a:spLocks noGrp="1"/>
          </p:cNvSpPr>
          <p:nvPr>
            <p:ph idx="1"/>
          </p:nvPr>
        </p:nvSpPr>
        <p:spPr>
          <a:xfrm>
            <a:off x="2256050" y="2052116"/>
            <a:ext cx="8715161" cy="3997828"/>
          </a:xfrm>
        </p:spPr>
        <p:txBody>
          <a:bodyPr anchor="t">
            <a:normAutofit/>
          </a:bodyPr>
          <a:lstStyle/>
          <a:p>
            <a:r>
              <a:rPr lang="en-US" sz="2000" dirty="0"/>
              <a:t>The dissociation or ionization equations for ionic compounds or strong acids allow you to determine the amount concentration of either the ions or the compounds in solution. The ion concentration is always equal to a whole number multiple of the compound concentration.</a:t>
            </a:r>
          </a:p>
          <a:p>
            <a:r>
              <a:rPr lang="en-US" sz="2000" dirty="0"/>
              <a:t>What is the amount concentration of aluminum ions and sulfate ions in a 0.40 mol/L solution of Al</a:t>
            </a:r>
            <a:r>
              <a:rPr lang="en-US" sz="2000" baseline="-25000" dirty="0"/>
              <a:t>2</a:t>
            </a:r>
            <a:r>
              <a:rPr lang="en-US" sz="2000" dirty="0"/>
              <a:t>(SO</a:t>
            </a:r>
            <a:r>
              <a:rPr lang="en-US" sz="2000" baseline="-25000" dirty="0"/>
              <a:t>4</a:t>
            </a:r>
            <a:r>
              <a:rPr lang="en-US" sz="2000" dirty="0"/>
              <a:t>)</a:t>
            </a:r>
            <a:r>
              <a:rPr lang="en-US" sz="2000" baseline="-25000" dirty="0"/>
              <a:t>3</a:t>
            </a:r>
            <a:r>
              <a:rPr lang="en-US" sz="2000" dirty="0"/>
              <a:t>(</a:t>
            </a:r>
            <a:r>
              <a:rPr lang="en-US" sz="2000" dirty="0" err="1"/>
              <a:t>aq</a:t>
            </a:r>
            <a:r>
              <a:rPr lang="en-US" sz="2000" dirty="0"/>
              <a:t>)?</a:t>
            </a:r>
          </a:p>
        </p:txBody>
      </p:sp>
    </p:spTree>
    <p:extLst>
      <p:ext uri="{BB962C8B-B14F-4D97-AF65-F5344CB8AC3E}">
        <p14:creationId xmlns:p14="http://schemas.microsoft.com/office/powerpoint/2010/main" val="422875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Continued…</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Determine the amount concentration of barium and hydroxide ions in a solution made by dissolving 5.48 g of barium hydroxide to make a volume of 250 mL.</a:t>
            </a:r>
          </a:p>
          <a:p>
            <a:endParaRPr lang="en-US" sz="1600">
              <a:solidFill>
                <a:srgbClr val="1F2D29"/>
              </a:solidFill>
            </a:endParaRPr>
          </a:p>
          <a:p>
            <a:endParaRPr lang="en-US" sz="1600">
              <a:solidFill>
                <a:srgbClr val="1F2D29"/>
              </a:solidFill>
            </a:endParaRPr>
          </a:p>
          <a:p>
            <a:r>
              <a:rPr lang="en-US" sz="1600">
                <a:solidFill>
                  <a:srgbClr val="1F2D29"/>
                </a:solidFill>
              </a:rPr>
              <a:t>What mass of magnesium bromide must be dissolved to make 1.50 L of solution with a bromide ion concentration of 0.30 mol/L?</a:t>
            </a:r>
          </a:p>
        </p:txBody>
      </p:sp>
    </p:spTree>
    <p:extLst>
      <p:ext uri="{BB962C8B-B14F-4D97-AF65-F5344CB8AC3E}">
        <p14:creationId xmlns:p14="http://schemas.microsoft.com/office/powerpoint/2010/main" val="4053348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1" y="808056"/>
            <a:ext cx="3968470"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968471" cy="3997828"/>
          </a:xfrm>
        </p:spPr>
        <p:txBody>
          <a:bodyPr vert="horz" lIns="91440" tIns="45720" rIns="91440" bIns="45720" rtlCol="0" anchor="ctr">
            <a:normAutofit/>
          </a:bodyPr>
          <a:lstStyle/>
          <a:p>
            <a:pPr defTabSz="914400"/>
            <a:r>
              <a:rPr lang="en-US" sz="1800"/>
              <a:t>Section 5.3 Questions on Page 214 Qu 1-12</a:t>
            </a:r>
          </a:p>
          <a:p>
            <a:pPr defTabSz="914400"/>
            <a:r>
              <a:rPr lang="en-US" sz="1800"/>
              <a:t>5.3 Worksheet</a:t>
            </a:r>
          </a:p>
          <a:p>
            <a:pPr defTabSz="914400"/>
            <a:r>
              <a:rPr lang="en-US" sz="1800"/>
              <a:t>Quiz coming up!</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bwMode="auto">
          <a:xfrm>
            <a:off x="6750009" y="1387570"/>
            <a:ext cx="3993577" cy="40835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7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5.4 Preparing Solutions</a:t>
            </a:r>
          </a:p>
        </p:txBody>
      </p:sp>
      <p:sp>
        <p:nvSpPr>
          <p:cNvPr id="2" name="Content Placeholder 1"/>
          <p:cNvSpPr>
            <a:spLocks noGrp="1"/>
          </p:cNvSpPr>
          <p:nvPr>
            <p:ph idx="1"/>
          </p:nvPr>
        </p:nvSpPr>
        <p:spPr>
          <a:xfrm>
            <a:off x="2256050" y="2052116"/>
            <a:ext cx="9172361" cy="3997828"/>
          </a:xfrm>
        </p:spPr>
        <p:txBody>
          <a:bodyPr anchor="t">
            <a:normAutofit/>
          </a:bodyPr>
          <a:lstStyle/>
          <a:p>
            <a:r>
              <a:rPr lang="en-US" sz="2400" dirty="0"/>
              <a:t>Solutions of accurate concentration, called </a:t>
            </a:r>
            <a:r>
              <a:rPr lang="en-US" sz="2400" u="sng" dirty="0"/>
              <a:t>standard solutions</a:t>
            </a:r>
            <a:r>
              <a:rPr lang="en-US" sz="2400" dirty="0"/>
              <a:t>, are routinely prepared for use in both scientific research laboratories and industrial processes. </a:t>
            </a:r>
          </a:p>
          <a:p>
            <a:r>
              <a:rPr lang="en-US" sz="2400" dirty="0"/>
              <a:t>They are used in chemical analysis as well as for the control of chemical reactions. To prepare a standard solution, good-quality equipment is required to measure the mass of solute and volume of solution</a:t>
            </a:r>
          </a:p>
        </p:txBody>
      </p:sp>
    </p:spTree>
    <p:extLst>
      <p:ext uri="{BB962C8B-B14F-4D97-AF65-F5344CB8AC3E}">
        <p14:creationId xmlns:p14="http://schemas.microsoft.com/office/powerpoint/2010/main" val="333161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Problems: </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To test the hardness of water, an industrial chemist performs an analysis using 100.0 mL of a 0.250 mol/L standard solution of ammonium oxalate. What mass of ammonium oxalate, (NH</a:t>
            </a:r>
            <a:r>
              <a:rPr lang="en-US" sz="1600" baseline="-25000">
                <a:solidFill>
                  <a:srgbClr val="1F2D29"/>
                </a:solidFill>
              </a:rPr>
              <a:t>4</a:t>
            </a:r>
            <a:r>
              <a:rPr lang="en-US" sz="1600">
                <a:solidFill>
                  <a:srgbClr val="1F2D29"/>
                </a:solidFill>
              </a:rPr>
              <a:t>)</a:t>
            </a:r>
            <a:r>
              <a:rPr lang="en-US" sz="1600" baseline="-25000">
                <a:solidFill>
                  <a:srgbClr val="1F2D29"/>
                </a:solidFill>
              </a:rPr>
              <a:t>2</a:t>
            </a:r>
            <a:r>
              <a:rPr lang="en-US" sz="1600">
                <a:solidFill>
                  <a:srgbClr val="1F2D29"/>
                </a:solidFill>
              </a:rPr>
              <a:t>C</a:t>
            </a:r>
            <a:r>
              <a:rPr lang="en-US" sz="1600" baseline="-25000">
                <a:solidFill>
                  <a:srgbClr val="1F2D29"/>
                </a:solidFill>
              </a:rPr>
              <a:t>2</a:t>
            </a:r>
            <a:r>
              <a:rPr lang="en-US" sz="1600">
                <a:solidFill>
                  <a:srgbClr val="1F2D29"/>
                </a:solidFill>
              </a:rPr>
              <a:t>O</a:t>
            </a:r>
            <a:r>
              <a:rPr lang="en-US" sz="1600" baseline="-25000">
                <a:solidFill>
                  <a:srgbClr val="1F2D29"/>
                </a:solidFill>
              </a:rPr>
              <a:t>4</a:t>
            </a:r>
            <a:r>
              <a:rPr lang="en-US" sz="1600">
                <a:solidFill>
                  <a:srgbClr val="1F2D29"/>
                </a:solidFill>
              </a:rPr>
              <a:t>(s), is needed to make the standard solution? </a:t>
            </a:r>
          </a:p>
          <a:p>
            <a:endParaRPr lang="en-US" sz="1600">
              <a:solidFill>
                <a:srgbClr val="1F2D29"/>
              </a:solidFill>
            </a:endParaRPr>
          </a:p>
          <a:p>
            <a:r>
              <a:rPr lang="en-US" sz="1600">
                <a:solidFill>
                  <a:srgbClr val="1F2D29"/>
                </a:solidFill>
              </a:rPr>
              <a:t>A technician prepares 500.0 mL of a 0.0750 mol/L solution of potassium permanganate as part of a quality-control analysis in the manufacture of hydrogen peroxide. Calculate the mass of potassium permanganate required to prepare the solution.</a:t>
            </a:r>
          </a:p>
        </p:txBody>
      </p:sp>
    </p:spTree>
    <p:extLst>
      <p:ext uri="{BB962C8B-B14F-4D97-AF65-F5344CB8AC3E}">
        <p14:creationId xmlns:p14="http://schemas.microsoft.com/office/powerpoint/2010/main" val="255160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3400"/>
              <a:t>Preparation of Standard Solutions by Dilution</a:t>
            </a:r>
          </a:p>
        </p:txBody>
      </p:sp>
      <p:sp>
        <p:nvSpPr>
          <p:cNvPr id="2" name="Content Placeholder 1"/>
          <p:cNvSpPr>
            <a:spLocks noGrp="1"/>
          </p:cNvSpPr>
          <p:nvPr>
            <p:ph idx="1"/>
          </p:nvPr>
        </p:nvSpPr>
        <p:spPr>
          <a:xfrm>
            <a:off x="2256050" y="2052116"/>
            <a:ext cx="8638961" cy="3997828"/>
          </a:xfrm>
        </p:spPr>
        <p:txBody>
          <a:bodyPr anchor="t">
            <a:normAutofit/>
          </a:bodyPr>
          <a:lstStyle/>
          <a:p>
            <a:r>
              <a:rPr lang="en-US" sz="2000" dirty="0"/>
              <a:t>Because dilution is a simple, quick procedure, it is common scientific practice to begin with a stock solution and to add solvent (usually water) to decrease the concentration to the desired level. A stock solution is an initial, usually concentrated, solution from which samples are taken for a dilution.</a:t>
            </a:r>
          </a:p>
          <a:p>
            <a:r>
              <a:rPr lang="en-US" sz="2000" dirty="0"/>
              <a:t>Expression:</a:t>
            </a:r>
          </a:p>
        </p:txBody>
      </p:sp>
    </p:spTree>
    <p:extLst>
      <p:ext uri="{BB962C8B-B14F-4D97-AF65-F5344CB8AC3E}">
        <p14:creationId xmlns:p14="http://schemas.microsoft.com/office/powerpoint/2010/main" val="418330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30" name="Picture 29">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32" name="Rectangle 31">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TextBox 39">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711" y="3262852"/>
            <a:ext cx="415528"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2" name="Rectangle 41">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46" name="Picture 45">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48" name="Rectangle 47">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650100" y="4591619"/>
            <a:ext cx="9089169" cy="1619853"/>
          </a:xfrm>
        </p:spPr>
        <p:txBody>
          <a:bodyPr vert="horz" lIns="91440" tIns="45720" rIns="91440" bIns="45720" rtlCol="0" anchor="t">
            <a:normAutofit fontScale="90000"/>
          </a:bodyPr>
          <a:lstStyle/>
          <a:p>
            <a:pPr algn="l" defTabSz="914400"/>
            <a:r>
              <a:rPr lang="en-US" sz="2300" dirty="0"/>
              <a:t>Solutions: </a:t>
            </a:r>
            <a:br>
              <a:rPr lang="en-US" sz="2300" dirty="0"/>
            </a:br>
            <a:br>
              <a:rPr lang="en-US" sz="2300" dirty="0"/>
            </a:br>
            <a:r>
              <a:rPr lang="en-US" sz="2300" dirty="0"/>
              <a:t>Both solutes and solvents may be gases, liquids, or solids, producing a number of different combinations</a:t>
            </a:r>
            <a:br>
              <a:rPr lang="en-US" sz="2300" dirty="0"/>
            </a:br>
            <a:endParaRPr lang="en-US" sz="2300" dirty="0"/>
          </a:p>
        </p:txBody>
      </p:sp>
      <p:sp>
        <p:nvSpPr>
          <p:cNvPr id="54" name="Rectangle 53">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101" y="647188"/>
            <a:ext cx="9089170"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srcRect l="37116" t="50000" r="25402" b="26042"/>
          <a:stretch/>
        </p:blipFill>
        <p:spPr>
          <a:xfrm>
            <a:off x="2504899" y="1076134"/>
            <a:ext cx="7365983" cy="2648383"/>
          </a:xfrm>
          <a:prstGeom prst="rect">
            <a:avLst/>
          </a:prstGeom>
          <a:ln>
            <a:noFill/>
          </a:ln>
        </p:spPr>
      </p:pic>
      <p:sp>
        <p:nvSpPr>
          <p:cNvPr id="56" name="Rectangle 55">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475" y="888935"/>
            <a:ext cx="8610833"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Problems:</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Water is added to 0.200 L of 2.40 mol/L NH3(aq) cleaning solution, until the final volume is 1.000 L. Find the amount concentration of the final, diluted solution.</a:t>
            </a:r>
          </a:p>
          <a:p>
            <a:endParaRPr lang="en-US" sz="1600">
              <a:solidFill>
                <a:srgbClr val="1F2D29"/>
              </a:solidFill>
            </a:endParaRPr>
          </a:p>
          <a:p>
            <a:r>
              <a:rPr lang="en-US" sz="1600">
                <a:solidFill>
                  <a:srgbClr val="1F2D29"/>
                </a:solidFill>
              </a:rPr>
              <a:t>A student is instructed to dilute some concentrated HCl(aq) (36%) to make 4.00 L of 10% solution. What volume of hydrochloric acid solution should the student initially measure?</a:t>
            </a:r>
          </a:p>
        </p:txBody>
      </p:sp>
    </p:spTree>
    <p:extLst>
      <p:ext uri="{BB962C8B-B14F-4D97-AF65-F5344CB8AC3E}">
        <p14:creationId xmlns:p14="http://schemas.microsoft.com/office/powerpoint/2010/main" val="2734331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0" y="808056"/>
            <a:ext cx="8605795"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799533" cy="3997828"/>
          </a:xfrm>
        </p:spPr>
        <p:txBody>
          <a:bodyPr vert="horz" lIns="91440" tIns="45720" rIns="91440" bIns="45720" rtlCol="0" anchor="ctr">
            <a:normAutofit/>
          </a:bodyPr>
          <a:lstStyle/>
          <a:p>
            <a:pPr defTabSz="914400"/>
            <a:r>
              <a:rPr lang="en-US" sz="1800"/>
              <a:t>Section 5.4 Questions on Page 219 Qu 1-8</a:t>
            </a:r>
          </a:p>
          <a:p>
            <a:pPr defTabSz="914400"/>
            <a:r>
              <a:rPr lang="en-US" sz="1800"/>
              <a:t>5.4 Worksheet</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t="10189"/>
          <a:stretch/>
        </p:blipFill>
        <p:spPr bwMode="auto">
          <a:xfrm>
            <a:off x="6575855" y="2348779"/>
            <a:ext cx="3673441"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24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5.5 Solubility</a:t>
            </a:r>
          </a:p>
        </p:txBody>
      </p:sp>
      <p:sp>
        <p:nvSpPr>
          <p:cNvPr id="2" name="Content Placeholder 1"/>
          <p:cNvSpPr>
            <a:spLocks noGrp="1"/>
          </p:cNvSpPr>
          <p:nvPr>
            <p:ph idx="1"/>
          </p:nvPr>
        </p:nvSpPr>
        <p:spPr>
          <a:xfrm>
            <a:off x="2256051" y="2052116"/>
            <a:ext cx="6571102" cy="3997828"/>
          </a:xfrm>
        </p:spPr>
        <p:txBody>
          <a:bodyPr anchor="t">
            <a:normAutofit/>
          </a:bodyPr>
          <a:lstStyle/>
          <a:p>
            <a:r>
              <a:rPr lang="en-US" sz="1800"/>
              <a:t>Solubility is the concentration of a saturated solution. The units for solubility are simply units of concentration, such as % W/V or mol/L. You will learn in this section that solubility depends on the temperature, so it is a particular maximum concentration value. </a:t>
            </a:r>
          </a:p>
          <a:p>
            <a:r>
              <a:rPr lang="en-US" sz="1800"/>
              <a:t>Every solubility value must be accompanied by a temperature value. When calculating and using solubility values, we have to make one assumption: The solute is not reacting with the solvent</a:t>
            </a:r>
          </a:p>
        </p:txBody>
      </p:sp>
    </p:spTree>
    <p:extLst>
      <p:ext uri="{BB962C8B-B14F-4D97-AF65-F5344CB8AC3E}">
        <p14:creationId xmlns:p14="http://schemas.microsoft.com/office/powerpoint/2010/main" val="68286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100"/>
              <a:t>Solubility in Water Generalizations</a:t>
            </a:r>
          </a:p>
        </p:txBody>
      </p:sp>
      <p:sp>
        <p:nvSpPr>
          <p:cNvPr id="2" name="Content Placeholder 1"/>
          <p:cNvSpPr>
            <a:spLocks noGrp="1"/>
          </p:cNvSpPr>
          <p:nvPr>
            <p:ph idx="1"/>
          </p:nvPr>
        </p:nvSpPr>
        <p:spPr>
          <a:xfrm>
            <a:off x="2256051" y="2052116"/>
            <a:ext cx="6571102" cy="3997828"/>
          </a:xfrm>
        </p:spPr>
        <p:txBody>
          <a:bodyPr anchor="t">
            <a:normAutofit/>
          </a:bodyPr>
          <a:lstStyle/>
          <a:p>
            <a:r>
              <a:rPr lang="en-US" sz="1800"/>
              <a:t>Solids usually have higher solubility in water at higher temperatures. For example, sucrose has a solubility of about 180 g/100 mL at 0 °C and 487 g/100 mL at 100 °C. </a:t>
            </a:r>
          </a:p>
          <a:p>
            <a:r>
              <a:rPr lang="en-US" sz="1800"/>
              <a:t>Gases always have higher solubility in water at lower temperatures. The solubility of gases decreases as the temperature increases. This inverse relationship is approximately linear. Gases always have higher solubility in water at higher pressures.</a:t>
            </a:r>
          </a:p>
        </p:txBody>
      </p:sp>
    </p:spTree>
    <p:extLst>
      <p:ext uri="{BB962C8B-B14F-4D97-AF65-F5344CB8AC3E}">
        <p14:creationId xmlns:p14="http://schemas.microsoft.com/office/powerpoint/2010/main" val="27693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8"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6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1336842" y="1064365"/>
            <a:ext cx="2855838" cy="3313671"/>
          </a:xfrm>
        </p:spPr>
        <p:txBody>
          <a:bodyPr>
            <a:normAutofit/>
          </a:bodyPr>
          <a:lstStyle/>
          <a:p>
            <a:pPr algn="l"/>
            <a:r>
              <a:rPr lang="en-US">
                <a:solidFill>
                  <a:schemeClr val="bg1"/>
                </a:solidFill>
              </a:rPr>
              <a:t>Continued…</a:t>
            </a:r>
          </a:p>
        </p:txBody>
      </p:sp>
      <p:sp>
        <p:nvSpPr>
          <p:cNvPr id="29"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65"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1">
            <a:extLst>
              <a:ext uri="{FF2B5EF4-FFF2-40B4-BE49-F238E27FC236}">
                <a16:creationId xmlns:a16="http://schemas.microsoft.com/office/drawing/2014/main" id="{8DCE1C91-A1D9-4136-856D-CE5502ADA73D}"/>
              </a:ext>
            </a:extLst>
          </p:cNvPr>
          <p:cNvGraphicFramePr>
            <a:graphicFrameLocks noGrp="1"/>
          </p:cNvGraphicFramePr>
          <p:nvPr>
            <p:ph idx="1"/>
            <p:extLst>
              <p:ext uri="{D42A27DB-BD31-4B8C-83A1-F6EECF244321}">
                <p14:modId xmlns:p14="http://schemas.microsoft.com/office/powerpoint/2010/main" val="3259044528"/>
              </p:ext>
            </p:extLst>
          </p:nvPr>
        </p:nvGraphicFramePr>
        <p:xfrm>
          <a:off x="4875212" y="228600"/>
          <a:ext cx="7040891"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775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400"/>
              <a:t>Explaining Saturated Solutions</a:t>
            </a:r>
          </a:p>
        </p:txBody>
      </p:sp>
      <p:sp>
        <p:nvSpPr>
          <p:cNvPr id="2" name="Content Placeholder 1"/>
          <p:cNvSpPr>
            <a:spLocks noGrp="1"/>
          </p:cNvSpPr>
          <p:nvPr>
            <p:ph idx="1"/>
          </p:nvPr>
        </p:nvSpPr>
        <p:spPr>
          <a:xfrm>
            <a:off x="2256050" y="2052116"/>
            <a:ext cx="8562761" cy="3997828"/>
          </a:xfrm>
        </p:spPr>
        <p:txBody>
          <a:bodyPr anchor="t">
            <a:normAutofit/>
          </a:bodyPr>
          <a:lstStyle/>
          <a:p>
            <a:r>
              <a:rPr lang="en-US" sz="2800" dirty="0"/>
              <a:t>If both dissolving and crystallizing take place at the same rate, no observable changes would occur in either the concentration of the solution or in the quantity of solid present. The balance that exists when two opposing processes occur at the same rate is known as </a:t>
            </a:r>
            <a:r>
              <a:rPr lang="en-US" sz="2800" u="sng" dirty="0"/>
              <a:t>dynamic equilibrium</a:t>
            </a:r>
            <a:r>
              <a:rPr lang="en-US" sz="2800" dirty="0"/>
              <a:t>.</a:t>
            </a:r>
          </a:p>
        </p:txBody>
      </p:sp>
    </p:spTree>
    <p:extLst>
      <p:ext uri="{BB962C8B-B14F-4D97-AF65-F5344CB8AC3E}">
        <p14:creationId xmlns:p14="http://schemas.microsoft.com/office/powerpoint/2010/main" val="24967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028" name="Picture 7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029" name="Picture 7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030" name="Rectangle 7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1" name="Rectangle 7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2" name="Rectangle 78">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80">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4" name="TextBox 82">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1035" name="Rectangle 84">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86">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037" name="Picture 88">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038" name="Rectangle 90">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92">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94">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1" y="808056"/>
            <a:ext cx="3968470"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968471" cy="3997828"/>
          </a:xfrm>
        </p:spPr>
        <p:txBody>
          <a:bodyPr vert="horz" lIns="91440" tIns="45720" rIns="91440" bIns="45720" rtlCol="0" anchor="ctr">
            <a:normAutofit/>
          </a:bodyPr>
          <a:lstStyle/>
          <a:p>
            <a:pPr defTabSz="914400"/>
            <a:r>
              <a:rPr lang="en-US" sz="1800"/>
              <a:t>5.5 Worksheet</a:t>
            </a:r>
          </a:p>
          <a:p>
            <a:pPr defTabSz="914400"/>
            <a:r>
              <a:rPr lang="en-US" sz="1800"/>
              <a:t>Mid Unit Test coming up!</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bwMode="auto">
          <a:xfrm>
            <a:off x="6750009" y="1387570"/>
            <a:ext cx="3993577" cy="40835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041" name="Rectangle 96">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711" y="3262852"/>
            <a:ext cx="415528"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7" name="Picture 26">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9" name="Rectangle 28">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75883" y="5166420"/>
            <a:ext cx="8438366" cy="1045052"/>
          </a:xfrm>
        </p:spPr>
        <p:txBody>
          <a:bodyPr vert="horz" lIns="91440" tIns="45720" rIns="91440" bIns="45720" rtlCol="0" anchor="t">
            <a:normAutofit/>
          </a:bodyPr>
          <a:lstStyle/>
          <a:p>
            <a:pPr defTabSz="914400"/>
            <a:r>
              <a:rPr lang="en-US" sz="4800"/>
              <a:t>6.1 Acids and Bases</a:t>
            </a:r>
          </a:p>
        </p:txBody>
      </p:sp>
      <p:sp>
        <p:nvSpPr>
          <p:cNvPr id="2" name="Content Placeholder 1"/>
          <p:cNvSpPr>
            <a:spLocks noGrp="1"/>
          </p:cNvSpPr>
          <p:nvPr>
            <p:ph idx="1"/>
          </p:nvPr>
        </p:nvSpPr>
        <p:spPr>
          <a:xfrm>
            <a:off x="2124353" y="4759126"/>
            <a:ext cx="8289896" cy="404576"/>
          </a:xfrm>
        </p:spPr>
        <p:txBody>
          <a:bodyPr vert="horz" lIns="91440" tIns="0" rIns="91440" bIns="45720" rtlCol="0" anchor="b">
            <a:normAutofit/>
          </a:bodyPr>
          <a:lstStyle/>
          <a:p>
            <a:pPr marL="0" indent="0" algn="r" defTabSz="914400">
              <a:buNone/>
            </a:pPr>
            <a:r>
              <a:rPr lang="en-US" sz="1800"/>
              <a:t>The Nature of Acidic and Basic Solutions:</a:t>
            </a:r>
          </a:p>
        </p:txBody>
      </p:sp>
      <p:sp>
        <p:nvSpPr>
          <p:cNvPr id="35" name="Rectangle 34">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101" y="647188"/>
            <a:ext cx="9089170"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l="37115" t="60417" r="26135" b="20833"/>
          <a:stretch/>
        </p:blipFill>
        <p:spPr>
          <a:xfrm>
            <a:off x="1959659" y="1083164"/>
            <a:ext cx="8457963" cy="2427347"/>
          </a:xfrm>
          <a:prstGeom prst="rect">
            <a:avLst/>
          </a:prstGeom>
          <a:ln>
            <a:noFill/>
          </a:ln>
        </p:spPr>
      </p:pic>
      <p:sp>
        <p:nvSpPr>
          <p:cNvPr id="37" name="Rectangle 36">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475" y="888935"/>
            <a:ext cx="8610833"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47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5" name="Picture 12">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6" name="Rectangle 14">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69290" y="808056"/>
            <a:ext cx="8605795" cy="1077229"/>
          </a:xfrm>
        </p:spPr>
        <p:txBody>
          <a:bodyPr>
            <a:normAutofit/>
          </a:bodyPr>
          <a:lstStyle/>
          <a:p>
            <a:pPr algn="l"/>
            <a:r>
              <a:rPr lang="en-US"/>
              <a:t>6.2 pH and pOH Calculations</a:t>
            </a:r>
          </a:p>
        </p:txBody>
      </p:sp>
      <p:sp>
        <p:nvSpPr>
          <p:cNvPr id="2" name="Content Placeholder 1"/>
          <p:cNvSpPr>
            <a:spLocks noGrp="1"/>
          </p:cNvSpPr>
          <p:nvPr>
            <p:ph idx="1"/>
          </p:nvPr>
        </p:nvSpPr>
        <p:spPr>
          <a:xfrm>
            <a:off x="1975290" y="2052116"/>
            <a:ext cx="2658185" cy="3997828"/>
          </a:xfrm>
        </p:spPr>
        <p:txBody>
          <a:bodyPr>
            <a:normAutofit/>
          </a:bodyPr>
          <a:lstStyle/>
          <a:p>
            <a:r>
              <a:rPr lang="en-US" sz="1600"/>
              <a:t>Formulas:</a:t>
            </a:r>
          </a:p>
          <a:p>
            <a:endParaRPr lang="en-US" sz="16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64235" r="2000"/>
          <a:stretch/>
        </p:blipFill>
        <p:spPr>
          <a:xfrm>
            <a:off x="5655202" y="1676400"/>
            <a:ext cx="4817719" cy="123515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9" name="Rectangle 20">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1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3758406" y="3147218"/>
            <a:ext cx="9143998" cy="1020762"/>
          </a:xfrm>
        </p:spPr>
        <p:txBody>
          <a:bodyPr/>
          <a:lstStyle/>
          <a:p>
            <a:pPr algn="ctr"/>
            <a:r>
              <a:rPr lang="en-US"/>
              <a:t>The pH and pOH Scales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812" y="152400"/>
            <a:ext cx="8686800" cy="6515100"/>
          </a:xfrm>
        </p:spPr>
      </p:pic>
    </p:spTree>
    <p:extLst>
      <p:ext uri="{BB962C8B-B14F-4D97-AF65-F5344CB8AC3E}">
        <p14:creationId xmlns:p14="http://schemas.microsoft.com/office/powerpoint/2010/main" val="243363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8"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6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1336842" y="1064365"/>
            <a:ext cx="2855838" cy="3313671"/>
          </a:xfrm>
        </p:spPr>
        <p:txBody>
          <a:bodyPr>
            <a:normAutofit/>
          </a:bodyPr>
          <a:lstStyle/>
          <a:p>
            <a:pPr algn="l"/>
            <a:r>
              <a:rPr lang="en-US">
                <a:solidFill>
                  <a:schemeClr val="bg1"/>
                </a:solidFill>
              </a:rPr>
              <a:t>Properties of Aqueous Solutions</a:t>
            </a:r>
          </a:p>
        </p:txBody>
      </p:sp>
      <p:sp>
        <p:nvSpPr>
          <p:cNvPr id="29"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65"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1">
            <a:extLst>
              <a:ext uri="{FF2B5EF4-FFF2-40B4-BE49-F238E27FC236}">
                <a16:creationId xmlns:a16="http://schemas.microsoft.com/office/drawing/2014/main" id="{FFE97E0B-77D3-4384-B8FD-DFF4677F43FC}"/>
              </a:ext>
            </a:extLst>
          </p:cNvPr>
          <p:cNvGraphicFramePr>
            <a:graphicFrameLocks noGrp="1"/>
          </p:cNvGraphicFramePr>
          <p:nvPr>
            <p:ph idx="1"/>
            <p:extLst>
              <p:ext uri="{D42A27DB-BD31-4B8C-83A1-F6EECF244321}">
                <p14:modId xmlns:p14="http://schemas.microsoft.com/office/powerpoint/2010/main" val="2523470118"/>
              </p:ext>
            </p:extLst>
          </p:nvPr>
        </p:nvGraphicFramePr>
        <p:xfrm>
          <a:off x="5505747" y="897534"/>
          <a:ext cx="5888153"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725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3400"/>
              <a:t>pH/pOH and Hydronium/Hydroxide Ion Calculations</a:t>
            </a:r>
          </a:p>
        </p:txBody>
      </p:sp>
      <p:sp>
        <p:nvSpPr>
          <p:cNvPr id="2" name="Content Placeholder 1"/>
          <p:cNvSpPr>
            <a:spLocks noGrp="1"/>
          </p:cNvSpPr>
          <p:nvPr>
            <p:ph idx="1"/>
          </p:nvPr>
        </p:nvSpPr>
        <p:spPr>
          <a:xfrm>
            <a:off x="2256050" y="2052116"/>
            <a:ext cx="8979481" cy="3997828"/>
          </a:xfrm>
        </p:spPr>
        <p:txBody>
          <a:bodyPr anchor="t">
            <a:normAutofit/>
          </a:bodyPr>
          <a:lstStyle/>
          <a:p>
            <a:r>
              <a:rPr lang="en-US" sz="2400" dirty="0"/>
              <a:t>New Sig Dig rules!</a:t>
            </a:r>
          </a:p>
          <a:p>
            <a:r>
              <a:rPr lang="en-US" sz="2400" dirty="0"/>
              <a:t>Given a hydronium ion concentration of 6.7 x 10-</a:t>
            </a:r>
            <a:r>
              <a:rPr lang="en-US" sz="2400" baseline="30000" dirty="0"/>
              <a:t>8</a:t>
            </a:r>
            <a:r>
              <a:rPr lang="en-US" sz="2400" dirty="0"/>
              <a:t> mol/L, calculate the </a:t>
            </a:r>
            <a:r>
              <a:rPr lang="en-US" sz="2400" dirty="0" err="1"/>
              <a:t>pH.</a:t>
            </a:r>
            <a:r>
              <a:rPr lang="en-US" sz="2400" dirty="0"/>
              <a:t> What is the pOH? </a:t>
            </a:r>
          </a:p>
          <a:p>
            <a:endParaRPr lang="en-US" sz="2400" dirty="0"/>
          </a:p>
          <a:p>
            <a:r>
              <a:rPr lang="en-US" sz="2400" dirty="0"/>
              <a:t>Communicate a hydronium ion concentration of 4.7 x 10-</a:t>
            </a:r>
            <a:r>
              <a:rPr lang="en-US" sz="2400" baseline="30000" dirty="0"/>
              <a:t>11</a:t>
            </a:r>
            <a:r>
              <a:rPr lang="en-US" sz="2400" dirty="0"/>
              <a:t> mol/L as a pH value. Is this an acid or a base?</a:t>
            </a:r>
          </a:p>
        </p:txBody>
      </p:sp>
    </p:spTree>
    <p:extLst>
      <p:ext uri="{BB962C8B-B14F-4D97-AF65-F5344CB8AC3E}">
        <p14:creationId xmlns:p14="http://schemas.microsoft.com/office/powerpoint/2010/main" val="25282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Continued…</a:t>
            </a:r>
          </a:p>
        </p:txBody>
      </p:sp>
      <p:sp>
        <p:nvSpPr>
          <p:cNvPr id="2" name="Content Placeholder 1"/>
          <p:cNvSpPr>
            <a:spLocks noGrp="1"/>
          </p:cNvSpPr>
          <p:nvPr>
            <p:ph idx="1"/>
          </p:nvPr>
        </p:nvSpPr>
        <p:spPr>
          <a:xfrm>
            <a:off x="2256050" y="2052116"/>
            <a:ext cx="8638961" cy="3997828"/>
          </a:xfrm>
        </p:spPr>
        <p:txBody>
          <a:bodyPr anchor="t">
            <a:normAutofit/>
          </a:bodyPr>
          <a:lstStyle/>
          <a:p>
            <a:r>
              <a:rPr lang="en-US" sz="2400" dirty="0"/>
              <a:t>A solution has a pH of 5.3. Calculate its hydronium ion concentration.</a:t>
            </a:r>
          </a:p>
          <a:p>
            <a:endParaRPr lang="en-US" sz="2400" dirty="0"/>
          </a:p>
          <a:p>
            <a:endParaRPr lang="en-US" sz="2400" dirty="0"/>
          </a:p>
          <a:p>
            <a:r>
              <a:rPr lang="en-US" sz="2400" dirty="0"/>
              <a:t>Communicate a pH of 10.33 as a hydronium ion concentration.</a:t>
            </a:r>
          </a:p>
        </p:txBody>
      </p:sp>
    </p:spTree>
    <p:extLst>
      <p:ext uri="{BB962C8B-B14F-4D97-AF65-F5344CB8AC3E}">
        <p14:creationId xmlns:p14="http://schemas.microsoft.com/office/powerpoint/2010/main" val="32108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Continued…</a:t>
            </a:r>
          </a:p>
        </p:txBody>
      </p:sp>
      <p:sp>
        <p:nvSpPr>
          <p:cNvPr id="2" name="Content Placeholder 1"/>
          <p:cNvSpPr>
            <a:spLocks noGrp="1"/>
          </p:cNvSpPr>
          <p:nvPr>
            <p:ph idx="1"/>
          </p:nvPr>
        </p:nvSpPr>
        <p:spPr>
          <a:xfrm>
            <a:off x="2256050" y="2052116"/>
            <a:ext cx="8929769" cy="3997828"/>
          </a:xfrm>
        </p:spPr>
        <p:txBody>
          <a:bodyPr anchor="t">
            <a:normAutofit fontScale="92500" lnSpcReduction="10000"/>
          </a:bodyPr>
          <a:lstStyle/>
          <a:p>
            <a:r>
              <a:rPr lang="en-US" sz="2400" dirty="0"/>
              <a:t>The hydroxide ion concentration of a cleaning solution is determined to be 0.27 mol/L. What is its pOH? pH?</a:t>
            </a:r>
          </a:p>
          <a:p>
            <a:pPr marL="0" indent="0">
              <a:buNone/>
            </a:pPr>
            <a:endParaRPr lang="en-US" sz="2400" dirty="0"/>
          </a:p>
          <a:p>
            <a:r>
              <a:rPr lang="en-US" sz="2400" dirty="0"/>
              <a:t>A sample of tap water has a pOH of 6.3. Calculate the hydroxide and hydronium ion concentration.</a:t>
            </a:r>
          </a:p>
          <a:p>
            <a:endParaRPr lang="en-US" sz="2400" dirty="0"/>
          </a:p>
          <a:p>
            <a:r>
              <a:rPr lang="en-US" sz="2400" dirty="0"/>
              <a:t>Soybean curd or tofu is one of the few foods that are basic. What is the hydroxide ion concentration in tofu if its pH is 7.20? </a:t>
            </a:r>
          </a:p>
        </p:txBody>
      </p:sp>
    </p:spTree>
    <p:extLst>
      <p:ext uri="{BB962C8B-B14F-4D97-AF65-F5344CB8AC3E}">
        <p14:creationId xmlns:p14="http://schemas.microsoft.com/office/powerpoint/2010/main" val="38327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1" y="808056"/>
            <a:ext cx="3968470"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968471" cy="3997828"/>
          </a:xfrm>
        </p:spPr>
        <p:txBody>
          <a:bodyPr vert="horz" lIns="91440" tIns="45720" rIns="91440" bIns="45720" rtlCol="0" anchor="ctr">
            <a:normAutofit/>
          </a:bodyPr>
          <a:lstStyle/>
          <a:p>
            <a:pPr defTabSz="914400"/>
            <a:r>
              <a:rPr lang="en-US" sz="1800"/>
              <a:t>Section 6.2 Review Questions on Page 244 Qu’s 1-12</a:t>
            </a:r>
          </a:p>
          <a:p>
            <a:pPr defTabSz="914400"/>
            <a:r>
              <a:rPr lang="en-US" sz="1800"/>
              <a:t>6.2 Worksheet</a:t>
            </a:r>
          </a:p>
          <a:p>
            <a:pPr defTabSz="914400"/>
            <a:r>
              <a:rPr lang="en-US" sz="1800"/>
              <a:t>Quiz coming up!</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bwMode="auto">
          <a:xfrm>
            <a:off x="6750009" y="1387570"/>
            <a:ext cx="3993577" cy="40835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80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3" name="Picture 12">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5" name="Rectangle 14">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69290" y="808056"/>
            <a:ext cx="8605795" cy="1077229"/>
          </a:xfrm>
        </p:spPr>
        <p:txBody>
          <a:bodyPr>
            <a:normAutofit/>
          </a:bodyPr>
          <a:lstStyle/>
          <a:p>
            <a:pPr algn="l"/>
            <a:r>
              <a:rPr lang="en-US" dirty="0"/>
              <a:t>6.3 Acid–Base Indicators</a:t>
            </a:r>
            <a:endParaRPr lang="en-US"/>
          </a:p>
        </p:txBody>
      </p:sp>
      <p:sp>
        <p:nvSpPr>
          <p:cNvPr id="2" name="Content Placeholder 1"/>
          <p:cNvSpPr>
            <a:spLocks noGrp="1"/>
          </p:cNvSpPr>
          <p:nvPr>
            <p:ph idx="1"/>
          </p:nvPr>
        </p:nvSpPr>
        <p:spPr>
          <a:xfrm>
            <a:off x="1969290" y="2052116"/>
            <a:ext cx="3799533" cy="3997828"/>
          </a:xfrm>
        </p:spPr>
        <p:txBody>
          <a:bodyPr>
            <a:normAutofit/>
          </a:bodyPr>
          <a:lstStyle/>
          <a:p>
            <a:pPr>
              <a:lnSpc>
                <a:spcPct val="110000"/>
              </a:lnSpc>
            </a:pPr>
            <a:r>
              <a:rPr lang="en-US" sz="1500"/>
              <a:t>Substances that change colour when the acidity of the solution changes are known as acid–base indicators. A very common indicator used in school laboratories is litmus, which is obtained from a lichen.</a:t>
            </a:r>
          </a:p>
          <a:p>
            <a:pPr>
              <a:lnSpc>
                <a:spcPct val="110000"/>
              </a:lnSpc>
            </a:pPr>
            <a:r>
              <a:rPr lang="en-US" sz="1500"/>
              <a:t>Acid–base indicators have two primary uses. As you will see in Chapter 8, Chemical Analysis, indicators are commonly used to mark the end of a titration. The other use that you will investigate below is to estimate the pH of a solution by using a number of different indicators.</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9455" r="17161" b="-1"/>
          <a:stretch/>
        </p:blipFill>
        <p:spPr>
          <a:xfrm>
            <a:off x="6575855" y="2348779"/>
            <a:ext cx="3673441"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0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CC3320C8-0DF2-47E2-AE32-8C570D54B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9937E2AB-626F-4D5D-8344-EE2C08191D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5" name="Picture 12">
            <a:extLst>
              <a:ext uri="{FF2B5EF4-FFF2-40B4-BE49-F238E27FC236}">
                <a16:creationId xmlns:a16="http://schemas.microsoft.com/office/drawing/2014/main" id="{31374C91-3FF2-48F7-A02C-36E1E075F5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6" name="Rectangle 14">
            <a:extLst>
              <a:ext uri="{FF2B5EF4-FFF2-40B4-BE49-F238E27FC236}">
                <a16:creationId xmlns:a16="http://schemas.microsoft.com/office/drawing/2014/main" id="{AC084A8C-D0A6-4A75-AED9-C13FD20A6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6B537086-027A-4360-81BC-8BA916D2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EFAAFA00-A1E1-4789-A035-9CBB7B030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69290" y="808056"/>
            <a:ext cx="8605795" cy="1077229"/>
          </a:xfrm>
        </p:spPr>
        <p:txBody>
          <a:bodyPr>
            <a:normAutofit/>
          </a:bodyPr>
          <a:lstStyle/>
          <a:p>
            <a:pPr algn="l"/>
            <a:r>
              <a:rPr lang="en-US"/>
              <a:t>Example:</a:t>
            </a:r>
          </a:p>
        </p:txBody>
      </p:sp>
      <p:sp>
        <p:nvSpPr>
          <p:cNvPr id="2" name="Content Placeholder 1"/>
          <p:cNvSpPr>
            <a:spLocks noGrp="1"/>
          </p:cNvSpPr>
          <p:nvPr>
            <p:ph idx="1"/>
          </p:nvPr>
        </p:nvSpPr>
        <p:spPr>
          <a:xfrm>
            <a:off x="1975289" y="2052116"/>
            <a:ext cx="7382479" cy="3997828"/>
          </a:xfrm>
        </p:spPr>
        <p:txBody>
          <a:bodyPr>
            <a:normAutofit/>
          </a:bodyPr>
          <a:lstStyle/>
          <a:p>
            <a:r>
              <a:rPr lang="en-US" sz="2400" dirty="0"/>
              <a:t>Separate samples of an unknown solution were individually tested with several indicators. The solution containing methyl red turned red; the solution with thymol blue turned yellow; and the solution with methyl orange turned red. What is the most likely pH of the solution?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8889" y="611107"/>
            <a:ext cx="2222263" cy="149761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9" name="Rectangle 20">
            <a:extLst>
              <a:ext uri="{FF2B5EF4-FFF2-40B4-BE49-F238E27FC236}">
                <a16:creationId xmlns:a16="http://schemas.microsoft.com/office/drawing/2014/main" id="{FC0230C3-CF46-441A-85D2-5E6F8B3A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3320C8-0DF2-47E2-AE32-8C570D54B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37E2AB-626F-4D5D-8344-EE2C08191D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3" name="Picture 12">
            <a:extLst>
              <a:ext uri="{FF2B5EF4-FFF2-40B4-BE49-F238E27FC236}">
                <a16:creationId xmlns:a16="http://schemas.microsoft.com/office/drawing/2014/main" id="{31374C91-3FF2-48F7-A02C-36E1E075F5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5" name="Rectangle 14">
            <a:extLst>
              <a:ext uri="{FF2B5EF4-FFF2-40B4-BE49-F238E27FC236}">
                <a16:creationId xmlns:a16="http://schemas.microsoft.com/office/drawing/2014/main" id="{AC084A8C-D0A6-4A75-AED9-C13FD20A6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B537086-027A-4360-81BC-8BA916D2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AAFA00-A1E1-4789-A035-9CBB7B030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69290" y="808056"/>
            <a:ext cx="8605795" cy="1077229"/>
          </a:xfrm>
        </p:spPr>
        <p:txBody>
          <a:bodyPr>
            <a:normAutofit/>
          </a:bodyPr>
          <a:lstStyle/>
          <a:p>
            <a:pPr algn="l"/>
            <a:r>
              <a:rPr lang="en-US" dirty="0"/>
              <a:t>Example:</a:t>
            </a:r>
            <a:endParaRPr lang="en-US"/>
          </a:p>
        </p:txBody>
      </p:sp>
      <p:sp>
        <p:nvSpPr>
          <p:cNvPr id="2" name="Content Placeholder 1"/>
          <p:cNvSpPr>
            <a:spLocks noGrp="1"/>
          </p:cNvSpPr>
          <p:nvPr>
            <p:ph idx="1"/>
          </p:nvPr>
        </p:nvSpPr>
        <p:spPr>
          <a:xfrm>
            <a:off x="1975289" y="2052116"/>
            <a:ext cx="7426215" cy="3997828"/>
          </a:xfrm>
        </p:spPr>
        <p:txBody>
          <a:bodyPr>
            <a:normAutofit/>
          </a:bodyPr>
          <a:lstStyle/>
          <a:p>
            <a:r>
              <a:rPr lang="en-US" sz="2400" dirty="0"/>
              <a:t>In chemical analysis of separate samples of an unknown solution, phenolphthalein was </a:t>
            </a:r>
            <a:r>
              <a:rPr lang="en-US" sz="2400" dirty="0" err="1"/>
              <a:t>colourless</a:t>
            </a:r>
            <a:r>
              <a:rPr lang="en-US" sz="2400" dirty="0"/>
              <a:t>, bromothymol blue was blue, and phenol red was red. What is the estimated pH and hydronium ion concentration?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9496" y="808056"/>
            <a:ext cx="2222263" cy="149761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FC0230C3-CF46-441A-85D2-5E6F8B3A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3" name="Picture 1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5" name="Rectangle 1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69290" y="808056"/>
            <a:ext cx="8605795" cy="1077229"/>
          </a:xfrm>
        </p:spPr>
        <p:txBody>
          <a:bodyPr>
            <a:normAutofit/>
          </a:bodyPr>
          <a:lstStyle/>
          <a:p>
            <a:pPr algn="l"/>
            <a:r>
              <a:rPr lang="en-US" dirty="0"/>
              <a:t>6.4 Explaining Acids and Bases</a:t>
            </a:r>
            <a:endParaRPr lang="en-US"/>
          </a:p>
        </p:txBody>
      </p:sp>
      <p:sp>
        <p:nvSpPr>
          <p:cNvPr id="2" name="Content Placeholder 1"/>
          <p:cNvSpPr>
            <a:spLocks noGrp="1"/>
          </p:cNvSpPr>
          <p:nvPr>
            <p:ph idx="1"/>
          </p:nvPr>
        </p:nvSpPr>
        <p:spPr>
          <a:xfrm>
            <a:off x="1975290" y="2052116"/>
            <a:ext cx="4652522" cy="3997828"/>
          </a:xfrm>
        </p:spPr>
        <p:txBody>
          <a:bodyPr>
            <a:normAutofit/>
          </a:bodyPr>
          <a:lstStyle/>
          <a:p>
            <a:pPr>
              <a:lnSpc>
                <a:spcPct val="110000"/>
              </a:lnSpc>
            </a:pPr>
            <a:r>
              <a:rPr lang="en-US" sz="2000" dirty="0"/>
              <a:t>A Revision of Arrhenius’ Definitions</a:t>
            </a:r>
          </a:p>
          <a:p>
            <a:pPr>
              <a:lnSpc>
                <a:spcPct val="110000"/>
              </a:lnSpc>
            </a:pPr>
            <a:r>
              <a:rPr lang="en-US" sz="2000" dirty="0"/>
              <a:t>According to this modified Arrhenius theory, acids are substances that react with water to produce hydronium ions.</a:t>
            </a:r>
          </a:p>
          <a:p>
            <a:pPr>
              <a:lnSpc>
                <a:spcPct val="110000"/>
              </a:lnSpc>
            </a:pPr>
            <a:r>
              <a:rPr lang="en-US" sz="2000" dirty="0"/>
              <a:t>Also, the modified Arrhenius theory—the reaction-with-water theory—can explain similar anomalies with bases like ammonia.</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9940" r="-2" b="-2"/>
          <a:stretch/>
        </p:blipFill>
        <p:spPr>
          <a:xfrm>
            <a:off x="6844977" y="2660468"/>
            <a:ext cx="3719142" cy="2604221"/>
          </a:xfrm>
          <a:prstGeom prst="rect">
            <a:avLst/>
          </a:prstGeom>
          <a:solidFill>
            <a:srgbClr val="FFFFFF">
              <a:shade val="85000"/>
            </a:srgbClr>
          </a:solid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9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Problems:</a:t>
            </a:r>
          </a:p>
        </p:txBody>
      </p:sp>
      <p:sp>
        <p:nvSpPr>
          <p:cNvPr id="2" name="Content Placeholder 1"/>
          <p:cNvSpPr>
            <a:spLocks noGrp="1"/>
          </p:cNvSpPr>
          <p:nvPr>
            <p:ph idx="1"/>
          </p:nvPr>
        </p:nvSpPr>
        <p:spPr>
          <a:xfrm>
            <a:off x="2256050" y="2052116"/>
            <a:ext cx="8979481" cy="3997828"/>
          </a:xfrm>
        </p:spPr>
        <p:txBody>
          <a:bodyPr anchor="t">
            <a:normAutofit fontScale="92500"/>
          </a:bodyPr>
          <a:lstStyle/>
          <a:p>
            <a:r>
              <a:rPr lang="en-US" sz="2400" dirty="0"/>
              <a:t>In a test of the modified Arrhenius theory, a student tested the pH of a solution made by dissolving solid sodium cyanide in water, and found it to have a pH greater than 7. Can the modified Arrhenius theory explain this evidence? Provide your reasoning.</a:t>
            </a:r>
          </a:p>
          <a:p>
            <a:endParaRPr lang="en-US" sz="2400" dirty="0"/>
          </a:p>
          <a:p>
            <a:r>
              <a:rPr lang="en-US" sz="2400" dirty="0"/>
              <a:t>Carbon dioxide is a major air pollutant from the combustion of fossil fuels. Suggest a possible chemical reaction that explains the acidity of a carbon dioxide solution.</a:t>
            </a:r>
          </a:p>
        </p:txBody>
      </p:sp>
    </p:spTree>
    <p:extLst>
      <p:ext uri="{BB962C8B-B14F-4D97-AF65-F5344CB8AC3E}">
        <p14:creationId xmlns:p14="http://schemas.microsoft.com/office/powerpoint/2010/main" val="125492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0" y="808056"/>
            <a:ext cx="8605795"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799533" cy="3997828"/>
          </a:xfrm>
        </p:spPr>
        <p:txBody>
          <a:bodyPr vert="horz" lIns="91440" tIns="45720" rIns="91440" bIns="45720" rtlCol="0" anchor="ctr">
            <a:normAutofit/>
          </a:bodyPr>
          <a:lstStyle/>
          <a:p>
            <a:pPr defTabSz="914400"/>
            <a:r>
              <a:rPr lang="en-US" sz="1800"/>
              <a:t>Page 247 Lab Exercise</a:t>
            </a:r>
          </a:p>
          <a:p>
            <a:pPr defTabSz="914400"/>
            <a:r>
              <a:rPr lang="en-US" sz="1800"/>
              <a:t>Section 6.3 Review Questions on Page 247 Qu’s 1-4</a:t>
            </a:r>
          </a:p>
          <a:p>
            <a:pPr defTabSz="914400"/>
            <a:r>
              <a:rPr lang="en-US" sz="1800"/>
              <a:t>Section 6.4 Review Worksheet</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t="10189"/>
          <a:stretch/>
        </p:blipFill>
        <p:spPr bwMode="auto">
          <a:xfrm>
            <a:off x="6575855" y="2348779"/>
            <a:ext cx="3673441"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35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2FD6CE23-240D-415B-81B0-F15CE6076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16E66A48-7796-4FE2-8042-B87F1E3A5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C5DED009-4FA7-4A3F-B64A-86EE7D5C4D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7FC58165-2D0C-46A8-9039-E47107B79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AB394C5-66AD-4654-96DD-5F7A5B282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0006BD7-716F-4665-AEF3-99B318822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1" y="808056"/>
            <a:ext cx="3316628"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316629" cy="3997828"/>
          </a:xfrm>
        </p:spPr>
        <p:txBody>
          <a:bodyPr vert="horz" lIns="91440" tIns="45720" rIns="91440" bIns="45720" rtlCol="0" anchor="ctr">
            <a:normAutofit/>
          </a:bodyPr>
          <a:lstStyle/>
          <a:p>
            <a:pPr defTabSz="914400"/>
            <a:r>
              <a:rPr lang="en-US" sz="1800"/>
              <a:t>5.1 Worksheet</a:t>
            </a:r>
          </a:p>
          <a:p>
            <a:pPr defTabSz="914400"/>
            <a:r>
              <a:rPr lang="en-US" sz="1800"/>
              <a:t>5.1 Text Questions Page 195 Questions 1-7</a:t>
            </a:r>
          </a:p>
        </p:txBody>
      </p:sp>
      <p:pic>
        <p:nvPicPr>
          <p:cNvPr id="1026" name="Picture 2" descr="https://encrypted-tbn3.gstatic.com/images?q=tbn:ANd9GcTIzArjBYB-V1O-j_6gyhjaB01_GZGi5qe8-VrgePQz_yToGwuS3Q"/>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l="10997" r="3544" b="-1"/>
          <a:stretch/>
        </p:blipFill>
        <p:spPr bwMode="auto">
          <a:xfrm>
            <a:off x="6093178" y="647190"/>
            <a:ext cx="4650408"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17038EEB-6071-4BDA-AA8F-6D46EB56D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78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1128" y="808057"/>
            <a:ext cx="7956259" cy="1077229"/>
          </a:xfrm>
        </p:spPr>
        <p:txBody>
          <a:bodyPr/>
          <a:lstStyle/>
          <a:p>
            <a:r>
              <a:rPr lang="en-US"/>
              <a:t>6.5 The Strength of Acids and Bases</a:t>
            </a:r>
            <a:endParaRPr lang="en-US" dirty="0"/>
          </a:p>
        </p:txBody>
      </p:sp>
      <p:pic>
        <p:nvPicPr>
          <p:cNvPr id="4" name="Content Placeholder 3"/>
          <p:cNvPicPr>
            <a:picLocks noGrp="1" noChangeAspect="1"/>
          </p:cNvPicPr>
          <p:nvPr>
            <p:ph idx="1"/>
          </p:nvPr>
        </p:nvPicPr>
        <p:blipFill rotWithShape="1">
          <a:blip r:embed="rId2"/>
          <a:srcRect l="37952" t="39286" r="25905" b="35714"/>
          <a:stretch/>
        </p:blipFill>
        <p:spPr>
          <a:xfrm>
            <a:off x="1522414" y="2133600"/>
            <a:ext cx="8817432" cy="3429000"/>
          </a:xfrm>
          <a:prstGeom prst="rect">
            <a:avLst/>
          </a:prstGeom>
        </p:spPr>
      </p:pic>
    </p:spTree>
    <p:extLst>
      <p:ext uri="{BB962C8B-B14F-4D97-AF65-F5344CB8AC3E}">
        <p14:creationId xmlns:p14="http://schemas.microsoft.com/office/powerpoint/2010/main" val="277117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Strong and Weak Acids</a:t>
            </a:r>
          </a:p>
        </p:txBody>
      </p:sp>
      <p:sp>
        <p:nvSpPr>
          <p:cNvPr id="2" name="Content Placeholder 1"/>
          <p:cNvSpPr>
            <a:spLocks noGrp="1"/>
          </p:cNvSpPr>
          <p:nvPr>
            <p:ph idx="1"/>
          </p:nvPr>
        </p:nvSpPr>
        <p:spPr>
          <a:xfrm>
            <a:off x="2256050" y="2052116"/>
            <a:ext cx="9096161" cy="3997828"/>
          </a:xfrm>
        </p:spPr>
        <p:txBody>
          <a:bodyPr anchor="t">
            <a:normAutofit/>
          </a:bodyPr>
          <a:lstStyle/>
          <a:p>
            <a:r>
              <a:rPr lang="en-US" sz="2000" dirty="0"/>
              <a:t>This evidence would be consistent with the idea that a strong acid reacts completely (more than 99%) with water to form hydronium ions. The high concentration of H</a:t>
            </a:r>
            <a:r>
              <a:rPr lang="en-US" sz="2000" baseline="-25000" dirty="0"/>
              <a:t>3</a:t>
            </a:r>
            <a:r>
              <a:rPr lang="en-US" sz="2000" dirty="0"/>
              <a:t>O+(</a:t>
            </a:r>
            <a:r>
              <a:rPr lang="en-US" sz="2000" dirty="0" err="1"/>
              <a:t>aq</a:t>
            </a:r>
            <a:r>
              <a:rPr lang="en-US" sz="2000" dirty="0"/>
              <a:t>) ions gives the solution strong acid properties and a low </a:t>
            </a:r>
            <a:r>
              <a:rPr lang="en-US" sz="2000" dirty="0" err="1"/>
              <a:t>pH.</a:t>
            </a:r>
            <a:r>
              <a:rPr lang="en-US" sz="2000" dirty="0"/>
              <a:t> </a:t>
            </a:r>
          </a:p>
          <a:p>
            <a:endParaRPr lang="en-US" sz="2000" dirty="0"/>
          </a:p>
          <a:p>
            <a:r>
              <a:rPr lang="en-US" sz="2000" dirty="0"/>
              <a:t>This evidence suggests the presence of fewer hydronium ions in the acidic solution. Based on this evidence, a weak acid reacts incompletely with water to form relatively few hydronium ions.</a:t>
            </a:r>
          </a:p>
          <a:p>
            <a:endParaRPr lang="en-US" sz="2000" dirty="0"/>
          </a:p>
        </p:txBody>
      </p:sp>
    </p:spTree>
    <p:extLst>
      <p:ext uri="{BB962C8B-B14F-4D97-AF65-F5344CB8AC3E}">
        <p14:creationId xmlns:p14="http://schemas.microsoft.com/office/powerpoint/2010/main" val="4929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Strong and Weak Bases</a:t>
            </a:r>
          </a:p>
        </p:txBody>
      </p:sp>
      <p:sp>
        <p:nvSpPr>
          <p:cNvPr id="2" name="Content Placeholder 1"/>
          <p:cNvSpPr>
            <a:spLocks noGrp="1"/>
          </p:cNvSpPr>
          <p:nvPr>
            <p:ph idx="1"/>
          </p:nvPr>
        </p:nvSpPr>
        <p:spPr>
          <a:xfrm>
            <a:off x="2256050" y="2052116"/>
            <a:ext cx="8929769" cy="3997828"/>
          </a:xfrm>
        </p:spPr>
        <p:txBody>
          <a:bodyPr anchor="t">
            <a:normAutofit/>
          </a:bodyPr>
          <a:lstStyle/>
          <a:p>
            <a:r>
              <a:rPr lang="en-US" sz="2400" dirty="0"/>
              <a:t>Evidence indicates that all soluble ionic hydroxides are strong bases: 100% of dissolved ionic hydroxides dissociate to release hydroxide ions.</a:t>
            </a:r>
          </a:p>
          <a:p>
            <a:endParaRPr lang="en-US" sz="2400" dirty="0"/>
          </a:p>
          <a:p>
            <a:r>
              <a:rPr lang="en-US" sz="2400" dirty="0"/>
              <a:t>A weak base reacts partially (usually much less than 50%) with water to produce relatively few hydroxide ions compared with a similar amount of a strong base, which accounts for the weaker basic properties of weak bases.</a:t>
            </a:r>
          </a:p>
        </p:txBody>
      </p:sp>
    </p:spTree>
    <p:extLst>
      <p:ext uri="{BB962C8B-B14F-4D97-AF65-F5344CB8AC3E}">
        <p14:creationId xmlns:p14="http://schemas.microsoft.com/office/powerpoint/2010/main" val="380993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Problems:</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Explain the weak base properties of baking soda.</a:t>
            </a:r>
          </a:p>
          <a:p>
            <a:endParaRPr lang="en-US" sz="1600">
              <a:solidFill>
                <a:srgbClr val="1F2D29"/>
              </a:solidFill>
            </a:endParaRPr>
          </a:p>
          <a:p>
            <a:r>
              <a:rPr lang="en-US" sz="1600">
                <a:solidFill>
                  <a:srgbClr val="1F2D29"/>
                </a:solidFill>
              </a:rPr>
              <a:t>Solid sodium acetate is dissolved in water. The final solution is tested and found to have a pH of about 8. Explain this evidence by writing balanced chemical equations.</a:t>
            </a:r>
          </a:p>
        </p:txBody>
      </p:sp>
    </p:spTree>
    <p:extLst>
      <p:ext uri="{BB962C8B-B14F-4D97-AF65-F5344CB8AC3E}">
        <p14:creationId xmlns:p14="http://schemas.microsoft.com/office/powerpoint/2010/main" val="1893152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Polyprotic Substances</a:t>
            </a:r>
          </a:p>
        </p:txBody>
      </p:sp>
      <p:sp>
        <p:nvSpPr>
          <p:cNvPr id="2" name="Content Placeholder 1"/>
          <p:cNvSpPr>
            <a:spLocks noGrp="1"/>
          </p:cNvSpPr>
          <p:nvPr>
            <p:ph idx="1"/>
          </p:nvPr>
        </p:nvSpPr>
        <p:spPr>
          <a:xfrm>
            <a:off x="2256050" y="2052116"/>
            <a:ext cx="9096161" cy="3997828"/>
          </a:xfrm>
        </p:spPr>
        <p:txBody>
          <a:bodyPr anchor="t">
            <a:normAutofit/>
          </a:bodyPr>
          <a:lstStyle/>
          <a:p>
            <a:pPr marL="0" indent="0">
              <a:buNone/>
            </a:pPr>
            <a:r>
              <a:rPr lang="en-US" sz="2400" dirty="0"/>
              <a:t>Some acids that contain more than one acidic hydrogen in their compound formulas (</a:t>
            </a:r>
            <a:r>
              <a:rPr lang="en-US" sz="2400" dirty="0" err="1"/>
              <a:t>HxA</a:t>
            </a:r>
            <a:r>
              <a:rPr lang="en-US" sz="2400" dirty="0"/>
              <a:t>) and can react more than once with water. These acids are called polyprotic acids.</a:t>
            </a:r>
          </a:p>
          <a:p>
            <a:pPr marL="0" indent="0">
              <a:buNone/>
            </a:pPr>
            <a:endParaRPr lang="en-US" sz="2400" dirty="0"/>
          </a:p>
          <a:p>
            <a:pPr marL="0" indent="0">
              <a:buNone/>
            </a:pPr>
            <a:r>
              <a:rPr lang="en-US" sz="2400" dirty="0"/>
              <a:t>Some bases, like carbonate, are polyprotic bases because they can react more than once with water.</a:t>
            </a:r>
          </a:p>
        </p:txBody>
      </p:sp>
    </p:spTree>
    <p:extLst>
      <p:ext uri="{BB962C8B-B14F-4D97-AF65-F5344CB8AC3E}">
        <p14:creationId xmlns:p14="http://schemas.microsoft.com/office/powerpoint/2010/main" val="16545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Properties</a:t>
            </a:r>
          </a:p>
        </p:txBody>
      </p:sp>
      <p:pic>
        <p:nvPicPr>
          <p:cNvPr id="4" name="Content Placeholder 3"/>
          <p:cNvPicPr>
            <a:picLocks noGrp="1" noChangeAspect="1"/>
          </p:cNvPicPr>
          <p:nvPr>
            <p:ph idx="1"/>
          </p:nvPr>
        </p:nvPicPr>
        <p:blipFill rotWithShape="1">
          <a:blip r:embed="rId2"/>
          <a:srcRect l="24901" t="37500" r="37952" b="35714"/>
          <a:stretch/>
        </p:blipFill>
        <p:spPr>
          <a:xfrm>
            <a:off x="1302078" y="2057400"/>
            <a:ext cx="9398003" cy="3810000"/>
          </a:xfrm>
          <a:prstGeom prst="rect">
            <a:avLst/>
          </a:prstGeom>
        </p:spPr>
      </p:pic>
    </p:spTree>
    <p:extLst>
      <p:ext uri="{BB962C8B-B14F-4D97-AF65-F5344CB8AC3E}">
        <p14:creationId xmlns:p14="http://schemas.microsoft.com/office/powerpoint/2010/main" val="8604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73" name="Picture 7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75" name="Rectangle 7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89" name="Picture 88">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69291" y="808056"/>
            <a:ext cx="3968470" cy="1077229"/>
          </a:xfrm>
        </p:spPr>
        <p:txBody>
          <a:bodyPr vert="horz" lIns="91440" tIns="45720" rIns="91440" bIns="45720" rtlCol="0" anchor="t">
            <a:normAutofit/>
          </a:bodyPr>
          <a:lstStyle/>
          <a:p>
            <a:pPr algn="l" defTabSz="914400"/>
            <a:r>
              <a:rPr lang="en-US" sz="3400"/>
              <a:t>Homework</a:t>
            </a:r>
          </a:p>
        </p:txBody>
      </p:sp>
      <p:sp>
        <p:nvSpPr>
          <p:cNvPr id="2" name="Content Placeholder 1"/>
          <p:cNvSpPr>
            <a:spLocks noGrp="1"/>
          </p:cNvSpPr>
          <p:nvPr>
            <p:ph sz="half" idx="2"/>
          </p:nvPr>
        </p:nvSpPr>
        <p:spPr>
          <a:xfrm>
            <a:off x="1969290" y="2052116"/>
            <a:ext cx="3968471" cy="3997828"/>
          </a:xfrm>
        </p:spPr>
        <p:txBody>
          <a:bodyPr vert="horz" lIns="91440" tIns="45720" rIns="91440" bIns="45720" rtlCol="0" anchor="ctr">
            <a:normAutofit/>
          </a:bodyPr>
          <a:lstStyle/>
          <a:p>
            <a:pPr defTabSz="914400"/>
            <a:r>
              <a:rPr lang="en-US" sz="1800"/>
              <a:t>Section 6.5 Review Questions on Page 259 Qu’s 1-8</a:t>
            </a:r>
          </a:p>
          <a:p>
            <a:pPr defTabSz="914400"/>
            <a:r>
              <a:rPr lang="en-US" sz="1800"/>
              <a:t>Chapter 6 Review</a:t>
            </a:r>
          </a:p>
          <a:p>
            <a:pPr defTabSz="914400"/>
            <a:endParaRPr lang="en-US" sz="1800"/>
          </a:p>
        </p:txBody>
      </p:sp>
      <p:pic>
        <p:nvPicPr>
          <p:cNvPr id="1026" name="Picture 2" descr="https://encrypted-tbn3.gstatic.com/images?q=tbn:ANd9GcTIzArjBYB-V1O-j_6gyhjaB01_GZGi5qe8-VrgePQz_yToGwuS3Q"/>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bwMode="auto">
          <a:xfrm>
            <a:off x="6750009" y="1387570"/>
            <a:ext cx="3993577" cy="40835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37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5.2 Explaining Solutions</a:t>
            </a:r>
          </a:p>
        </p:txBody>
      </p:sp>
      <p:sp>
        <p:nvSpPr>
          <p:cNvPr id="2" name="Content Placeholder 1"/>
          <p:cNvSpPr>
            <a:spLocks noGrp="1"/>
          </p:cNvSpPr>
          <p:nvPr>
            <p:ph idx="1"/>
          </p:nvPr>
        </p:nvSpPr>
        <p:spPr>
          <a:xfrm>
            <a:off x="2256050" y="2052116"/>
            <a:ext cx="7953161" cy="3997828"/>
          </a:xfrm>
        </p:spPr>
        <p:txBody>
          <a:bodyPr anchor="t">
            <a:normAutofit/>
          </a:bodyPr>
          <a:lstStyle/>
          <a:p>
            <a:r>
              <a:rPr lang="en-US" sz="2400" u="sng" dirty="0"/>
              <a:t>Dissociation </a:t>
            </a:r>
            <a:r>
              <a:rPr lang="en-US" sz="2400" dirty="0"/>
              <a:t>describes the separation of ions that occurs when an ionic compound dissolves in water. Dissociation equations, such as the following examples, show this separation of ions:</a:t>
            </a:r>
          </a:p>
          <a:p>
            <a:r>
              <a:rPr lang="en-US" sz="2400" dirty="0"/>
              <a:t>Ex: Salt or Ammonium Phosphate:</a:t>
            </a:r>
          </a:p>
        </p:txBody>
      </p:sp>
    </p:spTree>
    <p:extLst>
      <p:ext uri="{BB962C8B-B14F-4D97-AF65-F5344CB8AC3E}">
        <p14:creationId xmlns:p14="http://schemas.microsoft.com/office/powerpoint/2010/main" val="24822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47" y="985292"/>
            <a:ext cx="1344968"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2" y="0"/>
            <a:ext cx="12186693" cy="6858000"/>
          </a:xfrm>
          <a:prstGeom prst="rect">
            <a:avLst/>
          </a:prstGeom>
        </p:spPr>
      </p:pic>
      <p:sp>
        <p:nvSpPr>
          <p:cNvPr id="3" name="Title 2"/>
          <p:cNvSpPr>
            <a:spLocks noGrp="1"/>
          </p:cNvSpPr>
          <p:nvPr>
            <p:ph type="title"/>
          </p:nvPr>
        </p:nvSpPr>
        <p:spPr>
          <a:xfrm>
            <a:off x="2611127" y="1022548"/>
            <a:ext cx="7956259" cy="1308063"/>
          </a:xfrm>
        </p:spPr>
        <p:txBody>
          <a:bodyPr anchor="b">
            <a:normAutofit/>
          </a:bodyPr>
          <a:lstStyle/>
          <a:p>
            <a:pPr algn="l"/>
            <a:r>
              <a:rPr lang="en-US" sz="4400">
                <a:solidFill>
                  <a:srgbClr val="1F2D29"/>
                </a:solidFill>
              </a:rPr>
              <a:t>Continued…</a:t>
            </a:r>
          </a:p>
        </p:txBody>
      </p:sp>
      <p:sp>
        <p:nvSpPr>
          <p:cNvPr id="2" name="Content Placeholder 1"/>
          <p:cNvSpPr>
            <a:spLocks noGrp="1"/>
          </p:cNvSpPr>
          <p:nvPr>
            <p:ph idx="1"/>
          </p:nvPr>
        </p:nvSpPr>
        <p:spPr>
          <a:xfrm>
            <a:off x="2302333" y="2641604"/>
            <a:ext cx="7619621" cy="3443107"/>
          </a:xfrm>
        </p:spPr>
        <p:txBody>
          <a:bodyPr anchor="t">
            <a:normAutofit/>
          </a:bodyPr>
          <a:lstStyle/>
          <a:p>
            <a:r>
              <a:rPr lang="en-US" sz="1600">
                <a:solidFill>
                  <a:srgbClr val="1F2D29"/>
                </a:solidFill>
              </a:rPr>
              <a:t>Write equations to represent the dissociation of the following ionic compounds when they are placed in water: </a:t>
            </a:r>
          </a:p>
          <a:p>
            <a:r>
              <a:rPr lang="en-US" sz="1600">
                <a:solidFill>
                  <a:srgbClr val="1F2D29"/>
                </a:solidFill>
              </a:rPr>
              <a:t>(a) sodium fluoride </a:t>
            </a:r>
          </a:p>
          <a:p>
            <a:r>
              <a:rPr lang="en-US" sz="1600">
                <a:solidFill>
                  <a:srgbClr val="1F2D29"/>
                </a:solidFill>
              </a:rPr>
              <a:t>(b) cobalt(II) chloride </a:t>
            </a:r>
          </a:p>
          <a:p>
            <a:r>
              <a:rPr lang="en-US" sz="1600">
                <a:solidFill>
                  <a:srgbClr val="1F2D29"/>
                </a:solidFill>
              </a:rPr>
              <a:t>(c) sodium phosphate </a:t>
            </a:r>
          </a:p>
          <a:p>
            <a:r>
              <a:rPr lang="en-US" sz="1600">
                <a:solidFill>
                  <a:srgbClr val="1F2D29"/>
                </a:solidFill>
              </a:rPr>
              <a:t>(d) aluminum sulfate </a:t>
            </a:r>
          </a:p>
          <a:p>
            <a:r>
              <a:rPr lang="en-US" sz="1600">
                <a:solidFill>
                  <a:srgbClr val="1F2D29"/>
                </a:solidFill>
              </a:rPr>
              <a:t>(e) potassium nitrate</a:t>
            </a:r>
          </a:p>
        </p:txBody>
      </p:sp>
    </p:spTree>
    <p:extLst>
      <p:ext uri="{BB962C8B-B14F-4D97-AF65-F5344CB8AC3E}">
        <p14:creationId xmlns:p14="http://schemas.microsoft.com/office/powerpoint/2010/main" val="3886316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Acids and Bases</a:t>
            </a:r>
          </a:p>
        </p:txBody>
      </p:sp>
      <p:sp>
        <p:nvSpPr>
          <p:cNvPr id="2" name="Content Placeholder 1"/>
          <p:cNvSpPr>
            <a:spLocks noGrp="1"/>
          </p:cNvSpPr>
          <p:nvPr>
            <p:ph idx="1"/>
          </p:nvPr>
        </p:nvSpPr>
        <p:spPr>
          <a:xfrm>
            <a:off x="2256050" y="2052116"/>
            <a:ext cx="8638961" cy="3997828"/>
          </a:xfrm>
        </p:spPr>
        <p:txBody>
          <a:bodyPr anchor="t">
            <a:normAutofit/>
          </a:bodyPr>
          <a:lstStyle/>
          <a:p>
            <a:r>
              <a:rPr lang="en-US" sz="2400" dirty="0"/>
              <a:t>According to Arrhenius, bases are ionic hydroxide compounds that </a:t>
            </a:r>
            <a:r>
              <a:rPr lang="en-US" sz="2400" i="1" dirty="0"/>
              <a:t>dissociate</a:t>
            </a:r>
            <a:r>
              <a:rPr lang="en-US" sz="2400" dirty="0"/>
              <a:t> into individual positive ions and negative hydroxide ions in solution.</a:t>
            </a:r>
          </a:p>
          <a:p>
            <a:r>
              <a:rPr lang="en-US" sz="2400" u="sng" dirty="0"/>
              <a:t>Ionization</a:t>
            </a:r>
            <a:r>
              <a:rPr lang="en-US" sz="2400" dirty="0"/>
              <a:t> is the process by which a neutral atom or molecule is converted to an ion. In the case of acids, Arrhenius assumed that the water solvent somehow causes the acid molecules to ionize, but he did not propose an explanation for this process. </a:t>
            </a:r>
          </a:p>
        </p:txBody>
      </p:sp>
    </p:spTree>
    <p:extLst>
      <p:ext uri="{BB962C8B-B14F-4D97-AF65-F5344CB8AC3E}">
        <p14:creationId xmlns:p14="http://schemas.microsoft.com/office/powerpoint/2010/main" val="70121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6801" y="-1659511"/>
            <a:ext cx="5838229" cy="11185819"/>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293" y="0"/>
            <a:ext cx="7873861"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163" y="421698"/>
            <a:ext cx="966897"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88330" y="808056"/>
            <a:ext cx="8379056" cy="1077229"/>
          </a:xfrm>
        </p:spPr>
        <p:txBody>
          <a:bodyPr>
            <a:normAutofit/>
          </a:bodyPr>
          <a:lstStyle/>
          <a:p>
            <a:pPr algn="l"/>
            <a:r>
              <a:rPr lang="en-US" sz="4800"/>
              <a:t>Modified Arrhenius Theory</a:t>
            </a:r>
          </a:p>
        </p:txBody>
      </p:sp>
      <p:sp>
        <p:nvSpPr>
          <p:cNvPr id="2" name="Content Placeholder 1"/>
          <p:cNvSpPr>
            <a:spLocks noGrp="1"/>
          </p:cNvSpPr>
          <p:nvPr>
            <p:ph idx="1"/>
          </p:nvPr>
        </p:nvSpPr>
        <p:spPr>
          <a:xfrm>
            <a:off x="2256050" y="2052116"/>
            <a:ext cx="8105561" cy="3997828"/>
          </a:xfrm>
        </p:spPr>
        <p:txBody>
          <a:bodyPr anchor="t">
            <a:normAutofit lnSpcReduction="10000"/>
          </a:bodyPr>
          <a:lstStyle/>
          <a:p>
            <a:r>
              <a:rPr lang="en-US" sz="2400" dirty="0"/>
              <a:t>Arrhenius’ Theory could not, however, explain how weak bases form hydroxide ions. It could also not explain how soluble metal hydrides do not form acidic solutions</a:t>
            </a:r>
          </a:p>
          <a:p>
            <a:r>
              <a:rPr lang="en-US" sz="2400" dirty="0"/>
              <a:t>According to the modified theory:</a:t>
            </a:r>
          </a:p>
          <a:p>
            <a:pPr lvl="1"/>
            <a:r>
              <a:rPr lang="en-US" sz="2400" dirty="0"/>
              <a:t>Weak bases also ionize as they do not already have hydroxide ions.</a:t>
            </a:r>
          </a:p>
          <a:p>
            <a:pPr lvl="1"/>
            <a:r>
              <a:rPr lang="en-US" sz="2400" dirty="0"/>
              <a:t>Acids ionize to form hydronium ions</a:t>
            </a:r>
          </a:p>
        </p:txBody>
      </p:sp>
    </p:spTree>
    <p:extLst>
      <p:ext uri="{BB962C8B-B14F-4D97-AF65-F5344CB8AC3E}">
        <p14:creationId xmlns:p14="http://schemas.microsoft.com/office/powerpoint/2010/main" val="11381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2926</Words>
  <Application>Microsoft Office PowerPoint</Application>
  <PresentationFormat>Custom</PresentationFormat>
  <Paragraphs>204</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Century Gothic</vt:lpstr>
      <vt:lpstr>MS Shell Dlg 2</vt:lpstr>
      <vt:lpstr>Wingdings</vt:lpstr>
      <vt:lpstr>Wingdings 3</vt:lpstr>
      <vt:lpstr>Madison</vt:lpstr>
      <vt:lpstr>Unit C: Solutions, Acids &amp; Bases Redding 2019</vt:lpstr>
      <vt:lpstr>5.1 Properties of Solutions</vt:lpstr>
      <vt:lpstr>Solutions:   Both solutes and solvents may be gases, liquids, or solids, producing a number of different combinations </vt:lpstr>
      <vt:lpstr>Properties of Aqueous Solutions</vt:lpstr>
      <vt:lpstr>Homework</vt:lpstr>
      <vt:lpstr>5.2 Explaining Solutions</vt:lpstr>
      <vt:lpstr>Continued…</vt:lpstr>
      <vt:lpstr>Acids and Bases</vt:lpstr>
      <vt:lpstr>Modified Arrhenius Theory</vt:lpstr>
      <vt:lpstr>Energy Changes</vt:lpstr>
      <vt:lpstr>Substances in Water</vt:lpstr>
      <vt:lpstr>Homework</vt:lpstr>
      <vt:lpstr>5.3 Concentration</vt:lpstr>
      <vt:lpstr>Percentage Concentration</vt:lpstr>
      <vt:lpstr>Continued…</vt:lpstr>
      <vt:lpstr>Example:</vt:lpstr>
      <vt:lpstr>Parts per Million Concentration</vt:lpstr>
      <vt:lpstr>Amount Concentration</vt:lpstr>
      <vt:lpstr>Examples:</vt:lpstr>
      <vt:lpstr>Continued…</vt:lpstr>
      <vt:lpstr>Continued…</vt:lpstr>
      <vt:lpstr>Mass, Volume, and Concentration Calculations</vt:lpstr>
      <vt:lpstr>Continued…</vt:lpstr>
      <vt:lpstr>Concentration of Ions</vt:lpstr>
      <vt:lpstr>Continued…</vt:lpstr>
      <vt:lpstr>Homework</vt:lpstr>
      <vt:lpstr>5.4 Preparing Solutions</vt:lpstr>
      <vt:lpstr>Problems: </vt:lpstr>
      <vt:lpstr>Preparation of Standard Solutions by Dilution</vt:lpstr>
      <vt:lpstr>Problems:</vt:lpstr>
      <vt:lpstr>Homework</vt:lpstr>
      <vt:lpstr>5.5 Solubility</vt:lpstr>
      <vt:lpstr>Solubility in Water Generalizations</vt:lpstr>
      <vt:lpstr>Continued…</vt:lpstr>
      <vt:lpstr>Explaining Saturated Solutions</vt:lpstr>
      <vt:lpstr>Homework</vt:lpstr>
      <vt:lpstr>6.1 Acids and Bases</vt:lpstr>
      <vt:lpstr>6.2 pH and pOH Calculations</vt:lpstr>
      <vt:lpstr>The pH and pOH Scales</vt:lpstr>
      <vt:lpstr>pH/pOH and Hydronium/Hydroxide Ion Calculations</vt:lpstr>
      <vt:lpstr>Continued…</vt:lpstr>
      <vt:lpstr>Continued…</vt:lpstr>
      <vt:lpstr>Homework</vt:lpstr>
      <vt:lpstr>6.3 Acid–Base Indicators</vt:lpstr>
      <vt:lpstr>Example:</vt:lpstr>
      <vt:lpstr>Example:</vt:lpstr>
      <vt:lpstr>6.4 Explaining Acids and Bases</vt:lpstr>
      <vt:lpstr>Problems:</vt:lpstr>
      <vt:lpstr>Homework</vt:lpstr>
      <vt:lpstr>6.5 The Strength of Acids and Bases</vt:lpstr>
      <vt:lpstr>Strong and Weak Acids</vt:lpstr>
      <vt:lpstr>Strong and Weak Bases</vt:lpstr>
      <vt:lpstr>Problems:</vt:lpstr>
      <vt:lpstr>Polyprotic Substances</vt:lpstr>
      <vt:lpstr>Properties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2019-05-25T01:20:43Z</dcterms:created>
  <dcterms:modified xsi:type="dcterms:W3CDTF">2019-05-25T01:21:46Z</dcterms:modified>
</cp:coreProperties>
</file>