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62"/>
  </p:notesMasterIdLst>
  <p:sldIdLst>
    <p:sldId id="256" r:id="rId5"/>
    <p:sldId id="264" r:id="rId6"/>
    <p:sldId id="270" r:id="rId7"/>
    <p:sldId id="267" r:id="rId8"/>
    <p:sldId id="257" r:id="rId9"/>
    <p:sldId id="265" r:id="rId10"/>
    <p:sldId id="258" r:id="rId11"/>
    <p:sldId id="266" r:id="rId12"/>
    <p:sldId id="261" r:id="rId13"/>
    <p:sldId id="269" r:id="rId14"/>
    <p:sldId id="262" r:id="rId15"/>
    <p:sldId id="268" r:id="rId16"/>
    <p:sldId id="271" r:id="rId17"/>
    <p:sldId id="272" r:id="rId18"/>
    <p:sldId id="273" r:id="rId19"/>
    <p:sldId id="274" r:id="rId20"/>
    <p:sldId id="275" r:id="rId21"/>
    <p:sldId id="276" r:id="rId22"/>
    <p:sldId id="277" r:id="rId23"/>
    <p:sldId id="278" r:id="rId24"/>
    <p:sldId id="279" r:id="rId25"/>
    <p:sldId id="280" r:id="rId26"/>
    <p:sldId id="314" r:id="rId27"/>
    <p:sldId id="281" r:id="rId28"/>
    <p:sldId id="282" r:id="rId29"/>
    <p:sldId id="283" r:id="rId30"/>
    <p:sldId id="284" r:id="rId31"/>
    <p:sldId id="311" r:id="rId32"/>
    <p:sldId id="285" r:id="rId33"/>
    <p:sldId id="286" r:id="rId34"/>
    <p:sldId id="289" r:id="rId35"/>
    <p:sldId id="287" r:id="rId36"/>
    <p:sldId id="288" r:id="rId37"/>
    <p:sldId id="290" r:id="rId38"/>
    <p:sldId id="291" r:id="rId39"/>
    <p:sldId id="292" r:id="rId40"/>
    <p:sldId id="293" r:id="rId41"/>
    <p:sldId id="294" r:id="rId42"/>
    <p:sldId id="315" r:id="rId43"/>
    <p:sldId id="295" r:id="rId44"/>
    <p:sldId id="296" r:id="rId45"/>
    <p:sldId id="297" r:id="rId46"/>
    <p:sldId id="298" r:id="rId47"/>
    <p:sldId id="299" r:id="rId48"/>
    <p:sldId id="300" r:id="rId49"/>
    <p:sldId id="301" r:id="rId50"/>
    <p:sldId id="302" r:id="rId51"/>
    <p:sldId id="303" r:id="rId52"/>
    <p:sldId id="305" r:id="rId53"/>
    <p:sldId id="304" r:id="rId54"/>
    <p:sldId id="306" r:id="rId55"/>
    <p:sldId id="307" r:id="rId56"/>
    <p:sldId id="313" r:id="rId57"/>
    <p:sldId id="308" r:id="rId58"/>
    <p:sldId id="312" r:id="rId59"/>
    <p:sldId id="309" r:id="rId60"/>
    <p:sldId id="310"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184" autoAdjust="0"/>
  </p:normalViewPr>
  <p:slideViewPr>
    <p:cSldViewPr snapToGrid="0">
      <p:cViewPr varScale="1">
        <p:scale>
          <a:sx n="73" d="100"/>
          <a:sy n="73" d="100"/>
        </p:scale>
        <p:origin x="618"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51.svg"/><Relationship Id="rId1" Type="http://schemas.openxmlformats.org/officeDocument/2006/relationships/image" Target="../media/image41.png"/><Relationship Id="rId6" Type="http://schemas.openxmlformats.org/officeDocument/2006/relationships/image" Target="../media/image55.svg"/><Relationship Id="rId5" Type="http://schemas.openxmlformats.org/officeDocument/2006/relationships/image" Target="../media/image43.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45.png"/></Relationships>
</file>

<file path=ppt/diagrams/_rels/data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48.png"/><Relationship Id="rId7" Type="http://schemas.openxmlformats.org/officeDocument/2006/relationships/image" Target="../media/image44.png"/><Relationship Id="rId2" Type="http://schemas.openxmlformats.org/officeDocument/2006/relationships/image" Target="../media/image51.svg"/><Relationship Id="rId1" Type="http://schemas.openxmlformats.org/officeDocument/2006/relationships/image" Target="../media/image41.png"/><Relationship Id="rId6" Type="http://schemas.openxmlformats.org/officeDocument/2006/relationships/image" Target="../media/image65.svg"/><Relationship Id="rId5" Type="http://schemas.openxmlformats.org/officeDocument/2006/relationships/image" Target="../media/image49.png"/><Relationship Id="rId4" Type="http://schemas.openxmlformats.org/officeDocument/2006/relationships/image" Target="../media/image63.svg"/></Relationships>
</file>

<file path=ppt/diagrams/_rels/data3.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48.png"/><Relationship Id="rId7" Type="http://schemas.openxmlformats.org/officeDocument/2006/relationships/image" Target="../media/image44.png"/><Relationship Id="rId2" Type="http://schemas.openxmlformats.org/officeDocument/2006/relationships/image" Target="../media/image67.svg"/><Relationship Id="rId1" Type="http://schemas.openxmlformats.org/officeDocument/2006/relationships/image" Target="../media/image50.png"/><Relationship Id="rId6" Type="http://schemas.openxmlformats.org/officeDocument/2006/relationships/image" Target="../media/image65.svg"/><Relationship Id="rId5" Type="http://schemas.openxmlformats.org/officeDocument/2006/relationships/image" Target="../media/image49.png"/><Relationship Id="rId4" Type="http://schemas.openxmlformats.org/officeDocument/2006/relationships/image" Target="../media/image6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51.svg"/><Relationship Id="rId1" Type="http://schemas.openxmlformats.org/officeDocument/2006/relationships/image" Target="../media/image41.png"/><Relationship Id="rId6" Type="http://schemas.openxmlformats.org/officeDocument/2006/relationships/image" Target="../media/image55.svg"/><Relationship Id="rId5" Type="http://schemas.openxmlformats.org/officeDocument/2006/relationships/image" Target="../media/image43.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4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48.png"/><Relationship Id="rId7" Type="http://schemas.openxmlformats.org/officeDocument/2006/relationships/image" Target="../media/image44.png"/><Relationship Id="rId2" Type="http://schemas.openxmlformats.org/officeDocument/2006/relationships/image" Target="../media/image51.svg"/><Relationship Id="rId1" Type="http://schemas.openxmlformats.org/officeDocument/2006/relationships/image" Target="../media/image41.png"/><Relationship Id="rId6" Type="http://schemas.openxmlformats.org/officeDocument/2006/relationships/image" Target="../media/image65.svg"/><Relationship Id="rId5" Type="http://schemas.openxmlformats.org/officeDocument/2006/relationships/image" Target="../media/image49.png"/><Relationship Id="rId4" Type="http://schemas.openxmlformats.org/officeDocument/2006/relationships/image" Target="../media/image6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48.png"/><Relationship Id="rId7" Type="http://schemas.openxmlformats.org/officeDocument/2006/relationships/image" Target="../media/image44.png"/><Relationship Id="rId2" Type="http://schemas.openxmlformats.org/officeDocument/2006/relationships/image" Target="../media/image67.svg"/><Relationship Id="rId1" Type="http://schemas.openxmlformats.org/officeDocument/2006/relationships/image" Target="../media/image50.png"/><Relationship Id="rId6" Type="http://schemas.openxmlformats.org/officeDocument/2006/relationships/image" Target="../media/image65.svg"/><Relationship Id="rId5" Type="http://schemas.openxmlformats.org/officeDocument/2006/relationships/image" Target="../media/image49.png"/><Relationship Id="rId4" Type="http://schemas.openxmlformats.org/officeDocument/2006/relationships/image" Target="../media/image6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A81498-CA04-4F3C-906F-A4FF355B915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BBD962A-89C8-4BF9-9071-AA3FE5DC472F}">
      <dgm:prSet/>
      <dgm:spPr/>
      <dgm:t>
        <a:bodyPr/>
        <a:lstStyle/>
        <a:p>
          <a:pPr>
            <a:lnSpc>
              <a:spcPct val="100000"/>
            </a:lnSpc>
          </a:pPr>
          <a:r>
            <a:rPr lang="en-CA"/>
            <a:t>State – solids, except mercury</a:t>
          </a:r>
          <a:endParaRPr lang="en-US"/>
        </a:p>
      </dgm:t>
    </dgm:pt>
    <dgm:pt modelId="{6B0C4A6C-E98C-43A4-B591-DCA519C1BE96}" type="parTrans" cxnId="{FCC2FB1F-6303-4FBD-97B1-916355B7C5A1}">
      <dgm:prSet/>
      <dgm:spPr/>
      <dgm:t>
        <a:bodyPr/>
        <a:lstStyle/>
        <a:p>
          <a:endParaRPr lang="en-US"/>
        </a:p>
      </dgm:t>
    </dgm:pt>
    <dgm:pt modelId="{E7A50CBC-98E5-4228-89A2-004A6455D9BA}" type="sibTrans" cxnId="{FCC2FB1F-6303-4FBD-97B1-916355B7C5A1}">
      <dgm:prSet/>
      <dgm:spPr/>
      <dgm:t>
        <a:bodyPr/>
        <a:lstStyle/>
        <a:p>
          <a:pPr>
            <a:lnSpc>
              <a:spcPct val="100000"/>
            </a:lnSpc>
          </a:pPr>
          <a:endParaRPr lang="en-US"/>
        </a:p>
      </dgm:t>
    </dgm:pt>
    <dgm:pt modelId="{9C24F914-ED9B-4323-A4D0-C50419D17748}">
      <dgm:prSet/>
      <dgm:spPr/>
      <dgm:t>
        <a:bodyPr/>
        <a:lstStyle/>
        <a:p>
          <a:pPr>
            <a:lnSpc>
              <a:spcPct val="100000"/>
            </a:lnSpc>
          </a:pPr>
          <a:r>
            <a:rPr lang="en-CA"/>
            <a:t>Appearance – shiny lustre</a:t>
          </a:r>
          <a:endParaRPr lang="en-US"/>
        </a:p>
      </dgm:t>
    </dgm:pt>
    <dgm:pt modelId="{230792D5-A57B-495A-B866-61C38E710F0C}" type="parTrans" cxnId="{4EF9C7A6-6933-4471-B246-B79AC572BBAC}">
      <dgm:prSet/>
      <dgm:spPr/>
      <dgm:t>
        <a:bodyPr/>
        <a:lstStyle/>
        <a:p>
          <a:endParaRPr lang="en-US"/>
        </a:p>
      </dgm:t>
    </dgm:pt>
    <dgm:pt modelId="{73B97B26-72D4-4DAE-AEA0-536CDD77DBBC}" type="sibTrans" cxnId="{4EF9C7A6-6933-4471-B246-B79AC572BBAC}">
      <dgm:prSet/>
      <dgm:spPr/>
      <dgm:t>
        <a:bodyPr/>
        <a:lstStyle/>
        <a:p>
          <a:pPr>
            <a:lnSpc>
              <a:spcPct val="100000"/>
            </a:lnSpc>
          </a:pPr>
          <a:endParaRPr lang="en-US"/>
        </a:p>
      </dgm:t>
    </dgm:pt>
    <dgm:pt modelId="{0B0EE25D-4871-49E5-B03F-76D43D7AF9C5}">
      <dgm:prSet/>
      <dgm:spPr/>
      <dgm:t>
        <a:bodyPr/>
        <a:lstStyle/>
        <a:p>
          <a:pPr>
            <a:lnSpc>
              <a:spcPct val="100000"/>
            </a:lnSpc>
          </a:pPr>
          <a:r>
            <a:rPr lang="en-CA"/>
            <a:t>Conductivity – good conductors</a:t>
          </a:r>
          <a:endParaRPr lang="en-US"/>
        </a:p>
      </dgm:t>
    </dgm:pt>
    <dgm:pt modelId="{973365E4-EB33-48F8-9B83-F34671C72F53}" type="parTrans" cxnId="{9AD83AA5-D2B9-459E-856F-E536DF4C6412}">
      <dgm:prSet/>
      <dgm:spPr/>
      <dgm:t>
        <a:bodyPr/>
        <a:lstStyle/>
        <a:p>
          <a:endParaRPr lang="en-US"/>
        </a:p>
      </dgm:t>
    </dgm:pt>
    <dgm:pt modelId="{054431A2-F3AB-4541-9128-7ADDFA696948}" type="sibTrans" cxnId="{9AD83AA5-D2B9-459E-856F-E536DF4C6412}">
      <dgm:prSet/>
      <dgm:spPr/>
      <dgm:t>
        <a:bodyPr/>
        <a:lstStyle/>
        <a:p>
          <a:pPr>
            <a:lnSpc>
              <a:spcPct val="100000"/>
            </a:lnSpc>
          </a:pPr>
          <a:endParaRPr lang="en-US"/>
        </a:p>
      </dgm:t>
    </dgm:pt>
    <dgm:pt modelId="{C124571D-1BDC-4E95-A589-EB26C5ACAC41}">
      <dgm:prSet/>
      <dgm:spPr/>
      <dgm:t>
        <a:bodyPr/>
        <a:lstStyle/>
        <a:p>
          <a:pPr>
            <a:lnSpc>
              <a:spcPct val="100000"/>
            </a:lnSpc>
          </a:pPr>
          <a:r>
            <a:rPr lang="en-CA"/>
            <a:t>Malleability/Ductility – yes</a:t>
          </a:r>
          <a:endParaRPr lang="en-US"/>
        </a:p>
      </dgm:t>
    </dgm:pt>
    <dgm:pt modelId="{2018F81D-7402-4145-AE1C-62E75292FA30}" type="parTrans" cxnId="{B6DF4956-C1A1-49F0-BE64-C67B738BECCD}">
      <dgm:prSet/>
      <dgm:spPr/>
      <dgm:t>
        <a:bodyPr/>
        <a:lstStyle/>
        <a:p>
          <a:endParaRPr lang="en-US"/>
        </a:p>
      </dgm:t>
    </dgm:pt>
    <dgm:pt modelId="{2B2E0CB5-9402-43FE-8238-897A24E13863}" type="sibTrans" cxnId="{B6DF4956-C1A1-49F0-BE64-C67B738BECCD}">
      <dgm:prSet/>
      <dgm:spPr/>
      <dgm:t>
        <a:bodyPr/>
        <a:lstStyle/>
        <a:p>
          <a:pPr>
            <a:lnSpc>
              <a:spcPct val="100000"/>
            </a:lnSpc>
          </a:pPr>
          <a:endParaRPr lang="en-US"/>
        </a:p>
      </dgm:t>
    </dgm:pt>
    <dgm:pt modelId="{934DBFC0-76D1-44CC-B1E3-0D785CD7D12F}">
      <dgm:prSet/>
      <dgm:spPr/>
      <dgm:t>
        <a:bodyPr/>
        <a:lstStyle/>
        <a:p>
          <a:pPr>
            <a:lnSpc>
              <a:spcPct val="100000"/>
            </a:lnSpc>
          </a:pPr>
          <a:r>
            <a:rPr lang="en-CA"/>
            <a:t>Can be identified using flame colour</a:t>
          </a:r>
          <a:endParaRPr lang="en-US"/>
        </a:p>
      </dgm:t>
    </dgm:pt>
    <dgm:pt modelId="{83667448-9386-4484-B179-29DDBCD51967}" type="parTrans" cxnId="{EC492CE3-69D7-4EFF-B8F4-8D1BCAF46366}">
      <dgm:prSet/>
      <dgm:spPr/>
      <dgm:t>
        <a:bodyPr/>
        <a:lstStyle/>
        <a:p>
          <a:endParaRPr lang="en-US"/>
        </a:p>
      </dgm:t>
    </dgm:pt>
    <dgm:pt modelId="{9BED2274-172D-4540-ACC4-26F6D4889250}" type="sibTrans" cxnId="{EC492CE3-69D7-4EFF-B8F4-8D1BCAF46366}">
      <dgm:prSet/>
      <dgm:spPr/>
      <dgm:t>
        <a:bodyPr/>
        <a:lstStyle/>
        <a:p>
          <a:endParaRPr lang="en-US"/>
        </a:p>
      </dgm:t>
    </dgm:pt>
    <dgm:pt modelId="{371A533D-5E25-4288-97D3-CFDFF7060CBF}" type="pres">
      <dgm:prSet presAssocID="{5DA81498-CA04-4F3C-906F-A4FF355B9154}" presName="root" presStyleCnt="0">
        <dgm:presLayoutVars>
          <dgm:dir/>
          <dgm:resizeHandles val="exact"/>
        </dgm:presLayoutVars>
      </dgm:prSet>
      <dgm:spPr/>
      <dgm:t>
        <a:bodyPr/>
        <a:lstStyle/>
        <a:p>
          <a:endParaRPr lang="en-US"/>
        </a:p>
      </dgm:t>
    </dgm:pt>
    <dgm:pt modelId="{1246D298-2A38-43B1-B244-03EE28AEA8A9}" type="pres">
      <dgm:prSet presAssocID="{0BBD962A-89C8-4BF9-9071-AA3FE5DC472F}" presName="compNode" presStyleCnt="0"/>
      <dgm:spPr/>
    </dgm:pt>
    <dgm:pt modelId="{752CC700-FCCF-428B-B975-EBA5F7988F4E}" type="pres">
      <dgm:prSet presAssocID="{0BBD962A-89C8-4BF9-9071-AA3FE5DC472F}" presName="bgRect" presStyleLbl="bgShp" presStyleIdx="0" presStyleCnt="5"/>
      <dgm:spPr/>
    </dgm:pt>
    <dgm:pt modelId="{CC5B5023-BF54-4A79-8127-D42C48638555}" type="pres">
      <dgm:prSet presAssocID="{0BBD962A-89C8-4BF9-9071-AA3FE5DC472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cientist"/>
        </a:ext>
      </dgm:extLst>
    </dgm:pt>
    <dgm:pt modelId="{56E6DD87-7443-4F86-BDF3-177475B92DA9}" type="pres">
      <dgm:prSet presAssocID="{0BBD962A-89C8-4BF9-9071-AA3FE5DC472F}" presName="spaceRect" presStyleCnt="0"/>
      <dgm:spPr/>
    </dgm:pt>
    <dgm:pt modelId="{2CE0D35E-C597-4693-B86D-97B8759F15E5}" type="pres">
      <dgm:prSet presAssocID="{0BBD962A-89C8-4BF9-9071-AA3FE5DC472F}" presName="parTx" presStyleLbl="revTx" presStyleIdx="0" presStyleCnt="5">
        <dgm:presLayoutVars>
          <dgm:chMax val="0"/>
          <dgm:chPref val="0"/>
        </dgm:presLayoutVars>
      </dgm:prSet>
      <dgm:spPr/>
      <dgm:t>
        <a:bodyPr/>
        <a:lstStyle/>
        <a:p>
          <a:endParaRPr lang="en-US"/>
        </a:p>
      </dgm:t>
    </dgm:pt>
    <dgm:pt modelId="{6F490552-7D47-4BE6-98EF-9C1C4225BF2F}" type="pres">
      <dgm:prSet presAssocID="{E7A50CBC-98E5-4228-89A2-004A6455D9BA}" presName="sibTrans" presStyleCnt="0"/>
      <dgm:spPr/>
    </dgm:pt>
    <dgm:pt modelId="{0509EF60-9147-4471-995B-7CE9C93C11A3}" type="pres">
      <dgm:prSet presAssocID="{9C24F914-ED9B-4323-A4D0-C50419D17748}" presName="compNode" presStyleCnt="0"/>
      <dgm:spPr/>
    </dgm:pt>
    <dgm:pt modelId="{29FC9499-6E65-4240-BAE4-382895C72E83}" type="pres">
      <dgm:prSet presAssocID="{9C24F914-ED9B-4323-A4D0-C50419D17748}" presName="bgRect" presStyleLbl="bgShp" presStyleIdx="1" presStyleCnt="5"/>
      <dgm:spPr/>
    </dgm:pt>
    <dgm:pt modelId="{70D47E9E-0D1E-41B5-8FA5-4CAB871F76D7}" type="pres">
      <dgm:prSet presAssocID="{9C24F914-ED9B-4323-A4D0-C50419D1774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omb"/>
        </a:ext>
      </dgm:extLst>
    </dgm:pt>
    <dgm:pt modelId="{1A1A3010-0E4F-4BFA-AF0C-01D50831C82F}" type="pres">
      <dgm:prSet presAssocID="{9C24F914-ED9B-4323-A4D0-C50419D17748}" presName="spaceRect" presStyleCnt="0"/>
      <dgm:spPr/>
    </dgm:pt>
    <dgm:pt modelId="{159B277F-80CB-4C11-B200-BA2E8D079F41}" type="pres">
      <dgm:prSet presAssocID="{9C24F914-ED9B-4323-A4D0-C50419D17748}" presName="parTx" presStyleLbl="revTx" presStyleIdx="1" presStyleCnt="5">
        <dgm:presLayoutVars>
          <dgm:chMax val="0"/>
          <dgm:chPref val="0"/>
        </dgm:presLayoutVars>
      </dgm:prSet>
      <dgm:spPr/>
      <dgm:t>
        <a:bodyPr/>
        <a:lstStyle/>
        <a:p>
          <a:endParaRPr lang="en-US"/>
        </a:p>
      </dgm:t>
    </dgm:pt>
    <dgm:pt modelId="{A83D9947-0499-4F06-B5D9-6C7DE2D30D14}" type="pres">
      <dgm:prSet presAssocID="{73B97B26-72D4-4DAE-AEA0-536CDD77DBBC}" presName="sibTrans" presStyleCnt="0"/>
      <dgm:spPr/>
    </dgm:pt>
    <dgm:pt modelId="{DDED72C9-4B25-4182-B25B-7EE1B172B98B}" type="pres">
      <dgm:prSet presAssocID="{0B0EE25D-4871-49E5-B03F-76D43D7AF9C5}" presName="compNode" presStyleCnt="0"/>
      <dgm:spPr/>
    </dgm:pt>
    <dgm:pt modelId="{6C3C4F8E-B0BC-495D-97A8-E0EE169A0A39}" type="pres">
      <dgm:prSet presAssocID="{0B0EE25D-4871-49E5-B03F-76D43D7AF9C5}" presName="bgRect" presStyleLbl="bgShp" presStyleIdx="2" presStyleCnt="5"/>
      <dgm:spPr/>
    </dgm:pt>
    <dgm:pt modelId="{6EE44F3F-360B-48E0-9AF8-F88B30D8658A}" type="pres">
      <dgm:prSet presAssocID="{0B0EE25D-4871-49E5-B03F-76D43D7AF9C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Electrician"/>
        </a:ext>
      </dgm:extLst>
    </dgm:pt>
    <dgm:pt modelId="{6D535D64-5450-43D1-8603-970B45B625A7}" type="pres">
      <dgm:prSet presAssocID="{0B0EE25D-4871-49E5-B03F-76D43D7AF9C5}" presName="spaceRect" presStyleCnt="0"/>
      <dgm:spPr/>
    </dgm:pt>
    <dgm:pt modelId="{D220EFD2-D554-4991-98E8-BE08C46DFC32}" type="pres">
      <dgm:prSet presAssocID="{0B0EE25D-4871-49E5-B03F-76D43D7AF9C5}" presName="parTx" presStyleLbl="revTx" presStyleIdx="2" presStyleCnt="5">
        <dgm:presLayoutVars>
          <dgm:chMax val="0"/>
          <dgm:chPref val="0"/>
        </dgm:presLayoutVars>
      </dgm:prSet>
      <dgm:spPr/>
      <dgm:t>
        <a:bodyPr/>
        <a:lstStyle/>
        <a:p>
          <a:endParaRPr lang="en-US"/>
        </a:p>
      </dgm:t>
    </dgm:pt>
    <dgm:pt modelId="{A8A6E213-EC2A-42D4-9921-A3AEB2D41858}" type="pres">
      <dgm:prSet presAssocID="{054431A2-F3AB-4541-9128-7ADDFA696948}" presName="sibTrans" presStyleCnt="0"/>
      <dgm:spPr/>
    </dgm:pt>
    <dgm:pt modelId="{A3A59E8F-5036-4F04-B9DE-80A24362D303}" type="pres">
      <dgm:prSet presAssocID="{C124571D-1BDC-4E95-A589-EB26C5ACAC41}" presName="compNode" presStyleCnt="0"/>
      <dgm:spPr/>
    </dgm:pt>
    <dgm:pt modelId="{DF48DD42-3DDD-46F3-85E3-5D15641DEFA5}" type="pres">
      <dgm:prSet presAssocID="{C124571D-1BDC-4E95-A589-EB26C5ACAC41}" presName="bgRect" presStyleLbl="bgShp" presStyleIdx="3" presStyleCnt="5"/>
      <dgm:spPr/>
    </dgm:pt>
    <dgm:pt modelId="{038F09F2-7195-4E0C-B929-1A5CA1C32FBE}" type="pres">
      <dgm:prSet presAssocID="{C124571D-1BDC-4E95-A589-EB26C5ACAC4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Skeleton"/>
        </a:ext>
      </dgm:extLst>
    </dgm:pt>
    <dgm:pt modelId="{D16DD2BA-DF7C-451C-A6BF-EBCD894BF283}" type="pres">
      <dgm:prSet presAssocID="{C124571D-1BDC-4E95-A589-EB26C5ACAC41}" presName="spaceRect" presStyleCnt="0"/>
      <dgm:spPr/>
    </dgm:pt>
    <dgm:pt modelId="{37C1CACC-88E2-4670-8C06-8E1DE8C316A2}" type="pres">
      <dgm:prSet presAssocID="{C124571D-1BDC-4E95-A589-EB26C5ACAC41}" presName="parTx" presStyleLbl="revTx" presStyleIdx="3" presStyleCnt="5">
        <dgm:presLayoutVars>
          <dgm:chMax val="0"/>
          <dgm:chPref val="0"/>
        </dgm:presLayoutVars>
      </dgm:prSet>
      <dgm:spPr/>
      <dgm:t>
        <a:bodyPr/>
        <a:lstStyle/>
        <a:p>
          <a:endParaRPr lang="en-US"/>
        </a:p>
      </dgm:t>
    </dgm:pt>
    <dgm:pt modelId="{FDA69E05-46D1-4B03-BAC0-4423147D0BA9}" type="pres">
      <dgm:prSet presAssocID="{2B2E0CB5-9402-43FE-8238-897A24E13863}" presName="sibTrans" presStyleCnt="0"/>
      <dgm:spPr/>
    </dgm:pt>
    <dgm:pt modelId="{05589F3E-0CD9-444D-809F-3D052EDF8E7E}" type="pres">
      <dgm:prSet presAssocID="{934DBFC0-76D1-44CC-B1E3-0D785CD7D12F}" presName="compNode" presStyleCnt="0"/>
      <dgm:spPr/>
    </dgm:pt>
    <dgm:pt modelId="{7D8BA225-E260-463F-926E-9C5DAADA9AB9}" type="pres">
      <dgm:prSet presAssocID="{934DBFC0-76D1-44CC-B1E3-0D785CD7D12F}" presName="bgRect" presStyleLbl="bgShp" presStyleIdx="4" presStyleCnt="5"/>
      <dgm:spPr/>
    </dgm:pt>
    <dgm:pt modelId="{DBD42310-2411-4C96-B317-78D91C52774E}" type="pres">
      <dgm:prSet presAssocID="{934DBFC0-76D1-44CC-B1E3-0D785CD7D12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Bonfire"/>
        </a:ext>
      </dgm:extLst>
    </dgm:pt>
    <dgm:pt modelId="{907743EF-950D-40BD-B8EC-E104BAF37EE1}" type="pres">
      <dgm:prSet presAssocID="{934DBFC0-76D1-44CC-B1E3-0D785CD7D12F}" presName="spaceRect" presStyleCnt="0"/>
      <dgm:spPr/>
    </dgm:pt>
    <dgm:pt modelId="{1BFFA551-95B6-4A96-A677-7AFA25644491}" type="pres">
      <dgm:prSet presAssocID="{934DBFC0-76D1-44CC-B1E3-0D785CD7D12F}" presName="parTx" presStyleLbl="revTx" presStyleIdx="4" presStyleCnt="5">
        <dgm:presLayoutVars>
          <dgm:chMax val="0"/>
          <dgm:chPref val="0"/>
        </dgm:presLayoutVars>
      </dgm:prSet>
      <dgm:spPr/>
      <dgm:t>
        <a:bodyPr/>
        <a:lstStyle/>
        <a:p>
          <a:endParaRPr lang="en-US"/>
        </a:p>
      </dgm:t>
    </dgm:pt>
  </dgm:ptLst>
  <dgm:cxnLst>
    <dgm:cxn modelId="{64350C0B-B464-4C9A-B99F-B5710B983F8C}" type="presOf" srcId="{9C24F914-ED9B-4323-A4D0-C50419D17748}" destId="{159B277F-80CB-4C11-B200-BA2E8D079F41}" srcOrd="0" destOrd="0" presId="urn:microsoft.com/office/officeart/2018/2/layout/IconVerticalSolidList"/>
    <dgm:cxn modelId="{625B4DEA-A347-4A3F-8648-839D53489116}" type="presOf" srcId="{934DBFC0-76D1-44CC-B1E3-0D785CD7D12F}" destId="{1BFFA551-95B6-4A96-A677-7AFA25644491}" srcOrd="0" destOrd="0" presId="urn:microsoft.com/office/officeart/2018/2/layout/IconVerticalSolidList"/>
    <dgm:cxn modelId="{EC492CE3-69D7-4EFF-B8F4-8D1BCAF46366}" srcId="{5DA81498-CA04-4F3C-906F-A4FF355B9154}" destId="{934DBFC0-76D1-44CC-B1E3-0D785CD7D12F}" srcOrd="4" destOrd="0" parTransId="{83667448-9386-4484-B179-29DDBCD51967}" sibTransId="{9BED2274-172D-4540-ACC4-26F6D4889250}"/>
    <dgm:cxn modelId="{FC9D7A04-87C3-4434-9799-1CBBE2B2E2EF}" type="presOf" srcId="{0BBD962A-89C8-4BF9-9071-AA3FE5DC472F}" destId="{2CE0D35E-C597-4693-B86D-97B8759F15E5}" srcOrd="0" destOrd="0" presId="urn:microsoft.com/office/officeart/2018/2/layout/IconVerticalSolidList"/>
    <dgm:cxn modelId="{FCC2FB1F-6303-4FBD-97B1-916355B7C5A1}" srcId="{5DA81498-CA04-4F3C-906F-A4FF355B9154}" destId="{0BBD962A-89C8-4BF9-9071-AA3FE5DC472F}" srcOrd="0" destOrd="0" parTransId="{6B0C4A6C-E98C-43A4-B591-DCA519C1BE96}" sibTransId="{E7A50CBC-98E5-4228-89A2-004A6455D9BA}"/>
    <dgm:cxn modelId="{C7347A2F-5398-4D8C-A22D-D7406F2D951F}" type="presOf" srcId="{C124571D-1BDC-4E95-A589-EB26C5ACAC41}" destId="{37C1CACC-88E2-4670-8C06-8E1DE8C316A2}" srcOrd="0" destOrd="0" presId="urn:microsoft.com/office/officeart/2018/2/layout/IconVerticalSolidList"/>
    <dgm:cxn modelId="{4EF9C7A6-6933-4471-B246-B79AC572BBAC}" srcId="{5DA81498-CA04-4F3C-906F-A4FF355B9154}" destId="{9C24F914-ED9B-4323-A4D0-C50419D17748}" srcOrd="1" destOrd="0" parTransId="{230792D5-A57B-495A-B866-61C38E710F0C}" sibTransId="{73B97B26-72D4-4DAE-AEA0-536CDD77DBBC}"/>
    <dgm:cxn modelId="{7C2F0109-2877-4A12-B29C-5BD091DB4AB5}" type="presOf" srcId="{0B0EE25D-4871-49E5-B03F-76D43D7AF9C5}" destId="{D220EFD2-D554-4991-98E8-BE08C46DFC32}" srcOrd="0" destOrd="0" presId="urn:microsoft.com/office/officeart/2018/2/layout/IconVerticalSolidList"/>
    <dgm:cxn modelId="{B6DF4956-C1A1-49F0-BE64-C67B738BECCD}" srcId="{5DA81498-CA04-4F3C-906F-A4FF355B9154}" destId="{C124571D-1BDC-4E95-A589-EB26C5ACAC41}" srcOrd="3" destOrd="0" parTransId="{2018F81D-7402-4145-AE1C-62E75292FA30}" sibTransId="{2B2E0CB5-9402-43FE-8238-897A24E13863}"/>
    <dgm:cxn modelId="{9AD83AA5-D2B9-459E-856F-E536DF4C6412}" srcId="{5DA81498-CA04-4F3C-906F-A4FF355B9154}" destId="{0B0EE25D-4871-49E5-B03F-76D43D7AF9C5}" srcOrd="2" destOrd="0" parTransId="{973365E4-EB33-48F8-9B83-F34671C72F53}" sibTransId="{054431A2-F3AB-4541-9128-7ADDFA696948}"/>
    <dgm:cxn modelId="{B872C9FA-3EC9-4A1B-9E4D-E7B53F05F1EA}" type="presOf" srcId="{5DA81498-CA04-4F3C-906F-A4FF355B9154}" destId="{371A533D-5E25-4288-97D3-CFDFF7060CBF}" srcOrd="0" destOrd="0" presId="urn:microsoft.com/office/officeart/2018/2/layout/IconVerticalSolidList"/>
    <dgm:cxn modelId="{4B85BE7C-710E-4CF7-90FE-5CF6EAF09E4D}" type="presParOf" srcId="{371A533D-5E25-4288-97D3-CFDFF7060CBF}" destId="{1246D298-2A38-43B1-B244-03EE28AEA8A9}" srcOrd="0" destOrd="0" presId="urn:microsoft.com/office/officeart/2018/2/layout/IconVerticalSolidList"/>
    <dgm:cxn modelId="{65D98FCF-E69B-43FD-85D8-5111111ACD24}" type="presParOf" srcId="{1246D298-2A38-43B1-B244-03EE28AEA8A9}" destId="{752CC700-FCCF-428B-B975-EBA5F7988F4E}" srcOrd="0" destOrd="0" presId="urn:microsoft.com/office/officeart/2018/2/layout/IconVerticalSolidList"/>
    <dgm:cxn modelId="{3DAACE2F-1CA6-45AA-A65B-CAEC1248C166}" type="presParOf" srcId="{1246D298-2A38-43B1-B244-03EE28AEA8A9}" destId="{CC5B5023-BF54-4A79-8127-D42C48638555}" srcOrd="1" destOrd="0" presId="urn:microsoft.com/office/officeart/2018/2/layout/IconVerticalSolidList"/>
    <dgm:cxn modelId="{8133EE7C-7D39-4296-A799-6EB9541F4421}" type="presParOf" srcId="{1246D298-2A38-43B1-B244-03EE28AEA8A9}" destId="{56E6DD87-7443-4F86-BDF3-177475B92DA9}" srcOrd="2" destOrd="0" presId="urn:microsoft.com/office/officeart/2018/2/layout/IconVerticalSolidList"/>
    <dgm:cxn modelId="{10B7BF3C-8354-4433-8AFB-AFEA17DF55E2}" type="presParOf" srcId="{1246D298-2A38-43B1-B244-03EE28AEA8A9}" destId="{2CE0D35E-C597-4693-B86D-97B8759F15E5}" srcOrd="3" destOrd="0" presId="urn:microsoft.com/office/officeart/2018/2/layout/IconVerticalSolidList"/>
    <dgm:cxn modelId="{72D1D626-8928-4A09-91F6-84A5766F68BB}" type="presParOf" srcId="{371A533D-5E25-4288-97D3-CFDFF7060CBF}" destId="{6F490552-7D47-4BE6-98EF-9C1C4225BF2F}" srcOrd="1" destOrd="0" presId="urn:microsoft.com/office/officeart/2018/2/layout/IconVerticalSolidList"/>
    <dgm:cxn modelId="{29E1B9A6-BBA2-4287-9160-9B250BE2A3B4}" type="presParOf" srcId="{371A533D-5E25-4288-97D3-CFDFF7060CBF}" destId="{0509EF60-9147-4471-995B-7CE9C93C11A3}" srcOrd="2" destOrd="0" presId="urn:microsoft.com/office/officeart/2018/2/layout/IconVerticalSolidList"/>
    <dgm:cxn modelId="{64BE5D72-EF1B-4672-81FA-B657A37FABC2}" type="presParOf" srcId="{0509EF60-9147-4471-995B-7CE9C93C11A3}" destId="{29FC9499-6E65-4240-BAE4-382895C72E83}" srcOrd="0" destOrd="0" presId="urn:microsoft.com/office/officeart/2018/2/layout/IconVerticalSolidList"/>
    <dgm:cxn modelId="{CA120690-1BA3-4CC3-9329-E2743A99359B}" type="presParOf" srcId="{0509EF60-9147-4471-995B-7CE9C93C11A3}" destId="{70D47E9E-0D1E-41B5-8FA5-4CAB871F76D7}" srcOrd="1" destOrd="0" presId="urn:microsoft.com/office/officeart/2018/2/layout/IconVerticalSolidList"/>
    <dgm:cxn modelId="{9F667347-A655-442D-B285-A9CD50ADAF65}" type="presParOf" srcId="{0509EF60-9147-4471-995B-7CE9C93C11A3}" destId="{1A1A3010-0E4F-4BFA-AF0C-01D50831C82F}" srcOrd="2" destOrd="0" presId="urn:microsoft.com/office/officeart/2018/2/layout/IconVerticalSolidList"/>
    <dgm:cxn modelId="{96974395-8155-427C-9D1D-2389A82AC559}" type="presParOf" srcId="{0509EF60-9147-4471-995B-7CE9C93C11A3}" destId="{159B277F-80CB-4C11-B200-BA2E8D079F41}" srcOrd="3" destOrd="0" presId="urn:microsoft.com/office/officeart/2018/2/layout/IconVerticalSolidList"/>
    <dgm:cxn modelId="{3246D737-3FAC-4D7C-B1E0-751A0F57A07B}" type="presParOf" srcId="{371A533D-5E25-4288-97D3-CFDFF7060CBF}" destId="{A83D9947-0499-4F06-B5D9-6C7DE2D30D14}" srcOrd="3" destOrd="0" presId="urn:microsoft.com/office/officeart/2018/2/layout/IconVerticalSolidList"/>
    <dgm:cxn modelId="{ED83EE6D-5E6A-4F04-AFCF-32F4DE4F870D}" type="presParOf" srcId="{371A533D-5E25-4288-97D3-CFDFF7060CBF}" destId="{DDED72C9-4B25-4182-B25B-7EE1B172B98B}" srcOrd="4" destOrd="0" presId="urn:microsoft.com/office/officeart/2018/2/layout/IconVerticalSolidList"/>
    <dgm:cxn modelId="{AA879D02-ACFF-4354-B9B4-F3F764F64A5B}" type="presParOf" srcId="{DDED72C9-4B25-4182-B25B-7EE1B172B98B}" destId="{6C3C4F8E-B0BC-495D-97A8-E0EE169A0A39}" srcOrd="0" destOrd="0" presId="urn:microsoft.com/office/officeart/2018/2/layout/IconVerticalSolidList"/>
    <dgm:cxn modelId="{92D0C3A1-B673-4A51-96F9-AA4987D27715}" type="presParOf" srcId="{DDED72C9-4B25-4182-B25B-7EE1B172B98B}" destId="{6EE44F3F-360B-48E0-9AF8-F88B30D8658A}" srcOrd="1" destOrd="0" presId="urn:microsoft.com/office/officeart/2018/2/layout/IconVerticalSolidList"/>
    <dgm:cxn modelId="{EC75ADC2-87BF-4306-9656-FCF331A67608}" type="presParOf" srcId="{DDED72C9-4B25-4182-B25B-7EE1B172B98B}" destId="{6D535D64-5450-43D1-8603-970B45B625A7}" srcOrd="2" destOrd="0" presId="urn:microsoft.com/office/officeart/2018/2/layout/IconVerticalSolidList"/>
    <dgm:cxn modelId="{F0C45D4E-C6FF-42CA-B2BF-8D8FD835A9A1}" type="presParOf" srcId="{DDED72C9-4B25-4182-B25B-7EE1B172B98B}" destId="{D220EFD2-D554-4991-98E8-BE08C46DFC32}" srcOrd="3" destOrd="0" presId="urn:microsoft.com/office/officeart/2018/2/layout/IconVerticalSolidList"/>
    <dgm:cxn modelId="{0C26A0E6-34F2-49A4-BF66-BA4F1F8DE482}" type="presParOf" srcId="{371A533D-5E25-4288-97D3-CFDFF7060CBF}" destId="{A8A6E213-EC2A-42D4-9921-A3AEB2D41858}" srcOrd="5" destOrd="0" presId="urn:microsoft.com/office/officeart/2018/2/layout/IconVerticalSolidList"/>
    <dgm:cxn modelId="{6BA225DF-F5E2-4903-9D60-4DBE7DDB8057}" type="presParOf" srcId="{371A533D-5E25-4288-97D3-CFDFF7060CBF}" destId="{A3A59E8F-5036-4F04-B9DE-80A24362D303}" srcOrd="6" destOrd="0" presId="urn:microsoft.com/office/officeart/2018/2/layout/IconVerticalSolidList"/>
    <dgm:cxn modelId="{67F1BA7D-6D64-4450-8178-7D359529EF6B}" type="presParOf" srcId="{A3A59E8F-5036-4F04-B9DE-80A24362D303}" destId="{DF48DD42-3DDD-46F3-85E3-5D15641DEFA5}" srcOrd="0" destOrd="0" presId="urn:microsoft.com/office/officeart/2018/2/layout/IconVerticalSolidList"/>
    <dgm:cxn modelId="{A9975F47-0DD7-4E41-BF67-C2F8BC856B73}" type="presParOf" srcId="{A3A59E8F-5036-4F04-B9DE-80A24362D303}" destId="{038F09F2-7195-4E0C-B929-1A5CA1C32FBE}" srcOrd="1" destOrd="0" presId="urn:microsoft.com/office/officeart/2018/2/layout/IconVerticalSolidList"/>
    <dgm:cxn modelId="{0ED4BDF4-7840-47AD-97E5-CE5FC89B5626}" type="presParOf" srcId="{A3A59E8F-5036-4F04-B9DE-80A24362D303}" destId="{D16DD2BA-DF7C-451C-A6BF-EBCD894BF283}" srcOrd="2" destOrd="0" presId="urn:microsoft.com/office/officeart/2018/2/layout/IconVerticalSolidList"/>
    <dgm:cxn modelId="{EB803FE3-2BA3-4A56-9966-80A7ABD144E4}" type="presParOf" srcId="{A3A59E8F-5036-4F04-B9DE-80A24362D303}" destId="{37C1CACC-88E2-4670-8C06-8E1DE8C316A2}" srcOrd="3" destOrd="0" presId="urn:microsoft.com/office/officeart/2018/2/layout/IconVerticalSolidList"/>
    <dgm:cxn modelId="{99E0C32B-CAC6-461F-BC18-0883283BA09F}" type="presParOf" srcId="{371A533D-5E25-4288-97D3-CFDFF7060CBF}" destId="{FDA69E05-46D1-4B03-BAC0-4423147D0BA9}" srcOrd="7" destOrd="0" presId="urn:microsoft.com/office/officeart/2018/2/layout/IconVerticalSolidList"/>
    <dgm:cxn modelId="{BC5EFB96-2EA3-4105-BC1A-4A65BB8A59C3}" type="presParOf" srcId="{371A533D-5E25-4288-97D3-CFDFF7060CBF}" destId="{05589F3E-0CD9-444D-809F-3D052EDF8E7E}" srcOrd="8" destOrd="0" presId="urn:microsoft.com/office/officeart/2018/2/layout/IconVerticalSolidList"/>
    <dgm:cxn modelId="{6E4A9B68-24A9-4381-B0AC-4B9BF889E8D1}" type="presParOf" srcId="{05589F3E-0CD9-444D-809F-3D052EDF8E7E}" destId="{7D8BA225-E260-463F-926E-9C5DAADA9AB9}" srcOrd="0" destOrd="0" presId="urn:microsoft.com/office/officeart/2018/2/layout/IconVerticalSolidList"/>
    <dgm:cxn modelId="{4709724C-434A-456B-BC51-22C20E6A2D50}" type="presParOf" srcId="{05589F3E-0CD9-444D-809F-3D052EDF8E7E}" destId="{DBD42310-2411-4C96-B317-78D91C52774E}" srcOrd="1" destOrd="0" presId="urn:microsoft.com/office/officeart/2018/2/layout/IconVerticalSolidList"/>
    <dgm:cxn modelId="{E24393E5-4FBC-44F8-B1F5-1DEBDA1A8C97}" type="presParOf" srcId="{05589F3E-0CD9-444D-809F-3D052EDF8E7E}" destId="{907743EF-950D-40BD-B8EC-E104BAF37EE1}" srcOrd="2" destOrd="0" presId="urn:microsoft.com/office/officeart/2018/2/layout/IconVerticalSolidList"/>
    <dgm:cxn modelId="{25983B8A-F3EB-4EE4-9617-7E51937F6283}" type="presParOf" srcId="{05589F3E-0CD9-444D-809F-3D052EDF8E7E}" destId="{1BFFA551-95B6-4A96-A677-7AFA2564449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45E084-555C-432A-9106-B71F2521093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F6E9839-B734-43D6-ADBD-7F53FB843CA4}">
      <dgm:prSet/>
      <dgm:spPr/>
      <dgm:t>
        <a:bodyPr/>
        <a:lstStyle/>
        <a:p>
          <a:pPr>
            <a:lnSpc>
              <a:spcPct val="100000"/>
            </a:lnSpc>
          </a:pPr>
          <a:r>
            <a:rPr lang="en-CA"/>
            <a:t>State – solids, liquid and (mostly) gas </a:t>
          </a:r>
          <a:endParaRPr lang="en-US"/>
        </a:p>
      </dgm:t>
    </dgm:pt>
    <dgm:pt modelId="{7C6F2C17-1558-4D64-9733-DC40AB9A0F17}" type="parTrans" cxnId="{15E20052-18C8-4DDB-9200-6A72E99CEF96}">
      <dgm:prSet/>
      <dgm:spPr/>
      <dgm:t>
        <a:bodyPr/>
        <a:lstStyle/>
        <a:p>
          <a:endParaRPr lang="en-US"/>
        </a:p>
      </dgm:t>
    </dgm:pt>
    <dgm:pt modelId="{8FF68515-DB63-413F-84B2-7B670C3823EA}" type="sibTrans" cxnId="{15E20052-18C8-4DDB-9200-6A72E99CEF96}">
      <dgm:prSet/>
      <dgm:spPr/>
      <dgm:t>
        <a:bodyPr/>
        <a:lstStyle/>
        <a:p>
          <a:endParaRPr lang="en-US"/>
        </a:p>
      </dgm:t>
    </dgm:pt>
    <dgm:pt modelId="{98727472-4A36-4D3C-8549-6E17545BAA26}">
      <dgm:prSet/>
      <dgm:spPr/>
      <dgm:t>
        <a:bodyPr/>
        <a:lstStyle/>
        <a:p>
          <a:pPr>
            <a:lnSpc>
              <a:spcPct val="100000"/>
            </a:lnSpc>
          </a:pPr>
          <a:r>
            <a:rPr lang="en-CA"/>
            <a:t>Appearance – no shine, dull</a:t>
          </a:r>
          <a:endParaRPr lang="en-US"/>
        </a:p>
      </dgm:t>
    </dgm:pt>
    <dgm:pt modelId="{1855BCFC-56DC-4B13-8031-8F42F7BBFE0D}" type="parTrans" cxnId="{3FE22651-4385-4CC5-9DF8-AAC256E00A4D}">
      <dgm:prSet/>
      <dgm:spPr/>
      <dgm:t>
        <a:bodyPr/>
        <a:lstStyle/>
        <a:p>
          <a:endParaRPr lang="en-US"/>
        </a:p>
      </dgm:t>
    </dgm:pt>
    <dgm:pt modelId="{F03D377E-4825-4B42-81C8-0C30E71D6D92}" type="sibTrans" cxnId="{3FE22651-4385-4CC5-9DF8-AAC256E00A4D}">
      <dgm:prSet/>
      <dgm:spPr/>
      <dgm:t>
        <a:bodyPr/>
        <a:lstStyle/>
        <a:p>
          <a:endParaRPr lang="en-US"/>
        </a:p>
      </dgm:t>
    </dgm:pt>
    <dgm:pt modelId="{B598B636-22AA-4DA6-BA85-660B240B418A}">
      <dgm:prSet/>
      <dgm:spPr/>
      <dgm:t>
        <a:bodyPr/>
        <a:lstStyle/>
        <a:p>
          <a:pPr>
            <a:lnSpc>
              <a:spcPct val="100000"/>
            </a:lnSpc>
          </a:pPr>
          <a:r>
            <a:rPr lang="en-CA"/>
            <a:t>Conductivity – poor conductors or heat and electricity</a:t>
          </a:r>
          <a:endParaRPr lang="en-US"/>
        </a:p>
      </dgm:t>
    </dgm:pt>
    <dgm:pt modelId="{1D50678C-A568-4B49-BCCC-25D19E5133C0}" type="parTrans" cxnId="{26149024-914D-4121-BCE9-01C522374175}">
      <dgm:prSet/>
      <dgm:spPr/>
      <dgm:t>
        <a:bodyPr/>
        <a:lstStyle/>
        <a:p>
          <a:endParaRPr lang="en-US"/>
        </a:p>
      </dgm:t>
    </dgm:pt>
    <dgm:pt modelId="{7D3A808C-6967-4AB1-953C-BD5148D2DC1D}" type="sibTrans" cxnId="{26149024-914D-4121-BCE9-01C522374175}">
      <dgm:prSet/>
      <dgm:spPr/>
      <dgm:t>
        <a:bodyPr/>
        <a:lstStyle/>
        <a:p>
          <a:endParaRPr lang="en-US"/>
        </a:p>
      </dgm:t>
    </dgm:pt>
    <dgm:pt modelId="{1194E65F-3C82-4300-92EB-CB12E6940D6B}">
      <dgm:prSet/>
      <dgm:spPr/>
      <dgm:t>
        <a:bodyPr/>
        <a:lstStyle/>
        <a:p>
          <a:pPr>
            <a:lnSpc>
              <a:spcPct val="100000"/>
            </a:lnSpc>
          </a:pPr>
          <a:r>
            <a:rPr lang="en-CA"/>
            <a:t>Malleability/Ductility – brittle, not ductile</a:t>
          </a:r>
          <a:endParaRPr lang="en-US"/>
        </a:p>
      </dgm:t>
    </dgm:pt>
    <dgm:pt modelId="{A215DBD5-C629-4981-9FB2-6BCBFFAE0D58}" type="parTrans" cxnId="{A9E97098-FD93-402C-BBC0-EE6AD2B58552}">
      <dgm:prSet/>
      <dgm:spPr/>
      <dgm:t>
        <a:bodyPr/>
        <a:lstStyle/>
        <a:p>
          <a:endParaRPr lang="en-US"/>
        </a:p>
      </dgm:t>
    </dgm:pt>
    <dgm:pt modelId="{6CA504BD-6D0C-443E-92F6-20A27562481D}" type="sibTrans" cxnId="{A9E97098-FD93-402C-BBC0-EE6AD2B58552}">
      <dgm:prSet/>
      <dgm:spPr/>
      <dgm:t>
        <a:bodyPr/>
        <a:lstStyle/>
        <a:p>
          <a:endParaRPr lang="en-US"/>
        </a:p>
      </dgm:t>
    </dgm:pt>
    <dgm:pt modelId="{9AF27A1F-DB00-4BDC-A750-A464AA4C90C3}" type="pres">
      <dgm:prSet presAssocID="{0345E084-555C-432A-9106-B71F2521093A}" presName="root" presStyleCnt="0">
        <dgm:presLayoutVars>
          <dgm:dir/>
          <dgm:resizeHandles val="exact"/>
        </dgm:presLayoutVars>
      </dgm:prSet>
      <dgm:spPr/>
      <dgm:t>
        <a:bodyPr/>
        <a:lstStyle/>
        <a:p>
          <a:endParaRPr lang="en-US"/>
        </a:p>
      </dgm:t>
    </dgm:pt>
    <dgm:pt modelId="{B67FB894-E8AE-4F1F-B408-A654427A62AA}" type="pres">
      <dgm:prSet presAssocID="{1F6E9839-B734-43D6-ADBD-7F53FB843CA4}" presName="compNode" presStyleCnt="0"/>
      <dgm:spPr/>
    </dgm:pt>
    <dgm:pt modelId="{17139560-36EC-4A1E-AF96-2841B3E6453F}" type="pres">
      <dgm:prSet presAssocID="{1F6E9839-B734-43D6-ADBD-7F53FB843CA4}" presName="bgRect" presStyleLbl="bgShp" presStyleIdx="0" presStyleCnt="4"/>
      <dgm:spPr/>
    </dgm:pt>
    <dgm:pt modelId="{37A55028-1635-4DD3-A48E-B91B017B72C6}" type="pres">
      <dgm:prSet presAssocID="{1F6E9839-B734-43D6-ADBD-7F53FB843CA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cientist"/>
        </a:ext>
      </dgm:extLst>
    </dgm:pt>
    <dgm:pt modelId="{0A568D11-10D5-43C8-8690-D741E6F3B9BD}" type="pres">
      <dgm:prSet presAssocID="{1F6E9839-B734-43D6-ADBD-7F53FB843CA4}" presName="spaceRect" presStyleCnt="0"/>
      <dgm:spPr/>
    </dgm:pt>
    <dgm:pt modelId="{D9399693-5BC9-456F-A4A3-89730FAC7506}" type="pres">
      <dgm:prSet presAssocID="{1F6E9839-B734-43D6-ADBD-7F53FB843CA4}" presName="parTx" presStyleLbl="revTx" presStyleIdx="0" presStyleCnt="4">
        <dgm:presLayoutVars>
          <dgm:chMax val="0"/>
          <dgm:chPref val="0"/>
        </dgm:presLayoutVars>
      </dgm:prSet>
      <dgm:spPr/>
      <dgm:t>
        <a:bodyPr/>
        <a:lstStyle/>
        <a:p>
          <a:endParaRPr lang="en-US"/>
        </a:p>
      </dgm:t>
    </dgm:pt>
    <dgm:pt modelId="{072983F4-8364-4329-A5BA-B92897173262}" type="pres">
      <dgm:prSet presAssocID="{8FF68515-DB63-413F-84B2-7B670C3823EA}" presName="sibTrans" presStyleCnt="0"/>
      <dgm:spPr/>
    </dgm:pt>
    <dgm:pt modelId="{DAD55F1B-F33F-417F-8D7E-F551AD63646D}" type="pres">
      <dgm:prSet presAssocID="{98727472-4A36-4D3C-8549-6E17545BAA26}" presName="compNode" presStyleCnt="0"/>
      <dgm:spPr/>
    </dgm:pt>
    <dgm:pt modelId="{15084579-00B1-4239-BA5F-88B8448AAE66}" type="pres">
      <dgm:prSet presAssocID="{98727472-4A36-4D3C-8549-6E17545BAA26}" presName="bgRect" presStyleLbl="bgShp" presStyleIdx="1" presStyleCnt="4"/>
      <dgm:spPr/>
    </dgm:pt>
    <dgm:pt modelId="{916F2C35-03D9-4655-B045-3DD85FD9232D}" type="pres">
      <dgm:prSet presAssocID="{98727472-4A36-4D3C-8549-6E17545BAA2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EA674A96-9DE4-4B1E-B5E4-9A034633A92D}" type="pres">
      <dgm:prSet presAssocID="{98727472-4A36-4D3C-8549-6E17545BAA26}" presName="spaceRect" presStyleCnt="0"/>
      <dgm:spPr/>
    </dgm:pt>
    <dgm:pt modelId="{542F631E-9752-4375-832F-43C4C062D801}" type="pres">
      <dgm:prSet presAssocID="{98727472-4A36-4D3C-8549-6E17545BAA26}" presName="parTx" presStyleLbl="revTx" presStyleIdx="1" presStyleCnt="4">
        <dgm:presLayoutVars>
          <dgm:chMax val="0"/>
          <dgm:chPref val="0"/>
        </dgm:presLayoutVars>
      </dgm:prSet>
      <dgm:spPr/>
      <dgm:t>
        <a:bodyPr/>
        <a:lstStyle/>
        <a:p>
          <a:endParaRPr lang="en-US"/>
        </a:p>
      </dgm:t>
    </dgm:pt>
    <dgm:pt modelId="{81915589-78D4-45B1-8C54-2F5E5F1B44C7}" type="pres">
      <dgm:prSet presAssocID="{F03D377E-4825-4B42-81C8-0C30E71D6D92}" presName="sibTrans" presStyleCnt="0"/>
      <dgm:spPr/>
    </dgm:pt>
    <dgm:pt modelId="{A7ADC77B-2E8A-4573-AA01-C091DD53F1E1}" type="pres">
      <dgm:prSet presAssocID="{B598B636-22AA-4DA6-BA85-660B240B418A}" presName="compNode" presStyleCnt="0"/>
      <dgm:spPr/>
    </dgm:pt>
    <dgm:pt modelId="{49837FCD-A776-41E4-B844-8FA8BE8EFFF4}" type="pres">
      <dgm:prSet presAssocID="{B598B636-22AA-4DA6-BA85-660B240B418A}" presName="bgRect" presStyleLbl="bgShp" presStyleIdx="2" presStyleCnt="4"/>
      <dgm:spPr/>
    </dgm:pt>
    <dgm:pt modelId="{482198E4-D62E-4147-8E9E-7F3CA69E0F8F}" type="pres">
      <dgm:prSet presAssocID="{B598B636-22AA-4DA6-BA85-660B240B418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High Voltage"/>
        </a:ext>
      </dgm:extLst>
    </dgm:pt>
    <dgm:pt modelId="{94272FC5-5197-4B97-A730-9216FAB7F20B}" type="pres">
      <dgm:prSet presAssocID="{B598B636-22AA-4DA6-BA85-660B240B418A}" presName="spaceRect" presStyleCnt="0"/>
      <dgm:spPr/>
    </dgm:pt>
    <dgm:pt modelId="{1A2FD0A8-C128-4073-B3B3-1C7247A33404}" type="pres">
      <dgm:prSet presAssocID="{B598B636-22AA-4DA6-BA85-660B240B418A}" presName="parTx" presStyleLbl="revTx" presStyleIdx="2" presStyleCnt="4">
        <dgm:presLayoutVars>
          <dgm:chMax val="0"/>
          <dgm:chPref val="0"/>
        </dgm:presLayoutVars>
      </dgm:prSet>
      <dgm:spPr/>
      <dgm:t>
        <a:bodyPr/>
        <a:lstStyle/>
        <a:p>
          <a:endParaRPr lang="en-US"/>
        </a:p>
      </dgm:t>
    </dgm:pt>
    <dgm:pt modelId="{DC644292-1EF0-42C3-BE1C-967F893AE98E}" type="pres">
      <dgm:prSet presAssocID="{7D3A808C-6967-4AB1-953C-BD5148D2DC1D}" presName="sibTrans" presStyleCnt="0"/>
      <dgm:spPr/>
    </dgm:pt>
    <dgm:pt modelId="{5A1EA05F-458A-4753-9E46-6B8756102FAC}" type="pres">
      <dgm:prSet presAssocID="{1194E65F-3C82-4300-92EB-CB12E6940D6B}" presName="compNode" presStyleCnt="0"/>
      <dgm:spPr/>
    </dgm:pt>
    <dgm:pt modelId="{B1849521-F8EA-4899-B3D4-1D210FC93557}" type="pres">
      <dgm:prSet presAssocID="{1194E65F-3C82-4300-92EB-CB12E6940D6B}" presName="bgRect" presStyleLbl="bgShp" presStyleIdx="3" presStyleCnt="4"/>
      <dgm:spPr/>
    </dgm:pt>
    <dgm:pt modelId="{A8CC34EE-3695-43B3-897D-9C127728B99B}" type="pres">
      <dgm:prSet presAssocID="{1194E65F-3C82-4300-92EB-CB12E6940D6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Skeleton"/>
        </a:ext>
      </dgm:extLst>
    </dgm:pt>
    <dgm:pt modelId="{502A63EA-D9F5-4125-BEEC-6F7F48B0E5D4}" type="pres">
      <dgm:prSet presAssocID="{1194E65F-3C82-4300-92EB-CB12E6940D6B}" presName="spaceRect" presStyleCnt="0"/>
      <dgm:spPr/>
    </dgm:pt>
    <dgm:pt modelId="{C1274181-D457-40C1-AFEF-600A76512AC7}" type="pres">
      <dgm:prSet presAssocID="{1194E65F-3C82-4300-92EB-CB12E6940D6B}" presName="parTx" presStyleLbl="revTx" presStyleIdx="3" presStyleCnt="4">
        <dgm:presLayoutVars>
          <dgm:chMax val="0"/>
          <dgm:chPref val="0"/>
        </dgm:presLayoutVars>
      </dgm:prSet>
      <dgm:spPr/>
      <dgm:t>
        <a:bodyPr/>
        <a:lstStyle/>
        <a:p>
          <a:endParaRPr lang="en-US"/>
        </a:p>
      </dgm:t>
    </dgm:pt>
  </dgm:ptLst>
  <dgm:cxnLst>
    <dgm:cxn modelId="{C0BE5A35-ED11-4B0E-BA8B-68D167A7C657}" type="presOf" srcId="{0345E084-555C-432A-9106-B71F2521093A}" destId="{9AF27A1F-DB00-4BDC-A750-A464AA4C90C3}" srcOrd="0" destOrd="0" presId="urn:microsoft.com/office/officeart/2018/2/layout/IconVerticalSolidList"/>
    <dgm:cxn modelId="{15E20052-18C8-4DDB-9200-6A72E99CEF96}" srcId="{0345E084-555C-432A-9106-B71F2521093A}" destId="{1F6E9839-B734-43D6-ADBD-7F53FB843CA4}" srcOrd="0" destOrd="0" parTransId="{7C6F2C17-1558-4D64-9733-DC40AB9A0F17}" sibTransId="{8FF68515-DB63-413F-84B2-7B670C3823EA}"/>
    <dgm:cxn modelId="{ADE055BD-6239-46A1-B0C4-9BDABB6727D8}" type="presOf" srcId="{1F6E9839-B734-43D6-ADBD-7F53FB843CA4}" destId="{D9399693-5BC9-456F-A4A3-89730FAC7506}" srcOrd="0" destOrd="0" presId="urn:microsoft.com/office/officeart/2018/2/layout/IconVerticalSolidList"/>
    <dgm:cxn modelId="{3FE22651-4385-4CC5-9DF8-AAC256E00A4D}" srcId="{0345E084-555C-432A-9106-B71F2521093A}" destId="{98727472-4A36-4D3C-8549-6E17545BAA26}" srcOrd="1" destOrd="0" parTransId="{1855BCFC-56DC-4B13-8031-8F42F7BBFE0D}" sibTransId="{F03D377E-4825-4B42-81C8-0C30E71D6D92}"/>
    <dgm:cxn modelId="{A9E97098-FD93-402C-BBC0-EE6AD2B58552}" srcId="{0345E084-555C-432A-9106-B71F2521093A}" destId="{1194E65F-3C82-4300-92EB-CB12E6940D6B}" srcOrd="3" destOrd="0" parTransId="{A215DBD5-C629-4981-9FB2-6BCBFFAE0D58}" sibTransId="{6CA504BD-6D0C-443E-92F6-20A27562481D}"/>
    <dgm:cxn modelId="{B8CE3AE8-AD2C-4984-B857-53C294430F80}" type="presOf" srcId="{1194E65F-3C82-4300-92EB-CB12E6940D6B}" destId="{C1274181-D457-40C1-AFEF-600A76512AC7}" srcOrd="0" destOrd="0" presId="urn:microsoft.com/office/officeart/2018/2/layout/IconVerticalSolidList"/>
    <dgm:cxn modelId="{3E2441DD-FC0B-4474-B015-35A6D1F93530}" type="presOf" srcId="{98727472-4A36-4D3C-8549-6E17545BAA26}" destId="{542F631E-9752-4375-832F-43C4C062D801}" srcOrd="0" destOrd="0" presId="urn:microsoft.com/office/officeart/2018/2/layout/IconVerticalSolidList"/>
    <dgm:cxn modelId="{26149024-914D-4121-BCE9-01C522374175}" srcId="{0345E084-555C-432A-9106-B71F2521093A}" destId="{B598B636-22AA-4DA6-BA85-660B240B418A}" srcOrd="2" destOrd="0" parTransId="{1D50678C-A568-4B49-BCCC-25D19E5133C0}" sibTransId="{7D3A808C-6967-4AB1-953C-BD5148D2DC1D}"/>
    <dgm:cxn modelId="{6DFE74AD-7689-4E50-B71F-7E7090C9D463}" type="presOf" srcId="{B598B636-22AA-4DA6-BA85-660B240B418A}" destId="{1A2FD0A8-C128-4073-B3B3-1C7247A33404}" srcOrd="0" destOrd="0" presId="urn:microsoft.com/office/officeart/2018/2/layout/IconVerticalSolidList"/>
    <dgm:cxn modelId="{B2DD56ED-98F1-46B0-A84D-0BA94D306BA2}" type="presParOf" srcId="{9AF27A1F-DB00-4BDC-A750-A464AA4C90C3}" destId="{B67FB894-E8AE-4F1F-B408-A654427A62AA}" srcOrd="0" destOrd="0" presId="urn:microsoft.com/office/officeart/2018/2/layout/IconVerticalSolidList"/>
    <dgm:cxn modelId="{EFF649F3-8B45-4234-8B20-737884B7CD9E}" type="presParOf" srcId="{B67FB894-E8AE-4F1F-B408-A654427A62AA}" destId="{17139560-36EC-4A1E-AF96-2841B3E6453F}" srcOrd="0" destOrd="0" presId="urn:microsoft.com/office/officeart/2018/2/layout/IconVerticalSolidList"/>
    <dgm:cxn modelId="{46852064-2DD9-43D2-BA1C-5162D5DCA1B8}" type="presParOf" srcId="{B67FB894-E8AE-4F1F-B408-A654427A62AA}" destId="{37A55028-1635-4DD3-A48E-B91B017B72C6}" srcOrd="1" destOrd="0" presId="urn:microsoft.com/office/officeart/2018/2/layout/IconVerticalSolidList"/>
    <dgm:cxn modelId="{42553AFF-6475-4434-9256-7B839965F342}" type="presParOf" srcId="{B67FB894-E8AE-4F1F-B408-A654427A62AA}" destId="{0A568D11-10D5-43C8-8690-D741E6F3B9BD}" srcOrd="2" destOrd="0" presId="urn:microsoft.com/office/officeart/2018/2/layout/IconVerticalSolidList"/>
    <dgm:cxn modelId="{64102E89-E45A-46E3-B2BE-DFF3AF11FEAA}" type="presParOf" srcId="{B67FB894-E8AE-4F1F-B408-A654427A62AA}" destId="{D9399693-5BC9-456F-A4A3-89730FAC7506}" srcOrd="3" destOrd="0" presId="urn:microsoft.com/office/officeart/2018/2/layout/IconVerticalSolidList"/>
    <dgm:cxn modelId="{A320D097-7F72-4C1F-9119-FED8C670F0E4}" type="presParOf" srcId="{9AF27A1F-DB00-4BDC-A750-A464AA4C90C3}" destId="{072983F4-8364-4329-A5BA-B92897173262}" srcOrd="1" destOrd="0" presId="urn:microsoft.com/office/officeart/2018/2/layout/IconVerticalSolidList"/>
    <dgm:cxn modelId="{C0624E6A-99AA-4F80-BD74-A63910F3EE87}" type="presParOf" srcId="{9AF27A1F-DB00-4BDC-A750-A464AA4C90C3}" destId="{DAD55F1B-F33F-417F-8D7E-F551AD63646D}" srcOrd="2" destOrd="0" presId="urn:microsoft.com/office/officeart/2018/2/layout/IconVerticalSolidList"/>
    <dgm:cxn modelId="{8FB9A71A-928E-4E55-8332-6BAF64AB7B02}" type="presParOf" srcId="{DAD55F1B-F33F-417F-8D7E-F551AD63646D}" destId="{15084579-00B1-4239-BA5F-88B8448AAE66}" srcOrd="0" destOrd="0" presId="urn:microsoft.com/office/officeart/2018/2/layout/IconVerticalSolidList"/>
    <dgm:cxn modelId="{7583E5AA-9ACF-46AD-A8E3-BA8D9B49865A}" type="presParOf" srcId="{DAD55F1B-F33F-417F-8D7E-F551AD63646D}" destId="{916F2C35-03D9-4655-B045-3DD85FD9232D}" srcOrd="1" destOrd="0" presId="urn:microsoft.com/office/officeart/2018/2/layout/IconVerticalSolidList"/>
    <dgm:cxn modelId="{F2FF7D2D-1989-41FA-85EB-B3BE9451A36C}" type="presParOf" srcId="{DAD55F1B-F33F-417F-8D7E-F551AD63646D}" destId="{EA674A96-9DE4-4B1E-B5E4-9A034633A92D}" srcOrd="2" destOrd="0" presId="urn:microsoft.com/office/officeart/2018/2/layout/IconVerticalSolidList"/>
    <dgm:cxn modelId="{917EE866-010A-4AA8-9E29-163EE4D14A71}" type="presParOf" srcId="{DAD55F1B-F33F-417F-8D7E-F551AD63646D}" destId="{542F631E-9752-4375-832F-43C4C062D801}" srcOrd="3" destOrd="0" presId="urn:microsoft.com/office/officeart/2018/2/layout/IconVerticalSolidList"/>
    <dgm:cxn modelId="{2F1467A7-3E47-4800-A7CB-FD41BDCE6B3B}" type="presParOf" srcId="{9AF27A1F-DB00-4BDC-A750-A464AA4C90C3}" destId="{81915589-78D4-45B1-8C54-2F5E5F1B44C7}" srcOrd="3" destOrd="0" presId="urn:microsoft.com/office/officeart/2018/2/layout/IconVerticalSolidList"/>
    <dgm:cxn modelId="{5404154E-0DF3-459A-8152-C445CF7AC3C2}" type="presParOf" srcId="{9AF27A1F-DB00-4BDC-A750-A464AA4C90C3}" destId="{A7ADC77B-2E8A-4573-AA01-C091DD53F1E1}" srcOrd="4" destOrd="0" presId="urn:microsoft.com/office/officeart/2018/2/layout/IconVerticalSolidList"/>
    <dgm:cxn modelId="{A43B1A90-238A-440F-934A-F08834820687}" type="presParOf" srcId="{A7ADC77B-2E8A-4573-AA01-C091DD53F1E1}" destId="{49837FCD-A776-41E4-B844-8FA8BE8EFFF4}" srcOrd="0" destOrd="0" presId="urn:microsoft.com/office/officeart/2018/2/layout/IconVerticalSolidList"/>
    <dgm:cxn modelId="{EE0E9B98-1F5B-4234-9D6D-8A227F6A8E7D}" type="presParOf" srcId="{A7ADC77B-2E8A-4573-AA01-C091DD53F1E1}" destId="{482198E4-D62E-4147-8E9E-7F3CA69E0F8F}" srcOrd="1" destOrd="0" presId="urn:microsoft.com/office/officeart/2018/2/layout/IconVerticalSolidList"/>
    <dgm:cxn modelId="{7CD2E095-1C8F-4219-B907-E7D8048F646E}" type="presParOf" srcId="{A7ADC77B-2E8A-4573-AA01-C091DD53F1E1}" destId="{94272FC5-5197-4B97-A730-9216FAB7F20B}" srcOrd="2" destOrd="0" presId="urn:microsoft.com/office/officeart/2018/2/layout/IconVerticalSolidList"/>
    <dgm:cxn modelId="{D3D03C93-39C3-478D-BA3D-8291AA0DE10B}" type="presParOf" srcId="{A7ADC77B-2E8A-4573-AA01-C091DD53F1E1}" destId="{1A2FD0A8-C128-4073-B3B3-1C7247A33404}" srcOrd="3" destOrd="0" presId="urn:microsoft.com/office/officeart/2018/2/layout/IconVerticalSolidList"/>
    <dgm:cxn modelId="{7D26EF09-6E57-4B2D-8CCD-13EA218B7173}" type="presParOf" srcId="{9AF27A1F-DB00-4BDC-A750-A464AA4C90C3}" destId="{DC644292-1EF0-42C3-BE1C-967F893AE98E}" srcOrd="5" destOrd="0" presId="urn:microsoft.com/office/officeart/2018/2/layout/IconVerticalSolidList"/>
    <dgm:cxn modelId="{E036136F-69B2-4449-9DCA-10D7571B3E38}" type="presParOf" srcId="{9AF27A1F-DB00-4BDC-A750-A464AA4C90C3}" destId="{5A1EA05F-458A-4753-9E46-6B8756102FAC}" srcOrd="6" destOrd="0" presId="urn:microsoft.com/office/officeart/2018/2/layout/IconVerticalSolidList"/>
    <dgm:cxn modelId="{F8A78652-25AF-4C85-A148-17B68899FCB0}" type="presParOf" srcId="{5A1EA05F-458A-4753-9E46-6B8756102FAC}" destId="{B1849521-F8EA-4899-B3D4-1D210FC93557}" srcOrd="0" destOrd="0" presId="urn:microsoft.com/office/officeart/2018/2/layout/IconVerticalSolidList"/>
    <dgm:cxn modelId="{ED056390-E99E-4D4F-9AC0-912B02D76A32}" type="presParOf" srcId="{5A1EA05F-458A-4753-9E46-6B8756102FAC}" destId="{A8CC34EE-3695-43B3-897D-9C127728B99B}" srcOrd="1" destOrd="0" presId="urn:microsoft.com/office/officeart/2018/2/layout/IconVerticalSolidList"/>
    <dgm:cxn modelId="{20037BC1-061A-4BD6-A4FE-F390C8E58404}" type="presParOf" srcId="{5A1EA05F-458A-4753-9E46-6B8756102FAC}" destId="{502A63EA-D9F5-4125-BEEC-6F7F48B0E5D4}" srcOrd="2" destOrd="0" presId="urn:microsoft.com/office/officeart/2018/2/layout/IconVerticalSolidList"/>
    <dgm:cxn modelId="{4FB476E5-DF4E-4F1D-B6C6-31FE7A9AAE9D}" type="presParOf" srcId="{5A1EA05F-458A-4753-9E46-6B8756102FAC}" destId="{C1274181-D457-40C1-AFEF-600A76512AC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F88127-4D75-444E-A3B8-6BF6A2F7F8D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04E55E6-0146-4A2A-9EBA-908B64D2D28A}">
      <dgm:prSet/>
      <dgm:spPr/>
      <dgm:t>
        <a:bodyPr/>
        <a:lstStyle/>
        <a:p>
          <a:pPr>
            <a:lnSpc>
              <a:spcPct val="100000"/>
            </a:lnSpc>
          </a:pPr>
          <a:r>
            <a:rPr lang="en-CA"/>
            <a:t>State - solids</a:t>
          </a:r>
          <a:endParaRPr lang="en-US"/>
        </a:p>
      </dgm:t>
    </dgm:pt>
    <dgm:pt modelId="{CA0003BD-5A80-4700-ADEE-0C8886B03564}" type="parTrans" cxnId="{1E842677-3550-434D-90A0-73A5E56523DA}">
      <dgm:prSet/>
      <dgm:spPr/>
      <dgm:t>
        <a:bodyPr/>
        <a:lstStyle/>
        <a:p>
          <a:endParaRPr lang="en-US"/>
        </a:p>
      </dgm:t>
    </dgm:pt>
    <dgm:pt modelId="{0A242492-51B0-47B6-B67A-7F1D82127106}" type="sibTrans" cxnId="{1E842677-3550-434D-90A0-73A5E56523DA}">
      <dgm:prSet/>
      <dgm:spPr/>
      <dgm:t>
        <a:bodyPr/>
        <a:lstStyle/>
        <a:p>
          <a:endParaRPr lang="en-US"/>
        </a:p>
      </dgm:t>
    </dgm:pt>
    <dgm:pt modelId="{EEC315D0-9A94-4BAA-8C57-EADE45ACEC9B}">
      <dgm:prSet/>
      <dgm:spPr/>
      <dgm:t>
        <a:bodyPr/>
        <a:lstStyle/>
        <a:p>
          <a:pPr>
            <a:lnSpc>
              <a:spcPct val="100000"/>
            </a:lnSpc>
          </a:pPr>
          <a:r>
            <a:rPr lang="en-CA"/>
            <a:t>Appearance – can be shiny or dull</a:t>
          </a:r>
          <a:endParaRPr lang="en-US"/>
        </a:p>
      </dgm:t>
    </dgm:pt>
    <dgm:pt modelId="{2DF0F7A4-22B3-4C5A-A7B7-9B853939A4EF}" type="parTrans" cxnId="{FFCD9E14-922E-43B6-BAD7-E64CF08C5BF7}">
      <dgm:prSet/>
      <dgm:spPr/>
      <dgm:t>
        <a:bodyPr/>
        <a:lstStyle/>
        <a:p>
          <a:endParaRPr lang="en-US"/>
        </a:p>
      </dgm:t>
    </dgm:pt>
    <dgm:pt modelId="{E4616CFA-B270-45A5-B7C8-741C7DCB4AAA}" type="sibTrans" cxnId="{FFCD9E14-922E-43B6-BAD7-E64CF08C5BF7}">
      <dgm:prSet/>
      <dgm:spPr/>
      <dgm:t>
        <a:bodyPr/>
        <a:lstStyle/>
        <a:p>
          <a:endParaRPr lang="en-US"/>
        </a:p>
      </dgm:t>
    </dgm:pt>
    <dgm:pt modelId="{01374A16-F97E-4081-9D30-84B9A8DCA096}">
      <dgm:prSet/>
      <dgm:spPr/>
      <dgm:t>
        <a:bodyPr/>
        <a:lstStyle/>
        <a:p>
          <a:pPr>
            <a:lnSpc>
              <a:spcPct val="100000"/>
            </a:lnSpc>
          </a:pPr>
          <a:r>
            <a:rPr lang="en-CA"/>
            <a:t>Conductivity – may conduct electricity, poor conductors of heat</a:t>
          </a:r>
          <a:endParaRPr lang="en-US"/>
        </a:p>
      </dgm:t>
    </dgm:pt>
    <dgm:pt modelId="{A1C83C7B-D022-45EB-95F7-6254E2EB9BD4}" type="parTrans" cxnId="{C3B1A6DA-E6FD-4B5A-A275-826C0DD3D898}">
      <dgm:prSet/>
      <dgm:spPr/>
      <dgm:t>
        <a:bodyPr/>
        <a:lstStyle/>
        <a:p>
          <a:endParaRPr lang="en-US"/>
        </a:p>
      </dgm:t>
    </dgm:pt>
    <dgm:pt modelId="{44C210BE-2FD7-4DA6-B6BD-B1616B19BA42}" type="sibTrans" cxnId="{C3B1A6DA-E6FD-4B5A-A275-826C0DD3D898}">
      <dgm:prSet/>
      <dgm:spPr/>
      <dgm:t>
        <a:bodyPr/>
        <a:lstStyle/>
        <a:p>
          <a:endParaRPr lang="en-US"/>
        </a:p>
      </dgm:t>
    </dgm:pt>
    <dgm:pt modelId="{E04D6FFD-285A-4AAF-B47F-0E280C5EE925}">
      <dgm:prSet/>
      <dgm:spPr/>
      <dgm:t>
        <a:bodyPr/>
        <a:lstStyle/>
        <a:p>
          <a:pPr>
            <a:lnSpc>
              <a:spcPct val="100000"/>
            </a:lnSpc>
          </a:pPr>
          <a:r>
            <a:rPr lang="en-CA"/>
            <a:t>Malleability/Ductility - brittle, not ductile</a:t>
          </a:r>
          <a:endParaRPr lang="en-US"/>
        </a:p>
      </dgm:t>
    </dgm:pt>
    <dgm:pt modelId="{624F7808-498A-4D8D-9B44-20C6F34F4743}" type="parTrans" cxnId="{CF54E08A-5FC0-4906-9C18-0A9A4D2E8D47}">
      <dgm:prSet/>
      <dgm:spPr/>
      <dgm:t>
        <a:bodyPr/>
        <a:lstStyle/>
        <a:p>
          <a:endParaRPr lang="en-US"/>
        </a:p>
      </dgm:t>
    </dgm:pt>
    <dgm:pt modelId="{CD21C81E-15FA-4BBA-934D-65D4F8C2217F}" type="sibTrans" cxnId="{CF54E08A-5FC0-4906-9C18-0A9A4D2E8D47}">
      <dgm:prSet/>
      <dgm:spPr/>
      <dgm:t>
        <a:bodyPr/>
        <a:lstStyle/>
        <a:p>
          <a:endParaRPr lang="en-US"/>
        </a:p>
      </dgm:t>
    </dgm:pt>
    <dgm:pt modelId="{D3BB7927-87BC-475D-8FD3-DAE7D60657CD}" type="pres">
      <dgm:prSet presAssocID="{11F88127-4D75-444E-A3B8-6BF6A2F7F8DE}" presName="root" presStyleCnt="0">
        <dgm:presLayoutVars>
          <dgm:dir/>
          <dgm:resizeHandles val="exact"/>
        </dgm:presLayoutVars>
      </dgm:prSet>
      <dgm:spPr/>
      <dgm:t>
        <a:bodyPr/>
        <a:lstStyle/>
        <a:p>
          <a:endParaRPr lang="en-US"/>
        </a:p>
      </dgm:t>
    </dgm:pt>
    <dgm:pt modelId="{18177EA4-F040-44A7-B463-5AA70134099C}" type="pres">
      <dgm:prSet presAssocID="{804E55E6-0146-4A2A-9EBA-908B64D2D28A}" presName="compNode" presStyleCnt="0"/>
      <dgm:spPr/>
    </dgm:pt>
    <dgm:pt modelId="{8D69475E-9E9E-4DA7-82D0-57424BDD6E9B}" type="pres">
      <dgm:prSet presAssocID="{804E55E6-0146-4A2A-9EBA-908B64D2D28A}" presName="bgRect" presStyleLbl="bgShp" presStyleIdx="0" presStyleCnt="4"/>
      <dgm:spPr/>
    </dgm:pt>
    <dgm:pt modelId="{B4871471-0C19-47CD-B006-C8163E087891}" type="pres">
      <dgm:prSet presAssocID="{804E55E6-0146-4A2A-9EBA-908B64D2D28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Document"/>
        </a:ext>
      </dgm:extLst>
    </dgm:pt>
    <dgm:pt modelId="{17A9A769-EB45-451E-99BF-5A8CFAA56643}" type="pres">
      <dgm:prSet presAssocID="{804E55E6-0146-4A2A-9EBA-908B64D2D28A}" presName="spaceRect" presStyleCnt="0"/>
      <dgm:spPr/>
    </dgm:pt>
    <dgm:pt modelId="{6A323896-34D1-4C54-9922-A27A62E3EF18}" type="pres">
      <dgm:prSet presAssocID="{804E55E6-0146-4A2A-9EBA-908B64D2D28A}" presName="parTx" presStyleLbl="revTx" presStyleIdx="0" presStyleCnt="4">
        <dgm:presLayoutVars>
          <dgm:chMax val="0"/>
          <dgm:chPref val="0"/>
        </dgm:presLayoutVars>
      </dgm:prSet>
      <dgm:spPr/>
      <dgm:t>
        <a:bodyPr/>
        <a:lstStyle/>
        <a:p>
          <a:endParaRPr lang="en-US"/>
        </a:p>
      </dgm:t>
    </dgm:pt>
    <dgm:pt modelId="{8A0F8E46-F976-429A-8074-07C425FA0975}" type="pres">
      <dgm:prSet presAssocID="{0A242492-51B0-47B6-B67A-7F1D82127106}" presName="sibTrans" presStyleCnt="0"/>
      <dgm:spPr/>
    </dgm:pt>
    <dgm:pt modelId="{1ECE7E34-C4DD-49A6-A968-2EC587033BFC}" type="pres">
      <dgm:prSet presAssocID="{EEC315D0-9A94-4BAA-8C57-EADE45ACEC9B}" presName="compNode" presStyleCnt="0"/>
      <dgm:spPr/>
    </dgm:pt>
    <dgm:pt modelId="{C5C513E1-65E1-4ADE-9E49-2E63D1FD21E0}" type="pres">
      <dgm:prSet presAssocID="{EEC315D0-9A94-4BAA-8C57-EADE45ACEC9B}" presName="bgRect" presStyleLbl="bgShp" presStyleIdx="1" presStyleCnt="4"/>
      <dgm:spPr/>
    </dgm:pt>
    <dgm:pt modelId="{FD8BA767-BACF-41FB-94E3-3CCE8432D026}" type="pres">
      <dgm:prSet presAssocID="{EEC315D0-9A94-4BAA-8C57-EADE45ACEC9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6E629A2F-7CC2-4C49-9AAC-DB66739A992E}" type="pres">
      <dgm:prSet presAssocID="{EEC315D0-9A94-4BAA-8C57-EADE45ACEC9B}" presName="spaceRect" presStyleCnt="0"/>
      <dgm:spPr/>
    </dgm:pt>
    <dgm:pt modelId="{5613BFE9-BB8A-468B-8F13-AE059374804F}" type="pres">
      <dgm:prSet presAssocID="{EEC315D0-9A94-4BAA-8C57-EADE45ACEC9B}" presName="parTx" presStyleLbl="revTx" presStyleIdx="1" presStyleCnt="4">
        <dgm:presLayoutVars>
          <dgm:chMax val="0"/>
          <dgm:chPref val="0"/>
        </dgm:presLayoutVars>
      </dgm:prSet>
      <dgm:spPr/>
      <dgm:t>
        <a:bodyPr/>
        <a:lstStyle/>
        <a:p>
          <a:endParaRPr lang="en-US"/>
        </a:p>
      </dgm:t>
    </dgm:pt>
    <dgm:pt modelId="{699B807A-A243-4285-BBFB-FA29262375A6}" type="pres">
      <dgm:prSet presAssocID="{E4616CFA-B270-45A5-B7C8-741C7DCB4AAA}" presName="sibTrans" presStyleCnt="0"/>
      <dgm:spPr/>
    </dgm:pt>
    <dgm:pt modelId="{4E8340E5-78BF-4766-9390-183B1F317FE1}" type="pres">
      <dgm:prSet presAssocID="{01374A16-F97E-4081-9D30-84B9A8DCA096}" presName="compNode" presStyleCnt="0"/>
      <dgm:spPr/>
    </dgm:pt>
    <dgm:pt modelId="{931905A5-E23D-43C6-9B81-CB1C25491BCD}" type="pres">
      <dgm:prSet presAssocID="{01374A16-F97E-4081-9D30-84B9A8DCA096}" presName="bgRect" presStyleLbl="bgShp" presStyleIdx="2" presStyleCnt="4"/>
      <dgm:spPr/>
    </dgm:pt>
    <dgm:pt modelId="{5B9BFD38-5FA2-44D0-8FA0-84FC6549688B}" type="pres">
      <dgm:prSet presAssocID="{01374A16-F97E-4081-9D30-84B9A8DCA09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High Voltage"/>
        </a:ext>
      </dgm:extLst>
    </dgm:pt>
    <dgm:pt modelId="{480D088D-E742-46CE-9E18-D83E2CEB91E9}" type="pres">
      <dgm:prSet presAssocID="{01374A16-F97E-4081-9D30-84B9A8DCA096}" presName="spaceRect" presStyleCnt="0"/>
      <dgm:spPr/>
    </dgm:pt>
    <dgm:pt modelId="{83960BE1-34B8-40AD-8B25-C4917E6960CE}" type="pres">
      <dgm:prSet presAssocID="{01374A16-F97E-4081-9D30-84B9A8DCA096}" presName="parTx" presStyleLbl="revTx" presStyleIdx="2" presStyleCnt="4">
        <dgm:presLayoutVars>
          <dgm:chMax val="0"/>
          <dgm:chPref val="0"/>
        </dgm:presLayoutVars>
      </dgm:prSet>
      <dgm:spPr/>
      <dgm:t>
        <a:bodyPr/>
        <a:lstStyle/>
        <a:p>
          <a:endParaRPr lang="en-US"/>
        </a:p>
      </dgm:t>
    </dgm:pt>
    <dgm:pt modelId="{4E989624-2AF0-46F9-ACD7-CABB1536970E}" type="pres">
      <dgm:prSet presAssocID="{44C210BE-2FD7-4DA6-B6BD-B1616B19BA42}" presName="sibTrans" presStyleCnt="0"/>
      <dgm:spPr/>
    </dgm:pt>
    <dgm:pt modelId="{51284B51-D75B-4D7E-BFF3-C3C8C5968F51}" type="pres">
      <dgm:prSet presAssocID="{E04D6FFD-285A-4AAF-B47F-0E280C5EE925}" presName="compNode" presStyleCnt="0"/>
      <dgm:spPr/>
    </dgm:pt>
    <dgm:pt modelId="{883AEBDE-706E-446F-81DF-9A01C408D220}" type="pres">
      <dgm:prSet presAssocID="{E04D6FFD-285A-4AAF-B47F-0E280C5EE925}" presName="bgRect" presStyleLbl="bgShp" presStyleIdx="3" presStyleCnt="4"/>
      <dgm:spPr/>
    </dgm:pt>
    <dgm:pt modelId="{DB390161-2280-4035-9D85-6144A2002F34}" type="pres">
      <dgm:prSet presAssocID="{E04D6FFD-285A-4AAF-B47F-0E280C5EE92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Skeleton"/>
        </a:ext>
      </dgm:extLst>
    </dgm:pt>
    <dgm:pt modelId="{4BF20979-A098-4F75-8759-066821939A52}" type="pres">
      <dgm:prSet presAssocID="{E04D6FFD-285A-4AAF-B47F-0E280C5EE925}" presName="spaceRect" presStyleCnt="0"/>
      <dgm:spPr/>
    </dgm:pt>
    <dgm:pt modelId="{F15F35BB-8A88-4226-903E-D8AB5CFFD877}" type="pres">
      <dgm:prSet presAssocID="{E04D6FFD-285A-4AAF-B47F-0E280C5EE925}" presName="parTx" presStyleLbl="revTx" presStyleIdx="3" presStyleCnt="4">
        <dgm:presLayoutVars>
          <dgm:chMax val="0"/>
          <dgm:chPref val="0"/>
        </dgm:presLayoutVars>
      </dgm:prSet>
      <dgm:spPr/>
      <dgm:t>
        <a:bodyPr/>
        <a:lstStyle/>
        <a:p>
          <a:endParaRPr lang="en-US"/>
        </a:p>
      </dgm:t>
    </dgm:pt>
  </dgm:ptLst>
  <dgm:cxnLst>
    <dgm:cxn modelId="{B3EA40F0-BE64-4620-AF93-C5400BE9539B}" type="presOf" srcId="{E04D6FFD-285A-4AAF-B47F-0E280C5EE925}" destId="{F15F35BB-8A88-4226-903E-D8AB5CFFD877}" srcOrd="0" destOrd="0" presId="urn:microsoft.com/office/officeart/2018/2/layout/IconVerticalSolidList"/>
    <dgm:cxn modelId="{CF54E08A-5FC0-4906-9C18-0A9A4D2E8D47}" srcId="{11F88127-4D75-444E-A3B8-6BF6A2F7F8DE}" destId="{E04D6FFD-285A-4AAF-B47F-0E280C5EE925}" srcOrd="3" destOrd="0" parTransId="{624F7808-498A-4D8D-9B44-20C6F34F4743}" sibTransId="{CD21C81E-15FA-4BBA-934D-65D4F8C2217F}"/>
    <dgm:cxn modelId="{C3B1A6DA-E6FD-4B5A-A275-826C0DD3D898}" srcId="{11F88127-4D75-444E-A3B8-6BF6A2F7F8DE}" destId="{01374A16-F97E-4081-9D30-84B9A8DCA096}" srcOrd="2" destOrd="0" parTransId="{A1C83C7B-D022-45EB-95F7-6254E2EB9BD4}" sibTransId="{44C210BE-2FD7-4DA6-B6BD-B1616B19BA42}"/>
    <dgm:cxn modelId="{AEA82DEB-D63F-4060-9478-A0A21FB5021E}" type="presOf" srcId="{EEC315D0-9A94-4BAA-8C57-EADE45ACEC9B}" destId="{5613BFE9-BB8A-468B-8F13-AE059374804F}" srcOrd="0" destOrd="0" presId="urn:microsoft.com/office/officeart/2018/2/layout/IconVerticalSolidList"/>
    <dgm:cxn modelId="{09B59CA0-1C6A-4C7B-92C8-DB9A86AAAC6C}" type="presOf" srcId="{804E55E6-0146-4A2A-9EBA-908B64D2D28A}" destId="{6A323896-34D1-4C54-9922-A27A62E3EF18}" srcOrd="0" destOrd="0" presId="urn:microsoft.com/office/officeart/2018/2/layout/IconVerticalSolidList"/>
    <dgm:cxn modelId="{1E842677-3550-434D-90A0-73A5E56523DA}" srcId="{11F88127-4D75-444E-A3B8-6BF6A2F7F8DE}" destId="{804E55E6-0146-4A2A-9EBA-908B64D2D28A}" srcOrd="0" destOrd="0" parTransId="{CA0003BD-5A80-4700-ADEE-0C8886B03564}" sibTransId="{0A242492-51B0-47B6-B67A-7F1D82127106}"/>
    <dgm:cxn modelId="{FFCD9E14-922E-43B6-BAD7-E64CF08C5BF7}" srcId="{11F88127-4D75-444E-A3B8-6BF6A2F7F8DE}" destId="{EEC315D0-9A94-4BAA-8C57-EADE45ACEC9B}" srcOrd="1" destOrd="0" parTransId="{2DF0F7A4-22B3-4C5A-A7B7-9B853939A4EF}" sibTransId="{E4616CFA-B270-45A5-B7C8-741C7DCB4AAA}"/>
    <dgm:cxn modelId="{BA08D570-9EEC-410C-8F44-2F108949F7F1}" type="presOf" srcId="{01374A16-F97E-4081-9D30-84B9A8DCA096}" destId="{83960BE1-34B8-40AD-8B25-C4917E6960CE}" srcOrd="0" destOrd="0" presId="urn:microsoft.com/office/officeart/2018/2/layout/IconVerticalSolidList"/>
    <dgm:cxn modelId="{ECFBD338-7877-4152-901C-7896C59DF632}" type="presOf" srcId="{11F88127-4D75-444E-A3B8-6BF6A2F7F8DE}" destId="{D3BB7927-87BC-475D-8FD3-DAE7D60657CD}" srcOrd="0" destOrd="0" presId="urn:microsoft.com/office/officeart/2018/2/layout/IconVerticalSolidList"/>
    <dgm:cxn modelId="{B2490647-12A5-4DAF-B9EF-48B0ED4817AD}" type="presParOf" srcId="{D3BB7927-87BC-475D-8FD3-DAE7D60657CD}" destId="{18177EA4-F040-44A7-B463-5AA70134099C}" srcOrd="0" destOrd="0" presId="urn:microsoft.com/office/officeart/2018/2/layout/IconVerticalSolidList"/>
    <dgm:cxn modelId="{7C59AB2E-EBBD-4640-BADF-499B59848B83}" type="presParOf" srcId="{18177EA4-F040-44A7-B463-5AA70134099C}" destId="{8D69475E-9E9E-4DA7-82D0-57424BDD6E9B}" srcOrd="0" destOrd="0" presId="urn:microsoft.com/office/officeart/2018/2/layout/IconVerticalSolidList"/>
    <dgm:cxn modelId="{6110930D-C930-4FC2-8E69-D35779AE95A4}" type="presParOf" srcId="{18177EA4-F040-44A7-B463-5AA70134099C}" destId="{B4871471-0C19-47CD-B006-C8163E087891}" srcOrd="1" destOrd="0" presId="urn:microsoft.com/office/officeart/2018/2/layout/IconVerticalSolidList"/>
    <dgm:cxn modelId="{68635BBC-5AF5-4854-9616-471AB2D17729}" type="presParOf" srcId="{18177EA4-F040-44A7-B463-5AA70134099C}" destId="{17A9A769-EB45-451E-99BF-5A8CFAA56643}" srcOrd="2" destOrd="0" presId="urn:microsoft.com/office/officeart/2018/2/layout/IconVerticalSolidList"/>
    <dgm:cxn modelId="{D13C7F72-E8F0-49E8-A7D1-139513BEE9B2}" type="presParOf" srcId="{18177EA4-F040-44A7-B463-5AA70134099C}" destId="{6A323896-34D1-4C54-9922-A27A62E3EF18}" srcOrd="3" destOrd="0" presId="urn:microsoft.com/office/officeart/2018/2/layout/IconVerticalSolidList"/>
    <dgm:cxn modelId="{9F48ABB8-9532-48B7-993D-3AADA4262796}" type="presParOf" srcId="{D3BB7927-87BC-475D-8FD3-DAE7D60657CD}" destId="{8A0F8E46-F976-429A-8074-07C425FA0975}" srcOrd="1" destOrd="0" presId="urn:microsoft.com/office/officeart/2018/2/layout/IconVerticalSolidList"/>
    <dgm:cxn modelId="{8472AD91-BC76-4D46-BCD9-A062A750D6E1}" type="presParOf" srcId="{D3BB7927-87BC-475D-8FD3-DAE7D60657CD}" destId="{1ECE7E34-C4DD-49A6-A968-2EC587033BFC}" srcOrd="2" destOrd="0" presId="urn:microsoft.com/office/officeart/2018/2/layout/IconVerticalSolidList"/>
    <dgm:cxn modelId="{29C752D1-8351-4EA7-AEB4-88146A3BFA6E}" type="presParOf" srcId="{1ECE7E34-C4DD-49A6-A968-2EC587033BFC}" destId="{C5C513E1-65E1-4ADE-9E49-2E63D1FD21E0}" srcOrd="0" destOrd="0" presId="urn:microsoft.com/office/officeart/2018/2/layout/IconVerticalSolidList"/>
    <dgm:cxn modelId="{E26E0913-C02C-41F6-8F17-F8AC6D08598E}" type="presParOf" srcId="{1ECE7E34-C4DD-49A6-A968-2EC587033BFC}" destId="{FD8BA767-BACF-41FB-94E3-3CCE8432D026}" srcOrd="1" destOrd="0" presId="urn:microsoft.com/office/officeart/2018/2/layout/IconVerticalSolidList"/>
    <dgm:cxn modelId="{4500CCE4-81DA-442D-88D7-5A3217568567}" type="presParOf" srcId="{1ECE7E34-C4DD-49A6-A968-2EC587033BFC}" destId="{6E629A2F-7CC2-4C49-9AAC-DB66739A992E}" srcOrd="2" destOrd="0" presId="urn:microsoft.com/office/officeart/2018/2/layout/IconVerticalSolidList"/>
    <dgm:cxn modelId="{DC6F298C-18BA-4250-9B88-FF549ADADF4B}" type="presParOf" srcId="{1ECE7E34-C4DD-49A6-A968-2EC587033BFC}" destId="{5613BFE9-BB8A-468B-8F13-AE059374804F}" srcOrd="3" destOrd="0" presId="urn:microsoft.com/office/officeart/2018/2/layout/IconVerticalSolidList"/>
    <dgm:cxn modelId="{4A038748-EB01-4FD7-9EE3-4A419F1F0D9A}" type="presParOf" srcId="{D3BB7927-87BC-475D-8FD3-DAE7D60657CD}" destId="{699B807A-A243-4285-BBFB-FA29262375A6}" srcOrd="3" destOrd="0" presId="urn:microsoft.com/office/officeart/2018/2/layout/IconVerticalSolidList"/>
    <dgm:cxn modelId="{3D4F6443-FC19-46D7-9C03-F90144E25EE0}" type="presParOf" srcId="{D3BB7927-87BC-475D-8FD3-DAE7D60657CD}" destId="{4E8340E5-78BF-4766-9390-183B1F317FE1}" srcOrd="4" destOrd="0" presId="urn:microsoft.com/office/officeart/2018/2/layout/IconVerticalSolidList"/>
    <dgm:cxn modelId="{D878C71E-FBCA-4419-9B92-E5789AC1086A}" type="presParOf" srcId="{4E8340E5-78BF-4766-9390-183B1F317FE1}" destId="{931905A5-E23D-43C6-9B81-CB1C25491BCD}" srcOrd="0" destOrd="0" presId="urn:microsoft.com/office/officeart/2018/2/layout/IconVerticalSolidList"/>
    <dgm:cxn modelId="{E75428B5-C6E2-4243-B2B4-33F78CC4E6C7}" type="presParOf" srcId="{4E8340E5-78BF-4766-9390-183B1F317FE1}" destId="{5B9BFD38-5FA2-44D0-8FA0-84FC6549688B}" srcOrd="1" destOrd="0" presId="urn:microsoft.com/office/officeart/2018/2/layout/IconVerticalSolidList"/>
    <dgm:cxn modelId="{44DF1FB8-2E39-4D56-941C-C5E59D492981}" type="presParOf" srcId="{4E8340E5-78BF-4766-9390-183B1F317FE1}" destId="{480D088D-E742-46CE-9E18-D83E2CEB91E9}" srcOrd="2" destOrd="0" presId="urn:microsoft.com/office/officeart/2018/2/layout/IconVerticalSolidList"/>
    <dgm:cxn modelId="{CF62BC1C-DA45-49B5-962D-45BF6D809A79}" type="presParOf" srcId="{4E8340E5-78BF-4766-9390-183B1F317FE1}" destId="{83960BE1-34B8-40AD-8B25-C4917E6960CE}" srcOrd="3" destOrd="0" presId="urn:microsoft.com/office/officeart/2018/2/layout/IconVerticalSolidList"/>
    <dgm:cxn modelId="{65B88A9B-0D62-4CCE-BA2C-7CBA96992B38}" type="presParOf" srcId="{D3BB7927-87BC-475D-8FD3-DAE7D60657CD}" destId="{4E989624-2AF0-46F9-ACD7-CABB1536970E}" srcOrd="5" destOrd="0" presId="urn:microsoft.com/office/officeart/2018/2/layout/IconVerticalSolidList"/>
    <dgm:cxn modelId="{C96EA810-759E-450D-A9DB-87C43B15916C}" type="presParOf" srcId="{D3BB7927-87BC-475D-8FD3-DAE7D60657CD}" destId="{51284B51-D75B-4D7E-BFF3-C3C8C5968F51}" srcOrd="6" destOrd="0" presId="urn:microsoft.com/office/officeart/2018/2/layout/IconVerticalSolidList"/>
    <dgm:cxn modelId="{CC570ECA-542D-428B-B421-4E980869B171}" type="presParOf" srcId="{51284B51-D75B-4D7E-BFF3-C3C8C5968F51}" destId="{883AEBDE-706E-446F-81DF-9A01C408D220}" srcOrd="0" destOrd="0" presId="urn:microsoft.com/office/officeart/2018/2/layout/IconVerticalSolidList"/>
    <dgm:cxn modelId="{8BC0C666-7D6A-43F7-A2F7-F4B8F11E4CCA}" type="presParOf" srcId="{51284B51-D75B-4D7E-BFF3-C3C8C5968F51}" destId="{DB390161-2280-4035-9D85-6144A2002F34}" srcOrd="1" destOrd="0" presId="urn:microsoft.com/office/officeart/2018/2/layout/IconVerticalSolidList"/>
    <dgm:cxn modelId="{0716A353-3100-4DD6-97DF-5DBAB31107B4}" type="presParOf" srcId="{51284B51-D75B-4D7E-BFF3-C3C8C5968F51}" destId="{4BF20979-A098-4F75-8759-066821939A52}" srcOrd="2" destOrd="0" presId="urn:microsoft.com/office/officeart/2018/2/layout/IconVerticalSolidList"/>
    <dgm:cxn modelId="{4257B91D-2CC0-4D5D-B4C8-109F9C890DD6}" type="presParOf" srcId="{51284B51-D75B-4D7E-BFF3-C3C8C5968F51}" destId="{F15F35BB-8A88-4226-903E-D8AB5CFFD87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34110A-0B5E-4C84-8695-770A34C3D85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A0888DE-628F-4EB6-AEAC-E9FDD7097134}">
      <dgm:prSet/>
      <dgm:spPr/>
      <dgm:t>
        <a:bodyPr/>
        <a:lstStyle/>
        <a:p>
          <a:r>
            <a:rPr lang="en-US" dirty="0"/>
            <a:t>Formation		A + B </a:t>
          </a:r>
          <a:r>
            <a:rPr lang="en-US" dirty="0">
              <a:sym typeface="Wingdings" panose="05000000000000000000" pitchFamily="2" charset="2"/>
            </a:rPr>
            <a:t></a:t>
          </a:r>
          <a:r>
            <a:rPr lang="en-US" dirty="0"/>
            <a:t> AB</a:t>
          </a:r>
        </a:p>
      </dgm:t>
    </dgm:pt>
    <dgm:pt modelId="{D7C9174D-937E-4150-8A8C-D182928861D6}" type="parTrans" cxnId="{AA5C82B5-DA7B-44F0-B534-A457D3F282ED}">
      <dgm:prSet/>
      <dgm:spPr/>
      <dgm:t>
        <a:bodyPr/>
        <a:lstStyle/>
        <a:p>
          <a:endParaRPr lang="en-US"/>
        </a:p>
      </dgm:t>
    </dgm:pt>
    <dgm:pt modelId="{E63173E4-F4C5-4F37-A858-1CFCB60853BA}" type="sibTrans" cxnId="{AA5C82B5-DA7B-44F0-B534-A457D3F282ED}">
      <dgm:prSet/>
      <dgm:spPr/>
      <dgm:t>
        <a:bodyPr/>
        <a:lstStyle/>
        <a:p>
          <a:endParaRPr lang="en-US"/>
        </a:p>
      </dgm:t>
    </dgm:pt>
    <dgm:pt modelId="{091AD080-7DE4-4098-BCC3-8AE013C78554}">
      <dgm:prSet/>
      <dgm:spPr/>
      <dgm:t>
        <a:bodyPr/>
        <a:lstStyle/>
        <a:p>
          <a:r>
            <a:rPr lang="en-US"/>
            <a:t>Decomposition		AB </a:t>
          </a:r>
          <a:r>
            <a:rPr lang="en-US">
              <a:sym typeface="Wingdings" panose="05000000000000000000" pitchFamily="2" charset="2"/>
            </a:rPr>
            <a:t></a:t>
          </a:r>
          <a:r>
            <a:rPr lang="en-US"/>
            <a:t> A + B</a:t>
          </a:r>
        </a:p>
      </dgm:t>
    </dgm:pt>
    <dgm:pt modelId="{DF45D716-13F2-412C-B7CC-E31C158FCE3F}" type="parTrans" cxnId="{5082361A-DD6F-46A2-893C-A73BA8596E17}">
      <dgm:prSet/>
      <dgm:spPr/>
      <dgm:t>
        <a:bodyPr/>
        <a:lstStyle/>
        <a:p>
          <a:endParaRPr lang="en-US"/>
        </a:p>
      </dgm:t>
    </dgm:pt>
    <dgm:pt modelId="{1720933C-F12A-49B9-ACB1-9F6A92685C4E}" type="sibTrans" cxnId="{5082361A-DD6F-46A2-893C-A73BA8596E17}">
      <dgm:prSet/>
      <dgm:spPr/>
      <dgm:t>
        <a:bodyPr/>
        <a:lstStyle/>
        <a:p>
          <a:endParaRPr lang="en-US"/>
        </a:p>
      </dgm:t>
    </dgm:pt>
    <dgm:pt modelId="{500A26E1-465F-4D7A-8615-C373782B2872}">
      <dgm:prSet/>
      <dgm:spPr/>
      <dgm:t>
        <a:bodyPr/>
        <a:lstStyle/>
        <a:p>
          <a:r>
            <a:rPr lang="en-US" dirty="0"/>
            <a:t>Combustion		</a:t>
          </a:r>
          <a:r>
            <a:rPr lang="en-US" dirty="0" err="1"/>
            <a:t>C</a:t>
          </a:r>
          <a:r>
            <a:rPr lang="en-US" baseline="-25000" dirty="0" err="1"/>
            <a:t>x</a:t>
          </a:r>
          <a:r>
            <a:rPr lang="en-US" dirty="0" err="1"/>
            <a:t>H</a:t>
          </a:r>
          <a:r>
            <a:rPr lang="en-US" baseline="-25000" dirty="0" err="1"/>
            <a:t>y</a:t>
          </a:r>
          <a:r>
            <a:rPr lang="en-US" dirty="0"/>
            <a:t> + O</a:t>
          </a:r>
          <a:r>
            <a:rPr lang="en-US" baseline="-25000" dirty="0"/>
            <a:t>2</a:t>
          </a:r>
          <a:r>
            <a:rPr lang="en-US" dirty="0"/>
            <a:t> </a:t>
          </a:r>
          <a:r>
            <a:rPr lang="en-US" dirty="0">
              <a:sym typeface="Wingdings" panose="05000000000000000000" pitchFamily="2" charset="2"/>
            </a:rPr>
            <a:t></a:t>
          </a:r>
          <a:r>
            <a:rPr lang="en-US" dirty="0"/>
            <a:t> CO</a:t>
          </a:r>
          <a:r>
            <a:rPr lang="en-US" baseline="-25000" dirty="0"/>
            <a:t>2</a:t>
          </a:r>
          <a:r>
            <a:rPr lang="en-US" dirty="0"/>
            <a:t> + H</a:t>
          </a:r>
          <a:r>
            <a:rPr lang="en-US" baseline="-25000" dirty="0"/>
            <a:t>2</a:t>
          </a:r>
          <a:r>
            <a:rPr lang="en-US" dirty="0"/>
            <a:t>O</a:t>
          </a:r>
        </a:p>
      </dgm:t>
    </dgm:pt>
    <dgm:pt modelId="{7C758CC9-D452-49A6-94F8-5F1DC1D96B87}" type="parTrans" cxnId="{D616FEC9-9FCE-4885-BEE1-4D64B632B2ED}">
      <dgm:prSet/>
      <dgm:spPr/>
      <dgm:t>
        <a:bodyPr/>
        <a:lstStyle/>
        <a:p>
          <a:endParaRPr lang="en-US"/>
        </a:p>
      </dgm:t>
    </dgm:pt>
    <dgm:pt modelId="{FF653F81-48B9-4230-9565-22AA92BCC1B9}" type="sibTrans" cxnId="{D616FEC9-9FCE-4885-BEE1-4D64B632B2ED}">
      <dgm:prSet/>
      <dgm:spPr/>
      <dgm:t>
        <a:bodyPr/>
        <a:lstStyle/>
        <a:p>
          <a:endParaRPr lang="en-US"/>
        </a:p>
      </dgm:t>
    </dgm:pt>
    <dgm:pt modelId="{9498856E-D75A-48C7-81CE-804A5B0F574E}">
      <dgm:prSet/>
      <dgm:spPr/>
      <dgm:t>
        <a:bodyPr/>
        <a:lstStyle/>
        <a:p>
          <a:r>
            <a:rPr lang="en-US"/>
            <a:t>Single Replacement 	A + BC </a:t>
          </a:r>
          <a:r>
            <a:rPr lang="en-US">
              <a:sym typeface="Wingdings" panose="05000000000000000000" pitchFamily="2" charset="2"/>
            </a:rPr>
            <a:t></a:t>
          </a:r>
          <a:r>
            <a:rPr lang="en-US"/>
            <a:t> AC + B</a:t>
          </a:r>
        </a:p>
      </dgm:t>
    </dgm:pt>
    <dgm:pt modelId="{A1C8E3CC-6424-47BC-9DE9-006804250A24}" type="parTrans" cxnId="{E13934AC-7BDB-4CB7-8B33-C171BA3EF1CC}">
      <dgm:prSet/>
      <dgm:spPr/>
      <dgm:t>
        <a:bodyPr/>
        <a:lstStyle/>
        <a:p>
          <a:endParaRPr lang="en-US"/>
        </a:p>
      </dgm:t>
    </dgm:pt>
    <dgm:pt modelId="{8E919FE6-92ED-42F8-9D0B-6D483250813E}" type="sibTrans" cxnId="{E13934AC-7BDB-4CB7-8B33-C171BA3EF1CC}">
      <dgm:prSet/>
      <dgm:spPr/>
      <dgm:t>
        <a:bodyPr/>
        <a:lstStyle/>
        <a:p>
          <a:endParaRPr lang="en-US"/>
        </a:p>
      </dgm:t>
    </dgm:pt>
    <dgm:pt modelId="{F04B6377-9AA7-4869-BD1A-DCBD7C957A47}">
      <dgm:prSet/>
      <dgm:spPr/>
      <dgm:t>
        <a:bodyPr/>
        <a:lstStyle/>
        <a:p>
          <a:r>
            <a:rPr lang="en-US" dirty="0"/>
            <a:t>Double Replacement    	AB + CD </a:t>
          </a:r>
          <a:r>
            <a:rPr lang="en-US" dirty="0">
              <a:sym typeface="Wingdings" panose="05000000000000000000" pitchFamily="2" charset="2"/>
            </a:rPr>
            <a:t></a:t>
          </a:r>
          <a:r>
            <a:rPr lang="en-US" dirty="0"/>
            <a:t> AD + CB</a:t>
          </a:r>
        </a:p>
      </dgm:t>
    </dgm:pt>
    <dgm:pt modelId="{8CCE6FBB-082A-41C4-8B7F-AEC5E64048BA}" type="parTrans" cxnId="{B659AB21-4849-45E0-8C19-F03F8E1B3544}">
      <dgm:prSet/>
      <dgm:spPr/>
      <dgm:t>
        <a:bodyPr/>
        <a:lstStyle/>
        <a:p>
          <a:endParaRPr lang="en-US"/>
        </a:p>
      </dgm:t>
    </dgm:pt>
    <dgm:pt modelId="{B0C97822-0AB3-4593-B0CA-FF6E12CB2021}" type="sibTrans" cxnId="{B659AB21-4849-45E0-8C19-F03F8E1B3544}">
      <dgm:prSet/>
      <dgm:spPr/>
      <dgm:t>
        <a:bodyPr/>
        <a:lstStyle/>
        <a:p>
          <a:endParaRPr lang="en-US"/>
        </a:p>
      </dgm:t>
    </dgm:pt>
    <dgm:pt modelId="{9DB90962-9E96-41AB-80A7-BA3508DAC121}" type="pres">
      <dgm:prSet presAssocID="{8C34110A-0B5E-4C84-8695-770A34C3D85A}" presName="linear" presStyleCnt="0">
        <dgm:presLayoutVars>
          <dgm:animLvl val="lvl"/>
          <dgm:resizeHandles val="exact"/>
        </dgm:presLayoutVars>
      </dgm:prSet>
      <dgm:spPr/>
      <dgm:t>
        <a:bodyPr/>
        <a:lstStyle/>
        <a:p>
          <a:endParaRPr lang="en-US"/>
        </a:p>
      </dgm:t>
    </dgm:pt>
    <dgm:pt modelId="{97923134-C4D9-462A-89B9-F799D549C5EB}" type="pres">
      <dgm:prSet presAssocID="{5A0888DE-628F-4EB6-AEAC-E9FDD7097134}" presName="parentText" presStyleLbl="node1" presStyleIdx="0" presStyleCnt="5">
        <dgm:presLayoutVars>
          <dgm:chMax val="0"/>
          <dgm:bulletEnabled val="1"/>
        </dgm:presLayoutVars>
      </dgm:prSet>
      <dgm:spPr/>
      <dgm:t>
        <a:bodyPr/>
        <a:lstStyle/>
        <a:p>
          <a:endParaRPr lang="en-US"/>
        </a:p>
      </dgm:t>
    </dgm:pt>
    <dgm:pt modelId="{508E270E-25DC-48AC-ADCD-5C026B93CFAA}" type="pres">
      <dgm:prSet presAssocID="{E63173E4-F4C5-4F37-A858-1CFCB60853BA}" presName="spacer" presStyleCnt="0"/>
      <dgm:spPr/>
    </dgm:pt>
    <dgm:pt modelId="{9A0DDBA6-4705-4EF6-A301-A5170F32227B}" type="pres">
      <dgm:prSet presAssocID="{091AD080-7DE4-4098-BCC3-8AE013C78554}" presName="parentText" presStyleLbl="node1" presStyleIdx="1" presStyleCnt="5">
        <dgm:presLayoutVars>
          <dgm:chMax val="0"/>
          <dgm:bulletEnabled val="1"/>
        </dgm:presLayoutVars>
      </dgm:prSet>
      <dgm:spPr/>
      <dgm:t>
        <a:bodyPr/>
        <a:lstStyle/>
        <a:p>
          <a:endParaRPr lang="en-US"/>
        </a:p>
      </dgm:t>
    </dgm:pt>
    <dgm:pt modelId="{1ADB21C2-A438-4380-8447-FBA4435DC19C}" type="pres">
      <dgm:prSet presAssocID="{1720933C-F12A-49B9-ACB1-9F6A92685C4E}" presName="spacer" presStyleCnt="0"/>
      <dgm:spPr/>
    </dgm:pt>
    <dgm:pt modelId="{42611346-B13C-45F6-812F-3C46F6E089AA}" type="pres">
      <dgm:prSet presAssocID="{500A26E1-465F-4D7A-8615-C373782B2872}" presName="parentText" presStyleLbl="node1" presStyleIdx="2" presStyleCnt="5">
        <dgm:presLayoutVars>
          <dgm:chMax val="0"/>
          <dgm:bulletEnabled val="1"/>
        </dgm:presLayoutVars>
      </dgm:prSet>
      <dgm:spPr/>
      <dgm:t>
        <a:bodyPr/>
        <a:lstStyle/>
        <a:p>
          <a:endParaRPr lang="en-US"/>
        </a:p>
      </dgm:t>
    </dgm:pt>
    <dgm:pt modelId="{65563B22-00AA-46B9-831E-DC34E1B14FC7}" type="pres">
      <dgm:prSet presAssocID="{FF653F81-48B9-4230-9565-22AA92BCC1B9}" presName="spacer" presStyleCnt="0"/>
      <dgm:spPr/>
    </dgm:pt>
    <dgm:pt modelId="{C9784CB4-7653-4199-A6B9-D9E1142765FE}" type="pres">
      <dgm:prSet presAssocID="{9498856E-D75A-48C7-81CE-804A5B0F574E}" presName="parentText" presStyleLbl="node1" presStyleIdx="3" presStyleCnt="5">
        <dgm:presLayoutVars>
          <dgm:chMax val="0"/>
          <dgm:bulletEnabled val="1"/>
        </dgm:presLayoutVars>
      </dgm:prSet>
      <dgm:spPr/>
      <dgm:t>
        <a:bodyPr/>
        <a:lstStyle/>
        <a:p>
          <a:endParaRPr lang="en-US"/>
        </a:p>
      </dgm:t>
    </dgm:pt>
    <dgm:pt modelId="{ACD6A3CC-A372-4EC5-A451-931AEC8695B4}" type="pres">
      <dgm:prSet presAssocID="{8E919FE6-92ED-42F8-9D0B-6D483250813E}" presName="spacer" presStyleCnt="0"/>
      <dgm:spPr/>
    </dgm:pt>
    <dgm:pt modelId="{3762E771-7659-4860-9303-BCAC119D9E02}" type="pres">
      <dgm:prSet presAssocID="{F04B6377-9AA7-4869-BD1A-DCBD7C957A47}" presName="parentText" presStyleLbl="node1" presStyleIdx="4" presStyleCnt="5">
        <dgm:presLayoutVars>
          <dgm:chMax val="0"/>
          <dgm:bulletEnabled val="1"/>
        </dgm:presLayoutVars>
      </dgm:prSet>
      <dgm:spPr/>
      <dgm:t>
        <a:bodyPr/>
        <a:lstStyle/>
        <a:p>
          <a:endParaRPr lang="en-US"/>
        </a:p>
      </dgm:t>
    </dgm:pt>
  </dgm:ptLst>
  <dgm:cxnLst>
    <dgm:cxn modelId="{E13934AC-7BDB-4CB7-8B33-C171BA3EF1CC}" srcId="{8C34110A-0B5E-4C84-8695-770A34C3D85A}" destId="{9498856E-D75A-48C7-81CE-804A5B0F574E}" srcOrd="3" destOrd="0" parTransId="{A1C8E3CC-6424-47BC-9DE9-006804250A24}" sibTransId="{8E919FE6-92ED-42F8-9D0B-6D483250813E}"/>
    <dgm:cxn modelId="{2E2997FB-0F3D-4400-A21F-B80E18ADF5D5}" type="presOf" srcId="{500A26E1-465F-4D7A-8615-C373782B2872}" destId="{42611346-B13C-45F6-812F-3C46F6E089AA}" srcOrd="0" destOrd="0" presId="urn:microsoft.com/office/officeart/2005/8/layout/vList2"/>
    <dgm:cxn modelId="{E787A8BA-7EAC-4C2B-BA5C-880260392D65}" type="presOf" srcId="{8C34110A-0B5E-4C84-8695-770A34C3D85A}" destId="{9DB90962-9E96-41AB-80A7-BA3508DAC121}" srcOrd="0" destOrd="0" presId="urn:microsoft.com/office/officeart/2005/8/layout/vList2"/>
    <dgm:cxn modelId="{D616FEC9-9FCE-4885-BEE1-4D64B632B2ED}" srcId="{8C34110A-0B5E-4C84-8695-770A34C3D85A}" destId="{500A26E1-465F-4D7A-8615-C373782B2872}" srcOrd="2" destOrd="0" parTransId="{7C758CC9-D452-49A6-94F8-5F1DC1D96B87}" sibTransId="{FF653F81-48B9-4230-9565-22AA92BCC1B9}"/>
    <dgm:cxn modelId="{AA5C82B5-DA7B-44F0-B534-A457D3F282ED}" srcId="{8C34110A-0B5E-4C84-8695-770A34C3D85A}" destId="{5A0888DE-628F-4EB6-AEAC-E9FDD7097134}" srcOrd="0" destOrd="0" parTransId="{D7C9174D-937E-4150-8A8C-D182928861D6}" sibTransId="{E63173E4-F4C5-4F37-A858-1CFCB60853BA}"/>
    <dgm:cxn modelId="{1CCF12D4-C9D7-462E-B149-BEE831F295C4}" type="presOf" srcId="{5A0888DE-628F-4EB6-AEAC-E9FDD7097134}" destId="{97923134-C4D9-462A-89B9-F799D549C5EB}" srcOrd="0" destOrd="0" presId="urn:microsoft.com/office/officeart/2005/8/layout/vList2"/>
    <dgm:cxn modelId="{B659AB21-4849-45E0-8C19-F03F8E1B3544}" srcId="{8C34110A-0B5E-4C84-8695-770A34C3D85A}" destId="{F04B6377-9AA7-4869-BD1A-DCBD7C957A47}" srcOrd="4" destOrd="0" parTransId="{8CCE6FBB-082A-41C4-8B7F-AEC5E64048BA}" sibTransId="{B0C97822-0AB3-4593-B0CA-FF6E12CB2021}"/>
    <dgm:cxn modelId="{AEB205E5-6552-4204-9DF9-E7442BE5EACA}" type="presOf" srcId="{9498856E-D75A-48C7-81CE-804A5B0F574E}" destId="{C9784CB4-7653-4199-A6B9-D9E1142765FE}" srcOrd="0" destOrd="0" presId="urn:microsoft.com/office/officeart/2005/8/layout/vList2"/>
    <dgm:cxn modelId="{5082361A-DD6F-46A2-893C-A73BA8596E17}" srcId="{8C34110A-0B5E-4C84-8695-770A34C3D85A}" destId="{091AD080-7DE4-4098-BCC3-8AE013C78554}" srcOrd="1" destOrd="0" parTransId="{DF45D716-13F2-412C-B7CC-E31C158FCE3F}" sibTransId="{1720933C-F12A-49B9-ACB1-9F6A92685C4E}"/>
    <dgm:cxn modelId="{07535B67-950C-4802-9C70-504B51027F6F}" type="presOf" srcId="{091AD080-7DE4-4098-BCC3-8AE013C78554}" destId="{9A0DDBA6-4705-4EF6-A301-A5170F32227B}" srcOrd="0" destOrd="0" presId="urn:microsoft.com/office/officeart/2005/8/layout/vList2"/>
    <dgm:cxn modelId="{6992B4D8-4C28-4EED-802B-4D6D15E36538}" type="presOf" srcId="{F04B6377-9AA7-4869-BD1A-DCBD7C957A47}" destId="{3762E771-7659-4860-9303-BCAC119D9E02}" srcOrd="0" destOrd="0" presId="urn:microsoft.com/office/officeart/2005/8/layout/vList2"/>
    <dgm:cxn modelId="{FFB5F548-C86F-4391-9167-39EB3CF3AC05}" type="presParOf" srcId="{9DB90962-9E96-41AB-80A7-BA3508DAC121}" destId="{97923134-C4D9-462A-89B9-F799D549C5EB}" srcOrd="0" destOrd="0" presId="urn:microsoft.com/office/officeart/2005/8/layout/vList2"/>
    <dgm:cxn modelId="{A84FB0EF-DAD0-41F9-B0EE-839250CBFAE7}" type="presParOf" srcId="{9DB90962-9E96-41AB-80A7-BA3508DAC121}" destId="{508E270E-25DC-48AC-ADCD-5C026B93CFAA}" srcOrd="1" destOrd="0" presId="urn:microsoft.com/office/officeart/2005/8/layout/vList2"/>
    <dgm:cxn modelId="{5C13AF64-7A7D-49D8-8D10-7728B1F4B979}" type="presParOf" srcId="{9DB90962-9E96-41AB-80A7-BA3508DAC121}" destId="{9A0DDBA6-4705-4EF6-A301-A5170F32227B}" srcOrd="2" destOrd="0" presId="urn:microsoft.com/office/officeart/2005/8/layout/vList2"/>
    <dgm:cxn modelId="{059997D9-ACC5-4D83-9AD3-9EE23EB80536}" type="presParOf" srcId="{9DB90962-9E96-41AB-80A7-BA3508DAC121}" destId="{1ADB21C2-A438-4380-8447-FBA4435DC19C}" srcOrd="3" destOrd="0" presId="urn:microsoft.com/office/officeart/2005/8/layout/vList2"/>
    <dgm:cxn modelId="{AC791BE3-1CA8-430A-A841-99DBE9CD9C96}" type="presParOf" srcId="{9DB90962-9E96-41AB-80A7-BA3508DAC121}" destId="{42611346-B13C-45F6-812F-3C46F6E089AA}" srcOrd="4" destOrd="0" presId="urn:microsoft.com/office/officeart/2005/8/layout/vList2"/>
    <dgm:cxn modelId="{647923CE-C03C-4E4C-9E56-0F31ECC4771C}" type="presParOf" srcId="{9DB90962-9E96-41AB-80A7-BA3508DAC121}" destId="{65563B22-00AA-46B9-831E-DC34E1B14FC7}" srcOrd="5" destOrd="0" presId="urn:microsoft.com/office/officeart/2005/8/layout/vList2"/>
    <dgm:cxn modelId="{19E157CB-68E5-4FBB-976F-6848122CDE04}" type="presParOf" srcId="{9DB90962-9E96-41AB-80A7-BA3508DAC121}" destId="{C9784CB4-7653-4199-A6B9-D9E1142765FE}" srcOrd="6" destOrd="0" presId="urn:microsoft.com/office/officeart/2005/8/layout/vList2"/>
    <dgm:cxn modelId="{2911E15F-2D77-4E4E-B777-B921E8CF6D6E}" type="presParOf" srcId="{9DB90962-9E96-41AB-80A7-BA3508DAC121}" destId="{ACD6A3CC-A372-4EC5-A451-931AEC8695B4}" srcOrd="7" destOrd="0" presId="urn:microsoft.com/office/officeart/2005/8/layout/vList2"/>
    <dgm:cxn modelId="{96108ED8-16A5-4BBD-B131-6A9675860AC5}" type="presParOf" srcId="{9DB90962-9E96-41AB-80A7-BA3508DAC121}" destId="{3762E771-7659-4860-9303-BCAC119D9E0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CC700-FCCF-428B-B975-EBA5F7988F4E}">
      <dsp:nvSpPr>
        <dsp:cNvPr id="0" name=""/>
        <dsp:cNvSpPr/>
      </dsp:nvSpPr>
      <dsp:spPr>
        <a:xfrm>
          <a:off x="0" y="3399"/>
          <a:ext cx="10515600" cy="7240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5B5023-BF54-4A79-8127-D42C48638555}">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E0D35E-C597-4693-B86D-97B8759F15E5}">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lvl="0" algn="l" defTabSz="844550">
            <a:lnSpc>
              <a:spcPct val="100000"/>
            </a:lnSpc>
            <a:spcBef>
              <a:spcPct val="0"/>
            </a:spcBef>
            <a:spcAft>
              <a:spcPct val="35000"/>
            </a:spcAft>
          </a:pPr>
          <a:r>
            <a:rPr lang="en-CA" sz="1900" kern="1200"/>
            <a:t>State – solids, except mercury</a:t>
          </a:r>
          <a:endParaRPr lang="en-US" sz="1900" kern="1200"/>
        </a:p>
      </dsp:txBody>
      <dsp:txXfrm>
        <a:off x="836323" y="3399"/>
        <a:ext cx="9679276" cy="724089"/>
      </dsp:txXfrm>
    </dsp:sp>
    <dsp:sp modelId="{29FC9499-6E65-4240-BAE4-382895C72E83}">
      <dsp:nvSpPr>
        <dsp:cNvPr id="0" name=""/>
        <dsp:cNvSpPr/>
      </dsp:nvSpPr>
      <dsp:spPr>
        <a:xfrm>
          <a:off x="0" y="908511"/>
          <a:ext cx="10515600" cy="72408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D47E9E-0D1E-41B5-8FA5-4CAB871F76D7}">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9B277F-80CB-4C11-B200-BA2E8D079F41}">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lvl="0" algn="l" defTabSz="844550">
            <a:lnSpc>
              <a:spcPct val="100000"/>
            </a:lnSpc>
            <a:spcBef>
              <a:spcPct val="0"/>
            </a:spcBef>
            <a:spcAft>
              <a:spcPct val="35000"/>
            </a:spcAft>
          </a:pPr>
          <a:r>
            <a:rPr lang="en-CA" sz="1900" kern="1200"/>
            <a:t>Appearance – shiny lustre</a:t>
          </a:r>
          <a:endParaRPr lang="en-US" sz="1900" kern="1200"/>
        </a:p>
      </dsp:txBody>
      <dsp:txXfrm>
        <a:off x="836323" y="908511"/>
        <a:ext cx="9679276" cy="724089"/>
      </dsp:txXfrm>
    </dsp:sp>
    <dsp:sp modelId="{6C3C4F8E-B0BC-495D-97A8-E0EE169A0A39}">
      <dsp:nvSpPr>
        <dsp:cNvPr id="0" name=""/>
        <dsp:cNvSpPr/>
      </dsp:nvSpPr>
      <dsp:spPr>
        <a:xfrm>
          <a:off x="0" y="1813624"/>
          <a:ext cx="10515600" cy="72408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E44F3F-360B-48E0-9AF8-F88B30D8658A}">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20EFD2-D554-4991-98E8-BE08C46DFC32}">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lvl="0" algn="l" defTabSz="844550">
            <a:lnSpc>
              <a:spcPct val="100000"/>
            </a:lnSpc>
            <a:spcBef>
              <a:spcPct val="0"/>
            </a:spcBef>
            <a:spcAft>
              <a:spcPct val="35000"/>
            </a:spcAft>
          </a:pPr>
          <a:r>
            <a:rPr lang="en-CA" sz="1900" kern="1200"/>
            <a:t>Conductivity – good conductors</a:t>
          </a:r>
          <a:endParaRPr lang="en-US" sz="1900" kern="1200"/>
        </a:p>
      </dsp:txBody>
      <dsp:txXfrm>
        <a:off x="836323" y="1813624"/>
        <a:ext cx="9679276" cy="724089"/>
      </dsp:txXfrm>
    </dsp:sp>
    <dsp:sp modelId="{DF48DD42-3DDD-46F3-85E3-5D15641DEFA5}">
      <dsp:nvSpPr>
        <dsp:cNvPr id="0" name=""/>
        <dsp:cNvSpPr/>
      </dsp:nvSpPr>
      <dsp:spPr>
        <a:xfrm>
          <a:off x="0" y="2718736"/>
          <a:ext cx="10515600" cy="72408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8F09F2-7195-4E0C-B929-1A5CA1C32FBE}">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C1CACC-88E2-4670-8C06-8E1DE8C316A2}">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lvl="0" algn="l" defTabSz="844550">
            <a:lnSpc>
              <a:spcPct val="100000"/>
            </a:lnSpc>
            <a:spcBef>
              <a:spcPct val="0"/>
            </a:spcBef>
            <a:spcAft>
              <a:spcPct val="35000"/>
            </a:spcAft>
          </a:pPr>
          <a:r>
            <a:rPr lang="en-CA" sz="1900" kern="1200"/>
            <a:t>Malleability/Ductility – yes</a:t>
          </a:r>
          <a:endParaRPr lang="en-US" sz="1900" kern="1200"/>
        </a:p>
      </dsp:txBody>
      <dsp:txXfrm>
        <a:off x="836323" y="2718736"/>
        <a:ext cx="9679276" cy="724089"/>
      </dsp:txXfrm>
    </dsp:sp>
    <dsp:sp modelId="{7D8BA225-E260-463F-926E-9C5DAADA9AB9}">
      <dsp:nvSpPr>
        <dsp:cNvPr id="0" name=""/>
        <dsp:cNvSpPr/>
      </dsp:nvSpPr>
      <dsp:spPr>
        <a:xfrm>
          <a:off x="0" y="3623848"/>
          <a:ext cx="10515600" cy="72408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D42310-2411-4C96-B317-78D91C52774E}">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FFA551-95B6-4A96-A677-7AFA25644491}">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lvl="0" algn="l" defTabSz="844550">
            <a:lnSpc>
              <a:spcPct val="100000"/>
            </a:lnSpc>
            <a:spcBef>
              <a:spcPct val="0"/>
            </a:spcBef>
            <a:spcAft>
              <a:spcPct val="35000"/>
            </a:spcAft>
          </a:pPr>
          <a:r>
            <a:rPr lang="en-CA" sz="1900" kern="1200"/>
            <a:t>Can be identified using flame colour</a:t>
          </a:r>
          <a:endParaRPr lang="en-US" sz="1900" kern="1200"/>
        </a:p>
      </dsp:txBody>
      <dsp:txXfrm>
        <a:off x="836323" y="3623848"/>
        <a:ext cx="9679276" cy="724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39560-36EC-4A1E-AF96-2841B3E6453F}">
      <dsp:nvSpPr>
        <dsp:cNvPr id="0" name=""/>
        <dsp:cNvSpPr/>
      </dsp:nvSpPr>
      <dsp:spPr>
        <a:xfrm>
          <a:off x="0" y="1805"/>
          <a:ext cx="10515600" cy="9153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A55028-1635-4DD3-A48E-B91B017B72C6}">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399693-5BC9-456F-A4A3-89730FAC7506}">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lvl="0" algn="l" defTabSz="977900">
            <a:lnSpc>
              <a:spcPct val="100000"/>
            </a:lnSpc>
            <a:spcBef>
              <a:spcPct val="0"/>
            </a:spcBef>
            <a:spcAft>
              <a:spcPct val="35000"/>
            </a:spcAft>
          </a:pPr>
          <a:r>
            <a:rPr lang="en-CA" sz="2200" kern="1200"/>
            <a:t>State – solids, liquid and (mostly) gas </a:t>
          </a:r>
          <a:endParaRPr lang="en-US" sz="2200" kern="1200"/>
        </a:p>
      </dsp:txBody>
      <dsp:txXfrm>
        <a:off x="1057183" y="1805"/>
        <a:ext cx="9458416" cy="915310"/>
      </dsp:txXfrm>
    </dsp:sp>
    <dsp:sp modelId="{15084579-00B1-4239-BA5F-88B8448AAE66}">
      <dsp:nvSpPr>
        <dsp:cNvPr id="0" name=""/>
        <dsp:cNvSpPr/>
      </dsp:nvSpPr>
      <dsp:spPr>
        <a:xfrm>
          <a:off x="0" y="1145944"/>
          <a:ext cx="10515600" cy="9153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6F2C35-03D9-4655-B045-3DD85FD9232D}">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2F631E-9752-4375-832F-43C4C062D801}">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lvl="0" algn="l" defTabSz="977900">
            <a:lnSpc>
              <a:spcPct val="100000"/>
            </a:lnSpc>
            <a:spcBef>
              <a:spcPct val="0"/>
            </a:spcBef>
            <a:spcAft>
              <a:spcPct val="35000"/>
            </a:spcAft>
          </a:pPr>
          <a:r>
            <a:rPr lang="en-CA" sz="2200" kern="1200"/>
            <a:t>Appearance – no shine, dull</a:t>
          </a:r>
          <a:endParaRPr lang="en-US" sz="2200" kern="1200"/>
        </a:p>
      </dsp:txBody>
      <dsp:txXfrm>
        <a:off x="1057183" y="1145944"/>
        <a:ext cx="9458416" cy="915310"/>
      </dsp:txXfrm>
    </dsp:sp>
    <dsp:sp modelId="{49837FCD-A776-41E4-B844-8FA8BE8EFFF4}">
      <dsp:nvSpPr>
        <dsp:cNvPr id="0" name=""/>
        <dsp:cNvSpPr/>
      </dsp:nvSpPr>
      <dsp:spPr>
        <a:xfrm>
          <a:off x="0" y="2290082"/>
          <a:ext cx="10515600" cy="9153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2198E4-D62E-4147-8E9E-7F3CA69E0F8F}">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2FD0A8-C128-4073-B3B3-1C7247A33404}">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lvl="0" algn="l" defTabSz="977900">
            <a:lnSpc>
              <a:spcPct val="100000"/>
            </a:lnSpc>
            <a:spcBef>
              <a:spcPct val="0"/>
            </a:spcBef>
            <a:spcAft>
              <a:spcPct val="35000"/>
            </a:spcAft>
          </a:pPr>
          <a:r>
            <a:rPr lang="en-CA" sz="2200" kern="1200"/>
            <a:t>Conductivity – poor conductors or heat and electricity</a:t>
          </a:r>
          <a:endParaRPr lang="en-US" sz="2200" kern="1200"/>
        </a:p>
      </dsp:txBody>
      <dsp:txXfrm>
        <a:off x="1057183" y="2290082"/>
        <a:ext cx="9458416" cy="915310"/>
      </dsp:txXfrm>
    </dsp:sp>
    <dsp:sp modelId="{B1849521-F8EA-4899-B3D4-1D210FC93557}">
      <dsp:nvSpPr>
        <dsp:cNvPr id="0" name=""/>
        <dsp:cNvSpPr/>
      </dsp:nvSpPr>
      <dsp:spPr>
        <a:xfrm>
          <a:off x="0" y="3434221"/>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CC34EE-3695-43B3-897D-9C127728B99B}">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274181-D457-40C1-AFEF-600A76512AC7}">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lvl="0" algn="l" defTabSz="977900">
            <a:lnSpc>
              <a:spcPct val="100000"/>
            </a:lnSpc>
            <a:spcBef>
              <a:spcPct val="0"/>
            </a:spcBef>
            <a:spcAft>
              <a:spcPct val="35000"/>
            </a:spcAft>
          </a:pPr>
          <a:r>
            <a:rPr lang="en-CA" sz="2200" kern="1200"/>
            <a:t>Malleability/Ductility – brittle, not ductile</a:t>
          </a:r>
          <a:endParaRPr lang="en-US" sz="2200" kern="1200"/>
        </a:p>
      </dsp:txBody>
      <dsp:txXfrm>
        <a:off x="1057183" y="3434221"/>
        <a:ext cx="9458416" cy="915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9475E-9E9E-4DA7-82D0-57424BDD6E9B}">
      <dsp:nvSpPr>
        <dsp:cNvPr id="0" name=""/>
        <dsp:cNvSpPr/>
      </dsp:nvSpPr>
      <dsp:spPr>
        <a:xfrm>
          <a:off x="0" y="1805"/>
          <a:ext cx="10515600" cy="9153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871471-0C19-47CD-B006-C8163E087891}">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323896-34D1-4C54-9922-A27A62E3EF18}">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lvl="0" algn="l" defTabSz="977900">
            <a:lnSpc>
              <a:spcPct val="100000"/>
            </a:lnSpc>
            <a:spcBef>
              <a:spcPct val="0"/>
            </a:spcBef>
            <a:spcAft>
              <a:spcPct val="35000"/>
            </a:spcAft>
          </a:pPr>
          <a:r>
            <a:rPr lang="en-CA" sz="2200" kern="1200"/>
            <a:t>State - solids</a:t>
          </a:r>
          <a:endParaRPr lang="en-US" sz="2200" kern="1200"/>
        </a:p>
      </dsp:txBody>
      <dsp:txXfrm>
        <a:off x="1057183" y="1805"/>
        <a:ext cx="9458416" cy="915310"/>
      </dsp:txXfrm>
    </dsp:sp>
    <dsp:sp modelId="{C5C513E1-65E1-4ADE-9E49-2E63D1FD21E0}">
      <dsp:nvSpPr>
        <dsp:cNvPr id="0" name=""/>
        <dsp:cNvSpPr/>
      </dsp:nvSpPr>
      <dsp:spPr>
        <a:xfrm>
          <a:off x="0" y="1145944"/>
          <a:ext cx="10515600" cy="9153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8BA767-BACF-41FB-94E3-3CCE8432D026}">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13BFE9-BB8A-468B-8F13-AE059374804F}">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lvl="0" algn="l" defTabSz="977900">
            <a:lnSpc>
              <a:spcPct val="100000"/>
            </a:lnSpc>
            <a:spcBef>
              <a:spcPct val="0"/>
            </a:spcBef>
            <a:spcAft>
              <a:spcPct val="35000"/>
            </a:spcAft>
          </a:pPr>
          <a:r>
            <a:rPr lang="en-CA" sz="2200" kern="1200"/>
            <a:t>Appearance – can be shiny or dull</a:t>
          </a:r>
          <a:endParaRPr lang="en-US" sz="2200" kern="1200"/>
        </a:p>
      </dsp:txBody>
      <dsp:txXfrm>
        <a:off x="1057183" y="1145944"/>
        <a:ext cx="9458416" cy="915310"/>
      </dsp:txXfrm>
    </dsp:sp>
    <dsp:sp modelId="{931905A5-E23D-43C6-9B81-CB1C25491BCD}">
      <dsp:nvSpPr>
        <dsp:cNvPr id="0" name=""/>
        <dsp:cNvSpPr/>
      </dsp:nvSpPr>
      <dsp:spPr>
        <a:xfrm>
          <a:off x="0" y="2290082"/>
          <a:ext cx="10515600" cy="9153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9BFD38-5FA2-44D0-8FA0-84FC6549688B}">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960BE1-34B8-40AD-8B25-C4917E6960CE}">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lvl="0" algn="l" defTabSz="977900">
            <a:lnSpc>
              <a:spcPct val="100000"/>
            </a:lnSpc>
            <a:spcBef>
              <a:spcPct val="0"/>
            </a:spcBef>
            <a:spcAft>
              <a:spcPct val="35000"/>
            </a:spcAft>
          </a:pPr>
          <a:r>
            <a:rPr lang="en-CA" sz="2200" kern="1200"/>
            <a:t>Conductivity – may conduct electricity, poor conductors of heat</a:t>
          </a:r>
          <a:endParaRPr lang="en-US" sz="2200" kern="1200"/>
        </a:p>
      </dsp:txBody>
      <dsp:txXfrm>
        <a:off x="1057183" y="2290082"/>
        <a:ext cx="9458416" cy="915310"/>
      </dsp:txXfrm>
    </dsp:sp>
    <dsp:sp modelId="{883AEBDE-706E-446F-81DF-9A01C408D220}">
      <dsp:nvSpPr>
        <dsp:cNvPr id="0" name=""/>
        <dsp:cNvSpPr/>
      </dsp:nvSpPr>
      <dsp:spPr>
        <a:xfrm>
          <a:off x="0" y="3434221"/>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390161-2280-4035-9D85-6144A2002F34}">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5F35BB-8A88-4226-903E-D8AB5CFFD877}">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lvl="0" algn="l" defTabSz="977900">
            <a:lnSpc>
              <a:spcPct val="100000"/>
            </a:lnSpc>
            <a:spcBef>
              <a:spcPct val="0"/>
            </a:spcBef>
            <a:spcAft>
              <a:spcPct val="35000"/>
            </a:spcAft>
          </a:pPr>
          <a:r>
            <a:rPr lang="en-CA" sz="2200" kern="1200"/>
            <a:t>Malleability/Ductility - brittle, not ductile</a:t>
          </a:r>
          <a:endParaRPr lang="en-US" sz="2200" kern="1200"/>
        </a:p>
      </dsp:txBody>
      <dsp:txXfrm>
        <a:off x="1057183" y="3434221"/>
        <a:ext cx="9458416" cy="915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23134-C4D9-462A-89B9-F799D549C5EB}">
      <dsp:nvSpPr>
        <dsp:cNvPr id="0" name=""/>
        <dsp:cNvSpPr/>
      </dsp:nvSpPr>
      <dsp:spPr>
        <a:xfrm>
          <a:off x="0" y="3089"/>
          <a:ext cx="10515600" cy="743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a:t>Formation		A + B </a:t>
          </a:r>
          <a:r>
            <a:rPr lang="en-US" sz="3100" kern="1200" dirty="0">
              <a:sym typeface="Wingdings" panose="05000000000000000000" pitchFamily="2" charset="2"/>
            </a:rPr>
            <a:t></a:t>
          </a:r>
          <a:r>
            <a:rPr lang="en-US" sz="3100" kern="1200" dirty="0"/>
            <a:t> AB</a:t>
          </a:r>
        </a:p>
      </dsp:txBody>
      <dsp:txXfrm>
        <a:off x="36296" y="39385"/>
        <a:ext cx="10443008" cy="670943"/>
      </dsp:txXfrm>
    </dsp:sp>
    <dsp:sp modelId="{9A0DDBA6-4705-4EF6-A301-A5170F32227B}">
      <dsp:nvSpPr>
        <dsp:cNvPr id="0" name=""/>
        <dsp:cNvSpPr/>
      </dsp:nvSpPr>
      <dsp:spPr>
        <a:xfrm>
          <a:off x="0" y="835904"/>
          <a:ext cx="10515600" cy="74353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a:t>Decomposition		AB </a:t>
          </a:r>
          <a:r>
            <a:rPr lang="en-US" sz="3100" kern="1200">
              <a:sym typeface="Wingdings" panose="05000000000000000000" pitchFamily="2" charset="2"/>
            </a:rPr>
            <a:t></a:t>
          </a:r>
          <a:r>
            <a:rPr lang="en-US" sz="3100" kern="1200"/>
            <a:t> A + B</a:t>
          </a:r>
        </a:p>
      </dsp:txBody>
      <dsp:txXfrm>
        <a:off x="36296" y="872200"/>
        <a:ext cx="10443008" cy="670943"/>
      </dsp:txXfrm>
    </dsp:sp>
    <dsp:sp modelId="{42611346-B13C-45F6-812F-3C46F6E089AA}">
      <dsp:nvSpPr>
        <dsp:cNvPr id="0" name=""/>
        <dsp:cNvSpPr/>
      </dsp:nvSpPr>
      <dsp:spPr>
        <a:xfrm>
          <a:off x="0" y="1668719"/>
          <a:ext cx="10515600" cy="74353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a:t>Combustion		</a:t>
          </a:r>
          <a:r>
            <a:rPr lang="en-US" sz="3100" kern="1200" dirty="0" err="1"/>
            <a:t>C</a:t>
          </a:r>
          <a:r>
            <a:rPr lang="en-US" sz="3100" kern="1200" baseline="-25000" dirty="0" err="1"/>
            <a:t>x</a:t>
          </a:r>
          <a:r>
            <a:rPr lang="en-US" sz="3100" kern="1200" dirty="0" err="1"/>
            <a:t>H</a:t>
          </a:r>
          <a:r>
            <a:rPr lang="en-US" sz="3100" kern="1200" baseline="-25000" dirty="0" err="1"/>
            <a:t>y</a:t>
          </a:r>
          <a:r>
            <a:rPr lang="en-US" sz="3100" kern="1200" dirty="0"/>
            <a:t> + O</a:t>
          </a:r>
          <a:r>
            <a:rPr lang="en-US" sz="3100" kern="1200" baseline="-25000" dirty="0"/>
            <a:t>2</a:t>
          </a:r>
          <a:r>
            <a:rPr lang="en-US" sz="3100" kern="1200" dirty="0"/>
            <a:t> </a:t>
          </a:r>
          <a:r>
            <a:rPr lang="en-US" sz="3100" kern="1200" dirty="0">
              <a:sym typeface="Wingdings" panose="05000000000000000000" pitchFamily="2" charset="2"/>
            </a:rPr>
            <a:t></a:t>
          </a:r>
          <a:r>
            <a:rPr lang="en-US" sz="3100" kern="1200" dirty="0"/>
            <a:t> CO</a:t>
          </a:r>
          <a:r>
            <a:rPr lang="en-US" sz="3100" kern="1200" baseline="-25000" dirty="0"/>
            <a:t>2</a:t>
          </a:r>
          <a:r>
            <a:rPr lang="en-US" sz="3100" kern="1200" dirty="0"/>
            <a:t> + H</a:t>
          </a:r>
          <a:r>
            <a:rPr lang="en-US" sz="3100" kern="1200" baseline="-25000" dirty="0"/>
            <a:t>2</a:t>
          </a:r>
          <a:r>
            <a:rPr lang="en-US" sz="3100" kern="1200" dirty="0"/>
            <a:t>O</a:t>
          </a:r>
        </a:p>
      </dsp:txBody>
      <dsp:txXfrm>
        <a:off x="36296" y="1705015"/>
        <a:ext cx="10443008" cy="670943"/>
      </dsp:txXfrm>
    </dsp:sp>
    <dsp:sp modelId="{C9784CB4-7653-4199-A6B9-D9E1142765FE}">
      <dsp:nvSpPr>
        <dsp:cNvPr id="0" name=""/>
        <dsp:cNvSpPr/>
      </dsp:nvSpPr>
      <dsp:spPr>
        <a:xfrm>
          <a:off x="0" y="2501534"/>
          <a:ext cx="10515600" cy="74353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a:t>Single Replacement 	A + BC </a:t>
          </a:r>
          <a:r>
            <a:rPr lang="en-US" sz="3100" kern="1200">
              <a:sym typeface="Wingdings" panose="05000000000000000000" pitchFamily="2" charset="2"/>
            </a:rPr>
            <a:t></a:t>
          </a:r>
          <a:r>
            <a:rPr lang="en-US" sz="3100" kern="1200"/>
            <a:t> AC + B</a:t>
          </a:r>
        </a:p>
      </dsp:txBody>
      <dsp:txXfrm>
        <a:off x="36296" y="2537830"/>
        <a:ext cx="10443008" cy="670943"/>
      </dsp:txXfrm>
    </dsp:sp>
    <dsp:sp modelId="{3762E771-7659-4860-9303-BCAC119D9E02}">
      <dsp:nvSpPr>
        <dsp:cNvPr id="0" name=""/>
        <dsp:cNvSpPr/>
      </dsp:nvSpPr>
      <dsp:spPr>
        <a:xfrm>
          <a:off x="0" y="3334349"/>
          <a:ext cx="10515600" cy="743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a:t>Double Replacement    	AB + CD </a:t>
          </a:r>
          <a:r>
            <a:rPr lang="en-US" sz="3100" kern="1200" dirty="0">
              <a:sym typeface="Wingdings" panose="05000000000000000000" pitchFamily="2" charset="2"/>
            </a:rPr>
            <a:t></a:t>
          </a:r>
          <a:r>
            <a:rPr lang="en-US" sz="3100" kern="1200" dirty="0"/>
            <a:t> AD + CB</a:t>
          </a:r>
        </a:p>
      </dsp:txBody>
      <dsp:txXfrm>
        <a:off x="36296" y="3370645"/>
        <a:ext cx="10443008" cy="67094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11/29/2019</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11/29/2019</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11/29/2019</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11/29/2019</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11/29/2019</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11/29/2019</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11/29/2019</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11/29/2019</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11/29/2019</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11/29/2019</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2012books.lardbucket.org/books/principles-of-general-chemistry-v1.0/s05-03-a-description-of-matter.html"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ideo" Target="https://www.youtube.com/embed/xazQRcSCRaY" TargetMode="External"/><Relationship Id="rId5" Type="http://schemas.openxmlformats.org/officeDocument/2006/relationships/image" Target="../media/image35.jpe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7.xml"/><Relationship Id="rId1" Type="http://schemas.openxmlformats.org/officeDocument/2006/relationships/video" Target="https://www.youtube.com/embed/P30QlwSsUic?feature=oembed"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ideo" Target="https://www.youtube.com/embed/1EXr_L7Ojqg?feature=oembed" TargetMode="Externa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2.xml"/><Relationship Id="rId1" Type="http://schemas.openxmlformats.org/officeDocument/2006/relationships/video" Target="https://www.youtube.com/embed/rz4Dd1I_fX0?feature=oembed"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BRDApYgvDqQ?feature=oembed"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hyperlink" Target="http://commons.wikimedia.org/wiki/file:arrow_green2_en.svg"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4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hyperlink" Target="https://chem.libretexts.org/Core/Physical_and_Theoretical_Chemistry/Kinetics/Rate_Laws/Reaction_Mechanisms/Elementary_Reactions" TargetMode="External"/><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chem.libretexts.org/Core/Physical_and_Theoretical_Chemistry/Kinetics/Rate_Laws/Reaction_Mechanisms/Elementary_Reactions" TargetMode="External"/><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7.xml"/><Relationship Id="rId1" Type="http://schemas.openxmlformats.org/officeDocument/2006/relationships/video" Target="https://www.youtube.com/embed/qgVFkRn8f10?feature=oembed"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18.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jpeg"/><Relationship Id="rId5" Type="http://schemas.openxmlformats.org/officeDocument/2006/relationships/image" Target="../media/image21.svg"/><Relationship Id="rId10" Type="http://schemas.openxmlformats.org/officeDocument/2006/relationships/image" Target="../media/image16.jpeg"/><Relationship Id="rId4" Type="http://schemas.openxmlformats.org/officeDocument/2006/relationships/image" Target="../media/image12.png"/><Relationship Id="rId9" Type="http://schemas.openxmlformats.org/officeDocument/2006/relationships/image" Target="../media/image15.jpe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MEIXRLcC6RA?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1579714"/>
            <a:ext cx="9144000" cy="2407397"/>
          </a:xfrm>
        </p:spPr>
        <p:txBody>
          <a:bodyPr>
            <a:normAutofit/>
          </a:bodyPr>
          <a:lstStyle/>
          <a:p>
            <a:r>
              <a:rPr lang="en-US" sz="8000" dirty="0">
                <a:solidFill>
                  <a:schemeClr val="bg1"/>
                </a:solidFill>
                <a:latin typeface="Rockwell" panose="02060603020205020403" pitchFamily="18" charset="0"/>
              </a:rPr>
              <a:t>Unit B: Matter &amp; Chemical Change</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638550" y="3992163"/>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524000" y="4329376"/>
            <a:ext cx="9144000" cy="658268"/>
          </a:xfrm>
        </p:spPr>
        <p:txBody>
          <a:bodyPr>
            <a:normAutofit/>
          </a:bodyP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Science 9 - Redding</a:t>
            </a: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3790715" y="4482751"/>
            <a:ext cx="3194131" cy="3194131"/>
          </a:xfrm>
          <a:prstGeom prst="rect">
            <a:avLst/>
          </a:prstGeom>
        </p:spPr>
      </p:pic>
      <p:pic>
        <p:nvPicPr>
          <p:cNvPr id="11" name="Graphic 10" descr="Microscope">
            <a:extLst>
              <a:ext uri="{FF2B5EF4-FFF2-40B4-BE49-F238E27FC236}">
                <a16:creationId xmlns:a16="http://schemas.microsoft.com/office/drawing/2014/main" id="{3CB00449-E308-4DF3-9CFD-9A7D30B672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338607" flipH="1">
            <a:off x="-587261" y="1663257"/>
            <a:ext cx="2684499" cy="2684499"/>
          </a:xfrm>
          <a:prstGeom prst="rect">
            <a:avLst/>
          </a:prstGeom>
        </p:spPr>
      </p:pic>
      <p:pic>
        <p:nvPicPr>
          <p:cNvPr id="13" name="Graphic 12" descr="Test tubes">
            <a:extLst>
              <a:ext uri="{FF2B5EF4-FFF2-40B4-BE49-F238E27FC236}">
                <a16:creationId xmlns:a16="http://schemas.microsoft.com/office/drawing/2014/main" id="{6A56DF0C-1331-406E-AEE6-06E0E59FB9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1078969">
            <a:off x="1920309" y="4797205"/>
            <a:ext cx="2453456" cy="2453456"/>
          </a:xfrm>
          <a:prstGeom prst="rect">
            <a:avLst/>
          </a:prstGeom>
        </p:spPr>
      </p:pic>
      <p:pic>
        <p:nvPicPr>
          <p:cNvPr id="7" name="Graphic 6" descr="Beaker">
            <a:extLst>
              <a:ext uri="{FF2B5EF4-FFF2-40B4-BE49-F238E27FC236}">
                <a16:creationId xmlns:a16="http://schemas.microsoft.com/office/drawing/2014/main" id="{88D22565-F42F-439B-A6A4-CF161165E6B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213697">
            <a:off x="-491837" y="3688628"/>
            <a:ext cx="3245427" cy="3245427"/>
          </a:xfrm>
          <a:prstGeom prst="rect">
            <a:avLst/>
          </a:prstGeom>
        </p:spPr>
      </p:pic>
      <p:pic>
        <p:nvPicPr>
          <p:cNvPr id="9" name="Graphic 8" descr="Flask">
            <a:extLst>
              <a:ext uri="{FF2B5EF4-FFF2-40B4-BE49-F238E27FC236}">
                <a16:creationId xmlns:a16="http://schemas.microsoft.com/office/drawing/2014/main" id="{B46E3E84-D1E6-4422-AA93-3EE98A821B9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20451125">
            <a:off x="8514237" y="-118161"/>
            <a:ext cx="3005286" cy="3005286"/>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2906397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325563"/>
          </a:xfrm>
        </p:spPr>
        <p:txBody>
          <a:bodyPr/>
          <a:lstStyle/>
          <a:p>
            <a:r>
              <a:rPr lang="en-US" dirty="0" smtClean="0">
                <a:solidFill>
                  <a:schemeClr val="accent5">
                    <a:lumMod val="50000"/>
                  </a:schemeClr>
                </a:solidFill>
                <a:latin typeface="Rockwell" panose="02060603020205020403" pitchFamily="18" charset="0"/>
              </a:rPr>
              <a:t>WHMIS</a:t>
            </a:r>
            <a:endParaRPr lang="en-US" dirty="0">
              <a:solidFill>
                <a:schemeClr val="accent5">
                  <a:lumMod val="50000"/>
                </a:schemeClr>
              </a:solidFill>
              <a:latin typeface="Rockwell" panose="02060603020205020403" pitchFamily="18" charset="0"/>
            </a:endParaRPr>
          </a:p>
        </p:txBody>
      </p:sp>
      <p:grpSp>
        <p:nvGrpSpPr>
          <p:cNvPr id="9" name="Group 8">
            <a:extLst>
              <a:ext uri="{FF2B5EF4-FFF2-40B4-BE49-F238E27FC236}">
                <a16:creationId xmlns:a16="http://schemas.microsoft.com/office/drawing/2014/main" id="{798EA88B-C439-4F17-9585-820972CE0BA5}"/>
              </a:ext>
              <a:ext uri="{C183D7F6-B498-43B3-948B-1728B52AA6E4}">
                <adec:decorative xmlns:adec="http://schemas.microsoft.com/office/drawing/2017/decorative" xmlns="" val="1"/>
              </a:ext>
            </a:extLst>
          </p:cNvPr>
          <p:cNvGrpSpPr/>
          <p:nvPr/>
        </p:nvGrpSpPr>
        <p:grpSpPr>
          <a:xfrm>
            <a:off x="9009186" y="0"/>
            <a:ext cx="3668917" cy="6941127"/>
            <a:chOff x="9009186" y="0"/>
            <a:chExt cx="3668917" cy="6941127"/>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Clipboard">
              <a:extLst>
                <a:ext uri="{FF2B5EF4-FFF2-40B4-BE49-F238E27FC236}">
                  <a16:creationId xmlns:a16="http://schemas.microsoft.com/office/drawing/2014/main" id="{4F58D0C9-D25F-4044-8F1B-4190E5A1BD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009186" y="3272210"/>
              <a:ext cx="3668917" cy="3668917"/>
            </a:xfrm>
            <a:prstGeom prst="rect">
              <a:avLst/>
            </a:prstGeom>
          </p:spPr>
        </p:pic>
      </p:grpSp>
      <p:pic>
        <p:nvPicPr>
          <p:cNvPr id="12" name="Picture 11" descr="Pictogram Names">
            <a:extLst>
              <a:ext uri="{FF2B5EF4-FFF2-40B4-BE49-F238E27FC236}">
                <a16:creationId xmlns:a16="http://schemas.microsoft.com/office/drawing/2014/main" id="{1CCE07E6-A7F0-4127-8A77-75A187F8CAB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21284" y="1285461"/>
            <a:ext cx="8130538" cy="5365474"/>
          </a:xfrm>
          <a:prstGeom prst="rect">
            <a:avLst/>
          </a:prstGeom>
          <a:noFill/>
          <a:ln>
            <a:noFill/>
          </a:ln>
        </p:spPr>
      </p:pic>
    </p:spTree>
    <p:extLst>
      <p:ext uri="{BB962C8B-B14F-4D97-AF65-F5344CB8AC3E}">
        <p14:creationId xmlns:p14="http://schemas.microsoft.com/office/powerpoint/2010/main" val="1137581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lstStyle/>
          <a:p>
            <a:r>
              <a:rPr lang="en-US" dirty="0">
                <a:solidFill>
                  <a:schemeClr val="accent5">
                    <a:lumMod val="50000"/>
                  </a:schemeClr>
                </a:solidFill>
                <a:latin typeface="Rockwell" panose="02060603020205020403" pitchFamily="18" charset="0"/>
              </a:rPr>
              <a:t>Where can I find…</a:t>
            </a: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521284" y="1392382"/>
            <a:ext cx="8378529" cy="4351338"/>
          </a:xfrm>
        </p:spPr>
        <p:txBody>
          <a:bodyPr/>
          <a:lstStyle/>
          <a:p>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(Use this space to discuss what should be done at the end of your lab time.) </a:t>
            </a:r>
          </a:p>
          <a:p>
            <a:endParaRPr lang="en-US" dirty="0">
              <a:solidFill>
                <a:schemeClr val="accent5">
                  <a:lumMod val="50000"/>
                </a:schemeClr>
              </a:solidFill>
            </a:endParaRPr>
          </a:p>
        </p:txBody>
      </p:sp>
      <p:grpSp>
        <p:nvGrpSpPr>
          <p:cNvPr id="9" name="Group 8">
            <a:extLst>
              <a:ext uri="{FF2B5EF4-FFF2-40B4-BE49-F238E27FC236}">
                <a16:creationId xmlns:a16="http://schemas.microsoft.com/office/drawing/2014/main" id="{5EB226A9-D9EE-4576-B6BE-BA2E94C1613A}"/>
              </a:ext>
              <a:ext uri="{C183D7F6-B498-43B3-948B-1728B52AA6E4}">
                <adec:decorative xmlns:adec="http://schemas.microsoft.com/office/drawing/2017/decorative" xmlns="" val="1"/>
              </a:ext>
            </a:extLst>
          </p:cNvPr>
          <p:cNvGrpSpPr/>
          <p:nvPr/>
        </p:nvGrpSpPr>
        <p:grpSpPr>
          <a:xfrm>
            <a:off x="8936181" y="0"/>
            <a:ext cx="3890553" cy="6904758"/>
            <a:chOff x="8936181" y="0"/>
            <a:chExt cx="3890553" cy="6904758"/>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Microscope">
              <a:extLst>
                <a:ext uri="{FF2B5EF4-FFF2-40B4-BE49-F238E27FC236}">
                  <a16:creationId xmlns:a16="http://schemas.microsoft.com/office/drawing/2014/main" id="{A9B090FE-5998-4BAC-AB8D-6F40D44C81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flipH="1">
              <a:off x="8936181" y="3014205"/>
              <a:ext cx="3890553" cy="3890553"/>
            </a:xfrm>
            <a:prstGeom prst="rect">
              <a:avLst/>
            </a:prstGeom>
          </p:spPr>
        </p:pic>
      </p:grpSp>
      <p:pic>
        <p:nvPicPr>
          <p:cNvPr id="12" name="Picture 11">
            <a:extLst>
              <a:ext uri="{FF2B5EF4-FFF2-40B4-BE49-F238E27FC236}">
                <a16:creationId xmlns:a16="http://schemas.microsoft.com/office/drawing/2014/main" id="{20EF2562-586E-4073-B6A3-06446D527ADC}"/>
              </a:ext>
            </a:extLst>
          </p:cNvPr>
          <p:cNvPicPr>
            <a:picLocks noChangeAspect="1"/>
          </p:cNvPicPr>
          <p:nvPr/>
        </p:nvPicPr>
        <p:blipFill rotWithShape="1">
          <a:blip r:embed="rId4"/>
          <a:srcRect l="15251" t="14668" r="15543" b="5302"/>
          <a:stretch/>
        </p:blipFill>
        <p:spPr>
          <a:xfrm>
            <a:off x="285908" y="1219201"/>
            <a:ext cx="8437493" cy="5485710"/>
          </a:xfrm>
          <a:prstGeom prst="rect">
            <a:avLst/>
          </a:prstGeom>
        </p:spPr>
      </p:pic>
    </p:spTree>
    <p:extLst>
      <p:ext uri="{BB962C8B-B14F-4D97-AF65-F5344CB8AC3E}">
        <p14:creationId xmlns:p14="http://schemas.microsoft.com/office/powerpoint/2010/main" val="3937033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lstStyle/>
          <a:p>
            <a:r>
              <a:rPr lang="en-US" dirty="0">
                <a:solidFill>
                  <a:schemeClr val="accent5">
                    <a:lumMod val="50000"/>
                  </a:schemeClr>
                </a:solidFill>
                <a:latin typeface="Rockwell" panose="02060603020205020403" pitchFamily="18" charset="0"/>
              </a:rPr>
              <a:t>When you are done</a:t>
            </a: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251792" y="1537252"/>
            <a:ext cx="8648022" cy="4359965"/>
          </a:xfrm>
        </p:spPr>
        <p:txBody>
          <a:bodyPr>
            <a:normAutofit/>
          </a:bodyPr>
          <a:lstStyle/>
          <a:p>
            <a:pPr lvl="0"/>
            <a:r>
              <a:rPr lang="en-US" dirty="0"/>
              <a:t>Finish your work with ample time left to complete your clean-up.</a:t>
            </a:r>
            <a:endParaRPr lang="en-CA" dirty="0"/>
          </a:p>
          <a:p>
            <a:pPr lvl="0"/>
            <a:r>
              <a:rPr lang="en-US" dirty="0"/>
              <a:t>Clean and store all lab equipment as directed by your teacher.</a:t>
            </a:r>
            <a:endParaRPr lang="en-CA" dirty="0"/>
          </a:p>
          <a:p>
            <a:pPr lvl="0"/>
            <a:r>
              <a:rPr lang="en-US" dirty="0"/>
              <a:t>Properly put away all materials.</a:t>
            </a:r>
            <a:endParaRPr lang="en-CA" dirty="0"/>
          </a:p>
          <a:p>
            <a:pPr lvl="0"/>
            <a:r>
              <a:rPr lang="en-US" dirty="0"/>
              <a:t>Wash or wipe countertops, throw garbage and waste materials into approved containers, and clean the sink.  Do not leave any material in the sink, especially after a dissection, as this material will plug the drain.</a:t>
            </a:r>
            <a:endParaRPr lang="en-CA" dirty="0"/>
          </a:p>
        </p:txBody>
      </p:sp>
      <p:grpSp>
        <p:nvGrpSpPr>
          <p:cNvPr id="13" name="Group 12">
            <a:extLst>
              <a:ext uri="{FF2B5EF4-FFF2-40B4-BE49-F238E27FC236}">
                <a16:creationId xmlns:a16="http://schemas.microsoft.com/office/drawing/2014/main" id="{9C15E21A-C111-4D39-BB47-E83988E5A05E}"/>
              </a:ext>
              <a:ext uri="{C183D7F6-B498-43B3-948B-1728B52AA6E4}">
                <adec:decorative xmlns:adec="http://schemas.microsoft.com/office/drawing/2017/decorative" xmlns=""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id="{57BD2CFA-105C-4606-859E-A8413C62B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50534" y="4155643"/>
              <a:ext cx="2798617" cy="2798617"/>
            </a:xfrm>
            <a:prstGeom prst="rect">
              <a:avLst/>
            </a:prstGeom>
          </p:spPr>
        </p:pic>
      </p:grpSp>
    </p:spTree>
    <p:extLst>
      <p:ext uri="{BB962C8B-B14F-4D97-AF65-F5344CB8AC3E}">
        <p14:creationId xmlns:p14="http://schemas.microsoft.com/office/powerpoint/2010/main" val="2782172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02D87-BCA7-4639-9391-3DCC33DE8A9E}"/>
              </a:ext>
            </a:extLst>
          </p:cNvPr>
          <p:cNvSpPr>
            <a:spLocks noGrp="1"/>
          </p:cNvSpPr>
          <p:nvPr>
            <p:ph type="title"/>
          </p:nvPr>
        </p:nvSpPr>
        <p:spPr>
          <a:xfrm>
            <a:off x="821516" y="640263"/>
            <a:ext cx="6204984" cy="1344975"/>
          </a:xfrm>
        </p:spPr>
        <p:txBody>
          <a:bodyPr>
            <a:normAutofit/>
          </a:bodyPr>
          <a:lstStyle/>
          <a:p>
            <a:r>
              <a:rPr lang="en-CA" sz="4000"/>
              <a:t>Classifying Matter</a:t>
            </a:r>
          </a:p>
        </p:txBody>
      </p:sp>
      <p:sp>
        <p:nvSpPr>
          <p:cNvPr id="3" name="Content Placeholder 2">
            <a:extLst>
              <a:ext uri="{FF2B5EF4-FFF2-40B4-BE49-F238E27FC236}">
                <a16:creationId xmlns:a16="http://schemas.microsoft.com/office/drawing/2014/main" id="{4DC5FC37-C4F3-4952-B659-BEF06FC98E7C}"/>
              </a:ext>
            </a:extLst>
          </p:cNvPr>
          <p:cNvSpPr>
            <a:spLocks noGrp="1"/>
          </p:cNvSpPr>
          <p:nvPr>
            <p:ph idx="1"/>
          </p:nvPr>
        </p:nvSpPr>
        <p:spPr>
          <a:xfrm>
            <a:off x="821515" y="2121762"/>
            <a:ext cx="6204984" cy="3626917"/>
          </a:xfrm>
        </p:spPr>
        <p:txBody>
          <a:bodyPr>
            <a:normAutofit/>
          </a:bodyPr>
          <a:lstStyle/>
          <a:p>
            <a:pPr marL="0" indent="0">
              <a:buNone/>
            </a:pPr>
            <a:r>
              <a:rPr lang="en-CA" sz="2200"/>
              <a:t>The Particle Model of Matter</a:t>
            </a:r>
          </a:p>
          <a:p>
            <a:r>
              <a:rPr lang="en-US" sz="2200"/>
              <a:t>All matter is made up of extremely tiny particles.</a:t>
            </a:r>
          </a:p>
          <a:p>
            <a:r>
              <a:rPr lang="en-US" sz="2200"/>
              <a:t>Each pure substance has its own kind of particle, different from the particles of other pure substances.</a:t>
            </a:r>
          </a:p>
          <a:p>
            <a:r>
              <a:rPr lang="en-US" sz="2200"/>
              <a:t>Particles attract each other.</a:t>
            </a:r>
          </a:p>
          <a:p>
            <a:r>
              <a:rPr lang="en-US" sz="2200"/>
              <a:t>Particles are always moving.</a:t>
            </a:r>
          </a:p>
          <a:p>
            <a:r>
              <a:rPr lang="en-US" sz="2200"/>
              <a:t>Particles at a higher temperature move faster on average than particles at a lower temperature.</a:t>
            </a:r>
            <a:endParaRPr lang="en-CA" sz="2200"/>
          </a:p>
        </p:txBody>
      </p:sp>
      <p:pic>
        <p:nvPicPr>
          <p:cNvPr id="3078" name="Picture 6" descr="Solid liquid gas water clipart">
            <a:extLst>
              <a:ext uri="{FF2B5EF4-FFF2-40B4-BE49-F238E27FC236}">
                <a16:creationId xmlns:a16="http://schemas.microsoft.com/office/drawing/2014/main" id="{2593C572-BC7D-4B13-8952-8FC37DDD3A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29551" y="484784"/>
            <a:ext cx="4042409" cy="1930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3+ Solid Matter Clipart">
            <a:extLst>
              <a:ext uri="{FF2B5EF4-FFF2-40B4-BE49-F238E27FC236}">
                <a16:creationId xmlns:a16="http://schemas.microsoft.com/office/drawing/2014/main" id="{F1EC315B-CDC4-4E0B-BCA3-62883A86DB6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35978" y="2828925"/>
            <a:ext cx="3029555" cy="338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84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A89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screenshot of a cell phone&#10;&#10;Description automatically generated">
            <a:extLst>
              <a:ext uri="{FF2B5EF4-FFF2-40B4-BE49-F238E27FC236}">
                <a16:creationId xmlns:a16="http://schemas.microsoft.com/office/drawing/2014/main" id="{8263A539-2C6D-48F7-B4C0-8DF966BA9B7B}"/>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2223198" y="1487272"/>
            <a:ext cx="9980393" cy="4566030"/>
          </a:xfrm>
          <a:prstGeom prst="rect">
            <a:avLst/>
          </a:prstGeom>
        </p:spPr>
      </p:pic>
      <p:sp>
        <p:nvSpPr>
          <p:cNvPr id="2" name="Title 1">
            <a:extLst>
              <a:ext uri="{FF2B5EF4-FFF2-40B4-BE49-F238E27FC236}">
                <a16:creationId xmlns:a16="http://schemas.microsoft.com/office/drawing/2014/main" id="{32A0D0D8-89EB-43E5-A35F-F5B6764DF4EA}"/>
              </a:ext>
            </a:extLst>
          </p:cNvPr>
          <p:cNvSpPr>
            <a:spLocks noGrp="1"/>
          </p:cNvSpPr>
          <p:nvPr>
            <p:ph type="title"/>
          </p:nvPr>
        </p:nvSpPr>
        <p:spPr>
          <a:xfrm>
            <a:off x="641957" y="804698"/>
            <a:ext cx="2743200" cy="2743200"/>
          </a:xfrm>
          <a:prstGeom prst="ellipse">
            <a:avLst/>
          </a:prstGeom>
          <a:solidFill>
            <a:srgbClr val="262626"/>
          </a:solidFill>
          <a:ln w="174625" cmpd="thinThick">
            <a:solidFill>
              <a:srgbClr val="262626"/>
            </a:solidFill>
          </a:ln>
        </p:spPr>
        <p:txBody>
          <a:bodyPr>
            <a:normAutofit/>
          </a:bodyPr>
          <a:lstStyle/>
          <a:p>
            <a:pPr algn="ctr"/>
            <a:r>
              <a:rPr lang="en-CA" sz="2600">
                <a:solidFill>
                  <a:srgbClr val="FFFFFF"/>
                </a:solidFill>
              </a:rPr>
              <a:t>Classification of Matter</a:t>
            </a:r>
          </a:p>
        </p:txBody>
      </p:sp>
    </p:spTree>
    <p:extLst>
      <p:ext uri="{BB962C8B-B14F-4D97-AF65-F5344CB8AC3E}">
        <p14:creationId xmlns:p14="http://schemas.microsoft.com/office/powerpoint/2010/main" val="2405376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82E7-F400-4A86-8891-0C39D2B2DC1B}"/>
              </a:ext>
            </a:extLst>
          </p:cNvPr>
          <p:cNvSpPr>
            <a:spLocks noGrp="1"/>
          </p:cNvSpPr>
          <p:nvPr>
            <p:ph type="title"/>
          </p:nvPr>
        </p:nvSpPr>
        <p:spPr/>
        <p:txBody>
          <a:bodyPr/>
          <a:lstStyle/>
          <a:p>
            <a:r>
              <a:rPr lang="en-CA" dirty="0"/>
              <a:t>Homogeneous &amp; Heterogeneous Mixtures</a:t>
            </a:r>
          </a:p>
        </p:txBody>
      </p:sp>
      <p:sp>
        <p:nvSpPr>
          <p:cNvPr id="3" name="Content Placeholder 2">
            <a:extLst>
              <a:ext uri="{FF2B5EF4-FFF2-40B4-BE49-F238E27FC236}">
                <a16:creationId xmlns:a16="http://schemas.microsoft.com/office/drawing/2014/main" id="{C44053E7-6BBE-4CB4-A0F5-69C93C315276}"/>
              </a:ext>
            </a:extLst>
          </p:cNvPr>
          <p:cNvSpPr>
            <a:spLocks noGrp="1"/>
          </p:cNvSpPr>
          <p:nvPr>
            <p:ph idx="1"/>
          </p:nvPr>
        </p:nvSpPr>
        <p:spPr>
          <a:xfrm>
            <a:off x="838200" y="1825625"/>
            <a:ext cx="10515600" cy="4667250"/>
          </a:xfrm>
        </p:spPr>
        <p:txBody>
          <a:bodyPr>
            <a:normAutofit/>
          </a:bodyPr>
          <a:lstStyle/>
          <a:p>
            <a:r>
              <a:rPr lang="en-US" dirty="0"/>
              <a:t>If the particles are uniformly scattered, the mixture is </a:t>
            </a:r>
            <a:r>
              <a:rPr lang="en-US" b="1" dirty="0"/>
              <a:t>homogeneous.</a:t>
            </a:r>
          </a:p>
          <a:p>
            <a:pPr lvl="1"/>
            <a:r>
              <a:rPr lang="en-CA" dirty="0"/>
              <a:t>Solutions</a:t>
            </a:r>
          </a:p>
          <a:p>
            <a:r>
              <a:rPr lang="en-US" dirty="0"/>
              <a:t>If the particles are not uniformly scattered, the mixture is </a:t>
            </a:r>
            <a:r>
              <a:rPr lang="en-US" b="1" dirty="0"/>
              <a:t>heterogeneous</a:t>
            </a:r>
            <a:r>
              <a:rPr lang="en-US" dirty="0"/>
              <a:t>.</a:t>
            </a:r>
          </a:p>
          <a:p>
            <a:pPr lvl="1"/>
            <a:r>
              <a:rPr lang="en-CA" dirty="0"/>
              <a:t>Colloids - </a:t>
            </a:r>
            <a:r>
              <a:rPr lang="en-US" dirty="0"/>
              <a:t>heterogeneous mixtures composed of fine particles evenly distributed throughout a second substance.</a:t>
            </a:r>
            <a:endParaRPr lang="en-CA" dirty="0"/>
          </a:p>
          <a:p>
            <a:pPr lvl="1"/>
            <a:r>
              <a:rPr lang="en-CA" dirty="0"/>
              <a:t>Emulsions - </a:t>
            </a:r>
            <a:r>
              <a:rPr lang="en-US" dirty="0"/>
              <a:t>types of colloids in which liquids are dispersed in liquids.</a:t>
            </a:r>
            <a:endParaRPr lang="en-CA" dirty="0"/>
          </a:p>
          <a:p>
            <a:pPr lvl="1"/>
            <a:r>
              <a:rPr lang="en-CA" dirty="0"/>
              <a:t>Suspensions - </a:t>
            </a:r>
            <a:r>
              <a:rPr lang="en-US" dirty="0"/>
              <a:t>a heterogeneous mixture made of large particles that are uniformly mixed but will settle if left undisturbed.</a:t>
            </a:r>
            <a:endParaRPr lang="en-CA" dirty="0"/>
          </a:p>
          <a:p>
            <a:pPr lvl="1"/>
            <a:r>
              <a:rPr lang="en-CA" dirty="0"/>
              <a:t>Mechanical Mixtures - </a:t>
            </a:r>
            <a:r>
              <a:rPr lang="en-US" dirty="0"/>
              <a:t>mechanical mixtures, the different parts are big enough to see, and they stay mixed.</a:t>
            </a:r>
            <a:endParaRPr lang="en-CA" dirty="0"/>
          </a:p>
        </p:txBody>
      </p:sp>
    </p:spTree>
    <p:extLst>
      <p:ext uri="{BB962C8B-B14F-4D97-AF65-F5344CB8AC3E}">
        <p14:creationId xmlns:p14="http://schemas.microsoft.com/office/powerpoint/2010/main" val="3124028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1579714"/>
            <a:ext cx="9144000" cy="2407397"/>
          </a:xfrm>
        </p:spPr>
        <p:txBody>
          <a:bodyPr>
            <a:normAutofit/>
          </a:bodyPr>
          <a:lstStyle/>
          <a:p>
            <a:r>
              <a:rPr lang="en-US" sz="8000" dirty="0">
                <a:solidFill>
                  <a:schemeClr val="bg1"/>
                </a:solidFill>
                <a:latin typeface="Rockwell" panose="02060603020205020403" pitchFamily="18" charset="0"/>
              </a:rPr>
              <a:t>Topic 2</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Changes in Matter</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638550" y="3992163"/>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524000" y="4329376"/>
            <a:ext cx="9144000" cy="658268"/>
          </a:xfrm>
        </p:spPr>
        <p:txBody>
          <a:bodyPr>
            <a:normAutofit/>
          </a:bodyP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Science 9 - Redding</a:t>
            </a: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3790715" y="4482751"/>
            <a:ext cx="3194131" cy="3194131"/>
          </a:xfrm>
          <a:prstGeom prst="rect">
            <a:avLst/>
          </a:prstGeom>
        </p:spPr>
      </p:pic>
      <p:pic>
        <p:nvPicPr>
          <p:cNvPr id="11" name="Graphic 10" descr="Microscope">
            <a:extLst>
              <a:ext uri="{FF2B5EF4-FFF2-40B4-BE49-F238E27FC236}">
                <a16:creationId xmlns:a16="http://schemas.microsoft.com/office/drawing/2014/main" id="{3CB00449-E308-4DF3-9CFD-9A7D30B672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338607" flipH="1">
            <a:off x="-587261" y="1663257"/>
            <a:ext cx="2684499" cy="2684499"/>
          </a:xfrm>
          <a:prstGeom prst="rect">
            <a:avLst/>
          </a:prstGeom>
        </p:spPr>
      </p:pic>
      <p:pic>
        <p:nvPicPr>
          <p:cNvPr id="13" name="Graphic 12" descr="Test tubes">
            <a:extLst>
              <a:ext uri="{FF2B5EF4-FFF2-40B4-BE49-F238E27FC236}">
                <a16:creationId xmlns:a16="http://schemas.microsoft.com/office/drawing/2014/main" id="{6A56DF0C-1331-406E-AEE6-06E0E59FB9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1078969">
            <a:off x="1920309" y="4797205"/>
            <a:ext cx="2453456" cy="2453456"/>
          </a:xfrm>
          <a:prstGeom prst="rect">
            <a:avLst/>
          </a:prstGeom>
        </p:spPr>
      </p:pic>
      <p:pic>
        <p:nvPicPr>
          <p:cNvPr id="7" name="Graphic 6" descr="Beaker">
            <a:extLst>
              <a:ext uri="{FF2B5EF4-FFF2-40B4-BE49-F238E27FC236}">
                <a16:creationId xmlns:a16="http://schemas.microsoft.com/office/drawing/2014/main" id="{88D22565-F42F-439B-A6A4-CF161165E6B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213697">
            <a:off x="-491837" y="3688628"/>
            <a:ext cx="3245427" cy="3245427"/>
          </a:xfrm>
          <a:prstGeom prst="rect">
            <a:avLst/>
          </a:prstGeom>
        </p:spPr>
      </p:pic>
      <p:pic>
        <p:nvPicPr>
          <p:cNvPr id="9" name="Graphic 8" descr="Flask">
            <a:extLst>
              <a:ext uri="{FF2B5EF4-FFF2-40B4-BE49-F238E27FC236}">
                <a16:creationId xmlns:a16="http://schemas.microsoft.com/office/drawing/2014/main" id="{B46E3E84-D1E6-4422-AA93-3EE98A821B9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20451125">
            <a:off x="8514237" y="-118161"/>
            <a:ext cx="3005286" cy="3005286"/>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2538908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0739B-1E14-4BC8-96BE-B904F36A439A}"/>
              </a:ext>
            </a:extLst>
          </p:cNvPr>
          <p:cNvSpPr>
            <a:spLocks noGrp="1"/>
          </p:cNvSpPr>
          <p:nvPr>
            <p:ph type="title"/>
          </p:nvPr>
        </p:nvSpPr>
        <p:spPr/>
        <p:txBody>
          <a:bodyPr/>
          <a:lstStyle/>
          <a:p>
            <a:r>
              <a:rPr lang="en-CA" dirty="0"/>
              <a:t>Physical and Chemical Changes</a:t>
            </a:r>
          </a:p>
        </p:txBody>
      </p:sp>
      <p:sp>
        <p:nvSpPr>
          <p:cNvPr id="3" name="Content Placeholder 2">
            <a:extLst>
              <a:ext uri="{FF2B5EF4-FFF2-40B4-BE49-F238E27FC236}">
                <a16:creationId xmlns:a16="http://schemas.microsoft.com/office/drawing/2014/main" id="{D384C2A9-22DA-4107-8DB6-E7ADFF33FD2A}"/>
              </a:ext>
            </a:extLst>
          </p:cNvPr>
          <p:cNvSpPr>
            <a:spLocks noGrp="1"/>
          </p:cNvSpPr>
          <p:nvPr>
            <p:ph idx="1"/>
          </p:nvPr>
        </p:nvSpPr>
        <p:spPr>
          <a:xfrm>
            <a:off x="838200" y="1463040"/>
            <a:ext cx="10515600" cy="5164772"/>
          </a:xfrm>
        </p:spPr>
        <p:txBody>
          <a:bodyPr>
            <a:normAutofit/>
          </a:bodyPr>
          <a:lstStyle/>
          <a:p>
            <a:pPr marL="0" indent="0">
              <a:buNone/>
            </a:pPr>
            <a:r>
              <a:rPr lang="en-US" dirty="0"/>
              <a:t>During a physical change a substance changes in form but not in chemical composition. No new substances are formed.</a:t>
            </a:r>
          </a:p>
          <a:p>
            <a:pPr marL="0" indent="0">
              <a:buNone/>
            </a:pPr>
            <a:r>
              <a:rPr lang="en-US" dirty="0"/>
              <a:t>A chemical change causes one or more new substances to be formed. A chemical change may be difficult or impossible to reverse</a:t>
            </a:r>
          </a:p>
          <a:p>
            <a:pPr marL="0" indent="0">
              <a:buNone/>
            </a:pPr>
            <a:r>
              <a:rPr lang="en-US" dirty="0"/>
              <a:t>Can You Ever Be Sure About Changes?</a:t>
            </a:r>
          </a:p>
          <a:p>
            <a:pPr lvl="1"/>
            <a:r>
              <a:rPr lang="en-US" dirty="0"/>
              <a:t>Heat is produced or absorbed.</a:t>
            </a:r>
          </a:p>
          <a:p>
            <a:pPr lvl="1"/>
            <a:r>
              <a:rPr lang="en-US" dirty="0"/>
              <a:t>The starting material is used up.</a:t>
            </a:r>
          </a:p>
          <a:p>
            <a:pPr lvl="1"/>
            <a:r>
              <a:rPr lang="en-US" dirty="0"/>
              <a:t>There is a change in </a:t>
            </a:r>
            <a:r>
              <a:rPr lang="en-US" dirty="0" err="1"/>
              <a:t>colour</a:t>
            </a:r>
            <a:r>
              <a:rPr lang="en-US" dirty="0"/>
              <a:t>.</a:t>
            </a:r>
          </a:p>
          <a:p>
            <a:pPr lvl="1"/>
            <a:r>
              <a:rPr lang="en-US" dirty="0"/>
              <a:t>A material with new properties forms.</a:t>
            </a:r>
          </a:p>
          <a:p>
            <a:pPr lvl="1"/>
            <a:r>
              <a:rPr lang="en-US" dirty="0"/>
              <a:t>Gas bubbles form in a liquid.</a:t>
            </a:r>
          </a:p>
          <a:p>
            <a:pPr lvl="1"/>
            <a:r>
              <a:rPr lang="en-US" dirty="0"/>
              <a:t>A precipitate forms in a liquid.</a:t>
            </a:r>
          </a:p>
          <a:p>
            <a:pPr lvl="1"/>
            <a:r>
              <a:rPr lang="en-US" dirty="0"/>
              <a:t>The change is difficult to reverse.</a:t>
            </a:r>
            <a:endParaRPr lang="en-CA" dirty="0"/>
          </a:p>
        </p:txBody>
      </p:sp>
      <p:pic>
        <p:nvPicPr>
          <p:cNvPr id="4098" name="Picture 2" descr="Image result for evidence of chemical reaction">
            <a:extLst>
              <a:ext uri="{FF2B5EF4-FFF2-40B4-BE49-F238E27FC236}">
                <a16:creationId xmlns:a16="http://schemas.microsoft.com/office/drawing/2014/main" id="{ADF643E3-BC6F-4D99-BD4C-C1E81FD13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221" y="3232809"/>
            <a:ext cx="5092504" cy="3395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766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physical and chemical changes">
            <a:extLst>
              <a:ext uri="{FF2B5EF4-FFF2-40B4-BE49-F238E27FC236}">
                <a16:creationId xmlns:a16="http://schemas.microsoft.com/office/drawing/2014/main" id="{5E9B9731-B450-48AE-9999-9F79E8B50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75" y="287215"/>
            <a:ext cx="6199163" cy="41327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2614768-6CEA-4388-8E0C-8BDB3A0A5D86}"/>
              </a:ext>
            </a:extLst>
          </p:cNvPr>
          <p:cNvPicPr>
            <a:picLocks noChangeAspect="1"/>
          </p:cNvPicPr>
          <p:nvPr/>
        </p:nvPicPr>
        <p:blipFill rotWithShape="1">
          <a:blip r:embed="rId3"/>
          <a:srcRect l="36462" t="26245" r="27884" b="44818"/>
          <a:stretch/>
        </p:blipFill>
        <p:spPr>
          <a:xfrm>
            <a:off x="5206967" y="3507546"/>
            <a:ext cx="6713058" cy="3063239"/>
          </a:xfrm>
          <a:prstGeom prst="rect">
            <a:avLst/>
          </a:prstGeom>
        </p:spPr>
      </p:pic>
      <p:pic>
        <p:nvPicPr>
          <p:cNvPr id="5124" name="Picture 4" descr="Image result for physical and chemical changes">
            <a:extLst>
              <a:ext uri="{FF2B5EF4-FFF2-40B4-BE49-F238E27FC236}">
                <a16:creationId xmlns:a16="http://schemas.microsoft.com/office/drawing/2014/main" id="{8C3B2C02-4066-4CDA-82DC-C8D835C44F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1249" y="196557"/>
            <a:ext cx="4848665" cy="32324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evidence of chemical reaction">
            <a:extLst>
              <a:ext uri="{FF2B5EF4-FFF2-40B4-BE49-F238E27FC236}">
                <a16:creationId xmlns:a16="http://schemas.microsoft.com/office/drawing/2014/main" id="{BA50DB17-DD40-4C81-B62F-49060D3BC3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150" y="4419990"/>
            <a:ext cx="4355706" cy="2903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040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1579714"/>
            <a:ext cx="9144000" cy="2407397"/>
          </a:xfrm>
        </p:spPr>
        <p:txBody>
          <a:bodyPr>
            <a:normAutofit fontScale="90000"/>
          </a:bodyPr>
          <a:lstStyle/>
          <a:p>
            <a:r>
              <a:rPr lang="en-US" sz="8000" dirty="0">
                <a:solidFill>
                  <a:schemeClr val="bg1"/>
                </a:solidFill>
                <a:latin typeface="Rockwell" panose="02060603020205020403" pitchFamily="18" charset="0"/>
              </a:rPr>
              <a:t>Topic 3</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What are Elements?</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638550" y="3992163"/>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524000" y="4329376"/>
            <a:ext cx="9144000" cy="658268"/>
          </a:xfrm>
        </p:spPr>
        <p:txBody>
          <a:bodyPr>
            <a:normAutofit/>
          </a:bodyP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Science 9 - Redding</a:t>
            </a: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3790715" y="4482751"/>
            <a:ext cx="3194131" cy="3194131"/>
          </a:xfrm>
          <a:prstGeom prst="rect">
            <a:avLst/>
          </a:prstGeom>
        </p:spPr>
      </p:pic>
      <p:pic>
        <p:nvPicPr>
          <p:cNvPr id="11" name="Graphic 10" descr="Microscope">
            <a:extLst>
              <a:ext uri="{FF2B5EF4-FFF2-40B4-BE49-F238E27FC236}">
                <a16:creationId xmlns:a16="http://schemas.microsoft.com/office/drawing/2014/main" id="{3CB00449-E308-4DF3-9CFD-9A7D30B672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338607" flipH="1">
            <a:off x="-587261" y="1663257"/>
            <a:ext cx="2684499" cy="2684499"/>
          </a:xfrm>
          <a:prstGeom prst="rect">
            <a:avLst/>
          </a:prstGeom>
        </p:spPr>
      </p:pic>
      <p:pic>
        <p:nvPicPr>
          <p:cNvPr id="13" name="Graphic 12" descr="Test tubes">
            <a:extLst>
              <a:ext uri="{FF2B5EF4-FFF2-40B4-BE49-F238E27FC236}">
                <a16:creationId xmlns:a16="http://schemas.microsoft.com/office/drawing/2014/main" id="{6A56DF0C-1331-406E-AEE6-06E0E59FB9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1078969">
            <a:off x="1920309" y="4797205"/>
            <a:ext cx="2453456" cy="2453456"/>
          </a:xfrm>
          <a:prstGeom prst="rect">
            <a:avLst/>
          </a:prstGeom>
        </p:spPr>
      </p:pic>
      <p:pic>
        <p:nvPicPr>
          <p:cNvPr id="7" name="Graphic 6" descr="Beaker">
            <a:extLst>
              <a:ext uri="{FF2B5EF4-FFF2-40B4-BE49-F238E27FC236}">
                <a16:creationId xmlns:a16="http://schemas.microsoft.com/office/drawing/2014/main" id="{88D22565-F42F-439B-A6A4-CF161165E6B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213697">
            <a:off x="-491837" y="3688628"/>
            <a:ext cx="3245427" cy="3245427"/>
          </a:xfrm>
          <a:prstGeom prst="rect">
            <a:avLst/>
          </a:prstGeom>
        </p:spPr>
      </p:pic>
      <p:pic>
        <p:nvPicPr>
          <p:cNvPr id="9" name="Graphic 8" descr="Flask">
            <a:extLst>
              <a:ext uri="{FF2B5EF4-FFF2-40B4-BE49-F238E27FC236}">
                <a16:creationId xmlns:a16="http://schemas.microsoft.com/office/drawing/2014/main" id="{B46E3E84-D1E6-4422-AA93-3EE98A821B9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20451125">
            <a:off x="8514237" y="-118161"/>
            <a:ext cx="3005286" cy="3005286"/>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1740749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198632"/>
          </a:xfrm>
        </p:spPr>
        <p:txBody>
          <a:bodyPr>
            <a:normAutofit fontScale="90000"/>
          </a:bodyPr>
          <a:lstStyle/>
          <a:p>
            <a:r>
              <a:rPr lang="en-US" dirty="0">
                <a:solidFill>
                  <a:schemeClr val="accent5">
                    <a:lumMod val="50000"/>
                  </a:schemeClr>
                </a:solidFill>
                <a:latin typeface="Rockwell" panose="02060603020205020403" pitchFamily="18" charset="0"/>
              </a:rPr>
              <a:t>What will we be covering during this unit…</a:t>
            </a: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521284" y="1736034"/>
            <a:ext cx="8378529" cy="4756841"/>
          </a:xfrm>
        </p:spPr>
        <p:txBody>
          <a:bodyPr>
            <a:normAutofit/>
          </a:bodyPr>
          <a:lstStyle/>
          <a:p>
            <a:r>
              <a:rPr lang="en-US" sz="3200" dirty="0">
                <a:solidFill>
                  <a:schemeClr val="accent5">
                    <a:lumMod val="50000"/>
                  </a:schemeClr>
                </a:solidFill>
              </a:rPr>
              <a:t>Lab </a:t>
            </a:r>
            <a:r>
              <a:rPr lang="en-US" sz="3200" dirty="0" smtClean="0">
                <a:solidFill>
                  <a:schemeClr val="accent5">
                    <a:lumMod val="50000"/>
                  </a:schemeClr>
                </a:solidFill>
              </a:rPr>
              <a:t>Safety/WHMIS – Handouts!</a:t>
            </a:r>
            <a:endParaRPr lang="en-US" sz="3200" dirty="0">
              <a:solidFill>
                <a:schemeClr val="accent5">
                  <a:lumMod val="50000"/>
                </a:schemeClr>
              </a:solidFill>
            </a:endParaRPr>
          </a:p>
          <a:p>
            <a:r>
              <a:rPr lang="en-US" sz="3200" dirty="0">
                <a:solidFill>
                  <a:schemeClr val="accent5">
                    <a:lumMod val="50000"/>
                  </a:schemeClr>
                </a:solidFill>
              </a:rPr>
              <a:t>Exploring Matter</a:t>
            </a:r>
          </a:p>
          <a:p>
            <a:r>
              <a:rPr lang="en-US" sz="3200" dirty="0">
                <a:solidFill>
                  <a:schemeClr val="accent5">
                    <a:lumMod val="50000"/>
                  </a:schemeClr>
                </a:solidFill>
              </a:rPr>
              <a:t>Changes in Matter</a:t>
            </a:r>
          </a:p>
          <a:p>
            <a:r>
              <a:rPr lang="en-US" sz="3200" dirty="0">
                <a:solidFill>
                  <a:schemeClr val="accent5">
                    <a:lumMod val="50000"/>
                  </a:schemeClr>
                </a:solidFill>
              </a:rPr>
              <a:t>What Are Elements?</a:t>
            </a:r>
          </a:p>
          <a:p>
            <a:r>
              <a:rPr lang="en-US" sz="3200" dirty="0">
                <a:solidFill>
                  <a:schemeClr val="accent5">
                    <a:lumMod val="50000"/>
                  </a:schemeClr>
                </a:solidFill>
              </a:rPr>
              <a:t>Classifying Elements</a:t>
            </a:r>
          </a:p>
          <a:p>
            <a:r>
              <a:rPr lang="en-US" sz="3200" dirty="0">
                <a:solidFill>
                  <a:schemeClr val="accent5">
                    <a:lumMod val="50000"/>
                  </a:schemeClr>
                </a:solidFill>
              </a:rPr>
              <a:t>The Periodic Table</a:t>
            </a:r>
          </a:p>
          <a:p>
            <a:r>
              <a:rPr lang="en-US" sz="3200" dirty="0">
                <a:solidFill>
                  <a:schemeClr val="accent5">
                    <a:lumMod val="50000"/>
                  </a:schemeClr>
                </a:solidFill>
              </a:rPr>
              <a:t>Chemical Compounds</a:t>
            </a:r>
          </a:p>
          <a:p>
            <a:r>
              <a:rPr lang="en-US" sz="3200" dirty="0">
                <a:solidFill>
                  <a:schemeClr val="accent5">
                    <a:lumMod val="50000"/>
                  </a:schemeClr>
                </a:solidFill>
              </a:rPr>
              <a:t>Reaction Rate</a:t>
            </a:r>
          </a:p>
        </p:txBody>
      </p:sp>
      <p:grpSp>
        <p:nvGrpSpPr>
          <p:cNvPr id="9" name="Group 8">
            <a:extLst>
              <a:ext uri="{FF2B5EF4-FFF2-40B4-BE49-F238E27FC236}">
                <a16:creationId xmlns:a16="http://schemas.microsoft.com/office/drawing/2014/main" id="{5EB226A9-D9EE-4576-B6BE-BA2E94C1613A}"/>
              </a:ext>
              <a:ext uri="{C183D7F6-B498-43B3-948B-1728B52AA6E4}">
                <adec:decorative xmlns:adec="http://schemas.microsoft.com/office/drawing/2017/decorative" xmlns="" val="1"/>
              </a:ext>
            </a:extLst>
          </p:cNvPr>
          <p:cNvGrpSpPr/>
          <p:nvPr/>
        </p:nvGrpSpPr>
        <p:grpSpPr>
          <a:xfrm>
            <a:off x="8936181" y="0"/>
            <a:ext cx="3890553" cy="6904758"/>
            <a:chOff x="8936181" y="0"/>
            <a:chExt cx="3890553" cy="6904758"/>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Microscope">
              <a:extLst>
                <a:ext uri="{FF2B5EF4-FFF2-40B4-BE49-F238E27FC236}">
                  <a16:creationId xmlns:a16="http://schemas.microsoft.com/office/drawing/2014/main" id="{A9B090FE-5998-4BAC-AB8D-6F40D44C81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flipH="1">
              <a:off x="8936181" y="3014205"/>
              <a:ext cx="3890553" cy="3890553"/>
            </a:xfrm>
            <a:prstGeom prst="rect">
              <a:avLst/>
            </a:prstGeom>
          </p:spPr>
        </p:pic>
      </p:grpSp>
      <p:pic>
        <p:nvPicPr>
          <p:cNvPr id="12" name="Picture 11">
            <a:extLst>
              <a:ext uri="{FF2B5EF4-FFF2-40B4-BE49-F238E27FC236}">
                <a16:creationId xmlns:a16="http://schemas.microsoft.com/office/drawing/2014/main" id="{86C14187-3986-4C5A-BBF5-F7E4232245D4}"/>
              </a:ext>
            </a:extLst>
          </p:cNvPr>
          <p:cNvPicPr>
            <a:picLocks noChangeAspect="1"/>
          </p:cNvPicPr>
          <p:nvPr/>
        </p:nvPicPr>
        <p:blipFill rotWithShape="1">
          <a:blip r:embed="rId4"/>
          <a:srcRect l="59783" t="13315" r="25127" b="12832"/>
          <a:stretch/>
        </p:blipFill>
        <p:spPr>
          <a:xfrm>
            <a:off x="9601201" y="119727"/>
            <a:ext cx="2471529" cy="6618546"/>
          </a:xfrm>
          <a:prstGeom prst="rect">
            <a:avLst/>
          </a:prstGeom>
        </p:spPr>
      </p:pic>
    </p:spTree>
    <p:extLst>
      <p:ext uri="{BB962C8B-B14F-4D97-AF65-F5344CB8AC3E}">
        <p14:creationId xmlns:p14="http://schemas.microsoft.com/office/powerpoint/2010/main" val="3605455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Image result for antoine lavoisier">
            <a:extLst>
              <a:ext uri="{FF2B5EF4-FFF2-40B4-BE49-F238E27FC236}">
                <a16:creationId xmlns:a16="http://schemas.microsoft.com/office/drawing/2014/main" id="{5A2FF869-03E2-431C-AE3F-5F85E9971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3609" y="473074"/>
            <a:ext cx="2243431" cy="35996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37D26A4-1ED1-4817-B9AD-E0754CC52196}"/>
              </a:ext>
            </a:extLst>
          </p:cNvPr>
          <p:cNvSpPr>
            <a:spLocks noGrp="1"/>
          </p:cNvSpPr>
          <p:nvPr>
            <p:ph type="title"/>
          </p:nvPr>
        </p:nvSpPr>
        <p:spPr/>
        <p:txBody>
          <a:bodyPr/>
          <a:lstStyle/>
          <a:p>
            <a:r>
              <a:rPr lang="en-CA" dirty="0"/>
              <a:t>What are Elements?</a:t>
            </a:r>
          </a:p>
        </p:txBody>
      </p:sp>
      <p:sp>
        <p:nvSpPr>
          <p:cNvPr id="3" name="Content Placeholder 2">
            <a:extLst>
              <a:ext uri="{FF2B5EF4-FFF2-40B4-BE49-F238E27FC236}">
                <a16:creationId xmlns:a16="http://schemas.microsoft.com/office/drawing/2014/main" id="{5753BBCC-9C5C-4CCD-BB04-6C9913D7F290}"/>
              </a:ext>
            </a:extLst>
          </p:cNvPr>
          <p:cNvSpPr>
            <a:spLocks noGrp="1"/>
          </p:cNvSpPr>
          <p:nvPr>
            <p:ph idx="1"/>
          </p:nvPr>
        </p:nvSpPr>
        <p:spPr>
          <a:xfrm>
            <a:off x="838199" y="1825625"/>
            <a:ext cx="7525409" cy="4351338"/>
          </a:xfrm>
        </p:spPr>
        <p:txBody>
          <a:bodyPr>
            <a:normAutofit/>
          </a:bodyPr>
          <a:lstStyle/>
          <a:p>
            <a:r>
              <a:rPr lang="en-US" dirty="0"/>
              <a:t>During the seventeenth and eighteenth centuries, scientists worked with matter by heating, burning, mixing, and cooling. Antoine Lavoisier (1743–1794) was a pioneer in the field. </a:t>
            </a:r>
          </a:p>
          <a:p>
            <a:r>
              <a:rPr lang="en-US" dirty="0"/>
              <a:t>He defined elements as pure substances that cannot be decomposed (broken down) into simpler substances by means of a chemical change. We still use part of his definition today. Lavoisier identified 23 pure substances as elements.</a:t>
            </a:r>
            <a:endParaRPr lang="en-CA" dirty="0"/>
          </a:p>
        </p:txBody>
      </p:sp>
      <p:pic>
        <p:nvPicPr>
          <p:cNvPr id="6146" name="Picture 2" descr="Image result for antoine lavoisier">
            <a:extLst>
              <a:ext uri="{FF2B5EF4-FFF2-40B4-BE49-F238E27FC236}">
                <a16:creationId xmlns:a16="http://schemas.microsoft.com/office/drawing/2014/main" id="{8C84E23A-0E96-40B2-8785-E9C2F97FD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572" y="3704682"/>
            <a:ext cx="2702591" cy="278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640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Image result for antoine lavoisier">
            <a:extLst>
              <a:ext uri="{FF2B5EF4-FFF2-40B4-BE49-F238E27FC236}">
                <a16:creationId xmlns:a16="http://schemas.microsoft.com/office/drawing/2014/main" id="{5A2FF869-03E2-431C-AE3F-5F85E9971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3609" y="473074"/>
            <a:ext cx="2243431" cy="35996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37D26A4-1ED1-4817-B9AD-E0754CC52196}"/>
              </a:ext>
            </a:extLst>
          </p:cNvPr>
          <p:cNvSpPr>
            <a:spLocks noGrp="1"/>
          </p:cNvSpPr>
          <p:nvPr>
            <p:ph type="title"/>
          </p:nvPr>
        </p:nvSpPr>
        <p:spPr/>
        <p:txBody>
          <a:bodyPr/>
          <a:lstStyle/>
          <a:p>
            <a:r>
              <a:rPr lang="en-CA" dirty="0"/>
              <a:t>Lavoisier’s Contributions</a:t>
            </a:r>
          </a:p>
        </p:txBody>
      </p:sp>
      <p:sp>
        <p:nvSpPr>
          <p:cNvPr id="3" name="Content Placeholder 2">
            <a:extLst>
              <a:ext uri="{FF2B5EF4-FFF2-40B4-BE49-F238E27FC236}">
                <a16:creationId xmlns:a16="http://schemas.microsoft.com/office/drawing/2014/main" id="{5753BBCC-9C5C-4CCD-BB04-6C9913D7F290}"/>
              </a:ext>
            </a:extLst>
          </p:cNvPr>
          <p:cNvSpPr>
            <a:spLocks noGrp="1"/>
          </p:cNvSpPr>
          <p:nvPr>
            <p:ph idx="1"/>
          </p:nvPr>
        </p:nvSpPr>
        <p:spPr>
          <a:xfrm>
            <a:off x="490331" y="1825625"/>
            <a:ext cx="7873278" cy="4351338"/>
          </a:xfrm>
        </p:spPr>
        <p:txBody>
          <a:bodyPr>
            <a:normAutofit/>
          </a:bodyPr>
          <a:lstStyle/>
          <a:p>
            <a:r>
              <a:rPr lang="en-US" sz="3200" dirty="0"/>
              <a:t>The Law of Conservation of Mass</a:t>
            </a:r>
          </a:p>
          <a:p>
            <a:pPr lvl="1"/>
            <a:r>
              <a:rPr lang="en-US" sz="2800" dirty="0"/>
              <a:t>In a chemical change, the total mass of the new substances is always the same as the total mass of the original substances.</a:t>
            </a:r>
          </a:p>
          <a:p>
            <a:r>
              <a:rPr lang="en-US" sz="3200" dirty="0"/>
              <a:t>The Law of Definite Composition</a:t>
            </a:r>
          </a:p>
          <a:p>
            <a:pPr lvl="1"/>
            <a:r>
              <a:rPr lang="en-US" sz="2800" dirty="0"/>
              <a:t>Compounds are pure substances that contain two or more elements combined together in fixed (or definite) proportions.</a:t>
            </a:r>
            <a:endParaRPr lang="en-CA" sz="2800" dirty="0"/>
          </a:p>
        </p:txBody>
      </p:sp>
      <p:pic>
        <p:nvPicPr>
          <p:cNvPr id="6146" name="Picture 2" descr="Image result for antoine lavoisier">
            <a:extLst>
              <a:ext uri="{FF2B5EF4-FFF2-40B4-BE49-F238E27FC236}">
                <a16:creationId xmlns:a16="http://schemas.microsoft.com/office/drawing/2014/main" id="{8C84E23A-0E96-40B2-8785-E9C2F97FD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572" y="3704682"/>
            <a:ext cx="2702591" cy="278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608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4" name="Rectangle 73">
            <a:extLst>
              <a:ext uri="{FF2B5EF4-FFF2-40B4-BE49-F238E27FC236}">
                <a16:creationId xmlns:a16="http://schemas.microsoft.com/office/drawing/2014/main"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98B003-3587-4FFB-B7B8-33A368AB11E5}"/>
              </a:ext>
            </a:extLst>
          </p:cNvPr>
          <p:cNvSpPr>
            <a:spLocks noGrp="1"/>
          </p:cNvSpPr>
          <p:nvPr>
            <p:ph type="title"/>
          </p:nvPr>
        </p:nvSpPr>
        <p:spPr>
          <a:xfrm>
            <a:off x="821516" y="640263"/>
            <a:ext cx="6204984" cy="1344975"/>
          </a:xfrm>
        </p:spPr>
        <p:txBody>
          <a:bodyPr>
            <a:normAutofit/>
          </a:bodyPr>
          <a:lstStyle/>
          <a:p>
            <a:r>
              <a:rPr lang="en-CA" sz="4000"/>
              <a:t>Dalton’s Atomic Theory</a:t>
            </a:r>
          </a:p>
        </p:txBody>
      </p:sp>
      <p:sp>
        <p:nvSpPr>
          <p:cNvPr id="3" name="Content Placeholder 2">
            <a:extLst>
              <a:ext uri="{FF2B5EF4-FFF2-40B4-BE49-F238E27FC236}">
                <a16:creationId xmlns:a16="http://schemas.microsoft.com/office/drawing/2014/main" id="{A298FD3A-C5B7-4E96-A5E0-3BBA433850E0}"/>
              </a:ext>
            </a:extLst>
          </p:cNvPr>
          <p:cNvSpPr>
            <a:spLocks noGrp="1"/>
          </p:cNvSpPr>
          <p:nvPr>
            <p:ph idx="1"/>
          </p:nvPr>
        </p:nvSpPr>
        <p:spPr>
          <a:xfrm>
            <a:off x="821515" y="2121762"/>
            <a:ext cx="6204984" cy="3626917"/>
          </a:xfrm>
        </p:spPr>
        <p:txBody>
          <a:bodyPr>
            <a:normAutofit/>
          </a:bodyPr>
          <a:lstStyle/>
          <a:p>
            <a:r>
              <a:rPr lang="en-US" sz="2200"/>
              <a:t>All matter is made up of small particles called atoms.</a:t>
            </a:r>
          </a:p>
          <a:p>
            <a:r>
              <a:rPr lang="en-US" sz="2200"/>
              <a:t>Atoms cannot be created, destroyed, or divided into smaller particles.</a:t>
            </a:r>
          </a:p>
          <a:p>
            <a:r>
              <a:rPr lang="en-US" sz="2200"/>
              <a:t>All atoms of the same element are identical in mass and size. Atoms of one element are different in mass and size from the atoms of other elements.</a:t>
            </a:r>
          </a:p>
          <a:p>
            <a:r>
              <a:rPr lang="en-US" sz="2200"/>
              <a:t>Compounds are created when atoms of different elements link together in definite proportions.</a:t>
            </a:r>
            <a:endParaRPr lang="en-CA" sz="2200"/>
          </a:p>
        </p:txBody>
      </p:sp>
      <p:pic>
        <p:nvPicPr>
          <p:cNvPr id="7172" name="Picture 4" descr="Image result for dalton atomic theory cartoon">
            <a:extLst>
              <a:ext uri="{FF2B5EF4-FFF2-40B4-BE49-F238E27FC236}">
                <a16:creationId xmlns:a16="http://schemas.microsoft.com/office/drawing/2014/main" id="{57D1DB5C-376F-4B3F-94E4-1A9DEF64D6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29551" y="279824"/>
            <a:ext cx="4042410" cy="257703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dalton atomic theory cartoon">
            <a:extLst>
              <a:ext uri="{FF2B5EF4-FFF2-40B4-BE49-F238E27FC236}">
                <a16:creationId xmlns:a16="http://schemas.microsoft.com/office/drawing/2014/main" id="{B7129412-38F8-4414-95FE-E2F3C011416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29551" y="3009469"/>
            <a:ext cx="4042410" cy="302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316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4" name="Rectangle 73">
            <a:extLst>
              <a:ext uri="{FF2B5EF4-FFF2-40B4-BE49-F238E27FC236}">
                <a16:creationId xmlns:a16="http://schemas.microsoft.com/office/drawing/2014/main"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98B003-3587-4FFB-B7B8-33A368AB11E5}"/>
              </a:ext>
            </a:extLst>
          </p:cNvPr>
          <p:cNvSpPr>
            <a:spLocks noGrp="1"/>
          </p:cNvSpPr>
          <p:nvPr>
            <p:ph type="title"/>
          </p:nvPr>
        </p:nvSpPr>
        <p:spPr>
          <a:xfrm>
            <a:off x="821516" y="640263"/>
            <a:ext cx="6204984" cy="1344975"/>
          </a:xfrm>
        </p:spPr>
        <p:txBody>
          <a:bodyPr>
            <a:normAutofit/>
          </a:bodyPr>
          <a:lstStyle/>
          <a:p>
            <a:r>
              <a:rPr lang="en-CA" sz="4000"/>
              <a:t>Dalton’s Atomic Theory</a:t>
            </a:r>
          </a:p>
        </p:txBody>
      </p:sp>
      <p:pic>
        <p:nvPicPr>
          <p:cNvPr id="7172" name="Picture 4" descr="Image result for dalton atomic theory cartoon">
            <a:extLst>
              <a:ext uri="{FF2B5EF4-FFF2-40B4-BE49-F238E27FC236}">
                <a16:creationId xmlns:a16="http://schemas.microsoft.com/office/drawing/2014/main" id="{57D1DB5C-376F-4B3F-94E4-1A9DEF64D6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29551" y="279824"/>
            <a:ext cx="4042410" cy="257703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dalton atomic theory cartoon">
            <a:extLst>
              <a:ext uri="{FF2B5EF4-FFF2-40B4-BE49-F238E27FC236}">
                <a16:creationId xmlns:a16="http://schemas.microsoft.com/office/drawing/2014/main" id="{B7129412-38F8-4414-95FE-E2F3C011416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29551" y="3009469"/>
            <a:ext cx="4042410" cy="3027905"/>
          </a:xfrm>
          <a:prstGeom prst="rect">
            <a:avLst/>
          </a:prstGeom>
          <a:noFill/>
          <a:extLst>
            <a:ext uri="{909E8E84-426E-40DD-AFC4-6F175D3DCCD1}">
              <a14:hiddenFill xmlns:a14="http://schemas.microsoft.com/office/drawing/2010/main">
                <a:solidFill>
                  <a:srgbClr val="FFFFFF"/>
                </a:solidFill>
              </a14:hiddenFill>
            </a:ext>
          </a:extLst>
        </p:spPr>
      </p:pic>
      <p:pic>
        <p:nvPicPr>
          <p:cNvPr id="5" name="xazQRcSCRaY"/>
          <p:cNvPicPr>
            <a:picLocks noRot="1" noChangeAspect="1"/>
          </p:cNvPicPr>
          <p:nvPr>
            <a:videoFile r:link="rId1"/>
          </p:nvPr>
        </p:nvPicPr>
        <p:blipFill>
          <a:blip r:embed="rId5"/>
          <a:stretch>
            <a:fillRect/>
          </a:stretch>
        </p:blipFill>
        <p:spPr>
          <a:xfrm>
            <a:off x="336883" y="1737360"/>
            <a:ext cx="7175861" cy="4036422"/>
          </a:xfrm>
          <a:prstGeom prst="rect">
            <a:avLst/>
          </a:prstGeom>
        </p:spPr>
      </p:pic>
    </p:spTree>
    <p:extLst>
      <p:ext uri="{BB962C8B-B14F-4D97-AF65-F5344CB8AC3E}">
        <p14:creationId xmlns:p14="http://schemas.microsoft.com/office/powerpoint/2010/main" val="2228947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2" name="Picture 4" descr="Image result for dalton atomic theory cartoon">
            <a:extLst>
              <a:ext uri="{FF2B5EF4-FFF2-40B4-BE49-F238E27FC236}">
                <a16:creationId xmlns:a16="http://schemas.microsoft.com/office/drawing/2014/main" id="{57D1DB5C-376F-4B3F-94E4-1A9DEF64D6A5}"/>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2" b="1483"/>
          <a:stretch/>
        </p:blipFill>
        <p:spPr bwMode="auto">
          <a:xfrm>
            <a:off x="6083786" y="-168318"/>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7170" name="Picture 2" descr="Image result for dalton atomic theory cartoon">
            <a:extLst>
              <a:ext uri="{FF2B5EF4-FFF2-40B4-BE49-F238E27FC236}">
                <a16:creationId xmlns:a16="http://schemas.microsoft.com/office/drawing/2014/main" id="{B7129412-38F8-4414-95FE-E2F3C01141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152"/>
          <a:stretch/>
        </p:blipFill>
        <p:spPr bwMode="auto">
          <a:xfrm>
            <a:off x="6089904" y="2487168"/>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22901FED-4FC9-4ED5-8123-C98BCD1616B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998B003-3587-4FFB-B7B8-33A368AB11E5}"/>
              </a:ext>
            </a:extLst>
          </p:cNvPr>
          <p:cNvSpPr>
            <a:spLocks noGrp="1"/>
          </p:cNvSpPr>
          <p:nvPr>
            <p:ph type="title"/>
          </p:nvPr>
        </p:nvSpPr>
        <p:spPr>
          <a:xfrm>
            <a:off x="804998" y="798445"/>
            <a:ext cx="4803636" cy="1311664"/>
          </a:xfrm>
        </p:spPr>
        <p:txBody>
          <a:bodyPr>
            <a:normAutofit/>
          </a:bodyPr>
          <a:lstStyle/>
          <a:p>
            <a:r>
              <a:rPr lang="en-CA" sz="4000">
                <a:solidFill>
                  <a:srgbClr val="000000"/>
                </a:solidFill>
              </a:rPr>
              <a:t>According to Dalton…</a:t>
            </a:r>
          </a:p>
        </p:txBody>
      </p:sp>
      <p:sp>
        <p:nvSpPr>
          <p:cNvPr id="3" name="Content Placeholder 2">
            <a:extLst>
              <a:ext uri="{FF2B5EF4-FFF2-40B4-BE49-F238E27FC236}">
                <a16:creationId xmlns:a16="http://schemas.microsoft.com/office/drawing/2014/main" id="{A298FD3A-C5B7-4E96-A5E0-3BBA433850E0}"/>
              </a:ext>
            </a:extLst>
          </p:cNvPr>
          <p:cNvSpPr>
            <a:spLocks noGrp="1"/>
          </p:cNvSpPr>
          <p:nvPr>
            <p:ph idx="1"/>
          </p:nvPr>
        </p:nvSpPr>
        <p:spPr>
          <a:xfrm>
            <a:off x="393895" y="1845588"/>
            <a:ext cx="6035040" cy="4752159"/>
          </a:xfrm>
        </p:spPr>
        <p:txBody>
          <a:bodyPr anchor="ctr">
            <a:normAutofit/>
          </a:bodyPr>
          <a:lstStyle/>
          <a:p>
            <a:r>
              <a:rPr lang="en-US" sz="3200" dirty="0">
                <a:solidFill>
                  <a:srgbClr val="000000"/>
                </a:solidFill>
              </a:rPr>
              <a:t>An </a:t>
            </a:r>
            <a:r>
              <a:rPr lang="en-US" sz="3200" b="1" dirty="0">
                <a:solidFill>
                  <a:srgbClr val="000000"/>
                </a:solidFill>
              </a:rPr>
              <a:t>element</a:t>
            </a:r>
            <a:r>
              <a:rPr lang="en-US" sz="3200" dirty="0">
                <a:solidFill>
                  <a:srgbClr val="000000"/>
                </a:solidFill>
              </a:rPr>
              <a:t> is a pure substance made up of one type of particle, or atom. Each element has its own distinct properties and cannot be broken down into simpler substances </a:t>
            </a:r>
            <a:r>
              <a:rPr lang="en-US" sz="3200" b="1" dirty="0" smtClean="0">
                <a:solidFill>
                  <a:srgbClr val="000000"/>
                </a:solidFill>
              </a:rPr>
              <a:t>Compounds</a:t>
            </a:r>
            <a:r>
              <a:rPr lang="en-US" sz="3200" dirty="0" smtClean="0">
                <a:solidFill>
                  <a:srgbClr val="000000"/>
                </a:solidFill>
              </a:rPr>
              <a:t> </a:t>
            </a:r>
            <a:r>
              <a:rPr lang="en-US" sz="3200" dirty="0">
                <a:solidFill>
                  <a:srgbClr val="000000"/>
                </a:solidFill>
              </a:rPr>
              <a:t>are pure substances that are made up of two or more elements chemically combined together. </a:t>
            </a:r>
            <a:endParaRPr lang="en-CA" sz="3200" dirty="0">
              <a:solidFill>
                <a:srgbClr val="000000"/>
              </a:solidFill>
            </a:endParaRPr>
          </a:p>
        </p:txBody>
      </p:sp>
    </p:spTree>
    <p:extLst>
      <p:ext uri="{BB962C8B-B14F-4D97-AF65-F5344CB8AC3E}">
        <p14:creationId xmlns:p14="http://schemas.microsoft.com/office/powerpoint/2010/main" val="3617397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5120114" cy="1692794"/>
          </a:xfrm>
        </p:spPr>
        <p:txBody>
          <a:bodyPr vert="horz" lIns="91440" tIns="45720" rIns="91440" bIns="45720" rtlCol="0" anchor="ctr">
            <a:normAutofit/>
          </a:bodyPr>
          <a:lstStyle/>
          <a:p>
            <a:r>
              <a:rPr lang="en-US" dirty="0"/>
              <a:t>JJ Thomson</a:t>
            </a:r>
            <a:r>
              <a:rPr lang="en-US" sz="4400" kern="1200" dirty="0">
                <a:solidFill>
                  <a:schemeClr val="tx1"/>
                </a:solidFill>
                <a:latin typeface="+mj-lt"/>
                <a:ea typeface="+mj-ea"/>
                <a:cs typeface="+mj-cs"/>
              </a:rPr>
              <a:t>…</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655321" y="2575034"/>
            <a:ext cx="5120113" cy="3462228"/>
          </a:xfrm>
        </p:spPr>
        <p:txBody>
          <a:bodyPr vert="horz" lIns="91440" tIns="45720" rIns="91440" bIns="45720" rtlCol="0">
            <a:noAutofit/>
          </a:bodyPr>
          <a:lstStyle/>
          <a:p>
            <a:r>
              <a:rPr lang="en-US" sz="2400" kern="1200" dirty="0">
                <a:solidFill>
                  <a:schemeClr val="tx1"/>
                </a:solidFill>
                <a:latin typeface="+mn-lt"/>
                <a:ea typeface="+mn-ea"/>
                <a:cs typeface="+mn-cs"/>
              </a:rPr>
              <a:t>physician who discovered the electron!</a:t>
            </a:r>
          </a:p>
          <a:p>
            <a:r>
              <a:rPr lang="en-US" sz="2400" kern="1200" dirty="0">
                <a:solidFill>
                  <a:schemeClr val="tx1"/>
                </a:solidFill>
                <a:latin typeface="+mn-lt"/>
                <a:ea typeface="+mn-ea"/>
                <a:cs typeface="+mn-cs"/>
              </a:rPr>
              <a:t>Experimented with particles</a:t>
            </a:r>
          </a:p>
          <a:p>
            <a:r>
              <a:rPr lang="en-US" sz="2400" kern="1200" dirty="0">
                <a:solidFill>
                  <a:schemeClr val="tx1"/>
                </a:solidFill>
                <a:latin typeface="+mn-lt"/>
                <a:ea typeface="+mn-ea"/>
                <a:cs typeface="+mn-cs"/>
              </a:rPr>
              <a:t>Showed that a beam was made of negative charges</a:t>
            </a:r>
          </a:p>
          <a:p>
            <a:r>
              <a:rPr lang="en-US" sz="2400" kern="1200" dirty="0">
                <a:solidFill>
                  <a:schemeClr val="tx1"/>
                </a:solidFill>
                <a:latin typeface="+mn-lt"/>
                <a:ea typeface="+mn-ea"/>
                <a:cs typeface="+mn-cs"/>
              </a:rPr>
              <a:t>This shows that atoms contain smaller particles that are identical</a:t>
            </a:r>
          </a:p>
          <a:p>
            <a:r>
              <a:rPr lang="en-US" sz="2400" kern="1200" dirty="0">
                <a:solidFill>
                  <a:schemeClr val="tx1"/>
                </a:solidFill>
                <a:latin typeface="+mn-lt"/>
                <a:ea typeface="+mn-ea"/>
                <a:cs typeface="+mn-cs"/>
              </a:rPr>
              <a:t>Developed the model of the atom – ‘Plum Pudding Model’</a:t>
            </a:r>
          </a:p>
        </p:txBody>
      </p:sp>
      <p:pic>
        <p:nvPicPr>
          <p:cNvPr id="8194" name="Picture 2" descr="http://upload.wikimedia.org/wikipedia/commons/3/3c/PSM_V56_D0024_J_J_Thompson.pn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4318" r="5" b="21174"/>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02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4944152" cy="1622321"/>
          </a:xfrm>
        </p:spPr>
        <p:txBody>
          <a:bodyPr vert="horz" lIns="91440" tIns="45720" rIns="91440" bIns="45720" rtlCol="0" anchor="ctr">
            <a:normAutofit/>
          </a:bodyPr>
          <a:lstStyle/>
          <a:p>
            <a:r>
              <a:rPr lang="en-US" dirty="0"/>
              <a:t>Ernest Rutherford </a:t>
            </a:r>
            <a:r>
              <a:rPr lang="en-US" sz="4400" kern="1200" dirty="0">
                <a:solidFill>
                  <a:schemeClr val="tx1"/>
                </a:solidFill>
                <a:latin typeface="+mj-lt"/>
                <a:ea typeface="+mj-ea"/>
                <a:cs typeface="+mj-cs"/>
              </a:rPr>
              <a:t>…</a:t>
            </a:r>
          </a:p>
        </p:txBody>
      </p:sp>
      <p:sp>
        <p:nvSpPr>
          <p:cNvPr id="3" name="Content Placeholder 2"/>
          <p:cNvSpPr>
            <a:spLocks noGrp="1"/>
          </p:cNvSpPr>
          <p:nvPr>
            <p:ph sz="half" idx="1"/>
          </p:nvPr>
        </p:nvSpPr>
        <p:spPr>
          <a:xfrm>
            <a:off x="648930" y="2438400"/>
            <a:ext cx="4944151" cy="3785419"/>
          </a:xfrm>
        </p:spPr>
        <p:txBody>
          <a:bodyPr vert="horz" lIns="91440" tIns="45720" rIns="91440" bIns="45720" rtlCol="0">
            <a:normAutofit/>
          </a:bodyPr>
          <a:lstStyle/>
          <a:p>
            <a:r>
              <a:rPr lang="en-US" sz="2200" kern="1200" dirty="0">
                <a:solidFill>
                  <a:schemeClr val="tx1"/>
                </a:solidFill>
                <a:latin typeface="+mn-lt"/>
                <a:ea typeface="+mn-ea"/>
                <a:cs typeface="+mn-cs"/>
              </a:rPr>
              <a:t>discovered the nucleus of the atom </a:t>
            </a:r>
            <a:endParaRPr lang="en-US" sz="2200" kern="1200" dirty="0" smtClean="0">
              <a:solidFill>
                <a:schemeClr val="tx1"/>
              </a:solidFill>
              <a:latin typeface="+mn-lt"/>
              <a:ea typeface="+mn-ea"/>
              <a:cs typeface="+mn-cs"/>
            </a:endParaRPr>
          </a:p>
          <a:p>
            <a:r>
              <a:rPr lang="en-US" sz="2200" kern="1200" dirty="0" smtClean="0">
                <a:solidFill>
                  <a:schemeClr val="tx1"/>
                </a:solidFill>
                <a:latin typeface="+mn-lt"/>
                <a:ea typeface="+mn-ea"/>
                <a:cs typeface="+mn-cs"/>
              </a:rPr>
              <a:t>From </a:t>
            </a:r>
            <a:r>
              <a:rPr lang="en-US" sz="2200" kern="1200" dirty="0">
                <a:solidFill>
                  <a:schemeClr val="tx1"/>
                </a:solidFill>
                <a:latin typeface="+mn-lt"/>
                <a:ea typeface="+mn-ea"/>
                <a:cs typeface="+mn-cs"/>
              </a:rPr>
              <a:t>England but did research at Mc Gill University </a:t>
            </a:r>
          </a:p>
          <a:p>
            <a:r>
              <a:rPr lang="en-US" sz="2200" kern="1200" dirty="0">
                <a:solidFill>
                  <a:schemeClr val="tx1"/>
                </a:solidFill>
                <a:latin typeface="+mn-lt"/>
                <a:ea typeface="+mn-ea"/>
                <a:cs typeface="+mn-cs"/>
              </a:rPr>
              <a:t>Worked with Radioactive particles</a:t>
            </a:r>
          </a:p>
          <a:p>
            <a:r>
              <a:rPr lang="en-US" sz="2200" kern="1200" dirty="0">
                <a:solidFill>
                  <a:schemeClr val="tx1"/>
                </a:solidFill>
                <a:latin typeface="+mn-lt"/>
                <a:ea typeface="+mn-ea"/>
                <a:cs typeface="+mn-cs"/>
              </a:rPr>
              <a:t>Knew Thomson’s Model was wrong</a:t>
            </a:r>
          </a:p>
          <a:p>
            <a:r>
              <a:rPr lang="en-US" sz="2200" kern="1200" dirty="0">
                <a:solidFill>
                  <a:schemeClr val="tx1"/>
                </a:solidFill>
                <a:latin typeface="+mn-lt"/>
                <a:ea typeface="+mn-ea"/>
                <a:cs typeface="+mn-cs"/>
              </a:rPr>
              <a:t>Came up with a new model – Positive Centre surrounded by electrons</a:t>
            </a:r>
          </a:p>
        </p:txBody>
      </p:sp>
      <p:sp>
        <p:nvSpPr>
          <p:cNvPr id="73" name="Rectangle 72">
            <a:extLst>
              <a:ext uri="{FF2B5EF4-FFF2-40B4-BE49-F238E27FC236}">
                <a16:creationId xmlns:a16="http://schemas.microsoft.com/office/drawing/2014/main" id="{46F7435D-E3DB-47B1-BA61-B00ACC83A9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descr="http://ichef.bbci.co.uk/arts/yourpaintings/images/paintings/tric/large/cu_tric_p_169_large.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2" b="22549"/>
          <a:stretch/>
        </p:blipFill>
        <p:spPr bwMode="auto">
          <a:xfrm>
            <a:off x="7060689" y="1175092"/>
            <a:ext cx="4163991" cy="435826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50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6586491" cy="1676603"/>
          </a:xfrm>
        </p:spPr>
        <p:txBody>
          <a:bodyPr vert="horz" lIns="91440" tIns="45720" rIns="91440" bIns="45720" rtlCol="0" anchor="ctr">
            <a:normAutofit/>
          </a:bodyPr>
          <a:lstStyle/>
          <a:p>
            <a:r>
              <a:rPr lang="en-US" dirty="0" err="1"/>
              <a:t>Neils</a:t>
            </a:r>
            <a:r>
              <a:rPr lang="en-US" dirty="0"/>
              <a:t> Bohr</a:t>
            </a:r>
            <a:r>
              <a:rPr lang="en-US" sz="4400" kern="1200" dirty="0">
                <a:solidFill>
                  <a:schemeClr val="tx1"/>
                </a:solidFill>
                <a:latin typeface="+mj-lt"/>
                <a:ea typeface="+mj-ea"/>
                <a:cs typeface="+mj-cs"/>
              </a:rPr>
              <a:t>…</a:t>
            </a:r>
          </a:p>
        </p:txBody>
      </p:sp>
      <p:sp>
        <p:nvSpPr>
          <p:cNvPr id="3" name="Content Placeholder 2"/>
          <p:cNvSpPr>
            <a:spLocks noGrp="1"/>
          </p:cNvSpPr>
          <p:nvPr>
            <p:ph sz="half" idx="1"/>
          </p:nvPr>
        </p:nvSpPr>
        <p:spPr>
          <a:xfrm>
            <a:off x="648930" y="2438400"/>
            <a:ext cx="6586489" cy="3785419"/>
          </a:xfrm>
        </p:spPr>
        <p:txBody>
          <a:bodyPr vert="horz" lIns="91440" tIns="45720" rIns="91440" bIns="45720" rtlCol="0">
            <a:normAutofit/>
          </a:bodyPr>
          <a:lstStyle/>
          <a:p>
            <a:r>
              <a:rPr lang="en-US" sz="2400" kern="1200" dirty="0">
                <a:solidFill>
                  <a:schemeClr val="tx1"/>
                </a:solidFill>
                <a:latin typeface="+mn-lt"/>
                <a:ea typeface="+mn-ea"/>
                <a:cs typeface="+mn-cs"/>
              </a:rPr>
              <a:t>Danish Physicist who worked under Rutherford</a:t>
            </a:r>
          </a:p>
          <a:p>
            <a:r>
              <a:rPr lang="en-US" sz="2400" kern="1200" dirty="0">
                <a:solidFill>
                  <a:schemeClr val="tx1"/>
                </a:solidFill>
                <a:latin typeface="+mn-lt"/>
                <a:ea typeface="+mn-ea"/>
                <a:cs typeface="+mn-cs"/>
              </a:rPr>
              <a:t>Proposed that electrons surrounded the nucleus at specific energy levels</a:t>
            </a:r>
          </a:p>
          <a:p>
            <a:r>
              <a:rPr lang="en-US" sz="2400" kern="1200" dirty="0">
                <a:solidFill>
                  <a:schemeClr val="tx1"/>
                </a:solidFill>
                <a:latin typeface="+mn-lt"/>
                <a:ea typeface="+mn-ea"/>
                <a:cs typeface="+mn-cs"/>
              </a:rPr>
              <a:t>Showed that electrons could not move below the bottom energy level and therefore, not drop into the nucleus</a:t>
            </a:r>
          </a:p>
          <a:p>
            <a:r>
              <a:rPr lang="en-US" sz="2400" kern="1200" dirty="0">
                <a:solidFill>
                  <a:schemeClr val="tx1"/>
                </a:solidFill>
                <a:latin typeface="+mn-lt"/>
                <a:ea typeface="+mn-ea"/>
                <a:cs typeface="+mn-cs"/>
              </a:rPr>
              <a:t>Came up with the Bohr Model of the Atom</a:t>
            </a:r>
          </a:p>
        </p:txBody>
      </p:sp>
      <p:pic>
        <p:nvPicPr>
          <p:cNvPr id="7" name="Picture 2" descr="http://spacecollective.org/userdata/tar5w4zB/1353223032/Niels%20Bohr.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7405"/>
          <a:stretch/>
        </p:blipFill>
        <p:spPr bwMode="auto">
          <a:xfrm>
            <a:off x="7556408" y="10"/>
            <a:ext cx="463559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20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asual and Scientific Use of &quot;Theory&quot; and &quot;Law&quot;">
            <a:hlinkClick r:id="" action="ppaction://media"/>
            <a:extLst>
              <a:ext uri="{FF2B5EF4-FFF2-40B4-BE49-F238E27FC236}">
                <a16:creationId xmlns:a16="http://schemas.microsoft.com/office/drawing/2014/main" id="{82BC8BF9-FD3F-444D-ADC7-08AF659CFE3B}"/>
              </a:ext>
            </a:extLst>
          </p:cNvPr>
          <p:cNvPicPr>
            <a:picLocks noRot="1" noChangeAspect="1"/>
          </p:cNvPicPr>
          <p:nvPr>
            <a:videoFile r:link="rId1"/>
          </p:nvPr>
        </p:nvPicPr>
        <p:blipFill>
          <a:blip r:embed="rId3"/>
          <a:stretch>
            <a:fillRect/>
          </a:stretch>
        </p:blipFill>
        <p:spPr>
          <a:xfrm>
            <a:off x="516835" y="290719"/>
            <a:ext cx="11158330" cy="6276561"/>
          </a:xfrm>
          <a:prstGeom prst="rect">
            <a:avLst/>
          </a:prstGeom>
        </p:spPr>
      </p:pic>
    </p:spTree>
    <p:extLst>
      <p:ext uri="{BB962C8B-B14F-4D97-AF65-F5344CB8AC3E}">
        <p14:creationId xmlns:p14="http://schemas.microsoft.com/office/powerpoint/2010/main" val="410366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1579714"/>
            <a:ext cx="9144000" cy="2407397"/>
          </a:xfrm>
        </p:spPr>
        <p:txBody>
          <a:bodyPr>
            <a:normAutofit fontScale="90000"/>
          </a:bodyPr>
          <a:lstStyle/>
          <a:p>
            <a:r>
              <a:rPr lang="en-US" sz="8000" dirty="0">
                <a:solidFill>
                  <a:schemeClr val="bg1"/>
                </a:solidFill>
                <a:latin typeface="Rockwell" panose="02060603020205020403" pitchFamily="18" charset="0"/>
              </a:rPr>
              <a:t>Topic 4</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Classifying Elements</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638550" y="3992163"/>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524000" y="4329376"/>
            <a:ext cx="9144000" cy="658268"/>
          </a:xfrm>
        </p:spPr>
        <p:txBody>
          <a:bodyPr>
            <a:normAutofit/>
          </a:bodyP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Science 9 - Redding</a:t>
            </a: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3790715" y="4482751"/>
            <a:ext cx="3194131" cy="3194131"/>
          </a:xfrm>
          <a:prstGeom prst="rect">
            <a:avLst/>
          </a:prstGeom>
        </p:spPr>
      </p:pic>
      <p:pic>
        <p:nvPicPr>
          <p:cNvPr id="11" name="Graphic 10" descr="Microscope">
            <a:extLst>
              <a:ext uri="{FF2B5EF4-FFF2-40B4-BE49-F238E27FC236}">
                <a16:creationId xmlns:a16="http://schemas.microsoft.com/office/drawing/2014/main" id="{3CB00449-E308-4DF3-9CFD-9A7D30B672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338607" flipH="1">
            <a:off x="-587261" y="1663257"/>
            <a:ext cx="2684499" cy="2684499"/>
          </a:xfrm>
          <a:prstGeom prst="rect">
            <a:avLst/>
          </a:prstGeom>
        </p:spPr>
      </p:pic>
      <p:pic>
        <p:nvPicPr>
          <p:cNvPr id="13" name="Graphic 12" descr="Test tubes">
            <a:extLst>
              <a:ext uri="{FF2B5EF4-FFF2-40B4-BE49-F238E27FC236}">
                <a16:creationId xmlns:a16="http://schemas.microsoft.com/office/drawing/2014/main" id="{6A56DF0C-1331-406E-AEE6-06E0E59FB9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1078969">
            <a:off x="1920309" y="4797205"/>
            <a:ext cx="2453456" cy="2453456"/>
          </a:xfrm>
          <a:prstGeom prst="rect">
            <a:avLst/>
          </a:prstGeom>
        </p:spPr>
      </p:pic>
      <p:pic>
        <p:nvPicPr>
          <p:cNvPr id="7" name="Graphic 6" descr="Beaker">
            <a:extLst>
              <a:ext uri="{FF2B5EF4-FFF2-40B4-BE49-F238E27FC236}">
                <a16:creationId xmlns:a16="http://schemas.microsoft.com/office/drawing/2014/main" id="{88D22565-F42F-439B-A6A4-CF161165E6B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213697">
            <a:off x="-491837" y="3688628"/>
            <a:ext cx="3245427" cy="3245427"/>
          </a:xfrm>
          <a:prstGeom prst="rect">
            <a:avLst/>
          </a:prstGeom>
        </p:spPr>
      </p:pic>
      <p:pic>
        <p:nvPicPr>
          <p:cNvPr id="9" name="Graphic 8" descr="Flask">
            <a:extLst>
              <a:ext uri="{FF2B5EF4-FFF2-40B4-BE49-F238E27FC236}">
                <a16:creationId xmlns:a16="http://schemas.microsoft.com/office/drawing/2014/main" id="{B46E3E84-D1E6-4422-AA93-3EE98A821B9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20451125">
            <a:off x="8514237" y="-118161"/>
            <a:ext cx="3005286" cy="3005286"/>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4056311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1579714"/>
            <a:ext cx="9144000" cy="2407397"/>
          </a:xfrm>
        </p:spPr>
        <p:txBody>
          <a:bodyPr>
            <a:normAutofit/>
          </a:bodyPr>
          <a:lstStyle/>
          <a:p>
            <a:r>
              <a:rPr lang="en-US" sz="8000" dirty="0">
                <a:solidFill>
                  <a:schemeClr val="bg1"/>
                </a:solidFill>
                <a:latin typeface="Rockwell" panose="02060603020205020403" pitchFamily="18" charset="0"/>
              </a:rPr>
              <a:t>Topic 1</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Exploring Matter</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638550" y="3992163"/>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524000" y="4329376"/>
            <a:ext cx="9144000" cy="658268"/>
          </a:xfrm>
        </p:spPr>
        <p:txBody>
          <a:bodyPr>
            <a:normAutofit/>
          </a:bodyP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Science 9 - Redding</a:t>
            </a: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3790715" y="4482751"/>
            <a:ext cx="3194131" cy="3194131"/>
          </a:xfrm>
          <a:prstGeom prst="rect">
            <a:avLst/>
          </a:prstGeom>
        </p:spPr>
      </p:pic>
      <p:pic>
        <p:nvPicPr>
          <p:cNvPr id="11" name="Graphic 10" descr="Microscope">
            <a:extLst>
              <a:ext uri="{FF2B5EF4-FFF2-40B4-BE49-F238E27FC236}">
                <a16:creationId xmlns:a16="http://schemas.microsoft.com/office/drawing/2014/main" id="{3CB00449-E308-4DF3-9CFD-9A7D30B672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338607" flipH="1">
            <a:off x="-587261" y="1663257"/>
            <a:ext cx="2684499" cy="2684499"/>
          </a:xfrm>
          <a:prstGeom prst="rect">
            <a:avLst/>
          </a:prstGeom>
        </p:spPr>
      </p:pic>
      <p:pic>
        <p:nvPicPr>
          <p:cNvPr id="13" name="Graphic 12" descr="Test tubes">
            <a:extLst>
              <a:ext uri="{FF2B5EF4-FFF2-40B4-BE49-F238E27FC236}">
                <a16:creationId xmlns:a16="http://schemas.microsoft.com/office/drawing/2014/main" id="{6A56DF0C-1331-406E-AEE6-06E0E59FB9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1078969">
            <a:off x="1920309" y="4797205"/>
            <a:ext cx="2453456" cy="2453456"/>
          </a:xfrm>
          <a:prstGeom prst="rect">
            <a:avLst/>
          </a:prstGeom>
        </p:spPr>
      </p:pic>
      <p:pic>
        <p:nvPicPr>
          <p:cNvPr id="7" name="Graphic 6" descr="Beaker">
            <a:extLst>
              <a:ext uri="{FF2B5EF4-FFF2-40B4-BE49-F238E27FC236}">
                <a16:creationId xmlns:a16="http://schemas.microsoft.com/office/drawing/2014/main" id="{88D22565-F42F-439B-A6A4-CF161165E6B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213697">
            <a:off x="-491837" y="3688628"/>
            <a:ext cx="3245427" cy="3245427"/>
          </a:xfrm>
          <a:prstGeom prst="rect">
            <a:avLst/>
          </a:prstGeom>
        </p:spPr>
      </p:pic>
      <p:pic>
        <p:nvPicPr>
          <p:cNvPr id="9" name="Graphic 8" descr="Flask">
            <a:extLst>
              <a:ext uri="{FF2B5EF4-FFF2-40B4-BE49-F238E27FC236}">
                <a16:creationId xmlns:a16="http://schemas.microsoft.com/office/drawing/2014/main" id="{B46E3E84-D1E6-4422-AA93-3EE98A821B9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20451125">
            <a:off x="8514237" y="-118161"/>
            <a:ext cx="3005286" cy="3005286"/>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749863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149CE-FB79-4402-A9C3-076299DEA1A8}"/>
              </a:ext>
            </a:extLst>
          </p:cNvPr>
          <p:cNvSpPr>
            <a:spLocks noGrp="1"/>
          </p:cNvSpPr>
          <p:nvPr>
            <p:ph type="title"/>
          </p:nvPr>
        </p:nvSpPr>
        <p:spPr>
          <a:xfrm>
            <a:off x="838200" y="365125"/>
            <a:ext cx="10515600" cy="1325563"/>
          </a:xfrm>
        </p:spPr>
        <p:txBody>
          <a:bodyPr>
            <a:normAutofit/>
          </a:bodyPr>
          <a:lstStyle/>
          <a:p>
            <a:r>
              <a:rPr lang="en-CA" sz="4400"/>
              <a:t>Metals</a:t>
            </a:r>
          </a:p>
        </p:txBody>
      </p:sp>
      <p:graphicFrame>
        <p:nvGraphicFramePr>
          <p:cNvPr id="5" name="Content Placeholder 2">
            <a:extLst>
              <a:ext uri="{FF2B5EF4-FFF2-40B4-BE49-F238E27FC236}">
                <a16:creationId xmlns:a16="http://schemas.microsoft.com/office/drawing/2014/main" id="{9CC1A20F-5BB4-4B19-9D4A-2A41C28F7019}"/>
              </a:ext>
            </a:extLst>
          </p:cNvPr>
          <p:cNvGraphicFramePr>
            <a:graphicFrameLocks noGrp="1"/>
          </p:cNvGraphicFramePr>
          <p:nvPr>
            <p:ph idx="1"/>
            <p:extLst>
              <p:ext uri="{D42A27DB-BD31-4B8C-83A1-F6EECF244321}">
                <p14:modId xmlns:p14="http://schemas.microsoft.com/office/powerpoint/2010/main" val="6838275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9988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C2590-E3FF-417F-BE73-9BC8FCF02E72}"/>
              </a:ext>
            </a:extLst>
          </p:cNvPr>
          <p:cNvSpPr>
            <a:spLocks noGrp="1"/>
          </p:cNvSpPr>
          <p:nvPr>
            <p:ph type="title"/>
          </p:nvPr>
        </p:nvSpPr>
        <p:spPr>
          <a:xfrm>
            <a:off x="430236" y="411125"/>
            <a:ext cx="10515600" cy="1325563"/>
          </a:xfrm>
        </p:spPr>
        <p:txBody>
          <a:bodyPr/>
          <a:lstStyle/>
          <a:p>
            <a:r>
              <a:rPr lang="en-CA" dirty="0"/>
              <a:t>Metals – Flame Colours</a:t>
            </a:r>
          </a:p>
        </p:txBody>
      </p:sp>
      <p:pic>
        <p:nvPicPr>
          <p:cNvPr id="1026" name="Picture 2" descr="Metal Ion Flame Test Colours Jan 15">
            <a:extLst>
              <a:ext uri="{FF2B5EF4-FFF2-40B4-BE49-F238E27FC236}">
                <a16:creationId xmlns:a16="http://schemas.microsoft.com/office/drawing/2014/main" id="{77D376AB-49B2-4041-B7A8-F34CCAB1BE3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27243" y="140869"/>
            <a:ext cx="4650654" cy="6576262"/>
          </a:xfrm>
          <a:prstGeom prst="rect">
            <a:avLst/>
          </a:prstGeom>
          <a:noFill/>
          <a:extLst>
            <a:ext uri="{909E8E84-426E-40DD-AFC4-6F175D3DCCD1}">
              <a14:hiddenFill xmlns:a14="http://schemas.microsoft.com/office/drawing/2010/main">
                <a:solidFill>
                  <a:srgbClr val="FFFFFF"/>
                </a:solidFill>
              </a14:hiddenFill>
            </a:ext>
          </a:extLst>
        </p:spPr>
      </p:pic>
      <p:pic>
        <p:nvPicPr>
          <p:cNvPr id="4" name="Online Media 3" title="Flame Tests of Metal Ions, With Labels">
            <a:hlinkClick r:id="" action="ppaction://media"/>
            <a:extLst>
              <a:ext uri="{FF2B5EF4-FFF2-40B4-BE49-F238E27FC236}">
                <a16:creationId xmlns:a16="http://schemas.microsoft.com/office/drawing/2014/main" id="{D8B0B5F4-E603-4181-AF11-4671EB3F336D}"/>
              </a:ext>
            </a:extLst>
          </p:cNvPr>
          <p:cNvPicPr>
            <a:picLocks noRot="1" noChangeAspect="1"/>
          </p:cNvPicPr>
          <p:nvPr>
            <a:videoFile r:link="rId1"/>
          </p:nvPr>
        </p:nvPicPr>
        <p:blipFill>
          <a:blip r:embed="rId4"/>
          <a:stretch>
            <a:fillRect/>
          </a:stretch>
        </p:blipFill>
        <p:spPr>
          <a:xfrm>
            <a:off x="430236" y="1575612"/>
            <a:ext cx="6668672" cy="4997872"/>
          </a:xfrm>
          <a:prstGeom prst="rect">
            <a:avLst/>
          </a:prstGeom>
        </p:spPr>
      </p:pic>
    </p:spTree>
    <p:extLst>
      <p:ext uri="{BB962C8B-B14F-4D97-AF65-F5344CB8AC3E}">
        <p14:creationId xmlns:p14="http://schemas.microsoft.com/office/powerpoint/2010/main" val="197404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149CE-FB79-4402-A9C3-076299DEA1A8}"/>
              </a:ext>
            </a:extLst>
          </p:cNvPr>
          <p:cNvSpPr>
            <a:spLocks noGrp="1"/>
          </p:cNvSpPr>
          <p:nvPr>
            <p:ph type="title"/>
          </p:nvPr>
        </p:nvSpPr>
        <p:spPr>
          <a:xfrm>
            <a:off x="838200" y="365125"/>
            <a:ext cx="10515600" cy="1325563"/>
          </a:xfrm>
        </p:spPr>
        <p:txBody>
          <a:bodyPr>
            <a:normAutofit/>
          </a:bodyPr>
          <a:lstStyle/>
          <a:p>
            <a:r>
              <a:rPr lang="en-CA" sz="4400"/>
              <a:t>Non-Metals</a:t>
            </a:r>
          </a:p>
        </p:txBody>
      </p:sp>
      <p:graphicFrame>
        <p:nvGraphicFramePr>
          <p:cNvPr id="5" name="Content Placeholder 2">
            <a:extLst>
              <a:ext uri="{FF2B5EF4-FFF2-40B4-BE49-F238E27FC236}">
                <a16:creationId xmlns:a16="http://schemas.microsoft.com/office/drawing/2014/main" id="{AE2F2D3D-D96C-4475-86E1-515A05CDF966}"/>
              </a:ext>
            </a:extLst>
          </p:cNvPr>
          <p:cNvGraphicFramePr>
            <a:graphicFrameLocks noGrp="1"/>
          </p:cNvGraphicFramePr>
          <p:nvPr>
            <p:ph idx="1"/>
            <p:extLst>
              <p:ext uri="{D42A27DB-BD31-4B8C-83A1-F6EECF244321}">
                <p14:modId xmlns:p14="http://schemas.microsoft.com/office/powerpoint/2010/main" val="34653701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8160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149CE-FB79-4402-A9C3-076299DEA1A8}"/>
              </a:ext>
            </a:extLst>
          </p:cNvPr>
          <p:cNvSpPr>
            <a:spLocks noGrp="1"/>
          </p:cNvSpPr>
          <p:nvPr>
            <p:ph type="title"/>
          </p:nvPr>
        </p:nvSpPr>
        <p:spPr>
          <a:xfrm>
            <a:off x="838200" y="365125"/>
            <a:ext cx="10515600" cy="1325563"/>
          </a:xfrm>
        </p:spPr>
        <p:txBody>
          <a:bodyPr>
            <a:normAutofit/>
          </a:bodyPr>
          <a:lstStyle/>
          <a:p>
            <a:r>
              <a:rPr lang="en-CA" sz="4400"/>
              <a:t>Metalloids</a:t>
            </a:r>
          </a:p>
        </p:txBody>
      </p:sp>
      <p:graphicFrame>
        <p:nvGraphicFramePr>
          <p:cNvPr id="5" name="Content Placeholder 2">
            <a:extLst>
              <a:ext uri="{FF2B5EF4-FFF2-40B4-BE49-F238E27FC236}">
                <a16:creationId xmlns:a16="http://schemas.microsoft.com/office/drawing/2014/main" id="{68937987-4DF4-4DA6-A4EA-EB0B3C11DAD6}"/>
              </a:ext>
            </a:extLst>
          </p:cNvPr>
          <p:cNvGraphicFramePr>
            <a:graphicFrameLocks noGrp="1"/>
          </p:cNvGraphicFramePr>
          <p:nvPr>
            <p:ph idx="1"/>
            <p:extLst>
              <p:ext uri="{D42A27DB-BD31-4B8C-83A1-F6EECF244321}">
                <p14:modId xmlns:p14="http://schemas.microsoft.com/office/powerpoint/2010/main" val="22186435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034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A7E6-03A4-4920-853B-E0C1DAC1B3A1}"/>
              </a:ext>
            </a:extLst>
          </p:cNvPr>
          <p:cNvSpPr>
            <a:spLocks noGrp="1"/>
          </p:cNvSpPr>
          <p:nvPr>
            <p:ph type="title"/>
          </p:nvPr>
        </p:nvSpPr>
        <p:spPr>
          <a:xfrm>
            <a:off x="655320" y="365125"/>
            <a:ext cx="5120114" cy="1692794"/>
          </a:xfrm>
        </p:spPr>
        <p:txBody>
          <a:bodyPr>
            <a:normAutofit/>
          </a:bodyPr>
          <a:lstStyle/>
          <a:p>
            <a:r>
              <a:rPr lang="en-CA" sz="4400" b="1" dirty="0"/>
              <a:t>Chemical Families</a:t>
            </a:r>
          </a:p>
        </p:txBody>
      </p:sp>
      <p:cxnSp>
        <p:nvCxnSpPr>
          <p:cNvPr id="2054" name="Straight Arrow Connector 136">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EA2D86A-7088-430E-BE82-6FB2BD5039F1}"/>
              </a:ext>
            </a:extLst>
          </p:cNvPr>
          <p:cNvSpPr>
            <a:spLocks noGrp="1"/>
          </p:cNvSpPr>
          <p:nvPr>
            <p:ph idx="1"/>
          </p:nvPr>
        </p:nvSpPr>
        <p:spPr>
          <a:xfrm>
            <a:off x="655321" y="2575034"/>
            <a:ext cx="5120113" cy="3462228"/>
          </a:xfrm>
        </p:spPr>
        <p:txBody>
          <a:bodyPr>
            <a:normAutofit/>
          </a:bodyPr>
          <a:lstStyle/>
          <a:p>
            <a:pPr marL="0" indent="0">
              <a:buNone/>
            </a:pPr>
            <a:r>
              <a:rPr lang="en-US" sz="2400" dirty="0"/>
              <a:t>The term chemical family is used to describe a group of related elements that have similar properties. These are the 4 main families we will discuss</a:t>
            </a:r>
          </a:p>
          <a:p>
            <a:pPr marL="1428750" lvl="2" indent="-514350">
              <a:buFont typeface="+mj-lt"/>
              <a:buAutoNum type="arabicPeriod"/>
            </a:pPr>
            <a:r>
              <a:rPr lang="en-US" sz="2400" dirty="0"/>
              <a:t>Alkali Metals</a:t>
            </a:r>
          </a:p>
          <a:p>
            <a:pPr marL="1428750" lvl="2" indent="-514350">
              <a:buFont typeface="+mj-lt"/>
              <a:buAutoNum type="arabicPeriod"/>
            </a:pPr>
            <a:r>
              <a:rPr lang="en-US" sz="2400" dirty="0"/>
              <a:t>Alkaline Earth Metals</a:t>
            </a:r>
          </a:p>
          <a:p>
            <a:pPr marL="1428750" lvl="2" indent="-514350">
              <a:buFont typeface="+mj-lt"/>
              <a:buAutoNum type="arabicPeriod"/>
            </a:pPr>
            <a:r>
              <a:rPr lang="en-US" sz="2400" dirty="0"/>
              <a:t>Halogens</a:t>
            </a:r>
          </a:p>
          <a:p>
            <a:pPr marL="1428750" lvl="2" indent="-514350">
              <a:buFont typeface="+mj-lt"/>
              <a:buAutoNum type="arabicPeriod"/>
            </a:pPr>
            <a:r>
              <a:rPr lang="en-US" sz="2400" dirty="0"/>
              <a:t>Nobel Gases</a:t>
            </a:r>
          </a:p>
        </p:txBody>
      </p:sp>
      <p:pic>
        <p:nvPicPr>
          <p:cNvPr id="2052" name="Picture 4" descr="Image result for chemical families in the periodic table">
            <a:extLst>
              <a:ext uri="{FF2B5EF4-FFF2-40B4-BE49-F238E27FC236}">
                <a16:creationId xmlns:a16="http://schemas.microsoft.com/office/drawing/2014/main" id="{BD1ABED7-8407-4D59-B62A-81D7F0C67C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58" r="14559" b="-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149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3E4C6-9224-4C80-9D21-5C0D005422E1}"/>
              </a:ext>
            </a:extLst>
          </p:cNvPr>
          <p:cNvSpPr>
            <a:spLocks noGrp="1"/>
          </p:cNvSpPr>
          <p:nvPr>
            <p:ph type="title"/>
          </p:nvPr>
        </p:nvSpPr>
        <p:spPr>
          <a:xfrm>
            <a:off x="648929" y="629266"/>
            <a:ext cx="3505495" cy="1622321"/>
          </a:xfrm>
        </p:spPr>
        <p:txBody>
          <a:bodyPr>
            <a:normAutofit/>
          </a:bodyPr>
          <a:lstStyle/>
          <a:p>
            <a:r>
              <a:rPr lang="en-CA" sz="3700" dirty="0"/>
              <a:t>Alkali Metals &amp; Alkaline Earth Metals</a:t>
            </a:r>
          </a:p>
        </p:txBody>
      </p:sp>
      <p:sp>
        <p:nvSpPr>
          <p:cNvPr id="3" name="Content Placeholder 2">
            <a:extLst>
              <a:ext uri="{FF2B5EF4-FFF2-40B4-BE49-F238E27FC236}">
                <a16:creationId xmlns:a16="http://schemas.microsoft.com/office/drawing/2014/main" id="{3EF8641D-9F19-4D34-B612-7BFA74CC56EE}"/>
              </a:ext>
            </a:extLst>
          </p:cNvPr>
          <p:cNvSpPr>
            <a:spLocks noGrp="1"/>
          </p:cNvSpPr>
          <p:nvPr>
            <p:ph idx="1"/>
          </p:nvPr>
        </p:nvSpPr>
        <p:spPr>
          <a:xfrm>
            <a:off x="648931" y="2438400"/>
            <a:ext cx="3505494" cy="3785419"/>
          </a:xfrm>
        </p:spPr>
        <p:txBody>
          <a:bodyPr>
            <a:normAutofit/>
          </a:bodyPr>
          <a:lstStyle/>
          <a:p>
            <a:r>
              <a:rPr lang="en-US" sz="2000"/>
              <a:t>Most metals are reactive. However, alkali metals are so reactive that many of them require special storage.</a:t>
            </a:r>
          </a:p>
          <a:p>
            <a:r>
              <a:rPr lang="en-US" sz="2000"/>
              <a:t>Another chemical family is the alkaline earth metals. The alkaline earth elements react fairly vigorously with some substances, but they are not as reactive as the alkali metals.</a:t>
            </a:r>
            <a:endParaRPr lang="en-CA" sz="2000"/>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7901143-7EC8-481D-AB92-CCF9A7BA3760}"/>
              </a:ext>
            </a:extLst>
          </p:cNvPr>
          <p:cNvPicPr>
            <a:picLocks noChangeAspect="1"/>
          </p:cNvPicPr>
          <p:nvPr/>
        </p:nvPicPr>
        <p:blipFill rotWithShape="1">
          <a:blip r:embed="rId2"/>
          <a:srcRect l="41423" t="38148" r="34231" b="21627"/>
          <a:stretch/>
        </p:blipFill>
        <p:spPr>
          <a:xfrm>
            <a:off x="5847563" y="965595"/>
            <a:ext cx="5136347" cy="4773591"/>
          </a:xfrm>
          <a:prstGeom prst="rect">
            <a:avLst/>
          </a:prstGeom>
          <a:effectLst/>
        </p:spPr>
      </p:pic>
    </p:spTree>
    <p:extLst>
      <p:ext uri="{BB962C8B-B14F-4D97-AF65-F5344CB8AC3E}">
        <p14:creationId xmlns:p14="http://schemas.microsoft.com/office/powerpoint/2010/main" val="1459384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E8349-9779-48A1-86FC-792579AE5805}"/>
              </a:ext>
            </a:extLst>
          </p:cNvPr>
          <p:cNvSpPr>
            <a:spLocks noGrp="1"/>
          </p:cNvSpPr>
          <p:nvPr>
            <p:ph type="title"/>
          </p:nvPr>
        </p:nvSpPr>
        <p:spPr>
          <a:xfrm>
            <a:off x="821516" y="640263"/>
            <a:ext cx="6204984" cy="1344975"/>
          </a:xfrm>
        </p:spPr>
        <p:txBody>
          <a:bodyPr>
            <a:normAutofit/>
          </a:bodyPr>
          <a:lstStyle/>
          <a:p>
            <a:r>
              <a:rPr lang="en-CA" sz="4000"/>
              <a:t>Halogens &amp; Nobel Gases</a:t>
            </a:r>
          </a:p>
        </p:txBody>
      </p:sp>
      <p:sp>
        <p:nvSpPr>
          <p:cNvPr id="3" name="Content Placeholder 2">
            <a:extLst>
              <a:ext uri="{FF2B5EF4-FFF2-40B4-BE49-F238E27FC236}">
                <a16:creationId xmlns:a16="http://schemas.microsoft.com/office/drawing/2014/main" id="{5E507E09-EE8A-45BA-8D86-5893414E6554}"/>
              </a:ext>
            </a:extLst>
          </p:cNvPr>
          <p:cNvSpPr>
            <a:spLocks noGrp="1"/>
          </p:cNvSpPr>
          <p:nvPr>
            <p:ph idx="1"/>
          </p:nvPr>
        </p:nvSpPr>
        <p:spPr>
          <a:xfrm>
            <a:off x="821514" y="2121762"/>
            <a:ext cx="6395211" cy="3626917"/>
          </a:xfrm>
        </p:spPr>
        <p:txBody>
          <a:bodyPr>
            <a:normAutofit/>
          </a:bodyPr>
          <a:lstStyle/>
          <a:p>
            <a:r>
              <a:rPr lang="en-US" dirty="0"/>
              <a:t>Chemists find the noble gases interesting because they are so unreactive.</a:t>
            </a:r>
          </a:p>
          <a:p>
            <a:r>
              <a:rPr lang="en-US" dirty="0"/>
              <a:t>Halogens are naturally found in the form of compounds because halogen atoms react vigorously with almost every other element. Halogens, like alkali metals, have an unpaired electron.</a:t>
            </a:r>
            <a:endParaRPr lang="en-CA" dirty="0"/>
          </a:p>
        </p:txBody>
      </p:sp>
      <p:pic>
        <p:nvPicPr>
          <p:cNvPr id="4" name="Picture 3">
            <a:extLst>
              <a:ext uri="{FF2B5EF4-FFF2-40B4-BE49-F238E27FC236}">
                <a16:creationId xmlns:a16="http://schemas.microsoft.com/office/drawing/2014/main" id="{978C6E7F-DDAB-40B8-A653-EF92E25CB322}"/>
              </a:ext>
            </a:extLst>
          </p:cNvPr>
          <p:cNvPicPr>
            <a:picLocks noChangeAspect="1"/>
          </p:cNvPicPr>
          <p:nvPr/>
        </p:nvPicPr>
        <p:blipFill rotWithShape="1">
          <a:blip r:embed="rId2"/>
          <a:srcRect l="12346" t="42047" r="75423" b="18138"/>
          <a:stretch/>
        </p:blipFill>
        <p:spPr>
          <a:xfrm>
            <a:off x="7584151" y="180115"/>
            <a:ext cx="2352215" cy="4307095"/>
          </a:xfrm>
          <a:prstGeom prst="rect">
            <a:avLst/>
          </a:prstGeom>
        </p:spPr>
      </p:pic>
      <p:pic>
        <p:nvPicPr>
          <p:cNvPr id="5" name="Picture 4">
            <a:extLst>
              <a:ext uri="{FF2B5EF4-FFF2-40B4-BE49-F238E27FC236}">
                <a16:creationId xmlns:a16="http://schemas.microsoft.com/office/drawing/2014/main" id="{44A3C2CF-83C9-42CB-B74F-BBBB3877BB0B}"/>
              </a:ext>
            </a:extLst>
          </p:cNvPr>
          <p:cNvPicPr>
            <a:picLocks noChangeAspect="1"/>
          </p:cNvPicPr>
          <p:nvPr/>
        </p:nvPicPr>
        <p:blipFill rotWithShape="1">
          <a:blip r:embed="rId3"/>
          <a:srcRect l="16385" t="38969" r="70692" b="26963"/>
          <a:stretch/>
        </p:blipFill>
        <p:spPr>
          <a:xfrm>
            <a:off x="9906587" y="3257054"/>
            <a:ext cx="2285413" cy="3388994"/>
          </a:xfrm>
          <a:prstGeom prst="rect">
            <a:avLst/>
          </a:prstGeom>
        </p:spPr>
      </p:pic>
    </p:spTree>
    <p:extLst>
      <p:ext uri="{BB962C8B-B14F-4D97-AF65-F5344CB8AC3E}">
        <p14:creationId xmlns:p14="http://schemas.microsoft.com/office/powerpoint/2010/main" val="2944198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1579714"/>
            <a:ext cx="9144000" cy="2407397"/>
          </a:xfrm>
        </p:spPr>
        <p:txBody>
          <a:bodyPr>
            <a:normAutofit/>
          </a:bodyPr>
          <a:lstStyle/>
          <a:p>
            <a:r>
              <a:rPr lang="en-US" sz="8000" dirty="0">
                <a:solidFill>
                  <a:schemeClr val="bg1"/>
                </a:solidFill>
                <a:latin typeface="Rockwell" panose="02060603020205020403" pitchFamily="18" charset="0"/>
              </a:rPr>
              <a:t>Topic 5</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The Periodic Table</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638550" y="3992163"/>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524000" y="4329376"/>
            <a:ext cx="9144000" cy="658268"/>
          </a:xfrm>
        </p:spPr>
        <p:txBody>
          <a:bodyPr>
            <a:normAutofit/>
          </a:bodyP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Science 9 - Redding</a:t>
            </a: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3790715" y="4482751"/>
            <a:ext cx="3194131" cy="3194131"/>
          </a:xfrm>
          <a:prstGeom prst="rect">
            <a:avLst/>
          </a:prstGeom>
        </p:spPr>
      </p:pic>
      <p:pic>
        <p:nvPicPr>
          <p:cNvPr id="11" name="Graphic 10" descr="Microscope">
            <a:extLst>
              <a:ext uri="{FF2B5EF4-FFF2-40B4-BE49-F238E27FC236}">
                <a16:creationId xmlns:a16="http://schemas.microsoft.com/office/drawing/2014/main" id="{3CB00449-E308-4DF3-9CFD-9A7D30B672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338607" flipH="1">
            <a:off x="-587261" y="1663257"/>
            <a:ext cx="2684499" cy="2684499"/>
          </a:xfrm>
          <a:prstGeom prst="rect">
            <a:avLst/>
          </a:prstGeom>
        </p:spPr>
      </p:pic>
      <p:pic>
        <p:nvPicPr>
          <p:cNvPr id="13" name="Graphic 12" descr="Test tubes">
            <a:extLst>
              <a:ext uri="{FF2B5EF4-FFF2-40B4-BE49-F238E27FC236}">
                <a16:creationId xmlns:a16="http://schemas.microsoft.com/office/drawing/2014/main" id="{6A56DF0C-1331-406E-AEE6-06E0E59FB9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1078969">
            <a:off x="1920309" y="4797205"/>
            <a:ext cx="2453456" cy="2453456"/>
          </a:xfrm>
          <a:prstGeom prst="rect">
            <a:avLst/>
          </a:prstGeom>
        </p:spPr>
      </p:pic>
      <p:pic>
        <p:nvPicPr>
          <p:cNvPr id="7" name="Graphic 6" descr="Beaker">
            <a:extLst>
              <a:ext uri="{FF2B5EF4-FFF2-40B4-BE49-F238E27FC236}">
                <a16:creationId xmlns:a16="http://schemas.microsoft.com/office/drawing/2014/main" id="{88D22565-F42F-439B-A6A4-CF161165E6B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213697">
            <a:off x="-491837" y="3688628"/>
            <a:ext cx="3245427" cy="3245427"/>
          </a:xfrm>
          <a:prstGeom prst="rect">
            <a:avLst/>
          </a:prstGeom>
        </p:spPr>
      </p:pic>
      <p:pic>
        <p:nvPicPr>
          <p:cNvPr id="9" name="Graphic 8" descr="Flask">
            <a:extLst>
              <a:ext uri="{FF2B5EF4-FFF2-40B4-BE49-F238E27FC236}">
                <a16:creationId xmlns:a16="http://schemas.microsoft.com/office/drawing/2014/main" id="{B46E3E84-D1E6-4422-AA93-3EE98A821B9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20451125">
            <a:off x="8514237" y="-118161"/>
            <a:ext cx="3005286" cy="3005286"/>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4163933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4" name="Online Media 3" title="The Periodic Table Song (2018 UPDATE!)">
            <a:hlinkClick r:id="" action="ppaction://media"/>
            <a:extLst>
              <a:ext uri="{FF2B5EF4-FFF2-40B4-BE49-F238E27FC236}">
                <a16:creationId xmlns:a16="http://schemas.microsoft.com/office/drawing/2014/main" id="{F20667E3-DDC6-4C39-A95B-D832C2184D7A}"/>
              </a:ext>
            </a:extLst>
          </p:cNvPr>
          <p:cNvPicPr>
            <a:picLocks noGrp="1" noRot="1" noChangeAspect="1"/>
          </p:cNvPicPr>
          <p:nvPr>
            <p:ph idx="1"/>
            <a:videoFile r:link="rId1"/>
          </p:nvPr>
        </p:nvPicPr>
        <p:blipFill>
          <a:blip r:embed="rId3"/>
          <a:stretch>
            <a:fillRect/>
          </a:stretch>
        </p:blipFill>
        <p:spPr>
          <a:xfrm>
            <a:off x="637347" y="358577"/>
            <a:ext cx="10917306" cy="6140845"/>
          </a:xfrm>
          <a:prstGeom prst="rect">
            <a:avLst/>
          </a:prstGeom>
        </p:spPr>
      </p:pic>
    </p:spTree>
    <p:extLst>
      <p:ext uri="{BB962C8B-B14F-4D97-AF65-F5344CB8AC3E}">
        <p14:creationId xmlns:p14="http://schemas.microsoft.com/office/powerpoint/2010/main" val="75097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1296" y="2710112"/>
            <a:ext cx="4147431" cy="2582363"/>
          </a:xfrm>
          <a:prstGeom prst="rect">
            <a:avLst/>
          </a:prstGeom>
        </p:spPr>
      </p:pic>
      <p:sp>
        <p:nvSpPr>
          <p:cNvPr id="2" name="Title 1"/>
          <p:cNvSpPr>
            <a:spLocks noGrp="1"/>
          </p:cNvSpPr>
          <p:nvPr>
            <p:ph type="title"/>
          </p:nvPr>
        </p:nvSpPr>
        <p:spPr/>
        <p:txBody>
          <a:bodyPr/>
          <a:lstStyle/>
          <a:p>
            <a:r>
              <a:rPr lang="en-US" dirty="0" smtClean="0"/>
              <a:t>Subatomic Particles</a:t>
            </a:r>
            <a:endParaRPr lang="en-US" dirty="0"/>
          </a:p>
        </p:txBody>
      </p:sp>
      <p:sp>
        <p:nvSpPr>
          <p:cNvPr id="3" name="Content Placeholder 2"/>
          <p:cNvSpPr>
            <a:spLocks noGrp="1"/>
          </p:cNvSpPr>
          <p:nvPr>
            <p:ph idx="1"/>
          </p:nvPr>
        </p:nvSpPr>
        <p:spPr>
          <a:xfrm>
            <a:off x="838200" y="1825625"/>
            <a:ext cx="7051766" cy="4351338"/>
          </a:xfrm>
        </p:spPr>
        <p:txBody>
          <a:bodyPr>
            <a:normAutofit lnSpcReduction="10000"/>
          </a:bodyPr>
          <a:lstStyle/>
          <a:p>
            <a:r>
              <a:rPr lang="en-US" dirty="0" smtClean="0"/>
              <a:t>Protons – positively charged, located in the nucleus</a:t>
            </a:r>
          </a:p>
          <a:p>
            <a:pPr lvl="1"/>
            <a:r>
              <a:rPr lang="en-US" dirty="0" smtClean="0"/>
              <a:t># of protons in an atom is equal to </a:t>
            </a:r>
            <a:r>
              <a:rPr lang="en-US" smtClean="0"/>
              <a:t>atomic </a:t>
            </a:r>
            <a:r>
              <a:rPr lang="en-US" smtClean="0"/>
              <a:t>number</a:t>
            </a:r>
            <a:endParaRPr lang="en-US" dirty="0" smtClean="0"/>
          </a:p>
          <a:p>
            <a:r>
              <a:rPr lang="en-US" dirty="0" smtClean="0"/>
              <a:t>Neutrons – no charge (neutral), located in the nucleus</a:t>
            </a:r>
          </a:p>
          <a:p>
            <a:pPr lvl="1"/>
            <a:r>
              <a:rPr lang="en-US" dirty="0" smtClean="0"/>
              <a:t># of neutrons in an element is equal to the mass # - # protons</a:t>
            </a:r>
          </a:p>
          <a:p>
            <a:r>
              <a:rPr lang="en-US" dirty="0" smtClean="0"/>
              <a:t>Electrons – negatively charged, orbit the nucleus</a:t>
            </a:r>
          </a:p>
          <a:p>
            <a:pPr lvl="1"/>
            <a:r>
              <a:rPr lang="en-US" dirty="0"/>
              <a:t># of </a:t>
            </a:r>
            <a:r>
              <a:rPr lang="en-US" dirty="0" smtClean="0"/>
              <a:t>electrons </a:t>
            </a:r>
            <a:r>
              <a:rPr lang="en-US" dirty="0"/>
              <a:t>in an atom is equal to atomic mass</a:t>
            </a:r>
          </a:p>
          <a:p>
            <a:pPr marL="457200" lvl="1" indent="0">
              <a:buNone/>
            </a:pPr>
            <a:endParaRPr lang="en-US" dirty="0"/>
          </a:p>
        </p:txBody>
      </p:sp>
    </p:spTree>
    <p:extLst>
      <p:ext uri="{BB962C8B-B14F-4D97-AF65-F5344CB8AC3E}">
        <p14:creationId xmlns:p14="http://schemas.microsoft.com/office/powerpoint/2010/main" val="1967431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0E08-33F7-4D7A-A762-5ACA2FA69D0E}"/>
              </a:ext>
            </a:extLst>
          </p:cNvPr>
          <p:cNvSpPr>
            <a:spLocks noGrp="1"/>
          </p:cNvSpPr>
          <p:nvPr>
            <p:ph type="title"/>
          </p:nvPr>
        </p:nvSpPr>
        <p:spPr>
          <a:xfrm>
            <a:off x="838200" y="365125"/>
            <a:ext cx="10515600" cy="758355"/>
          </a:xfrm>
        </p:spPr>
        <p:txBody>
          <a:bodyPr/>
          <a:lstStyle/>
          <a:p>
            <a:pPr algn="ctr"/>
            <a:r>
              <a:rPr lang="en-CA" dirty="0"/>
              <a:t>Lab Safety Video</a:t>
            </a:r>
          </a:p>
        </p:txBody>
      </p:sp>
      <p:pic>
        <p:nvPicPr>
          <p:cNvPr id="6" name="Online Media 5" title="LAB RULES - Dua Lipa &quot;New Rules&quot; Parody">
            <a:hlinkClick r:id="" action="ppaction://media"/>
            <a:extLst>
              <a:ext uri="{FF2B5EF4-FFF2-40B4-BE49-F238E27FC236}">
                <a16:creationId xmlns:a16="http://schemas.microsoft.com/office/drawing/2014/main" id="{FA34C379-4661-4165-B797-761ED8BE0917}"/>
              </a:ext>
            </a:extLst>
          </p:cNvPr>
          <p:cNvPicPr>
            <a:picLocks noGrp="1" noRot="1" noChangeAspect="1"/>
          </p:cNvPicPr>
          <p:nvPr>
            <p:ph idx="1"/>
            <a:videoFile r:link="rId1"/>
          </p:nvPr>
        </p:nvPicPr>
        <p:blipFill>
          <a:blip r:embed="rId3"/>
          <a:stretch>
            <a:fillRect/>
          </a:stretch>
        </p:blipFill>
        <p:spPr>
          <a:xfrm>
            <a:off x="1555652" y="1123480"/>
            <a:ext cx="9545808" cy="5369395"/>
          </a:xfrm>
          <a:prstGeom prst="rect">
            <a:avLst/>
          </a:prstGeom>
        </p:spPr>
      </p:pic>
    </p:spTree>
    <p:extLst>
      <p:ext uri="{BB962C8B-B14F-4D97-AF65-F5344CB8AC3E}">
        <p14:creationId xmlns:p14="http://schemas.microsoft.com/office/powerpoint/2010/main" val="299124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AF069-F1CE-4A27-8A2B-8C65EFC08CC5}"/>
              </a:ext>
            </a:extLst>
          </p:cNvPr>
          <p:cNvSpPr>
            <a:spLocks noGrp="1"/>
          </p:cNvSpPr>
          <p:nvPr>
            <p:ph type="title"/>
          </p:nvPr>
        </p:nvSpPr>
        <p:spPr>
          <a:xfrm>
            <a:off x="838200" y="365125"/>
            <a:ext cx="10515600" cy="1325563"/>
          </a:xfrm>
        </p:spPr>
        <p:txBody>
          <a:bodyPr/>
          <a:lstStyle/>
          <a:p>
            <a:r>
              <a:rPr lang="en-CA"/>
              <a:t>The Periodic Table</a:t>
            </a:r>
            <a:endParaRPr lang="en-CA" dirty="0"/>
          </a:p>
        </p:txBody>
      </p:sp>
      <p:sp>
        <p:nvSpPr>
          <p:cNvPr id="3" name="Content Placeholder 2">
            <a:extLst>
              <a:ext uri="{FF2B5EF4-FFF2-40B4-BE49-F238E27FC236}">
                <a16:creationId xmlns:a16="http://schemas.microsoft.com/office/drawing/2014/main" id="{35C79E12-C276-470B-B970-AB029CA971E4}"/>
              </a:ext>
            </a:extLst>
          </p:cNvPr>
          <p:cNvSpPr>
            <a:spLocks noGrp="1"/>
          </p:cNvSpPr>
          <p:nvPr>
            <p:ph idx="1"/>
          </p:nvPr>
        </p:nvSpPr>
        <p:spPr>
          <a:xfrm>
            <a:off x="838200" y="1537252"/>
            <a:ext cx="4343400" cy="5038591"/>
          </a:xfrm>
        </p:spPr>
        <p:txBody>
          <a:bodyPr>
            <a:normAutofit/>
          </a:bodyPr>
          <a:lstStyle/>
          <a:p>
            <a:r>
              <a:rPr lang="en-CA"/>
              <a:t>Mendeleev!</a:t>
            </a:r>
          </a:p>
          <a:p>
            <a:r>
              <a:rPr lang="en-CA"/>
              <a:t>Atoms arranged based on their mass and atomic number</a:t>
            </a:r>
          </a:p>
          <a:p>
            <a:r>
              <a:rPr lang="en-CA"/>
              <a:t>Atomic Number - </a:t>
            </a:r>
            <a:r>
              <a:rPr lang="en-US"/>
              <a:t>the number of protons an element has in its nucleus.</a:t>
            </a:r>
          </a:p>
          <a:p>
            <a:r>
              <a:rPr lang="en-US"/>
              <a:t>The atomic number also represents the number of electrons orbiting the nucleus</a:t>
            </a:r>
            <a:endParaRPr lang="en-CA" dirty="0"/>
          </a:p>
        </p:txBody>
      </p:sp>
      <p:pic>
        <p:nvPicPr>
          <p:cNvPr id="4" name="Picture 3">
            <a:extLst>
              <a:ext uri="{FF2B5EF4-FFF2-40B4-BE49-F238E27FC236}">
                <a16:creationId xmlns:a16="http://schemas.microsoft.com/office/drawing/2014/main" id="{795E97D2-9258-419B-B685-301A0F71DA08}"/>
              </a:ext>
            </a:extLst>
          </p:cNvPr>
          <p:cNvPicPr>
            <a:picLocks noChangeAspect="1"/>
          </p:cNvPicPr>
          <p:nvPr/>
        </p:nvPicPr>
        <p:blipFill rotWithShape="1">
          <a:blip r:embed="rId2"/>
          <a:srcRect l="24844" t="33881" r="37188" b="7942"/>
          <a:stretch/>
        </p:blipFill>
        <p:spPr>
          <a:xfrm>
            <a:off x="5504862" y="909704"/>
            <a:ext cx="5848938" cy="5038591"/>
          </a:xfrm>
          <a:prstGeom prst="rect">
            <a:avLst/>
          </a:prstGeom>
        </p:spPr>
      </p:pic>
    </p:spTree>
    <p:extLst>
      <p:ext uri="{BB962C8B-B14F-4D97-AF65-F5344CB8AC3E}">
        <p14:creationId xmlns:p14="http://schemas.microsoft.com/office/powerpoint/2010/main" val="34487503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3999" y="1579714"/>
            <a:ext cx="9647583" cy="2407397"/>
          </a:xfrm>
        </p:spPr>
        <p:txBody>
          <a:bodyPr>
            <a:normAutofit fontScale="90000"/>
          </a:bodyPr>
          <a:lstStyle/>
          <a:p>
            <a:r>
              <a:rPr lang="en-US" sz="8000" dirty="0">
                <a:solidFill>
                  <a:schemeClr val="bg1"/>
                </a:solidFill>
                <a:latin typeface="Rockwell" panose="02060603020205020403" pitchFamily="18" charset="0"/>
              </a:rPr>
              <a:t>Topic 6</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Chemical Compounds</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638550" y="3992163"/>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524000" y="4329376"/>
            <a:ext cx="9144000" cy="658268"/>
          </a:xfrm>
        </p:spPr>
        <p:txBody>
          <a:bodyPr>
            <a:normAutofit/>
          </a:bodyP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Science 9 - Redding</a:t>
            </a: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3790715" y="4482751"/>
            <a:ext cx="3194131" cy="3194131"/>
          </a:xfrm>
          <a:prstGeom prst="rect">
            <a:avLst/>
          </a:prstGeom>
        </p:spPr>
      </p:pic>
      <p:pic>
        <p:nvPicPr>
          <p:cNvPr id="11" name="Graphic 10" descr="Microscope">
            <a:extLst>
              <a:ext uri="{FF2B5EF4-FFF2-40B4-BE49-F238E27FC236}">
                <a16:creationId xmlns:a16="http://schemas.microsoft.com/office/drawing/2014/main" id="{3CB00449-E308-4DF3-9CFD-9A7D30B672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338607" flipH="1">
            <a:off x="-587261" y="1663257"/>
            <a:ext cx="2684499" cy="2684499"/>
          </a:xfrm>
          <a:prstGeom prst="rect">
            <a:avLst/>
          </a:prstGeom>
        </p:spPr>
      </p:pic>
      <p:pic>
        <p:nvPicPr>
          <p:cNvPr id="13" name="Graphic 12" descr="Test tubes">
            <a:extLst>
              <a:ext uri="{FF2B5EF4-FFF2-40B4-BE49-F238E27FC236}">
                <a16:creationId xmlns:a16="http://schemas.microsoft.com/office/drawing/2014/main" id="{6A56DF0C-1331-406E-AEE6-06E0E59FB9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1078969">
            <a:off x="1920309" y="4797205"/>
            <a:ext cx="2453456" cy="2453456"/>
          </a:xfrm>
          <a:prstGeom prst="rect">
            <a:avLst/>
          </a:prstGeom>
        </p:spPr>
      </p:pic>
      <p:pic>
        <p:nvPicPr>
          <p:cNvPr id="7" name="Graphic 6" descr="Beaker">
            <a:extLst>
              <a:ext uri="{FF2B5EF4-FFF2-40B4-BE49-F238E27FC236}">
                <a16:creationId xmlns:a16="http://schemas.microsoft.com/office/drawing/2014/main" id="{88D22565-F42F-439B-A6A4-CF161165E6B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213697">
            <a:off x="-491837" y="3688628"/>
            <a:ext cx="3245427" cy="3245427"/>
          </a:xfrm>
          <a:prstGeom prst="rect">
            <a:avLst/>
          </a:prstGeom>
        </p:spPr>
      </p:pic>
      <p:pic>
        <p:nvPicPr>
          <p:cNvPr id="9" name="Graphic 8" descr="Flask">
            <a:extLst>
              <a:ext uri="{FF2B5EF4-FFF2-40B4-BE49-F238E27FC236}">
                <a16:creationId xmlns:a16="http://schemas.microsoft.com/office/drawing/2014/main" id="{B46E3E84-D1E6-4422-AA93-3EE98A821B9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20451125">
            <a:off x="8514237" y="-118161"/>
            <a:ext cx="3005286" cy="3005286"/>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17109418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134">
            <a:extLst>
              <a:ext uri="{FF2B5EF4-FFF2-40B4-BE49-F238E27FC236}">
                <a16:creationId xmlns:a16="http://schemas.microsoft.com/office/drawing/2014/main" id="{1E2E0AFE-704B-4CB8-AB9D-D447278759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575911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FB556F-2C19-4434-8A5A-7952E07F635F}"/>
              </a:ext>
            </a:extLst>
          </p:cNvPr>
          <p:cNvSpPr>
            <a:spLocks noGrp="1"/>
          </p:cNvSpPr>
          <p:nvPr>
            <p:ph type="title"/>
          </p:nvPr>
        </p:nvSpPr>
        <p:spPr>
          <a:xfrm>
            <a:off x="821516" y="640263"/>
            <a:ext cx="4911826" cy="1344975"/>
          </a:xfrm>
        </p:spPr>
        <p:txBody>
          <a:bodyPr>
            <a:normAutofit/>
          </a:bodyPr>
          <a:lstStyle/>
          <a:p>
            <a:r>
              <a:rPr lang="en-CA" sz="4000"/>
              <a:t>Ionic and Molecular Compounds</a:t>
            </a:r>
          </a:p>
        </p:txBody>
      </p:sp>
      <p:sp>
        <p:nvSpPr>
          <p:cNvPr id="3" name="Content Placeholder 2">
            <a:extLst>
              <a:ext uri="{FF2B5EF4-FFF2-40B4-BE49-F238E27FC236}">
                <a16:creationId xmlns:a16="http://schemas.microsoft.com/office/drawing/2014/main" id="{249569E3-623E-40B4-8EB4-850678CCDADC}"/>
              </a:ext>
            </a:extLst>
          </p:cNvPr>
          <p:cNvSpPr>
            <a:spLocks noGrp="1"/>
          </p:cNvSpPr>
          <p:nvPr>
            <p:ph idx="1"/>
          </p:nvPr>
        </p:nvSpPr>
        <p:spPr>
          <a:xfrm>
            <a:off x="821515" y="2121762"/>
            <a:ext cx="4911827" cy="3626917"/>
          </a:xfrm>
        </p:spPr>
        <p:txBody>
          <a:bodyPr>
            <a:normAutofit/>
          </a:bodyPr>
          <a:lstStyle/>
          <a:p>
            <a:r>
              <a:rPr lang="en-US" sz="2400"/>
              <a:t>Elements are held together by chemical bonds. Chemical bonds are formed when elements gain, lose, or share electrons. </a:t>
            </a:r>
          </a:p>
          <a:p>
            <a:pPr lvl="1"/>
            <a:r>
              <a:rPr lang="en-US" sz="2400"/>
              <a:t>If atoms transfer electrons to other atoms, an ionic compound is formed. </a:t>
            </a:r>
          </a:p>
          <a:p>
            <a:pPr lvl="1"/>
            <a:r>
              <a:rPr lang="en-US" sz="2400"/>
              <a:t>If atoms share electrons, a molecular compound is formed.</a:t>
            </a:r>
            <a:endParaRPr lang="en-CA" sz="2400"/>
          </a:p>
        </p:txBody>
      </p:sp>
      <p:pic>
        <p:nvPicPr>
          <p:cNvPr id="5" name="Picture 4" descr="Image result for list of molecular compounds cartoon">
            <a:extLst>
              <a:ext uri="{FF2B5EF4-FFF2-40B4-BE49-F238E27FC236}">
                <a16:creationId xmlns:a16="http://schemas.microsoft.com/office/drawing/2014/main" id="{CBBAB70F-5DF9-41FD-82FB-FCEFFDBD11F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8732" y="327761"/>
            <a:ext cx="2555747" cy="217711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list of molecular compounds cartoon">
            <a:extLst>
              <a:ext uri="{FF2B5EF4-FFF2-40B4-BE49-F238E27FC236}">
                <a16:creationId xmlns:a16="http://schemas.microsoft.com/office/drawing/2014/main" id="{6347C52C-B619-4B67-9D0E-3125A53ECD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94479" y="550741"/>
            <a:ext cx="2976374" cy="17311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screenshot of a cell phone&#10;&#10;Description automatically generated">
            <a:extLst>
              <a:ext uri="{FF2B5EF4-FFF2-40B4-BE49-F238E27FC236}">
                <a16:creationId xmlns:a16="http://schemas.microsoft.com/office/drawing/2014/main" id="{72A5CFD2-767D-4954-8AE2-239401C72850}"/>
              </a:ext>
            </a:extLst>
          </p:cNvPr>
          <p:cNvPicPr>
            <a:picLocks noChangeAspect="1"/>
          </p:cNvPicPr>
          <p:nvPr/>
        </p:nvPicPr>
        <p:blipFill rotWithShape="1">
          <a:blip r:embed="rId4"/>
          <a:srcRect l="13615" t="29529" r="64923" b="46459"/>
          <a:stretch/>
        </p:blipFill>
        <p:spPr>
          <a:xfrm>
            <a:off x="6448385" y="2810760"/>
            <a:ext cx="5413923" cy="3407159"/>
          </a:xfrm>
          <a:prstGeom prst="rect">
            <a:avLst/>
          </a:prstGeom>
        </p:spPr>
      </p:pic>
    </p:spTree>
    <p:extLst>
      <p:ext uri="{BB962C8B-B14F-4D97-AF65-F5344CB8AC3E}">
        <p14:creationId xmlns:p14="http://schemas.microsoft.com/office/powerpoint/2010/main" val="1753313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68E3F-A532-4DAC-9E98-A87644336D3F}"/>
              </a:ext>
            </a:extLst>
          </p:cNvPr>
          <p:cNvSpPr>
            <a:spLocks noGrp="1"/>
          </p:cNvSpPr>
          <p:nvPr>
            <p:ph type="title"/>
          </p:nvPr>
        </p:nvSpPr>
        <p:spPr/>
        <p:txBody>
          <a:bodyPr/>
          <a:lstStyle/>
          <a:p>
            <a:r>
              <a:rPr lang="en-CA" dirty="0"/>
              <a:t>Molecular Compounds</a:t>
            </a:r>
          </a:p>
        </p:txBody>
      </p:sp>
      <p:sp>
        <p:nvSpPr>
          <p:cNvPr id="3" name="Content Placeholder 2">
            <a:extLst>
              <a:ext uri="{FF2B5EF4-FFF2-40B4-BE49-F238E27FC236}">
                <a16:creationId xmlns:a16="http://schemas.microsoft.com/office/drawing/2014/main" id="{56425ADE-3A4A-4AAC-AB0C-FEBE99BCDD99}"/>
              </a:ext>
            </a:extLst>
          </p:cNvPr>
          <p:cNvSpPr>
            <a:spLocks noGrp="1"/>
          </p:cNvSpPr>
          <p:nvPr>
            <p:ph idx="1"/>
          </p:nvPr>
        </p:nvSpPr>
        <p:spPr>
          <a:xfrm>
            <a:off x="838200" y="1825625"/>
            <a:ext cx="7285383" cy="4351338"/>
          </a:xfrm>
        </p:spPr>
        <p:txBody>
          <a:bodyPr>
            <a:normAutofit/>
          </a:bodyPr>
          <a:lstStyle/>
          <a:p>
            <a:pPr marL="0" indent="0">
              <a:buNone/>
            </a:pPr>
            <a:r>
              <a:rPr lang="en-US" dirty="0"/>
              <a:t>How Are Molecular Compounds Named?</a:t>
            </a:r>
          </a:p>
          <a:p>
            <a:pPr marL="0" indent="0">
              <a:buNone/>
            </a:pPr>
            <a:r>
              <a:rPr lang="en-US" dirty="0"/>
              <a:t>1. Write the entire name of the first element.</a:t>
            </a:r>
          </a:p>
          <a:p>
            <a:pPr marL="0" indent="0">
              <a:buNone/>
            </a:pPr>
            <a:r>
              <a:rPr lang="en-US" dirty="0"/>
              <a:t>2. Change the ending on the name of the second element to -ide.</a:t>
            </a:r>
          </a:p>
          <a:p>
            <a:pPr marL="0" indent="0">
              <a:buNone/>
            </a:pPr>
            <a:r>
              <a:rPr lang="en-US" dirty="0"/>
              <a:t>3. Use a prefix to indicate the number of each type of atom in the formula:</a:t>
            </a:r>
          </a:p>
          <a:p>
            <a:pPr lvl="1"/>
            <a:r>
              <a:rPr lang="en-US" dirty="0"/>
              <a:t>mono- for one, di- for two, tri- for three, and tetra- for four. The</a:t>
            </a:r>
          </a:p>
          <a:p>
            <a:pPr lvl="1"/>
            <a:r>
              <a:rPr lang="en-US" dirty="0"/>
              <a:t>prefix mono- is used only for the second element.</a:t>
            </a:r>
            <a:endParaRPr lang="en-CA" dirty="0"/>
          </a:p>
        </p:txBody>
      </p:sp>
      <p:pic>
        <p:nvPicPr>
          <p:cNvPr id="4098" name="Picture 2" descr="Image result for thought co molecular compounds">
            <a:extLst>
              <a:ext uri="{FF2B5EF4-FFF2-40B4-BE49-F238E27FC236}">
                <a16:creationId xmlns:a16="http://schemas.microsoft.com/office/drawing/2014/main" id="{5663C09F-E114-4F77-9AC5-0D4E603D18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95" t="13949" r="60667" b="5324"/>
          <a:stretch/>
        </p:blipFill>
        <p:spPr bwMode="auto">
          <a:xfrm>
            <a:off x="8427719" y="640691"/>
            <a:ext cx="3066757" cy="55362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3153871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68E3F-A532-4DAC-9E98-A87644336D3F}"/>
              </a:ext>
            </a:extLst>
          </p:cNvPr>
          <p:cNvSpPr>
            <a:spLocks noGrp="1"/>
          </p:cNvSpPr>
          <p:nvPr>
            <p:ph type="title"/>
          </p:nvPr>
        </p:nvSpPr>
        <p:spPr>
          <a:xfrm>
            <a:off x="838200" y="365125"/>
            <a:ext cx="10515600" cy="1325563"/>
          </a:xfrm>
        </p:spPr>
        <p:txBody>
          <a:bodyPr/>
          <a:lstStyle/>
          <a:p>
            <a:r>
              <a:rPr lang="en-CA"/>
              <a:t>Molecular Compounds</a:t>
            </a:r>
            <a:endParaRPr lang="en-CA" dirty="0"/>
          </a:p>
        </p:txBody>
      </p:sp>
      <p:sp>
        <p:nvSpPr>
          <p:cNvPr id="3" name="Content Placeholder 2">
            <a:extLst>
              <a:ext uri="{FF2B5EF4-FFF2-40B4-BE49-F238E27FC236}">
                <a16:creationId xmlns:a16="http://schemas.microsoft.com/office/drawing/2014/main" id="{56425ADE-3A4A-4AAC-AB0C-FEBE99BCDD99}"/>
              </a:ext>
            </a:extLst>
          </p:cNvPr>
          <p:cNvSpPr>
            <a:spLocks noGrp="1"/>
          </p:cNvSpPr>
          <p:nvPr>
            <p:ph idx="1"/>
          </p:nvPr>
        </p:nvSpPr>
        <p:spPr>
          <a:xfrm>
            <a:off x="838201" y="1825625"/>
            <a:ext cx="5365652" cy="4351338"/>
          </a:xfrm>
        </p:spPr>
        <p:txBody>
          <a:bodyPr>
            <a:normAutofit/>
          </a:bodyPr>
          <a:lstStyle/>
          <a:p>
            <a:pPr marL="0" indent="0">
              <a:buNone/>
            </a:pPr>
            <a:r>
              <a:rPr lang="en-US"/>
              <a:t>If you are changing the name to a symbol,</a:t>
            </a:r>
          </a:p>
          <a:p>
            <a:pPr marL="0" indent="0">
              <a:buNone/>
            </a:pPr>
            <a:r>
              <a:rPr lang="en-US"/>
              <a:t>1. Write the symbols for the elements in the same order as they appear in the name.</a:t>
            </a:r>
          </a:p>
          <a:p>
            <a:pPr marL="0" indent="0">
              <a:buNone/>
            </a:pPr>
            <a:r>
              <a:rPr lang="en-US"/>
              <a:t>2. Use subscripts to indicate the numbers of each type of atom.</a:t>
            </a:r>
            <a:endParaRPr lang="en-CA" dirty="0"/>
          </a:p>
        </p:txBody>
      </p:sp>
      <p:pic>
        <p:nvPicPr>
          <p:cNvPr id="5122" name="Picture 2" descr="Image result for thought co molecular compounds">
            <a:extLst>
              <a:ext uri="{FF2B5EF4-FFF2-40B4-BE49-F238E27FC236}">
                <a16:creationId xmlns:a16="http://schemas.microsoft.com/office/drawing/2014/main" id="{4626D813-2649-4562-9856-81DDE8EE30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872" t="14154" r="6513" b="5324"/>
          <a:stretch/>
        </p:blipFill>
        <p:spPr bwMode="auto">
          <a:xfrm>
            <a:off x="6710289" y="773722"/>
            <a:ext cx="4994032" cy="552220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570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6AC07-7F0C-4BBE-B1DA-954738F61754}"/>
              </a:ext>
            </a:extLst>
          </p:cNvPr>
          <p:cNvSpPr>
            <a:spLocks noGrp="1"/>
          </p:cNvSpPr>
          <p:nvPr>
            <p:ph type="title"/>
          </p:nvPr>
        </p:nvSpPr>
        <p:spPr/>
        <p:txBody>
          <a:bodyPr/>
          <a:lstStyle/>
          <a:p>
            <a:r>
              <a:rPr lang="en-CA" dirty="0"/>
              <a:t>Ionic Compounds</a:t>
            </a:r>
          </a:p>
        </p:txBody>
      </p:sp>
      <p:sp>
        <p:nvSpPr>
          <p:cNvPr id="3" name="Content Placeholder 2">
            <a:extLst>
              <a:ext uri="{FF2B5EF4-FFF2-40B4-BE49-F238E27FC236}">
                <a16:creationId xmlns:a16="http://schemas.microsoft.com/office/drawing/2014/main" id="{5A9974D0-A285-43E4-8E35-E0B878A8784E}"/>
              </a:ext>
            </a:extLst>
          </p:cNvPr>
          <p:cNvSpPr>
            <a:spLocks noGrp="1"/>
          </p:cNvSpPr>
          <p:nvPr>
            <p:ph idx="1"/>
          </p:nvPr>
        </p:nvSpPr>
        <p:spPr>
          <a:xfrm>
            <a:off x="838200" y="1825625"/>
            <a:ext cx="10717696" cy="2958410"/>
          </a:xfrm>
        </p:spPr>
        <p:txBody>
          <a:bodyPr>
            <a:normAutofit lnSpcReduction="10000"/>
          </a:bodyPr>
          <a:lstStyle/>
          <a:p>
            <a:pPr marL="0" indent="0">
              <a:buNone/>
            </a:pPr>
            <a:r>
              <a:rPr lang="en-US" dirty="0"/>
              <a:t>How Are Ionic Compounds Named?</a:t>
            </a:r>
          </a:p>
          <a:p>
            <a:pPr marL="0" indent="0">
              <a:buNone/>
            </a:pPr>
            <a:r>
              <a:rPr lang="en-US" dirty="0"/>
              <a:t>1. The name includes both elements in the compound, with the name of the metallic element first (cation).</a:t>
            </a:r>
          </a:p>
          <a:p>
            <a:pPr marL="0" indent="0">
              <a:buNone/>
            </a:pPr>
            <a:r>
              <a:rPr lang="en-US" dirty="0"/>
              <a:t>2. The non-metallic element is second (anion). Its ending is changed      to -ide.</a:t>
            </a:r>
          </a:p>
          <a:p>
            <a:pPr marL="0" indent="0">
              <a:buNone/>
            </a:pPr>
            <a:r>
              <a:rPr lang="en-US" dirty="0"/>
              <a:t>3. Subscripts indicate the ratio of ions in the compound. For example, in CaCl</a:t>
            </a:r>
            <a:r>
              <a:rPr lang="en-US" baseline="-25000" dirty="0"/>
              <a:t>2</a:t>
            </a:r>
            <a:r>
              <a:rPr lang="en-US" dirty="0"/>
              <a:t> the ratio of calcium to chloride ions is 1:2.</a:t>
            </a:r>
            <a:endParaRPr lang="en-CA" dirty="0"/>
          </a:p>
        </p:txBody>
      </p:sp>
      <p:pic>
        <p:nvPicPr>
          <p:cNvPr id="7170" name="Picture 2" descr="Image result for naming simple ionic compounds">
            <a:extLst>
              <a:ext uri="{FF2B5EF4-FFF2-40B4-BE49-F238E27FC236}">
                <a16:creationId xmlns:a16="http://schemas.microsoft.com/office/drawing/2014/main" id="{816E3F7D-D583-4CA9-ABCF-4AA037960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2530"/>
          <a:stretch/>
        </p:blipFill>
        <p:spPr bwMode="auto">
          <a:xfrm>
            <a:off x="0" y="4784035"/>
            <a:ext cx="12192000" cy="143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625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6AC07-7F0C-4BBE-B1DA-954738F61754}"/>
              </a:ext>
            </a:extLst>
          </p:cNvPr>
          <p:cNvSpPr>
            <a:spLocks noGrp="1"/>
          </p:cNvSpPr>
          <p:nvPr>
            <p:ph type="title"/>
          </p:nvPr>
        </p:nvSpPr>
        <p:spPr>
          <a:xfrm>
            <a:off x="648929" y="629266"/>
            <a:ext cx="3505495" cy="1622321"/>
          </a:xfrm>
        </p:spPr>
        <p:txBody>
          <a:bodyPr>
            <a:normAutofit/>
          </a:bodyPr>
          <a:lstStyle/>
          <a:p>
            <a:r>
              <a:rPr lang="en-CA" sz="4400"/>
              <a:t>Ionic Compounds</a:t>
            </a:r>
          </a:p>
        </p:txBody>
      </p:sp>
      <p:sp>
        <p:nvSpPr>
          <p:cNvPr id="3" name="Content Placeholder 2">
            <a:extLst>
              <a:ext uri="{FF2B5EF4-FFF2-40B4-BE49-F238E27FC236}">
                <a16:creationId xmlns:a16="http://schemas.microsoft.com/office/drawing/2014/main" id="{5A9974D0-A285-43E4-8E35-E0B878A8784E}"/>
              </a:ext>
            </a:extLst>
          </p:cNvPr>
          <p:cNvSpPr>
            <a:spLocks noGrp="1"/>
          </p:cNvSpPr>
          <p:nvPr>
            <p:ph idx="1"/>
          </p:nvPr>
        </p:nvSpPr>
        <p:spPr>
          <a:xfrm>
            <a:off x="648931" y="2438400"/>
            <a:ext cx="3505494" cy="3785419"/>
          </a:xfrm>
        </p:spPr>
        <p:txBody>
          <a:bodyPr>
            <a:normAutofit/>
          </a:bodyPr>
          <a:lstStyle/>
          <a:p>
            <a:pPr marL="0" indent="0">
              <a:buNone/>
            </a:pPr>
            <a:r>
              <a:rPr lang="en-CA" sz="2000" dirty="0"/>
              <a:t>Writing ionic formulas</a:t>
            </a:r>
          </a:p>
          <a:p>
            <a:pPr marL="457200" indent="-457200">
              <a:buFont typeface="+mj-lt"/>
              <a:buAutoNum type="arabicPeriod"/>
            </a:pPr>
            <a:r>
              <a:rPr lang="en-US" sz="2000" dirty="0"/>
              <a:t>Identify the ions and their charge</a:t>
            </a:r>
          </a:p>
          <a:p>
            <a:pPr marL="457200" indent="-457200">
              <a:buFont typeface="+mj-lt"/>
              <a:buAutoNum type="arabicPeriod"/>
            </a:pPr>
            <a:r>
              <a:rPr lang="en-US" sz="2000" dirty="0"/>
              <a:t>Drop and swap the charges</a:t>
            </a:r>
          </a:p>
          <a:p>
            <a:pPr marL="457200" indent="-457200">
              <a:buFont typeface="+mj-lt"/>
              <a:buAutoNum type="arabicPeriod"/>
            </a:pPr>
            <a:r>
              <a:rPr lang="en-US" sz="2000" dirty="0"/>
              <a:t>Reduce to lowest number coefficients</a:t>
            </a:r>
          </a:p>
          <a:p>
            <a:pPr marL="457200" indent="-457200">
              <a:buFont typeface="+mj-lt"/>
              <a:buAutoNum type="arabicPeriod"/>
            </a:pPr>
            <a:endParaRPr lang="en-US" sz="2000" dirty="0"/>
          </a:p>
          <a:p>
            <a:pPr marL="0" indent="0">
              <a:buNone/>
            </a:pPr>
            <a:r>
              <a:rPr lang="en-US" sz="2000" dirty="0"/>
              <a:t>Let's Practice with these </a:t>
            </a:r>
          </a:p>
          <a:p>
            <a:endParaRPr lang="en-CA" sz="2000" dirty="0"/>
          </a:p>
        </p:txBody>
      </p:sp>
      <p:sp>
        <p:nvSpPr>
          <p:cNvPr id="73" name="Rectangle 72">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Image result for simple ionic compounds">
            <a:extLst>
              <a:ext uri="{FF2B5EF4-FFF2-40B4-BE49-F238E27FC236}">
                <a16:creationId xmlns:a16="http://schemas.microsoft.com/office/drawing/2014/main" id="{A3136A98-A60C-4843-AF28-87B8423B57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718" t="48409" b="9931"/>
          <a:stretch/>
        </p:blipFill>
        <p:spPr bwMode="auto">
          <a:xfrm>
            <a:off x="5720553" y="965595"/>
            <a:ext cx="5390366" cy="477359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4" descr="A close up of a sign&#10;&#10;Description automatically generated">
            <a:extLst>
              <a:ext uri="{FF2B5EF4-FFF2-40B4-BE49-F238E27FC236}">
                <a16:creationId xmlns:a16="http://schemas.microsoft.com/office/drawing/2014/main" id="{5CC3ADB7-9C1F-4B5B-98E9-40C7A73A400B}"/>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3503495" y="4386077"/>
            <a:ext cx="1898727" cy="1793631"/>
          </a:xfrm>
          <a:prstGeom prst="rect">
            <a:avLst/>
          </a:prstGeom>
        </p:spPr>
      </p:pic>
    </p:spTree>
    <p:extLst>
      <p:ext uri="{BB962C8B-B14F-4D97-AF65-F5344CB8AC3E}">
        <p14:creationId xmlns:p14="http://schemas.microsoft.com/office/powerpoint/2010/main" val="3747781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3999" y="1579714"/>
            <a:ext cx="9647583" cy="2407397"/>
          </a:xfrm>
        </p:spPr>
        <p:txBody>
          <a:bodyPr>
            <a:normAutofit/>
          </a:bodyPr>
          <a:lstStyle/>
          <a:p>
            <a:r>
              <a:rPr lang="en-US" sz="8000" dirty="0">
                <a:solidFill>
                  <a:schemeClr val="bg1"/>
                </a:solidFill>
                <a:latin typeface="Rockwell" panose="02060603020205020403" pitchFamily="18" charset="0"/>
              </a:rPr>
              <a:t>Topic 7</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Chemical Reactions</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638550" y="3992163"/>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524000" y="4329376"/>
            <a:ext cx="9144000" cy="658268"/>
          </a:xfrm>
        </p:spPr>
        <p:txBody>
          <a:bodyPr>
            <a:normAutofit/>
          </a:bodyP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Science 9 - Redding</a:t>
            </a: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3790715" y="4482751"/>
            <a:ext cx="3194131" cy="3194131"/>
          </a:xfrm>
          <a:prstGeom prst="rect">
            <a:avLst/>
          </a:prstGeom>
        </p:spPr>
      </p:pic>
      <p:pic>
        <p:nvPicPr>
          <p:cNvPr id="11" name="Graphic 10" descr="Microscope">
            <a:extLst>
              <a:ext uri="{FF2B5EF4-FFF2-40B4-BE49-F238E27FC236}">
                <a16:creationId xmlns:a16="http://schemas.microsoft.com/office/drawing/2014/main" id="{3CB00449-E308-4DF3-9CFD-9A7D30B672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338607" flipH="1">
            <a:off x="-587261" y="1663257"/>
            <a:ext cx="2684499" cy="2684499"/>
          </a:xfrm>
          <a:prstGeom prst="rect">
            <a:avLst/>
          </a:prstGeom>
        </p:spPr>
      </p:pic>
      <p:pic>
        <p:nvPicPr>
          <p:cNvPr id="13" name="Graphic 12" descr="Test tubes">
            <a:extLst>
              <a:ext uri="{FF2B5EF4-FFF2-40B4-BE49-F238E27FC236}">
                <a16:creationId xmlns:a16="http://schemas.microsoft.com/office/drawing/2014/main" id="{6A56DF0C-1331-406E-AEE6-06E0E59FB9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1078969">
            <a:off x="1920309" y="4797205"/>
            <a:ext cx="2453456" cy="2453456"/>
          </a:xfrm>
          <a:prstGeom prst="rect">
            <a:avLst/>
          </a:prstGeom>
        </p:spPr>
      </p:pic>
      <p:pic>
        <p:nvPicPr>
          <p:cNvPr id="7" name="Graphic 6" descr="Beaker">
            <a:extLst>
              <a:ext uri="{FF2B5EF4-FFF2-40B4-BE49-F238E27FC236}">
                <a16:creationId xmlns:a16="http://schemas.microsoft.com/office/drawing/2014/main" id="{88D22565-F42F-439B-A6A4-CF161165E6B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213697">
            <a:off x="-491837" y="3688628"/>
            <a:ext cx="3245427" cy="3245427"/>
          </a:xfrm>
          <a:prstGeom prst="rect">
            <a:avLst/>
          </a:prstGeom>
        </p:spPr>
      </p:pic>
      <p:pic>
        <p:nvPicPr>
          <p:cNvPr id="9" name="Graphic 8" descr="Flask">
            <a:extLst>
              <a:ext uri="{FF2B5EF4-FFF2-40B4-BE49-F238E27FC236}">
                <a16:creationId xmlns:a16="http://schemas.microsoft.com/office/drawing/2014/main" id="{B46E3E84-D1E6-4422-AA93-3EE98A821B9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20451125">
            <a:off x="8514237" y="-118161"/>
            <a:ext cx="3005286" cy="3005286"/>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1755475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chemical reactions poster for kids">
            <a:extLst>
              <a:ext uri="{FF2B5EF4-FFF2-40B4-BE49-F238E27FC236}">
                <a16:creationId xmlns:a16="http://schemas.microsoft.com/office/drawing/2014/main" id="{908A9A81-8ADA-4BE9-84D1-5F6B0B85E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148" y="2469541"/>
            <a:ext cx="3180107" cy="41181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3AE7B48-62D7-4292-8012-843E4D9D31E5}"/>
              </a:ext>
            </a:extLst>
          </p:cNvPr>
          <p:cNvSpPr>
            <a:spLocks noGrp="1"/>
          </p:cNvSpPr>
          <p:nvPr>
            <p:ph type="title"/>
          </p:nvPr>
        </p:nvSpPr>
        <p:spPr/>
        <p:txBody>
          <a:bodyPr/>
          <a:lstStyle/>
          <a:p>
            <a:r>
              <a:rPr lang="en-CA" dirty="0"/>
              <a:t>Chemical Reactions</a:t>
            </a:r>
          </a:p>
        </p:txBody>
      </p:sp>
      <p:sp>
        <p:nvSpPr>
          <p:cNvPr id="3" name="Content Placeholder 2">
            <a:extLst>
              <a:ext uri="{FF2B5EF4-FFF2-40B4-BE49-F238E27FC236}">
                <a16:creationId xmlns:a16="http://schemas.microsoft.com/office/drawing/2014/main" id="{C2A99D73-4547-40FA-82CE-EFB893434322}"/>
              </a:ext>
            </a:extLst>
          </p:cNvPr>
          <p:cNvSpPr>
            <a:spLocks noGrp="1"/>
          </p:cNvSpPr>
          <p:nvPr>
            <p:ph idx="1"/>
          </p:nvPr>
        </p:nvSpPr>
        <p:spPr>
          <a:xfrm>
            <a:off x="838200" y="1825625"/>
            <a:ext cx="7219122" cy="4351338"/>
          </a:xfrm>
        </p:spPr>
        <p:txBody>
          <a:bodyPr>
            <a:normAutofit lnSpcReduction="10000"/>
          </a:bodyPr>
          <a:lstStyle/>
          <a:p>
            <a:r>
              <a:rPr lang="en-US" dirty="0"/>
              <a:t>In a chemical reaction, two or more substances undergo a reorganization of atoms to form other substances. </a:t>
            </a:r>
          </a:p>
          <a:p>
            <a:r>
              <a:rPr lang="en-US" dirty="0"/>
              <a:t>The substances that go into a chemical reaction are the reactants. </a:t>
            </a:r>
          </a:p>
          <a:p>
            <a:r>
              <a:rPr lang="en-US" dirty="0"/>
              <a:t>The substances produced by a chemical reaction are the products. The properties of the products are different from those of the reactants.</a:t>
            </a:r>
          </a:p>
          <a:p>
            <a:r>
              <a:rPr lang="en-US" dirty="0"/>
              <a:t>Can be written as a word equation or using a chemical formula.</a:t>
            </a:r>
          </a:p>
        </p:txBody>
      </p:sp>
      <p:sp>
        <p:nvSpPr>
          <p:cNvPr id="4" name="Thought Bubble: Cloud 3">
            <a:extLst>
              <a:ext uri="{FF2B5EF4-FFF2-40B4-BE49-F238E27FC236}">
                <a16:creationId xmlns:a16="http://schemas.microsoft.com/office/drawing/2014/main" id="{D35FB6D6-A84B-479C-8AF8-9648D34E0D1C}"/>
              </a:ext>
            </a:extLst>
          </p:cNvPr>
          <p:cNvSpPr/>
          <p:nvPr/>
        </p:nvSpPr>
        <p:spPr>
          <a:xfrm>
            <a:off x="8030403" y="110654"/>
            <a:ext cx="3670852" cy="2358887"/>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5" name="TextBox 4">
            <a:extLst>
              <a:ext uri="{FF2B5EF4-FFF2-40B4-BE49-F238E27FC236}">
                <a16:creationId xmlns:a16="http://schemas.microsoft.com/office/drawing/2014/main" id="{D144393A-34C8-4473-90A4-4FE8C3CCB20D}"/>
              </a:ext>
            </a:extLst>
          </p:cNvPr>
          <p:cNvSpPr txBox="1"/>
          <p:nvPr/>
        </p:nvSpPr>
        <p:spPr>
          <a:xfrm>
            <a:off x="8521148" y="505268"/>
            <a:ext cx="3207026" cy="1569660"/>
          </a:xfrm>
          <a:prstGeom prst="rect">
            <a:avLst/>
          </a:prstGeom>
          <a:noFill/>
        </p:spPr>
        <p:txBody>
          <a:bodyPr wrap="square" rtlCol="0">
            <a:spAutoFit/>
          </a:bodyPr>
          <a:lstStyle/>
          <a:p>
            <a:r>
              <a:rPr lang="en-US" sz="2400" i="1" dirty="0"/>
              <a:t>What was some evidence that a chemical reaction had taken place?</a:t>
            </a:r>
            <a:endParaRPr lang="en-CA" sz="2400" i="1" dirty="0"/>
          </a:p>
        </p:txBody>
      </p:sp>
    </p:spTree>
    <p:extLst>
      <p:ext uri="{BB962C8B-B14F-4D97-AF65-F5344CB8AC3E}">
        <p14:creationId xmlns:p14="http://schemas.microsoft.com/office/powerpoint/2010/main" val="1786964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4505C23-674B-4195-81D6-0C127FEAE3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29884"/>
            <a:ext cx="7719381" cy="1096331"/>
          </a:xfrm>
        </p:spPr>
        <p:txBody>
          <a:bodyPr>
            <a:normAutofit/>
          </a:bodyPr>
          <a:lstStyle/>
          <a:p>
            <a:r>
              <a:rPr lang="en-US" sz="4400"/>
              <a:t>5 Types of Chemical Reactions</a:t>
            </a:r>
          </a:p>
        </p:txBody>
      </p:sp>
      <p:sp>
        <p:nvSpPr>
          <p:cNvPr id="12" name="Freeform: Shape 11">
            <a:extLst>
              <a:ext uri="{FF2B5EF4-FFF2-40B4-BE49-F238E27FC236}">
                <a16:creationId xmlns:a16="http://schemas.microsoft.com/office/drawing/2014/main" id="{65C9B8F0-FF66-4C15-BD05-E86B87331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3A520336-BD51-44B4-83B9-FFF81E5E9944}"/>
              </a:ext>
            </a:extLst>
          </p:cNvPr>
          <p:cNvGraphicFramePr>
            <a:graphicFrameLocks noGrp="1"/>
          </p:cNvGraphicFramePr>
          <p:nvPr>
            <p:ph idx="1"/>
            <p:extLst>
              <p:ext uri="{D42A27DB-BD31-4B8C-83A1-F6EECF244321}">
                <p14:modId xmlns:p14="http://schemas.microsoft.com/office/powerpoint/2010/main" val="1074132185"/>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362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325563"/>
          </a:xfrm>
        </p:spPr>
        <p:txBody>
          <a:bodyPr/>
          <a:lstStyle/>
          <a:p>
            <a:r>
              <a:rPr lang="en-US" dirty="0">
                <a:solidFill>
                  <a:schemeClr val="accent5">
                    <a:lumMod val="50000"/>
                  </a:schemeClr>
                </a:solidFill>
                <a:latin typeface="Rockwell" panose="02060603020205020403" pitchFamily="18" charset="0"/>
              </a:rPr>
              <a:t>Lab Safety Begins Before You Go to the Lab!</a:t>
            </a: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521284" y="1825625"/>
            <a:ext cx="8378529" cy="4351338"/>
          </a:xfrm>
        </p:spPr>
        <p:txBody>
          <a:bodyPr vert="horz" lIns="91440" tIns="45720" rIns="91440" bIns="45720" rtlCol="0" anchor="t">
            <a:normAutofit fontScale="92500" lnSpcReduction="10000"/>
          </a:bodyPr>
          <a:lstStyle/>
          <a:p>
            <a:r>
              <a:rPr lang="en-US" dirty="0"/>
              <a:t>Read and then thoroughly plan the entire activity so that you are sure of what to do.  Complete all pre-lab work.</a:t>
            </a:r>
            <a:endParaRPr lang="en-CA" dirty="0"/>
          </a:p>
          <a:p>
            <a:pPr lvl="0"/>
            <a:r>
              <a:rPr lang="en-US" dirty="0"/>
              <a:t>Pay attention to all pre-lab instruction provided by your teacher.</a:t>
            </a:r>
            <a:endParaRPr lang="en-CA" dirty="0"/>
          </a:p>
          <a:p>
            <a:pPr lvl="0"/>
            <a:r>
              <a:rPr lang="en-US" dirty="0"/>
              <a:t>Only necessary materials (lab instructions, notebook) are allowed in the laboratory.  Store other material in the classroom or in designated areas in the lab.</a:t>
            </a:r>
            <a:endParaRPr lang="en-CA" dirty="0"/>
          </a:p>
          <a:p>
            <a:pPr lvl="0"/>
            <a:r>
              <a:rPr lang="en-US" dirty="0"/>
              <a:t>Make yourself familiar with safety precautions and applicable chemical data information before handling materials.</a:t>
            </a:r>
            <a:endParaRPr lang="en-CA" dirty="0"/>
          </a:p>
          <a:p>
            <a:pPr lvl="0"/>
            <a:r>
              <a:rPr lang="en-US" dirty="0"/>
              <a:t>Do not begin an activity until you are instructed to do so.</a:t>
            </a:r>
            <a:endParaRPr lang="en-CA" dirty="0"/>
          </a:p>
          <a:p>
            <a:endParaRPr lang="en-US" sz="2400" dirty="0">
              <a:solidFill>
                <a:schemeClr val="accent5">
                  <a:lumMod val="50000"/>
                </a:schemeClr>
              </a:solidFill>
              <a:latin typeface="Tahoma"/>
              <a:ea typeface="Tahoma"/>
              <a:cs typeface="Tahoma"/>
            </a:endParaRPr>
          </a:p>
        </p:txBody>
      </p:sp>
      <p:grpSp>
        <p:nvGrpSpPr>
          <p:cNvPr id="9" name="Group 8">
            <a:extLst>
              <a:ext uri="{FF2B5EF4-FFF2-40B4-BE49-F238E27FC236}">
                <a16:creationId xmlns:a16="http://schemas.microsoft.com/office/drawing/2014/main" id="{798EA88B-C439-4F17-9585-820972CE0BA5}"/>
              </a:ext>
              <a:ext uri="{C183D7F6-B498-43B3-948B-1728B52AA6E4}">
                <adec:decorative xmlns:adec="http://schemas.microsoft.com/office/drawing/2017/decorative" xmlns="" val="1"/>
              </a:ext>
            </a:extLst>
          </p:cNvPr>
          <p:cNvGrpSpPr/>
          <p:nvPr/>
        </p:nvGrpSpPr>
        <p:grpSpPr>
          <a:xfrm>
            <a:off x="9009186" y="0"/>
            <a:ext cx="3668917" cy="6941127"/>
            <a:chOff x="9009186" y="0"/>
            <a:chExt cx="3668917" cy="6941127"/>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Clipboard">
              <a:extLst>
                <a:ext uri="{FF2B5EF4-FFF2-40B4-BE49-F238E27FC236}">
                  <a16:creationId xmlns:a16="http://schemas.microsoft.com/office/drawing/2014/main" id="{4F58D0C9-D25F-4044-8F1B-4190E5A1BD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009186" y="3272210"/>
              <a:ext cx="3668917" cy="3668917"/>
            </a:xfrm>
            <a:prstGeom prst="rect">
              <a:avLst/>
            </a:prstGeom>
          </p:spPr>
        </p:pic>
      </p:grpSp>
      <p:pic>
        <p:nvPicPr>
          <p:cNvPr id="2050" name="Picture 2" descr="Image result for lab safety shoes cartoon">
            <a:extLst>
              <a:ext uri="{FF2B5EF4-FFF2-40B4-BE49-F238E27FC236}">
                <a16:creationId xmlns:a16="http://schemas.microsoft.com/office/drawing/2014/main" id="{5DA46B65-FDF3-45DB-B222-F6E7108E21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1201" y="693130"/>
            <a:ext cx="2428875"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991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AB35A-D842-4B1C-AB16-97E3DDA783CA}"/>
              </a:ext>
            </a:extLst>
          </p:cNvPr>
          <p:cNvSpPr>
            <a:spLocks noGrp="1"/>
          </p:cNvSpPr>
          <p:nvPr>
            <p:ph type="title"/>
          </p:nvPr>
        </p:nvSpPr>
        <p:spPr>
          <a:xfrm>
            <a:off x="838200" y="365125"/>
            <a:ext cx="10515600" cy="1325563"/>
          </a:xfrm>
        </p:spPr>
        <p:txBody>
          <a:bodyPr>
            <a:normAutofit/>
          </a:bodyPr>
          <a:lstStyle/>
          <a:p>
            <a:r>
              <a:rPr lang="en-CA" sz="4400"/>
              <a:t>Endothermic and Exothermic Reactions</a:t>
            </a:r>
          </a:p>
        </p:txBody>
      </p:sp>
      <p:sp>
        <p:nvSpPr>
          <p:cNvPr id="3" name="Content Placeholder 2">
            <a:extLst>
              <a:ext uri="{FF2B5EF4-FFF2-40B4-BE49-F238E27FC236}">
                <a16:creationId xmlns:a16="http://schemas.microsoft.com/office/drawing/2014/main" id="{BD445FA1-3B5A-4C61-8D32-7E0509539153}"/>
              </a:ext>
            </a:extLst>
          </p:cNvPr>
          <p:cNvSpPr>
            <a:spLocks noGrp="1"/>
          </p:cNvSpPr>
          <p:nvPr>
            <p:ph idx="1"/>
          </p:nvPr>
        </p:nvSpPr>
        <p:spPr>
          <a:xfrm>
            <a:off x="430237" y="1690688"/>
            <a:ext cx="4929554" cy="4802187"/>
          </a:xfrm>
        </p:spPr>
        <p:txBody>
          <a:bodyPr>
            <a:normAutofit lnSpcReduction="10000"/>
          </a:bodyPr>
          <a:lstStyle/>
          <a:p>
            <a:pPr marL="0" indent="0">
              <a:buNone/>
            </a:pPr>
            <a:r>
              <a:rPr lang="en-US" sz="2400" dirty="0"/>
              <a:t>Energy is stored in chemical bonds. </a:t>
            </a:r>
          </a:p>
          <a:p>
            <a:r>
              <a:rPr lang="en-US" sz="2400" dirty="0"/>
              <a:t>To break bonds, energy must be added. </a:t>
            </a:r>
          </a:p>
          <a:p>
            <a:r>
              <a:rPr lang="en-US" sz="2400" dirty="0"/>
              <a:t>When bonds form, energy is released. </a:t>
            </a:r>
          </a:p>
          <a:p>
            <a:r>
              <a:rPr lang="en-US" sz="2400" dirty="0"/>
              <a:t>All chemical reactions involve changes in energy. </a:t>
            </a:r>
          </a:p>
          <a:p>
            <a:r>
              <a:rPr lang="en-US" sz="2400" dirty="0"/>
              <a:t>Energy is either produced or absorbed during a chemical reaction.</a:t>
            </a:r>
          </a:p>
          <a:p>
            <a:pPr lvl="1"/>
            <a:r>
              <a:rPr lang="en-US" sz="2000" dirty="0"/>
              <a:t>Chemical reactions that absorb energy are called </a:t>
            </a:r>
            <a:r>
              <a:rPr lang="en-US" sz="2000" b="1" dirty="0"/>
              <a:t>endothermic</a:t>
            </a:r>
            <a:r>
              <a:rPr lang="en-US" sz="2000" dirty="0"/>
              <a:t> reactions.</a:t>
            </a:r>
          </a:p>
          <a:p>
            <a:pPr lvl="1"/>
            <a:r>
              <a:rPr lang="en-US" sz="2000" dirty="0"/>
              <a:t>Chemical reactions that give off heat are called </a:t>
            </a:r>
            <a:r>
              <a:rPr lang="en-US" sz="2000" b="1" dirty="0"/>
              <a:t>exothermic</a:t>
            </a:r>
            <a:r>
              <a:rPr lang="en-US" sz="2000" dirty="0"/>
              <a:t> reactions.</a:t>
            </a:r>
          </a:p>
          <a:p>
            <a:endParaRPr lang="en-CA" sz="2000" dirty="0"/>
          </a:p>
        </p:txBody>
      </p:sp>
      <p:pic>
        <p:nvPicPr>
          <p:cNvPr id="9218" name="Picture 2" descr="Image result for exothermic and endothermic">
            <a:extLst>
              <a:ext uri="{FF2B5EF4-FFF2-40B4-BE49-F238E27FC236}">
                <a16:creationId xmlns:a16="http://schemas.microsoft.com/office/drawing/2014/main" id="{61186917-C268-4DFC-AE27-62393F5393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3" r="426" b="-16"/>
          <a:stretch/>
        </p:blipFill>
        <p:spPr bwMode="auto">
          <a:xfrm>
            <a:off x="5528603" y="1690688"/>
            <a:ext cx="623316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89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3999" y="1579714"/>
            <a:ext cx="9647583" cy="2407397"/>
          </a:xfrm>
        </p:spPr>
        <p:txBody>
          <a:bodyPr>
            <a:normAutofit/>
          </a:bodyPr>
          <a:lstStyle/>
          <a:p>
            <a:r>
              <a:rPr lang="en-US" sz="8000" dirty="0">
                <a:solidFill>
                  <a:schemeClr val="bg1"/>
                </a:solidFill>
                <a:latin typeface="Rockwell" panose="02060603020205020403" pitchFamily="18" charset="0"/>
              </a:rPr>
              <a:t>Topic 8</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Reaction Rate</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638550" y="3992163"/>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524000" y="4329376"/>
            <a:ext cx="9144000" cy="658268"/>
          </a:xfrm>
        </p:spPr>
        <p:txBody>
          <a:bodyPr>
            <a:normAutofit/>
          </a:bodyP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Science 9 - Redding</a:t>
            </a: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3790715" y="4482751"/>
            <a:ext cx="3194131" cy="3194131"/>
          </a:xfrm>
          <a:prstGeom prst="rect">
            <a:avLst/>
          </a:prstGeom>
        </p:spPr>
      </p:pic>
      <p:pic>
        <p:nvPicPr>
          <p:cNvPr id="11" name="Graphic 10" descr="Microscope">
            <a:extLst>
              <a:ext uri="{FF2B5EF4-FFF2-40B4-BE49-F238E27FC236}">
                <a16:creationId xmlns:a16="http://schemas.microsoft.com/office/drawing/2014/main" id="{3CB00449-E308-4DF3-9CFD-9A7D30B672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338607" flipH="1">
            <a:off x="-587261" y="1663257"/>
            <a:ext cx="2684499" cy="2684499"/>
          </a:xfrm>
          <a:prstGeom prst="rect">
            <a:avLst/>
          </a:prstGeom>
        </p:spPr>
      </p:pic>
      <p:pic>
        <p:nvPicPr>
          <p:cNvPr id="13" name="Graphic 12" descr="Test tubes">
            <a:extLst>
              <a:ext uri="{FF2B5EF4-FFF2-40B4-BE49-F238E27FC236}">
                <a16:creationId xmlns:a16="http://schemas.microsoft.com/office/drawing/2014/main" id="{6A56DF0C-1331-406E-AEE6-06E0E59FB9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1078969">
            <a:off x="1920309" y="4797205"/>
            <a:ext cx="2453456" cy="2453456"/>
          </a:xfrm>
          <a:prstGeom prst="rect">
            <a:avLst/>
          </a:prstGeom>
        </p:spPr>
      </p:pic>
      <p:pic>
        <p:nvPicPr>
          <p:cNvPr id="7" name="Graphic 6" descr="Beaker">
            <a:extLst>
              <a:ext uri="{FF2B5EF4-FFF2-40B4-BE49-F238E27FC236}">
                <a16:creationId xmlns:a16="http://schemas.microsoft.com/office/drawing/2014/main" id="{88D22565-F42F-439B-A6A4-CF161165E6B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213697">
            <a:off x="-491837" y="3688628"/>
            <a:ext cx="3245427" cy="3245427"/>
          </a:xfrm>
          <a:prstGeom prst="rect">
            <a:avLst/>
          </a:prstGeom>
        </p:spPr>
      </p:pic>
      <p:pic>
        <p:nvPicPr>
          <p:cNvPr id="9" name="Graphic 8" descr="Flask">
            <a:extLst>
              <a:ext uri="{FF2B5EF4-FFF2-40B4-BE49-F238E27FC236}">
                <a16:creationId xmlns:a16="http://schemas.microsoft.com/office/drawing/2014/main" id="{B46E3E84-D1E6-4422-AA93-3EE98A821B9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20451125">
            <a:off x="8514237" y="-118161"/>
            <a:ext cx="3005286" cy="3005286"/>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1762730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0DF1C-2F4C-4755-A9C7-ED6E950B0F10}"/>
              </a:ext>
            </a:extLst>
          </p:cNvPr>
          <p:cNvSpPr>
            <a:spLocks noGrp="1"/>
          </p:cNvSpPr>
          <p:nvPr>
            <p:ph type="title"/>
          </p:nvPr>
        </p:nvSpPr>
        <p:spPr/>
        <p:txBody>
          <a:bodyPr>
            <a:normAutofit/>
          </a:bodyPr>
          <a:lstStyle/>
          <a:p>
            <a:r>
              <a:rPr lang="en-CA" sz="5400" dirty="0"/>
              <a:t>Reaction Rate</a:t>
            </a:r>
          </a:p>
        </p:txBody>
      </p:sp>
      <p:sp>
        <p:nvSpPr>
          <p:cNvPr id="3" name="Content Placeholder 2">
            <a:extLst>
              <a:ext uri="{FF2B5EF4-FFF2-40B4-BE49-F238E27FC236}">
                <a16:creationId xmlns:a16="http://schemas.microsoft.com/office/drawing/2014/main" id="{486C4764-5749-47B2-8979-D1EF7B3AA128}"/>
              </a:ext>
            </a:extLst>
          </p:cNvPr>
          <p:cNvSpPr>
            <a:spLocks noGrp="1"/>
          </p:cNvSpPr>
          <p:nvPr>
            <p:ph idx="1"/>
          </p:nvPr>
        </p:nvSpPr>
        <p:spPr>
          <a:xfrm>
            <a:off x="838201" y="1825625"/>
            <a:ext cx="5393788" cy="4351338"/>
          </a:xfrm>
        </p:spPr>
        <p:txBody>
          <a:bodyPr>
            <a:normAutofit/>
          </a:bodyPr>
          <a:lstStyle/>
          <a:p>
            <a:r>
              <a:rPr lang="en-US" dirty="0"/>
              <a:t>The reaction rate is a measure of how fast a reaction occurs. To find the rate of reaction, you can measure either how quickly one of the reactants is disappearing or how quickly one of the products is appearing. </a:t>
            </a:r>
          </a:p>
          <a:p>
            <a:r>
              <a:rPr lang="en-US" dirty="0"/>
              <a:t>Both measurements show how the amount of a substance changes per unit of time.</a:t>
            </a:r>
            <a:endParaRPr lang="en-CA" dirty="0"/>
          </a:p>
        </p:txBody>
      </p:sp>
      <p:pic>
        <p:nvPicPr>
          <p:cNvPr id="5" name="Picture 4" descr="A picture containing clock, game, device, table&#10;&#10;Description automatically generated">
            <a:extLst>
              <a:ext uri="{FF2B5EF4-FFF2-40B4-BE49-F238E27FC236}">
                <a16:creationId xmlns:a16="http://schemas.microsoft.com/office/drawing/2014/main" id="{6D4FB93C-1A2C-4657-89EC-9022A97467A2}"/>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809642" y="1524000"/>
            <a:ext cx="4762500" cy="3810000"/>
          </a:xfrm>
          <a:prstGeom prst="rect">
            <a:avLst/>
          </a:prstGeom>
        </p:spPr>
      </p:pic>
    </p:spTree>
    <p:extLst>
      <p:ext uri="{BB962C8B-B14F-4D97-AF65-F5344CB8AC3E}">
        <p14:creationId xmlns:p14="http://schemas.microsoft.com/office/powerpoint/2010/main" val="26995819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0DF1C-2F4C-4755-A9C7-ED6E950B0F10}"/>
              </a:ext>
            </a:extLst>
          </p:cNvPr>
          <p:cNvSpPr>
            <a:spLocks noGrp="1"/>
          </p:cNvSpPr>
          <p:nvPr>
            <p:ph type="title"/>
          </p:nvPr>
        </p:nvSpPr>
        <p:spPr/>
        <p:txBody>
          <a:bodyPr>
            <a:normAutofit/>
          </a:bodyPr>
          <a:lstStyle/>
          <a:p>
            <a:r>
              <a:rPr lang="en-CA" sz="5400" dirty="0"/>
              <a:t>What Affects Reaction Rate?</a:t>
            </a:r>
          </a:p>
        </p:txBody>
      </p:sp>
      <p:sp>
        <p:nvSpPr>
          <p:cNvPr id="3" name="Content Placeholder 2">
            <a:extLst>
              <a:ext uri="{FF2B5EF4-FFF2-40B4-BE49-F238E27FC236}">
                <a16:creationId xmlns:a16="http://schemas.microsoft.com/office/drawing/2014/main" id="{486C4764-5749-47B2-8979-D1EF7B3AA128}"/>
              </a:ext>
            </a:extLst>
          </p:cNvPr>
          <p:cNvSpPr>
            <a:spLocks noGrp="1"/>
          </p:cNvSpPr>
          <p:nvPr>
            <p:ph idx="1"/>
          </p:nvPr>
        </p:nvSpPr>
        <p:spPr>
          <a:xfrm>
            <a:off x="838200" y="1825624"/>
            <a:ext cx="6755295" cy="4879975"/>
          </a:xfrm>
        </p:spPr>
        <p:txBody>
          <a:bodyPr>
            <a:normAutofit fontScale="85000" lnSpcReduction="20000"/>
          </a:bodyPr>
          <a:lstStyle/>
          <a:p>
            <a:r>
              <a:rPr lang="en-US" b="1" dirty="0"/>
              <a:t>Concentration</a:t>
            </a:r>
            <a:r>
              <a:rPr lang="en-US" dirty="0"/>
              <a:t>: If there is more of a substance in a system, there is a greater chance that molecules will collide and speed up the rate of the reaction. </a:t>
            </a:r>
            <a:br>
              <a:rPr lang="en-US" dirty="0"/>
            </a:br>
            <a:r>
              <a:rPr lang="en-US" dirty="0"/>
              <a:t/>
            </a:r>
            <a:br>
              <a:rPr lang="en-US" dirty="0"/>
            </a:br>
            <a:r>
              <a:rPr lang="en-US" b="1" dirty="0"/>
              <a:t>Temperature</a:t>
            </a:r>
            <a:r>
              <a:rPr lang="en-US" dirty="0"/>
              <a:t>: When you raise the temperature of a system, the molecules bounce around a lot more (because they have more energy). When they bounce around more, they are more likely to collide. That fact means they are also more likely to combine. </a:t>
            </a:r>
            <a:br>
              <a:rPr lang="en-US" dirty="0"/>
            </a:br>
            <a:r>
              <a:rPr lang="en-US" dirty="0"/>
              <a:t/>
            </a:r>
            <a:br>
              <a:rPr lang="en-US" dirty="0"/>
            </a:br>
            <a:r>
              <a:rPr lang="en-US" b="1" dirty="0"/>
              <a:t>Pressure</a:t>
            </a:r>
            <a:r>
              <a:rPr lang="en-US" dirty="0"/>
              <a:t>: Pressure affects the rate of reaction, especially when you look at gases. When you increase the pressure, the molecules have less space in which they can move. That greater concentration of molecules increases the number of collisions. </a:t>
            </a:r>
            <a:endParaRPr lang="en-CA" dirty="0"/>
          </a:p>
        </p:txBody>
      </p:sp>
      <p:pic>
        <p:nvPicPr>
          <p:cNvPr id="5" name="Picture 4" descr="A picture containing clock, game, device, table&#10;&#10;Description automatically generated">
            <a:extLst>
              <a:ext uri="{FF2B5EF4-FFF2-40B4-BE49-F238E27FC236}">
                <a16:creationId xmlns:a16="http://schemas.microsoft.com/office/drawing/2014/main" id="{6D4FB93C-1A2C-4657-89EC-9022A97467A2}"/>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8136834" y="2279374"/>
            <a:ext cx="3316038" cy="2652830"/>
          </a:xfrm>
          <a:prstGeom prst="rect">
            <a:avLst/>
          </a:prstGeom>
        </p:spPr>
      </p:pic>
    </p:spTree>
    <p:extLst>
      <p:ext uri="{BB962C8B-B14F-4D97-AF65-F5344CB8AC3E}">
        <p14:creationId xmlns:p14="http://schemas.microsoft.com/office/powerpoint/2010/main" val="2735694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2A2B1-5D4D-4893-9508-559483EC3AEA}"/>
              </a:ext>
            </a:extLst>
          </p:cNvPr>
          <p:cNvSpPr>
            <a:spLocks noGrp="1"/>
          </p:cNvSpPr>
          <p:nvPr>
            <p:ph type="title"/>
          </p:nvPr>
        </p:nvSpPr>
        <p:spPr>
          <a:xfrm>
            <a:off x="838200" y="365125"/>
            <a:ext cx="10515600" cy="1325563"/>
          </a:xfrm>
        </p:spPr>
        <p:txBody>
          <a:bodyPr/>
          <a:lstStyle/>
          <a:p>
            <a:r>
              <a:rPr lang="en-US"/>
              <a:t>Speeding Up a Reaction with Catalysts</a:t>
            </a:r>
            <a:endParaRPr lang="en-CA" dirty="0"/>
          </a:p>
        </p:txBody>
      </p:sp>
      <p:sp>
        <p:nvSpPr>
          <p:cNvPr id="3" name="Content Placeholder 2">
            <a:extLst>
              <a:ext uri="{FF2B5EF4-FFF2-40B4-BE49-F238E27FC236}">
                <a16:creationId xmlns:a16="http://schemas.microsoft.com/office/drawing/2014/main" id="{DA1E5BA2-334E-4B83-A096-88D13A4D4132}"/>
              </a:ext>
            </a:extLst>
          </p:cNvPr>
          <p:cNvSpPr>
            <a:spLocks noGrp="1"/>
          </p:cNvSpPr>
          <p:nvPr>
            <p:ph idx="1"/>
          </p:nvPr>
        </p:nvSpPr>
        <p:spPr>
          <a:xfrm>
            <a:off x="838200" y="1825625"/>
            <a:ext cx="5072270" cy="4351338"/>
          </a:xfrm>
        </p:spPr>
        <p:txBody>
          <a:bodyPr/>
          <a:lstStyle/>
          <a:p>
            <a:r>
              <a:rPr lang="en-US" dirty="0"/>
              <a:t>A catalyst is a substance that speeds up the rate of a reaction without being changed itself.</a:t>
            </a:r>
          </a:p>
          <a:p>
            <a:r>
              <a:rPr lang="en-US" dirty="0"/>
              <a:t>An enzyme is a natural catalyst made by living things. Almost all chemical reactions that take place in the body are catalyzed by enzymes.</a:t>
            </a:r>
            <a:endParaRPr lang="en-CA" dirty="0"/>
          </a:p>
        </p:txBody>
      </p:sp>
      <p:pic>
        <p:nvPicPr>
          <p:cNvPr id="10242" name="Picture 2" descr="Image result for catalyst">
            <a:extLst>
              <a:ext uri="{FF2B5EF4-FFF2-40B4-BE49-F238E27FC236}">
                <a16:creationId xmlns:a16="http://schemas.microsoft.com/office/drawing/2014/main" id="{3591E6C1-9175-4430-97A7-170AB948A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788201"/>
            <a:ext cx="3898249" cy="292368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catalyst">
            <a:extLst>
              <a:ext uri="{FF2B5EF4-FFF2-40B4-BE49-F238E27FC236}">
                <a16:creationId xmlns:a16="http://schemas.microsoft.com/office/drawing/2014/main" id="{7903885C-5234-4D63-A313-33CFFD10B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5119" y="1385889"/>
            <a:ext cx="4002156" cy="2746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9898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Enzymes (Updated)">
            <a:hlinkClick r:id="" action="ppaction://media"/>
            <a:extLst>
              <a:ext uri="{FF2B5EF4-FFF2-40B4-BE49-F238E27FC236}">
                <a16:creationId xmlns:a16="http://schemas.microsoft.com/office/drawing/2014/main" id="{C815B7DB-D6CC-45F3-A52A-D2CBAA9F3205}"/>
              </a:ext>
            </a:extLst>
          </p:cNvPr>
          <p:cNvPicPr>
            <a:picLocks noRot="1" noChangeAspect="1"/>
          </p:cNvPicPr>
          <p:nvPr>
            <a:videoFile r:link="rId1"/>
          </p:nvPr>
        </p:nvPicPr>
        <p:blipFill>
          <a:blip r:embed="rId3"/>
          <a:stretch>
            <a:fillRect/>
          </a:stretch>
        </p:blipFill>
        <p:spPr>
          <a:xfrm>
            <a:off x="496956" y="279538"/>
            <a:ext cx="11198087" cy="6298924"/>
          </a:xfrm>
          <a:prstGeom prst="rect">
            <a:avLst/>
          </a:prstGeom>
        </p:spPr>
      </p:pic>
    </p:spTree>
    <p:extLst>
      <p:ext uri="{BB962C8B-B14F-4D97-AF65-F5344CB8AC3E}">
        <p14:creationId xmlns:p14="http://schemas.microsoft.com/office/powerpoint/2010/main" val="271573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2A2B1-5D4D-4893-9508-559483EC3AEA}"/>
              </a:ext>
            </a:extLst>
          </p:cNvPr>
          <p:cNvSpPr>
            <a:spLocks noGrp="1"/>
          </p:cNvSpPr>
          <p:nvPr>
            <p:ph type="title"/>
          </p:nvPr>
        </p:nvSpPr>
        <p:spPr/>
        <p:txBody>
          <a:bodyPr/>
          <a:lstStyle/>
          <a:p>
            <a:r>
              <a:rPr lang="en-US" dirty="0"/>
              <a:t>Slowing Down a Reaction with Inhibitors</a:t>
            </a:r>
            <a:endParaRPr lang="en-CA" dirty="0"/>
          </a:p>
        </p:txBody>
      </p:sp>
      <p:sp>
        <p:nvSpPr>
          <p:cNvPr id="3" name="Content Placeholder 2">
            <a:extLst>
              <a:ext uri="{FF2B5EF4-FFF2-40B4-BE49-F238E27FC236}">
                <a16:creationId xmlns:a16="http://schemas.microsoft.com/office/drawing/2014/main" id="{DA1E5BA2-334E-4B83-A096-88D13A4D4132}"/>
              </a:ext>
            </a:extLst>
          </p:cNvPr>
          <p:cNvSpPr>
            <a:spLocks noGrp="1"/>
          </p:cNvSpPr>
          <p:nvPr>
            <p:ph idx="1"/>
          </p:nvPr>
        </p:nvSpPr>
        <p:spPr>
          <a:xfrm>
            <a:off x="548640" y="1825625"/>
            <a:ext cx="5211567" cy="4667250"/>
          </a:xfrm>
        </p:spPr>
        <p:txBody>
          <a:bodyPr/>
          <a:lstStyle/>
          <a:p>
            <a:r>
              <a:rPr lang="en-US" dirty="0"/>
              <a:t>Inhibitors are substances that slow down chemical reactions. For example, some plants have natural inhibitors in their seeds to prevent germination until conditions are just right. Inhibitors are added to some foods and medicines to slow down their decomposition.</a:t>
            </a:r>
          </a:p>
          <a:p>
            <a:endParaRPr lang="en-CA" dirty="0"/>
          </a:p>
        </p:txBody>
      </p:sp>
      <p:pic>
        <p:nvPicPr>
          <p:cNvPr id="11268" name="Picture 4" descr="Image result for reaction inhibitors">
            <a:extLst>
              <a:ext uri="{FF2B5EF4-FFF2-40B4-BE49-F238E27FC236}">
                <a16:creationId xmlns:a16="http://schemas.microsoft.com/office/drawing/2014/main" id="{84BBE89E-8AD3-4371-9665-F86F01689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702" y="3952387"/>
            <a:ext cx="4561325" cy="2905613"/>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mage result for reaction inhibitors">
            <a:extLst>
              <a:ext uri="{FF2B5EF4-FFF2-40B4-BE49-F238E27FC236}">
                <a16:creationId xmlns:a16="http://schemas.microsoft.com/office/drawing/2014/main" id="{9A0D2084-2611-45C9-B7BD-258D28241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210" y="1368732"/>
            <a:ext cx="3874150" cy="290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455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6" name="Rectangle 191">
            <a:extLst>
              <a:ext uri="{FF2B5EF4-FFF2-40B4-BE49-F238E27FC236}">
                <a16:creationId xmlns:a16="http://schemas.microsoft.com/office/drawing/2014/main" id="{4841EA57-DEA6-4BE9-B11E-1FBCC76BE1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descr="Image result for corrosion">
            <a:extLst>
              <a:ext uri="{FF2B5EF4-FFF2-40B4-BE49-F238E27FC236}">
                <a16:creationId xmlns:a16="http://schemas.microsoft.com/office/drawing/2014/main" id="{83E3EAE5-D83D-49ED-8C93-B7ECE9B503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301" r="2" b="22161"/>
          <a:stretch/>
        </p:blipFill>
        <p:spPr bwMode="auto">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noFill/>
          <a:extLst>
            <a:ext uri="{909E8E84-426E-40DD-AFC4-6F175D3DCCD1}">
              <a14:hiddenFill xmlns:a14="http://schemas.microsoft.com/office/drawing/2010/main">
                <a:solidFill>
                  <a:srgbClr val="FFFFFF"/>
                </a:solidFill>
              </a14:hiddenFill>
            </a:ext>
          </a:extLst>
        </p:spPr>
      </p:pic>
      <p:pic>
        <p:nvPicPr>
          <p:cNvPr id="12290" name="Picture 2" descr="Image result for corrosion and galvanization">
            <a:extLst>
              <a:ext uri="{FF2B5EF4-FFF2-40B4-BE49-F238E27FC236}">
                <a16:creationId xmlns:a16="http://schemas.microsoft.com/office/drawing/2014/main" id="{8D294776-6092-46A9-B3F4-17193FD446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809" r="2" b="13356"/>
          <a:stretch/>
        </p:blipFill>
        <p:spPr bwMode="auto">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a:noFill/>
          <a:extLst>
            <a:ext uri="{909E8E84-426E-40DD-AFC4-6F175D3DCCD1}">
              <a14:hiddenFill xmlns:a14="http://schemas.microsoft.com/office/drawing/2010/main">
                <a:solidFill>
                  <a:srgbClr val="FFFFFF"/>
                </a:solidFill>
              </a14:hiddenFill>
            </a:ext>
          </a:extLst>
        </p:spPr>
      </p:pic>
      <p:pic>
        <p:nvPicPr>
          <p:cNvPr id="12294" name="Picture 6" descr="Image result for galvanized vs ungalvanized">
            <a:extLst>
              <a:ext uri="{FF2B5EF4-FFF2-40B4-BE49-F238E27FC236}">
                <a16:creationId xmlns:a16="http://schemas.microsoft.com/office/drawing/2014/main" id="{510F249E-2563-4C59-B397-F1763DFED4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877" r="-3" b="8481"/>
          <a:stretch/>
        </p:blipFill>
        <p:spPr bwMode="auto">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Lst>
        </p:spPr>
      </p:pic>
      <p:sp>
        <p:nvSpPr>
          <p:cNvPr id="193" name="Freeform 15">
            <a:extLst>
              <a:ext uri="{FF2B5EF4-FFF2-40B4-BE49-F238E27FC236}">
                <a16:creationId xmlns:a16="http://schemas.microsoft.com/office/drawing/2014/main" id="{A26922E4-CEB0-4BFE-BAD1-403E6A417D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957E1B1-0FD3-4F7F-900F-417D363D86BA}"/>
              </a:ext>
            </a:extLst>
          </p:cNvPr>
          <p:cNvSpPr>
            <a:spLocks noGrp="1"/>
          </p:cNvSpPr>
          <p:nvPr>
            <p:ph type="title"/>
          </p:nvPr>
        </p:nvSpPr>
        <p:spPr>
          <a:xfrm>
            <a:off x="838200" y="365125"/>
            <a:ext cx="5088040" cy="1325563"/>
          </a:xfrm>
        </p:spPr>
        <p:txBody>
          <a:bodyPr>
            <a:normAutofit/>
          </a:bodyPr>
          <a:lstStyle/>
          <a:p>
            <a:r>
              <a:rPr lang="en-CA" sz="4800" b="1" dirty="0">
                <a:solidFill>
                  <a:srgbClr val="000000"/>
                </a:solidFill>
              </a:rPr>
              <a:t>Corrosion</a:t>
            </a:r>
          </a:p>
        </p:txBody>
      </p:sp>
      <p:sp>
        <p:nvSpPr>
          <p:cNvPr id="3" name="Content Placeholder 2">
            <a:extLst>
              <a:ext uri="{FF2B5EF4-FFF2-40B4-BE49-F238E27FC236}">
                <a16:creationId xmlns:a16="http://schemas.microsoft.com/office/drawing/2014/main" id="{CC369B27-DFEE-496E-B317-6F20F9F0A723}"/>
              </a:ext>
            </a:extLst>
          </p:cNvPr>
          <p:cNvSpPr>
            <a:spLocks noGrp="1"/>
          </p:cNvSpPr>
          <p:nvPr>
            <p:ph idx="1"/>
          </p:nvPr>
        </p:nvSpPr>
        <p:spPr>
          <a:xfrm>
            <a:off x="838200" y="2021249"/>
            <a:ext cx="5707565" cy="4155713"/>
          </a:xfrm>
        </p:spPr>
        <p:txBody>
          <a:bodyPr>
            <a:normAutofit fontScale="92500" lnSpcReduction="10000"/>
          </a:bodyPr>
          <a:lstStyle/>
          <a:p>
            <a:r>
              <a:rPr lang="en-US" sz="3200" dirty="0">
                <a:solidFill>
                  <a:srgbClr val="000000"/>
                </a:solidFill>
              </a:rPr>
              <a:t>The metals undergo a chemical reaction and gradually corrode. Corrosion is the oxidation of metals or rocks in the presence of air and moisture. You may be familiar with one type of corrosion: rust.</a:t>
            </a:r>
          </a:p>
          <a:p>
            <a:r>
              <a:rPr lang="en-CA" sz="3200" dirty="0">
                <a:solidFill>
                  <a:srgbClr val="000000"/>
                </a:solidFill>
              </a:rPr>
              <a:t>Preventing Corrosion: </a:t>
            </a:r>
            <a:r>
              <a:rPr lang="en-US" sz="3200" dirty="0">
                <a:solidFill>
                  <a:srgbClr val="000000"/>
                </a:solidFill>
              </a:rPr>
              <a:t>The process of coating metals with a thin layer of zinc is called galvanization.</a:t>
            </a:r>
            <a:endParaRPr lang="en-CA" sz="3200" dirty="0">
              <a:solidFill>
                <a:srgbClr val="000000"/>
              </a:solidFill>
            </a:endParaRPr>
          </a:p>
        </p:txBody>
      </p:sp>
    </p:spTree>
    <p:extLst>
      <p:ext uri="{BB962C8B-B14F-4D97-AF65-F5344CB8AC3E}">
        <p14:creationId xmlns:p14="http://schemas.microsoft.com/office/powerpoint/2010/main" val="3369376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325563"/>
          </a:xfrm>
        </p:spPr>
        <p:txBody>
          <a:bodyPr/>
          <a:lstStyle/>
          <a:p>
            <a:r>
              <a:rPr lang="en-US" dirty="0">
                <a:solidFill>
                  <a:schemeClr val="accent5">
                    <a:lumMod val="50000"/>
                  </a:schemeClr>
                </a:solidFill>
                <a:latin typeface="Rockwell" panose="02060603020205020403" pitchFamily="18" charset="0"/>
              </a:rPr>
              <a:t>Lab Safety Begins Before You Go to the Lab!</a:t>
            </a: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344558" y="1825625"/>
            <a:ext cx="8555256" cy="4667250"/>
          </a:xfrm>
        </p:spPr>
        <p:txBody>
          <a:bodyPr vert="horz" lIns="91440" tIns="45720" rIns="91440" bIns="45720" rtlCol="0" anchor="t">
            <a:normAutofit lnSpcReduction="10000"/>
          </a:bodyPr>
          <a:lstStyle/>
          <a:p>
            <a:pPr lvl="0"/>
            <a:r>
              <a:rPr lang="en-US" sz="2400" dirty="0"/>
              <a:t>Work carefully, following given procedures and safety guidelines.</a:t>
            </a:r>
            <a:endParaRPr lang="en-CA" sz="2400" dirty="0"/>
          </a:p>
          <a:p>
            <a:pPr lvl="0"/>
            <a:r>
              <a:rPr lang="en-US" sz="2400" dirty="0"/>
              <a:t>Tie back loose hair, and roll back and secure loose sleeves.  Wear shoes that cover your feet.  Avoid wearing baggy clothing, jewelry or things that could catch on fire or knock down equipment.</a:t>
            </a:r>
            <a:endParaRPr lang="en-CA" sz="2400" dirty="0"/>
          </a:p>
          <a:p>
            <a:pPr lvl="0"/>
            <a:r>
              <a:rPr lang="en-US" sz="2400" dirty="0"/>
              <a:t>Avoid wearing contact lenses during experiments using chemicals.</a:t>
            </a:r>
            <a:endParaRPr lang="en-CA" sz="2400" dirty="0"/>
          </a:p>
          <a:p>
            <a:pPr lvl="0"/>
            <a:r>
              <a:rPr lang="en-US" sz="2400" dirty="0"/>
              <a:t>Never eat or drink or keep food or drinks in the laboratory.</a:t>
            </a:r>
            <a:endParaRPr lang="en-CA" sz="2400" dirty="0"/>
          </a:p>
          <a:p>
            <a:pPr lvl="0"/>
            <a:r>
              <a:rPr lang="en-US" sz="2400" dirty="0"/>
              <a:t>Never perform activities that are not authorized by your teacher.</a:t>
            </a:r>
            <a:endParaRPr lang="en-CA" sz="2400" dirty="0"/>
          </a:p>
          <a:p>
            <a:pPr lvl="0"/>
            <a:r>
              <a:rPr lang="en-US" sz="2400" dirty="0"/>
              <a:t>Do not try to perform experiments at home.  You may be hurt if you try to do them without appropriate supervision.</a:t>
            </a:r>
            <a:endParaRPr lang="en-CA" sz="2400" dirty="0"/>
          </a:p>
          <a:p>
            <a:pPr lvl="0"/>
            <a:r>
              <a:rPr lang="en-US" sz="2400" dirty="0"/>
              <a:t>Make sure you know how to exit the classroom in case of fire.  Know where the nearest fire alarm is. </a:t>
            </a:r>
            <a:endParaRPr lang="en-CA" sz="2400" dirty="0"/>
          </a:p>
        </p:txBody>
      </p:sp>
      <p:grpSp>
        <p:nvGrpSpPr>
          <p:cNvPr id="9" name="Group 8">
            <a:extLst>
              <a:ext uri="{FF2B5EF4-FFF2-40B4-BE49-F238E27FC236}">
                <a16:creationId xmlns:a16="http://schemas.microsoft.com/office/drawing/2014/main" id="{798EA88B-C439-4F17-9585-820972CE0BA5}"/>
              </a:ext>
              <a:ext uri="{C183D7F6-B498-43B3-948B-1728B52AA6E4}">
                <adec:decorative xmlns:adec="http://schemas.microsoft.com/office/drawing/2017/decorative" xmlns="" val="1"/>
              </a:ext>
            </a:extLst>
          </p:cNvPr>
          <p:cNvGrpSpPr/>
          <p:nvPr/>
        </p:nvGrpSpPr>
        <p:grpSpPr>
          <a:xfrm>
            <a:off x="9009186" y="0"/>
            <a:ext cx="3668917" cy="6941127"/>
            <a:chOff x="9009186" y="0"/>
            <a:chExt cx="3668917" cy="6941127"/>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Clipboard">
              <a:extLst>
                <a:ext uri="{FF2B5EF4-FFF2-40B4-BE49-F238E27FC236}">
                  <a16:creationId xmlns:a16="http://schemas.microsoft.com/office/drawing/2014/main" id="{4F58D0C9-D25F-4044-8F1B-4190E5A1BD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009186" y="3272210"/>
              <a:ext cx="3668917" cy="3668917"/>
            </a:xfrm>
            <a:prstGeom prst="rect">
              <a:avLst/>
            </a:prstGeom>
          </p:spPr>
        </p:pic>
      </p:grpSp>
    </p:spTree>
    <p:extLst>
      <p:ext uri="{BB962C8B-B14F-4D97-AF65-F5344CB8AC3E}">
        <p14:creationId xmlns:p14="http://schemas.microsoft.com/office/powerpoint/2010/main" val="2233313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3" y="96966"/>
            <a:ext cx="8378529" cy="1027257"/>
          </a:xfrm>
        </p:spPr>
        <p:txBody>
          <a:bodyPr/>
          <a:lstStyle/>
          <a:p>
            <a:r>
              <a:rPr lang="en-US" dirty="0">
                <a:solidFill>
                  <a:schemeClr val="accent5">
                    <a:lumMod val="50000"/>
                  </a:schemeClr>
                </a:solidFill>
                <a:latin typeface="Rockwell" panose="02060603020205020403" pitchFamily="18" charset="0"/>
              </a:rPr>
              <a:t>Dressing for Lab</a:t>
            </a:r>
          </a:p>
        </p:txBody>
      </p:sp>
      <p:sp>
        <p:nvSpPr>
          <p:cNvPr id="11" name="Rectangle 10">
            <a:extLst>
              <a:ext uri="{FF2B5EF4-FFF2-40B4-BE49-F238E27FC236}">
                <a16:creationId xmlns:a16="http://schemas.microsoft.com/office/drawing/2014/main" id="{7380FAC8-A68E-47AE-9778-F3A5964812E2}"/>
              </a:ext>
            </a:extLst>
          </p:cNvPr>
          <p:cNvSpPr/>
          <p:nvPr/>
        </p:nvSpPr>
        <p:spPr>
          <a:xfrm>
            <a:off x="521282" y="926296"/>
            <a:ext cx="8170712" cy="369332"/>
          </a:xfrm>
          <a:prstGeom prst="rect">
            <a:avLst/>
          </a:prstGeom>
        </p:spPr>
        <p:txBody>
          <a:bodyPr wrap="square">
            <a:spAutoFit/>
          </a:bodyPr>
          <a:lstStyle/>
          <a:p>
            <a:r>
              <a:rPr lang="en-US"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What to wear when we are doing a lab</a:t>
            </a:r>
          </a:p>
        </p:txBody>
      </p:sp>
      <p:sp>
        <p:nvSpPr>
          <p:cNvPr id="9" name="Rectangle: Rounded Corners 8">
            <a:extLst>
              <a:ext uri="{FF2B5EF4-FFF2-40B4-BE49-F238E27FC236}">
                <a16:creationId xmlns:a16="http://schemas.microsoft.com/office/drawing/2014/main" id="{5D83E472-316B-42B5-9901-2C007C5B7144}"/>
              </a:ext>
              <a:ext uri="{C183D7F6-B498-43B3-948B-1728B52AA6E4}">
                <adec:decorative xmlns:adec="http://schemas.microsoft.com/office/drawing/2017/decorative" xmlns="" val="1"/>
              </a:ext>
            </a:extLst>
          </p:cNvPr>
          <p:cNvSpPr/>
          <p:nvPr/>
        </p:nvSpPr>
        <p:spPr>
          <a:xfrm>
            <a:off x="521282" y="1837302"/>
            <a:ext cx="2268675" cy="183257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200DCA9-3B7A-4837-9C64-F0CE0D5E2B3A}"/>
              </a:ext>
            </a:extLst>
          </p:cNvPr>
          <p:cNvSpPr txBox="1"/>
          <p:nvPr/>
        </p:nvSpPr>
        <p:spPr>
          <a:xfrm>
            <a:off x="663286" y="3784291"/>
            <a:ext cx="1984663" cy="338554"/>
          </a:xfrm>
          <a:prstGeom prst="rect">
            <a:avLst/>
          </a:prstGeom>
          <a:noFill/>
        </p:spPr>
        <p:txBody>
          <a:bodyPr wrap="square" rtlCol="0">
            <a:spAutoFit/>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Appropriate Shoes</a:t>
            </a:r>
          </a:p>
        </p:txBody>
      </p:sp>
      <p:sp>
        <p:nvSpPr>
          <p:cNvPr id="15" name="Rectangle: Rounded Corners 14">
            <a:extLst>
              <a:ext uri="{FF2B5EF4-FFF2-40B4-BE49-F238E27FC236}">
                <a16:creationId xmlns:a16="http://schemas.microsoft.com/office/drawing/2014/main" id="{9463B806-86C1-44AC-8470-6E6761DC7613}"/>
              </a:ext>
              <a:ext uri="{C183D7F6-B498-43B3-948B-1728B52AA6E4}">
                <adec:decorative xmlns:adec="http://schemas.microsoft.com/office/drawing/2017/decorative" xmlns="" val="1"/>
              </a:ext>
            </a:extLst>
          </p:cNvPr>
          <p:cNvSpPr/>
          <p:nvPr/>
        </p:nvSpPr>
        <p:spPr>
          <a:xfrm>
            <a:off x="521282" y="4307031"/>
            <a:ext cx="2268675" cy="201583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57D4552E-64C5-40E0-AE15-5B00BB70508E}"/>
              </a:ext>
            </a:extLst>
          </p:cNvPr>
          <p:cNvSpPr txBox="1"/>
          <p:nvPr/>
        </p:nvSpPr>
        <p:spPr>
          <a:xfrm>
            <a:off x="166258" y="6376554"/>
            <a:ext cx="3354530" cy="338554"/>
          </a:xfrm>
          <a:prstGeom prst="rect">
            <a:avLst/>
          </a:prstGeom>
          <a:noFill/>
        </p:spPr>
        <p:txBody>
          <a:bodyPr wrap="square" rtlCol="0">
            <a:spAutoFit/>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A hair elastic if you have long hair</a:t>
            </a:r>
          </a:p>
        </p:txBody>
      </p:sp>
      <p:sp>
        <p:nvSpPr>
          <p:cNvPr id="18" name="Rectangle: Rounded Corners 17">
            <a:extLst>
              <a:ext uri="{FF2B5EF4-FFF2-40B4-BE49-F238E27FC236}">
                <a16:creationId xmlns:a16="http://schemas.microsoft.com/office/drawing/2014/main" id="{1EE42B7D-A1DC-4708-8147-D9D746BA73E8}"/>
              </a:ext>
              <a:ext uri="{C183D7F6-B498-43B3-948B-1728B52AA6E4}">
                <adec:decorative xmlns:adec="http://schemas.microsoft.com/office/drawing/2017/decorative" xmlns="" val="1"/>
              </a:ext>
            </a:extLst>
          </p:cNvPr>
          <p:cNvSpPr/>
          <p:nvPr/>
        </p:nvSpPr>
        <p:spPr>
          <a:xfrm>
            <a:off x="3472300" y="1768455"/>
            <a:ext cx="2268675" cy="201583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F1B674D5-C064-4DDD-8FE9-D8801F4C0A04}"/>
              </a:ext>
            </a:extLst>
          </p:cNvPr>
          <p:cNvSpPr txBox="1"/>
          <p:nvPr/>
        </p:nvSpPr>
        <p:spPr>
          <a:xfrm>
            <a:off x="3614305" y="3784291"/>
            <a:ext cx="1984663" cy="338554"/>
          </a:xfrm>
          <a:prstGeom prst="rect">
            <a:avLst/>
          </a:prstGeom>
          <a:noFill/>
        </p:spPr>
        <p:txBody>
          <a:bodyPr wrap="square" rtlCol="0">
            <a:spAutoFit/>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Protective Eyewear</a:t>
            </a:r>
          </a:p>
        </p:txBody>
      </p:sp>
      <p:sp>
        <p:nvSpPr>
          <p:cNvPr id="22" name="Rectangle: Rounded Corners 21">
            <a:extLst>
              <a:ext uri="{FF2B5EF4-FFF2-40B4-BE49-F238E27FC236}">
                <a16:creationId xmlns:a16="http://schemas.microsoft.com/office/drawing/2014/main" id="{2DDD40F6-2362-4667-BF5E-80F684666948}"/>
              </a:ext>
              <a:ext uri="{C183D7F6-B498-43B3-948B-1728B52AA6E4}">
                <adec:decorative xmlns:adec="http://schemas.microsoft.com/office/drawing/2017/decorative" xmlns="" val="1"/>
              </a:ext>
            </a:extLst>
          </p:cNvPr>
          <p:cNvSpPr/>
          <p:nvPr/>
        </p:nvSpPr>
        <p:spPr>
          <a:xfrm>
            <a:off x="3472298" y="4307031"/>
            <a:ext cx="2268675" cy="201583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1D0FFF75-43A7-4E33-BD4E-2A24EA207112}"/>
              </a:ext>
            </a:extLst>
          </p:cNvPr>
          <p:cNvSpPr txBox="1"/>
          <p:nvPr/>
        </p:nvSpPr>
        <p:spPr>
          <a:xfrm>
            <a:off x="3441799" y="6376554"/>
            <a:ext cx="2970068" cy="338554"/>
          </a:xfrm>
          <a:prstGeom prst="rect">
            <a:avLst/>
          </a:prstGeom>
          <a:noFill/>
        </p:spPr>
        <p:txBody>
          <a:bodyPr wrap="square" rtlCol="0">
            <a:spAutoFit/>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No hanging accessories or hats</a:t>
            </a:r>
          </a:p>
        </p:txBody>
      </p:sp>
      <p:sp>
        <p:nvSpPr>
          <p:cNvPr id="19" name="Rectangle: Rounded Corners 18">
            <a:extLst>
              <a:ext uri="{FF2B5EF4-FFF2-40B4-BE49-F238E27FC236}">
                <a16:creationId xmlns:a16="http://schemas.microsoft.com/office/drawing/2014/main" id="{86051D9B-1137-438D-A466-460D44ED3361}"/>
              </a:ext>
              <a:ext uri="{C183D7F6-B498-43B3-948B-1728B52AA6E4}">
                <adec:decorative xmlns:adec="http://schemas.microsoft.com/office/drawing/2017/decorative" xmlns="" val="1"/>
              </a:ext>
            </a:extLst>
          </p:cNvPr>
          <p:cNvSpPr/>
          <p:nvPr/>
        </p:nvSpPr>
        <p:spPr>
          <a:xfrm>
            <a:off x="6426359" y="1768455"/>
            <a:ext cx="2268675" cy="201583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AA0715F-CA2B-4594-91FD-D8C6E5E10965}"/>
              </a:ext>
            </a:extLst>
          </p:cNvPr>
          <p:cNvSpPr txBox="1"/>
          <p:nvPr/>
        </p:nvSpPr>
        <p:spPr>
          <a:xfrm>
            <a:off x="6350577" y="3810842"/>
            <a:ext cx="2386300" cy="338554"/>
          </a:xfrm>
          <a:prstGeom prst="rect">
            <a:avLst/>
          </a:prstGeom>
          <a:noFill/>
        </p:spPr>
        <p:txBody>
          <a:bodyPr wrap="square" rtlCol="0">
            <a:spAutoFit/>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Clothing that isn’t loose</a:t>
            </a:r>
          </a:p>
        </p:txBody>
      </p:sp>
      <p:sp>
        <p:nvSpPr>
          <p:cNvPr id="24" name="Rectangle: Rounded Corners 23">
            <a:extLst>
              <a:ext uri="{FF2B5EF4-FFF2-40B4-BE49-F238E27FC236}">
                <a16:creationId xmlns:a16="http://schemas.microsoft.com/office/drawing/2014/main" id="{EE47BD82-D8BD-4FB4-9086-D3AD4D447A51}"/>
              </a:ext>
              <a:ext uri="{C183D7F6-B498-43B3-948B-1728B52AA6E4}">
                <adec:decorative xmlns:adec="http://schemas.microsoft.com/office/drawing/2017/decorative" xmlns="" val="1"/>
              </a:ext>
            </a:extLst>
          </p:cNvPr>
          <p:cNvSpPr/>
          <p:nvPr/>
        </p:nvSpPr>
        <p:spPr>
          <a:xfrm>
            <a:off x="6411867" y="4307031"/>
            <a:ext cx="2268675" cy="201583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36E47C2-C29C-4EC4-A9A9-B75D7A68E935}"/>
              </a:ext>
            </a:extLst>
          </p:cNvPr>
          <p:cNvSpPr txBox="1"/>
          <p:nvPr/>
        </p:nvSpPr>
        <p:spPr>
          <a:xfrm>
            <a:off x="6556664" y="6376554"/>
            <a:ext cx="1984663" cy="338554"/>
          </a:xfrm>
          <a:prstGeom prst="rect">
            <a:avLst/>
          </a:prstGeom>
          <a:noFill/>
        </p:spPr>
        <p:txBody>
          <a:bodyPr wrap="square" rtlCol="0">
            <a:spAutoFit/>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Gloves</a:t>
            </a:r>
          </a:p>
        </p:txBody>
      </p:sp>
      <p:grpSp>
        <p:nvGrpSpPr>
          <p:cNvPr id="26" name="Group 25">
            <a:extLst>
              <a:ext uri="{FF2B5EF4-FFF2-40B4-BE49-F238E27FC236}">
                <a16:creationId xmlns:a16="http://schemas.microsoft.com/office/drawing/2014/main" id="{FAE49640-1F41-49EF-9DE6-5B8BD818E7D5}"/>
              </a:ext>
              <a:ext uri="{C183D7F6-B498-43B3-948B-1728B52AA6E4}">
                <adec:decorative xmlns:adec="http://schemas.microsoft.com/office/drawing/2017/decorative" xmlns="" val="1"/>
              </a:ext>
            </a:extLst>
          </p:cNvPr>
          <p:cNvGrpSpPr/>
          <p:nvPr/>
        </p:nvGrpSpPr>
        <p:grpSpPr>
          <a:xfrm>
            <a:off x="9055676" y="0"/>
            <a:ext cx="3136324" cy="7050231"/>
            <a:chOff x="9055676" y="0"/>
            <a:chExt cx="3136324" cy="7050231"/>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Shirt">
              <a:extLst>
                <a:ext uri="{FF2B5EF4-FFF2-40B4-BE49-F238E27FC236}">
                  <a16:creationId xmlns:a16="http://schemas.microsoft.com/office/drawing/2014/main" id="{D0B86988-B817-439D-A6A5-180647268C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20887424">
              <a:off x="9541289" y="4083626"/>
              <a:ext cx="1951759" cy="1951759"/>
            </a:xfrm>
            <a:prstGeom prst="rect">
              <a:avLst/>
            </a:prstGeom>
          </p:spPr>
        </p:pic>
        <p:pic>
          <p:nvPicPr>
            <p:cNvPr id="14" name="Graphic 13" descr="Glasses">
              <a:extLst>
                <a:ext uri="{FF2B5EF4-FFF2-40B4-BE49-F238E27FC236}">
                  <a16:creationId xmlns:a16="http://schemas.microsoft.com/office/drawing/2014/main" id="{92AEA3DE-CFDD-499C-B6AD-99345EA1CE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795024">
              <a:off x="11018693" y="3451676"/>
              <a:ext cx="1034563" cy="1034563"/>
            </a:xfrm>
            <a:prstGeom prst="rect">
              <a:avLst/>
            </a:prstGeom>
          </p:spPr>
        </p:pic>
        <p:pic>
          <p:nvPicPr>
            <p:cNvPr id="16" name="Graphic 15" descr="Boot">
              <a:extLst>
                <a:ext uri="{FF2B5EF4-FFF2-40B4-BE49-F238E27FC236}">
                  <a16:creationId xmlns:a16="http://schemas.microsoft.com/office/drawing/2014/main" id="{BDFF0140-1CC8-4F76-B83E-EFC26BF594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697835" y="5595504"/>
              <a:ext cx="1454727" cy="1454727"/>
            </a:xfrm>
            <a:prstGeom prst="rect">
              <a:avLst/>
            </a:prstGeom>
          </p:spPr>
        </p:pic>
      </p:grpSp>
      <p:pic>
        <p:nvPicPr>
          <p:cNvPr id="1026" name="Picture 2" descr="Image result for lab safety goggles cartoon">
            <a:extLst>
              <a:ext uri="{FF2B5EF4-FFF2-40B4-BE49-F238E27FC236}">
                <a16:creationId xmlns:a16="http://schemas.microsoft.com/office/drawing/2014/main" id="{56A93A26-ACDF-4E7F-AC2C-5713F56E47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2336" y="2268033"/>
            <a:ext cx="1874427" cy="10665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ab safety shoes cartoon">
            <a:extLst>
              <a:ext uri="{FF2B5EF4-FFF2-40B4-BE49-F238E27FC236}">
                <a16:creationId xmlns:a16="http://schemas.microsoft.com/office/drawing/2014/main" id="{22E79E87-9E76-4229-BFC0-A92A8431F0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64011" y="4712262"/>
            <a:ext cx="2152453" cy="12053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ab safety shoes cartoon">
            <a:extLst>
              <a:ext uri="{FF2B5EF4-FFF2-40B4-BE49-F238E27FC236}">
                <a16:creationId xmlns:a16="http://schemas.microsoft.com/office/drawing/2014/main" id="{870D9503-4C5E-4ECA-A951-4700498B110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018" y="2223634"/>
            <a:ext cx="2063198" cy="11553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lab safety hair cartoon">
            <a:extLst>
              <a:ext uri="{FF2B5EF4-FFF2-40B4-BE49-F238E27FC236}">
                <a16:creationId xmlns:a16="http://schemas.microsoft.com/office/drawing/2014/main" id="{D9544C00-2A59-4C30-AADA-B8634728301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5661" y="4273763"/>
            <a:ext cx="1347909" cy="208925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lab safety baggy clothes cartoon">
            <a:extLst>
              <a:ext uri="{FF2B5EF4-FFF2-40B4-BE49-F238E27FC236}">
                <a16:creationId xmlns:a16="http://schemas.microsoft.com/office/drawing/2014/main" id="{CAB7A50B-4C9F-4058-ADB7-D78197F6CC6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30797" y="424523"/>
            <a:ext cx="1842997" cy="283648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lab safety baggy clothes cartoon">
            <a:extLst>
              <a:ext uri="{FF2B5EF4-FFF2-40B4-BE49-F238E27FC236}">
                <a16:creationId xmlns:a16="http://schemas.microsoft.com/office/drawing/2014/main" id="{3DE9BB62-2626-4EB4-AFE2-3CBF43EAE5A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60121" y="2066146"/>
            <a:ext cx="1977349" cy="148110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hat and chain cartoon">
            <a:extLst>
              <a:ext uri="{FF2B5EF4-FFF2-40B4-BE49-F238E27FC236}">
                <a16:creationId xmlns:a16="http://schemas.microsoft.com/office/drawing/2014/main" id="{815D261A-F0FC-4892-A8E0-DEA69EB5785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80982" y="4475741"/>
            <a:ext cx="2051305" cy="1679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991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0E08-33F7-4D7A-A762-5ACA2FA69D0E}"/>
              </a:ext>
            </a:extLst>
          </p:cNvPr>
          <p:cNvSpPr>
            <a:spLocks noGrp="1"/>
          </p:cNvSpPr>
          <p:nvPr>
            <p:ph type="title"/>
          </p:nvPr>
        </p:nvSpPr>
        <p:spPr>
          <a:xfrm>
            <a:off x="838200" y="365125"/>
            <a:ext cx="10515600" cy="758355"/>
          </a:xfrm>
        </p:spPr>
        <p:txBody>
          <a:bodyPr/>
          <a:lstStyle/>
          <a:p>
            <a:pPr algn="ctr"/>
            <a:r>
              <a:rPr lang="en-CA" dirty="0"/>
              <a:t>Lab Safety Video</a:t>
            </a:r>
          </a:p>
        </p:txBody>
      </p:sp>
      <p:pic>
        <p:nvPicPr>
          <p:cNvPr id="4" name="Online Media 3" title="General Lab Safety">
            <a:hlinkClick r:id="" action="ppaction://media"/>
            <a:extLst>
              <a:ext uri="{FF2B5EF4-FFF2-40B4-BE49-F238E27FC236}">
                <a16:creationId xmlns:a16="http://schemas.microsoft.com/office/drawing/2014/main" id="{723B701B-4274-4933-9936-5F290DCE2A91}"/>
              </a:ext>
            </a:extLst>
          </p:cNvPr>
          <p:cNvPicPr>
            <a:picLocks noGrp="1" noRot="1" noChangeAspect="1"/>
          </p:cNvPicPr>
          <p:nvPr>
            <p:ph idx="1"/>
            <a:videoFile r:link="rId1"/>
          </p:nvPr>
        </p:nvPicPr>
        <p:blipFill>
          <a:blip r:embed="rId3"/>
          <a:stretch>
            <a:fillRect/>
          </a:stretch>
        </p:blipFill>
        <p:spPr>
          <a:xfrm>
            <a:off x="1497330" y="1123480"/>
            <a:ext cx="9545809" cy="5369395"/>
          </a:xfrm>
          <a:prstGeom prst="rect">
            <a:avLst/>
          </a:prstGeom>
          <a:solidFill>
            <a:srgbClr val="4F81BD"/>
          </a:solidFill>
          <a:ln>
            <a:noFill/>
          </a:ln>
          <a:effectLst>
            <a:innerShdw blurRad="469900">
              <a:srgbClr val="000000">
                <a:alpha val="86000"/>
              </a:srgbClr>
            </a:innerShdw>
          </a:effectLst>
          <a:scene3d>
            <a:camera prst="orthographicFront"/>
            <a:lightRig rig="soft" dir="t"/>
          </a:scene3d>
          <a:sp3d/>
        </p:spPr>
      </p:pic>
    </p:spTree>
    <p:extLst>
      <p:ext uri="{BB962C8B-B14F-4D97-AF65-F5344CB8AC3E}">
        <p14:creationId xmlns:p14="http://schemas.microsoft.com/office/powerpoint/2010/main" val="307994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lstStyle/>
          <a:p>
            <a:r>
              <a:rPr lang="en-US" dirty="0">
                <a:solidFill>
                  <a:schemeClr val="accent5">
                    <a:lumMod val="50000"/>
                  </a:schemeClr>
                </a:solidFill>
                <a:latin typeface="Rockwell" panose="02060603020205020403" pitchFamily="18" charset="0"/>
              </a:rPr>
              <a:t>Handling Chemicals in the Lab</a:t>
            </a: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251792" y="1392382"/>
            <a:ext cx="8648022" cy="5339722"/>
          </a:xfrm>
        </p:spPr>
        <p:txBody>
          <a:bodyPr>
            <a:normAutofit fontScale="85000" lnSpcReduction="20000"/>
          </a:bodyPr>
          <a:lstStyle/>
          <a:p>
            <a:pPr lvl="0"/>
            <a:r>
              <a:rPr lang="en-US" dirty="0"/>
              <a:t>Use only the quantities of materials indicated in the instructions.</a:t>
            </a:r>
            <a:endParaRPr lang="en-CA" dirty="0"/>
          </a:p>
          <a:p>
            <a:pPr lvl="0"/>
            <a:r>
              <a:rPr lang="en-US" dirty="0"/>
              <a:t>Never taste any material.</a:t>
            </a:r>
            <a:endParaRPr lang="en-CA" dirty="0"/>
          </a:p>
          <a:p>
            <a:pPr lvl="0"/>
            <a:r>
              <a:rPr lang="en-US" dirty="0"/>
              <a:t>Never handle any material unless instructed to do so.</a:t>
            </a:r>
            <a:endParaRPr lang="en-CA" dirty="0"/>
          </a:p>
          <a:p>
            <a:pPr lvl="0"/>
            <a:r>
              <a:rPr lang="en-US" dirty="0"/>
              <a:t>When instructed to smell a chemical, do not place it close to your nose.  Instead, use your hand to move the air from the sample close to your nose (waft it).</a:t>
            </a:r>
            <a:endParaRPr lang="en-CA" dirty="0"/>
          </a:p>
          <a:p>
            <a:pPr lvl="0"/>
            <a:r>
              <a:rPr lang="en-US" dirty="0"/>
              <a:t>NEVER return chemicals or unused lab materials back to their original containers unless instructed to do so.</a:t>
            </a:r>
            <a:endParaRPr lang="en-CA" dirty="0"/>
          </a:p>
          <a:p>
            <a:pPr lvl="0"/>
            <a:r>
              <a:rPr lang="en-US" dirty="0"/>
              <a:t>When pouring liquids into a test tube, place the test tube in a rack.  Never pour liquids while holding the containers close to your face.</a:t>
            </a:r>
            <a:endParaRPr lang="en-CA" dirty="0"/>
          </a:p>
          <a:p>
            <a:pPr lvl="0"/>
            <a:r>
              <a:rPr lang="en-US" dirty="0"/>
              <a:t>If any part of your body comes into contact with any harmful chemical or specimen, wash the area immediately and thoroughly with water.  If your eyes are affected, do not touch them. Wash them at an eyewash station immediately and continuously for at least 15 minutes. </a:t>
            </a:r>
            <a:endParaRPr lang="en-CA" dirty="0"/>
          </a:p>
          <a:p>
            <a:pPr lvl="0"/>
            <a:r>
              <a:rPr lang="en-US" dirty="0"/>
              <a:t>Wash your hands after you handle any lab materials.</a:t>
            </a:r>
            <a:endParaRPr lang="en-CA" dirty="0"/>
          </a:p>
        </p:txBody>
      </p:sp>
      <p:grpSp>
        <p:nvGrpSpPr>
          <p:cNvPr id="13" name="Group 12">
            <a:extLst>
              <a:ext uri="{FF2B5EF4-FFF2-40B4-BE49-F238E27FC236}">
                <a16:creationId xmlns:a16="http://schemas.microsoft.com/office/drawing/2014/main" id="{9C15E21A-C111-4D39-BB47-E83988E5A05E}"/>
              </a:ext>
              <a:ext uri="{C183D7F6-B498-43B3-948B-1728B52AA6E4}">
                <adec:decorative xmlns:adec="http://schemas.microsoft.com/office/drawing/2017/decorative" xmlns=""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id="{57BD2CFA-105C-4606-859E-A8413C62B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50534" y="4155643"/>
              <a:ext cx="2798617" cy="2798617"/>
            </a:xfrm>
            <a:prstGeom prst="rect">
              <a:avLst/>
            </a:prstGeom>
          </p:spPr>
        </p:pic>
      </p:grpSp>
    </p:spTree>
    <p:extLst>
      <p:ext uri="{BB962C8B-B14F-4D97-AF65-F5344CB8AC3E}">
        <p14:creationId xmlns:p14="http://schemas.microsoft.com/office/powerpoint/2010/main" val="2671002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096A91-93C8-4C7A-BF68-944591874A6D}">
  <ds:schemaRefs>
    <ds:schemaRef ds:uri="http://www.w3.org/XML/1998/namespace"/>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1af3243-3dd4-4a8d-8c0d-dd76da1f02a5"/>
    <ds:schemaRef ds:uri="16c05727-aa75-4e4a-9b5f-8a80a1165891"/>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2324</Words>
  <Application>Microsoft Office PowerPoint</Application>
  <PresentationFormat>Widescreen</PresentationFormat>
  <Paragraphs>229</Paragraphs>
  <Slides>57</Slides>
  <Notes>0</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Calibri Light</vt:lpstr>
      <vt:lpstr>Rockwell</vt:lpstr>
      <vt:lpstr>Tahoma</vt:lpstr>
      <vt:lpstr>Wingdings</vt:lpstr>
      <vt:lpstr>Office Theme</vt:lpstr>
      <vt:lpstr>Unit B: Matter &amp; Chemical Change</vt:lpstr>
      <vt:lpstr>What will we be covering during this unit…</vt:lpstr>
      <vt:lpstr>Topic 1 Exploring Matter</vt:lpstr>
      <vt:lpstr>Lab Safety Video</vt:lpstr>
      <vt:lpstr>Lab Safety Begins Before You Go to the Lab!</vt:lpstr>
      <vt:lpstr>Lab Safety Begins Before You Go to the Lab!</vt:lpstr>
      <vt:lpstr>Dressing for Lab</vt:lpstr>
      <vt:lpstr>Lab Safety Video</vt:lpstr>
      <vt:lpstr>Handling Chemicals in the Lab</vt:lpstr>
      <vt:lpstr>WHMIS</vt:lpstr>
      <vt:lpstr>Where can I find…</vt:lpstr>
      <vt:lpstr>When you are done</vt:lpstr>
      <vt:lpstr>Classifying Matter</vt:lpstr>
      <vt:lpstr>Classification of Matter</vt:lpstr>
      <vt:lpstr>Homogeneous &amp; Heterogeneous Mixtures</vt:lpstr>
      <vt:lpstr>Topic 2 Changes in Matter</vt:lpstr>
      <vt:lpstr>Physical and Chemical Changes</vt:lpstr>
      <vt:lpstr>PowerPoint Presentation</vt:lpstr>
      <vt:lpstr>Topic 3 What are Elements?</vt:lpstr>
      <vt:lpstr>What are Elements?</vt:lpstr>
      <vt:lpstr>Lavoisier’s Contributions</vt:lpstr>
      <vt:lpstr>Dalton’s Atomic Theory</vt:lpstr>
      <vt:lpstr>Dalton’s Atomic Theory</vt:lpstr>
      <vt:lpstr>According to Dalton…</vt:lpstr>
      <vt:lpstr>JJ Thomson…</vt:lpstr>
      <vt:lpstr>Ernest Rutherford …</vt:lpstr>
      <vt:lpstr>Neils Bohr…</vt:lpstr>
      <vt:lpstr>PowerPoint Presentation</vt:lpstr>
      <vt:lpstr>Topic 4 Classifying Elements</vt:lpstr>
      <vt:lpstr>Metals</vt:lpstr>
      <vt:lpstr>Metals – Flame Colours</vt:lpstr>
      <vt:lpstr>Non-Metals</vt:lpstr>
      <vt:lpstr>Metalloids</vt:lpstr>
      <vt:lpstr>Chemical Families</vt:lpstr>
      <vt:lpstr>Alkali Metals &amp; Alkaline Earth Metals</vt:lpstr>
      <vt:lpstr>Halogens &amp; Nobel Gases</vt:lpstr>
      <vt:lpstr>Topic 5 The Periodic Table</vt:lpstr>
      <vt:lpstr>PowerPoint Presentation</vt:lpstr>
      <vt:lpstr>Subatomic Particles</vt:lpstr>
      <vt:lpstr>The Periodic Table</vt:lpstr>
      <vt:lpstr>Topic 6 Chemical Compounds</vt:lpstr>
      <vt:lpstr>Ionic and Molecular Compounds</vt:lpstr>
      <vt:lpstr>Molecular Compounds</vt:lpstr>
      <vt:lpstr>Molecular Compounds</vt:lpstr>
      <vt:lpstr>Ionic Compounds</vt:lpstr>
      <vt:lpstr>Ionic Compounds</vt:lpstr>
      <vt:lpstr>Topic 7 Chemical Reactions</vt:lpstr>
      <vt:lpstr>Chemical Reactions</vt:lpstr>
      <vt:lpstr>5 Types of Chemical Reactions</vt:lpstr>
      <vt:lpstr>Endothermic and Exothermic Reactions</vt:lpstr>
      <vt:lpstr>Topic 8 Reaction Rate</vt:lpstr>
      <vt:lpstr>Reaction Rate</vt:lpstr>
      <vt:lpstr>What Affects Reaction Rate?</vt:lpstr>
      <vt:lpstr>Speeding Up a Reaction with Catalysts</vt:lpstr>
      <vt:lpstr>PowerPoint Presentation</vt:lpstr>
      <vt:lpstr>Slowing Down a Reaction with Inhibitors</vt:lpstr>
      <vt:lpstr>Corrosion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2019-10-26T17:32:07Z</dcterms:created>
  <dcterms:modified xsi:type="dcterms:W3CDTF">2019-11-29T16:23:47Z</dcterms:modified>
</cp:coreProperties>
</file>