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60" r:id="rId3"/>
    <p:sldId id="258" r:id="rId4"/>
    <p:sldId id="261" r:id="rId5"/>
    <p:sldId id="262" r:id="rId6"/>
    <p:sldId id="259" r:id="rId7"/>
    <p:sldId id="264" r:id="rId8"/>
    <p:sldId id="263" r:id="rId9"/>
    <p:sldId id="265" r:id="rId10"/>
    <p:sldId id="266" r:id="rId11"/>
    <p:sldId id="267" r:id="rId12"/>
    <p:sldId id="275" r:id="rId13"/>
    <p:sldId id="271" r:id="rId14"/>
    <p:sldId id="268" r:id="rId15"/>
    <p:sldId id="277" r:id="rId16"/>
    <p:sldId id="281" r:id="rId17"/>
    <p:sldId id="278" r:id="rId18"/>
    <p:sldId id="282" r:id="rId19"/>
    <p:sldId id="285" r:id="rId20"/>
    <p:sldId id="279" r:id="rId21"/>
    <p:sldId id="283" r:id="rId22"/>
    <p:sldId id="286" r:id="rId23"/>
    <p:sldId id="287" r:id="rId24"/>
    <p:sldId id="288" r:id="rId25"/>
    <p:sldId id="280" r:id="rId26"/>
    <p:sldId id="289" r:id="rId27"/>
    <p:sldId id="284" r:id="rId28"/>
    <p:sldId id="290" r:id="rId29"/>
    <p:sldId id="276" r:id="rId30"/>
    <p:sldId id="272" r:id="rId31"/>
    <p:sldId id="269" r:id="rId32"/>
    <p:sldId id="273"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9/10/2018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9/10/2018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9/10/2018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9/10/2018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9/10/2018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9/10/2018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9/10/2018</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HVT3Y3_gHG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aLuSi_6Ol8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961" y="1262130"/>
            <a:ext cx="7929652" cy="2319270"/>
          </a:xfrm>
        </p:spPr>
        <p:txBody>
          <a:bodyPr>
            <a:normAutofit/>
          </a:bodyPr>
          <a:lstStyle/>
          <a:p>
            <a:r>
              <a:rPr lang="en-US" dirty="0" smtClean="0"/>
              <a:t>Energy and Matter Exchange in the Biosphere</a:t>
            </a:r>
            <a:endParaRPr lang="en-US" dirty="0"/>
          </a:p>
        </p:txBody>
      </p:sp>
      <p:sp>
        <p:nvSpPr>
          <p:cNvPr id="3" name="Subtitle 2"/>
          <p:cNvSpPr>
            <a:spLocks noGrp="1"/>
          </p:cNvSpPr>
          <p:nvPr>
            <p:ph type="subTitle" idx="1"/>
          </p:nvPr>
        </p:nvSpPr>
        <p:spPr/>
        <p:txBody>
          <a:bodyPr/>
          <a:lstStyle/>
          <a:p>
            <a:r>
              <a:rPr lang="en-US" dirty="0" smtClean="0"/>
              <a:t>Biology 20 Unit A</a:t>
            </a:r>
          </a:p>
          <a:p>
            <a:r>
              <a:rPr lang="en-US" dirty="0" smtClean="0"/>
              <a:t>Pullishy - 2017</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0" y="669701"/>
            <a:ext cx="6858002" cy="1828800"/>
          </a:xfrm>
        </p:spPr>
        <p:txBody>
          <a:bodyPr/>
          <a:lstStyle/>
          <a:p>
            <a:r>
              <a:rPr lang="en-US" dirty="0" smtClean="0"/>
              <a:t>Homework</a:t>
            </a:r>
            <a:endParaRPr lang="en-US" dirty="0"/>
          </a:p>
        </p:txBody>
      </p:sp>
      <p:sp>
        <p:nvSpPr>
          <p:cNvPr id="3" name="Text Placeholder 2"/>
          <p:cNvSpPr>
            <a:spLocks noGrp="1"/>
          </p:cNvSpPr>
          <p:nvPr>
            <p:ph type="body" idx="1"/>
          </p:nvPr>
        </p:nvSpPr>
        <p:spPr>
          <a:xfrm>
            <a:off x="4265610" y="2600459"/>
            <a:ext cx="6858002" cy="2731394"/>
          </a:xfrm>
        </p:spPr>
        <p:txBody>
          <a:bodyPr/>
          <a:lstStyle/>
          <a:p>
            <a:r>
              <a:rPr lang="en-US" dirty="0" smtClean="0"/>
              <a:t>Assignments: </a:t>
            </a:r>
          </a:p>
          <a:p>
            <a:r>
              <a:rPr lang="en-US" dirty="0" err="1" smtClean="0"/>
              <a:t>Biomagnification</a:t>
            </a:r>
            <a:r>
              <a:rPr lang="en-US" dirty="0" smtClean="0"/>
              <a:t> Activity</a:t>
            </a:r>
          </a:p>
          <a:p>
            <a:r>
              <a:rPr lang="en-US" dirty="0"/>
              <a:t>Section 1.2 Questions 1-9 due tomorrow</a:t>
            </a:r>
          </a:p>
          <a:p>
            <a:endParaRPr lang="en-US" dirty="0" smtClean="0"/>
          </a:p>
          <a:p>
            <a:r>
              <a:rPr lang="en-US" dirty="0" smtClean="0"/>
              <a:t>Investigation 1C Ecology of an endangered prairie ecosystem. (Today and tomorrow).</a:t>
            </a:r>
          </a:p>
          <a:p>
            <a:endParaRPr lang="en-US" dirty="0"/>
          </a:p>
        </p:txBody>
      </p:sp>
    </p:spTree>
    <p:extLst>
      <p:ext uri="{BB962C8B-B14F-4D97-AF65-F5344CB8AC3E}">
        <p14:creationId xmlns:p14="http://schemas.microsoft.com/office/powerpoint/2010/main" val="5787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2.1 – The Role of Water in Cycles of Matter</a:t>
            </a:r>
            <a:endParaRPr lang="en-US" dirty="0"/>
          </a:p>
        </p:txBody>
      </p:sp>
      <p:sp>
        <p:nvSpPr>
          <p:cNvPr id="3" name="Content Placeholder 2"/>
          <p:cNvSpPr>
            <a:spLocks noGrp="1"/>
          </p:cNvSpPr>
          <p:nvPr>
            <p:ph idx="1"/>
          </p:nvPr>
        </p:nvSpPr>
        <p:spPr>
          <a:xfrm>
            <a:off x="202330" y="1524000"/>
            <a:ext cx="9727282" cy="4229100"/>
          </a:xfrm>
        </p:spPr>
        <p:txBody>
          <a:bodyPr>
            <a:normAutofit/>
          </a:bodyPr>
          <a:lstStyle/>
          <a:p>
            <a:r>
              <a:rPr lang="en-US" dirty="0" smtClean="0"/>
              <a:t>Hydrological Cycle – involves all phases of water (97% liquid)</a:t>
            </a:r>
          </a:p>
          <a:p>
            <a:pPr lvl="1"/>
            <a:r>
              <a:rPr lang="en-US" dirty="0" smtClean="0"/>
              <a:t>Water vapour is a greenhouse gas</a:t>
            </a:r>
          </a:p>
          <a:p>
            <a:r>
              <a:rPr lang="en-US" dirty="0" smtClean="0"/>
              <a:t>Water has several properties that make it a great carrier of other materials and effective at transferring energy</a:t>
            </a:r>
          </a:p>
          <a:p>
            <a:pPr lvl="1"/>
            <a:r>
              <a:rPr lang="en-US" dirty="0" smtClean="0"/>
              <a:t>Universal solvent – polar </a:t>
            </a:r>
          </a:p>
          <a:p>
            <a:pPr lvl="1"/>
            <a:r>
              <a:rPr lang="en-US" dirty="0" smtClean="0"/>
              <a:t>High boiling and melting point - Hydrogen bonding!</a:t>
            </a:r>
          </a:p>
          <a:p>
            <a:pPr lvl="1"/>
            <a:r>
              <a:rPr lang="en-US" dirty="0" smtClean="0"/>
              <a:t>Adhesive and cohesive properties</a:t>
            </a:r>
          </a:p>
          <a:p>
            <a:pPr lvl="1"/>
            <a:r>
              <a:rPr lang="en-US" dirty="0" smtClean="0"/>
              <a:t>High specific heat capacity</a:t>
            </a:r>
            <a:endParaRPr lang="en-US" dirty="0"/>
          </a:p>
        </p:txBody>
      </p:sp>
      <p:pic>
        <p:nvPicPr>
          <p:cNvPr id="7170" name="Picture 2" descr="Image result for water 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609" y="4146208"/>
            <a:ext cx="5299125" cy="271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52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09600"/>
          </a:xfrm>
        </p:spPr>
        <p:txBody>
          <a:bodyPr/>
          <a:lstStyle/>
          <a:p>
            <a:pPr algn="ctr"/>
            <a:r>
              <a:rPr lang="en-US" dirty="0" smtClean="0"/>
              <a:t>Video: Water</a:t>
            </a:r>
            <a:endParaRPr lang="en-US" dirty="0"/>
          </a:p>
        </p:txBody>
      </p:sp>
      <p:pic>
        <p:nvPicPr>
          <p:cNvPr id="4" name="HVT3Y3_gHGg"/>
          <p:cNvPicPr>
            <a:picLocks noGrp="1" noRot="1" noChangeAspect="1"/>
          </p:cNvPicPr>
          <p:nvPr>
            <p:ph idx="1"/>
            <a:videoFile r:link="rId1"/>
          </p:nvPr>
        </p:nvPicPr>
        <p:blipFill>
          <a:blip r:embed="rId3"/>
          <a:stretch>
            <a:fillRect/>
          </a:stretch>
        </p:blipFill>
        <p:spPr>
          <a:xfrm>
            <a:off x="1065212" y="914400"/>
            <a:ext cx="10338662" cy="5815498"/>
          </a:xfrm>
          <a:prstGeom prst="rect">
            <a:avLst/>
          </a:prstGeom>
        </p:spPr>
      </p:pic>
    </p:spTree>
    <p:extLst>
      <p:ext uri="{BB962C8B-B14F-4D97-AF65-F5344CB8AC3E}">
        <p14:creationId xmlns:p14="http://schemas.microsoft.com/office/powerpoint/2010/main" val="155450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2.1 – The Role of Water in Cycles of Matter</a:t>
            </a:r>
            <a:endParaRPr lang="en-US" dirty="0"/>
          </a:p>
        </p:txBody>
      </p:sp>
      <p:sp>
        <p:nvSpPr>
          <p:cNvPr id="3" name="Content Placeholder 2"/>
          <p:cNvSpPr>
            <a:spLocks noGrp="1"/>
          </p:cNvSpPr>
          <p:nvPr>
            <p:ph idx="1"/>
          </p:nvPr>
        </p:nvSpPr>
        <p:spPr/>
        <p:txBody>
          <a:bodyPr/>
          <a:lstStyle/>
          <a:p>
            <a:pPr marL="0" indent="0">
              <a:buNone/>
            </a:pPr>
            <a:r>
              <a:rPr lang="en-US" dirty="0" smtClean="0"/>
              <a:t>Activity – Societal uses of water Page 41</a:t>
            </a:r>
          </a:p>
          <a:p>
            <a:r>
              <a:rPr lang="en-US" dirty="0"/>
              <a:t>About 97.5 </a:t>
            </a:r>
            <a:r>
              <a:rPr lang="en-US" dirty="0" smtClean="0"/>
              <a:t>% of </a:t>
            </a:r>
            <a:r>
              <a:rPr lang="en-US" dirty="0"/>
              <a:t>the water that is consumed in Alberta comes from surface water, such as the water in lakes and rivers. The rest of the water that is consumed comes from ground water, which collects when rain or melted snow </a:t>
            </a:r>
            <a:r>
              <a:rPr lang="en-US" dirty="0" smtClean="0"/>
              <a:t>filters </a:t>
            </a:r>
            <a:r>
              <a:rPr lang="en-US" dirty="0"/>
              <a:t>down through the ground and accumulates underground in large gaps in the rocks. </a:t>
            </a:r>
          </a:p>
        </p:txBody>
      </p:sp>
    </p:spTree>
    <p:extLst>
      <p:ext uri="{BB962C8B-B14F-4D97-AF65-F5344CB8AC3E}">
        <p14:creationId xmlns:p14="http://schemas.microsoft.com/office/powerpoint/2010/main" val="10274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2.2 – Biogeochemical Cycles</a:t>
            </a:r>
            <a:endParaRPr lang="en-US" dirty="0"/>
          </a:p>
        </p:txBody>
      </p:sp>
      <p:sp>
        <p:nvSpPr>
          <p:cNvPr id="3" name="Content Placeholder 2"/>
          <p:cNvSpPr>
            <a:spLocks noGrp="1"/>
          </p:cNvSpPr>
          <p:nvPr>
            <p:ph idx="1"/>
          </p:nvPr>
        </p:nvSpPr>
        <p:spPr>
          <a:xfrm>
            <a:off x="1065214" y="1752599"/>
            <a:ext cx="6027917" cy="4776989"/>
          </a:xfrm>
        </p:spPr>
        <p:txBody>
          <a:bodyPr>
            <a:normAutofit/>
          </a:bodyPr>
          <a:lstStyle/>
          <a:p>
            <a:pPr marL="0" indent="0">
              <a:buNone/>
            </a:pPr>
            <a:r>
              <a:rPr lang="en-US" dirty="0" smtClean="0"/>
              <a:t>Cycles that we will cover:</a:t>
            </a:r>
          </a:p>
          <a:p>
            <a:pPr marL="457200" indent="-457200">
              <a:buFont typeface="+mj-lt"/>
              <a:buAutoNum type="arabicPeriod"/>
            </a:pPr>
            <a:r>
              <a:rPr lang="en-US" dirty="0" smtClean="0"/>
              <a:t>The carbon and oxygen cycles</a:t>
            </a:r>
          </a:p>
          <a:p>
            <a:pPr lvl="1"/>
            <a:r>
              <a:rPr lang="en-US" dirty="0" smtClean="0"/>
              <a:t>The slow and rapid cycling of carbon</a:t>
            </a:r>
          </a:p>
          <a:p>
            <a:pPr marL="457200" indent="-457200">
              <a:buFont typeface="+mj-lt"/>
              <a:buAutoNum type="arabicPeriod"/>
            </a:pPr>
            <a:r>
              <a:rPr lang="en-US" dirty="0" smtClean="0"/>
              <a:t>The sulfur cycle &amp; Acid Deposition</a:t>
            </a:r>
          </a:p>
          <a:p>
            <a:pPr marL="457200" indent="-457200">
              <a:buFont typeface="+mj-lt"/>
              <a:buAutoNum type="arabicPeriod"/>
            </a:pPr>
            <a:r>
              <a:rPr lang="en-US" dirty="0" smtClean="0"/>
              <a:t>The nitrogen cycle</a:t>
            </a:r>
          </a:p>
          <a:p>
            <a:pPr marL="457200" indent="-457200">
              <a:buFont typeface="+mj-lt"/>
              <a:buAutoNum type="arabicPeriod"/>
            </a:pPr>
            <a:r>
              <a:rPr lang="en-US" dirty="0" smtClean="0"/>
              <a:t>The phosphorous cycle</a:t>
            </a:r>
            <a:endParaRPr lang="en-US" dirty="0"/>
          </a:p>
        </p:txBody>
      </p:sp>
      <p:pic>
        <p:nvPicPr>
          <p:cNvPr id="5" name="Picture 4" descr="ecological design fundamentals : human-nature interact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3131" y="1752599"/>
            <a:ext cx="4528458" cy="3622766"/>
          </a:xfrm>
          <a:prstGeom prst="rect">
            <a:avLst/>
          </a:prstGeom>
        </p:spPr>
      </p:pic>
    </p:spTree>
    <p:extLst>
      <p:ext uri="{BB962C8B-B14F-4D97-AF65-F5344CB8AC3E}">
        <p14:creationId xmlns:p14="http://schemas.microsoft.com/office/powerpoint/2010/main" val="26329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5061268" cy="1219200"/>
          </a:xfrm>
        </p:spPr>
        <p:txBody>
          <a:bodyPr/>
          <a:lstStyle/>
          <a:p>
            <a:r>
              <a:rPr lang="en-US" dirty="0"/>
              <a:t>The carbon and oxygen </a:t>
            </a:r>
            <a:r>
              <a:rPr lang="en-US" dirty="0" smtClean="0"/>
              <a:t>cycles</a:t>
            </a:r>
            <a:endParaRPr lang="en-US" dirty="0"/>
          </a:p>
        </p:txBody>
      </p:sp>
      <p:sp>
        <p:nvSpPr>
          <p:cNvPr id="3" name="Content Placeholder 2"/>
          <p:cNvSpPr>
            <a:spLocks noGrp="1"/>
          </p:cNvSpPr>
          <p:nvPr>
            <p:ph idx="1"/>
          </p:nvPr>
        </p:nvSpPr>
        <p:spPr>
          <a:xfrm>
            <a:off x="1065214" y="1752600"/>
            <a:ext cx="4525689" cy="4229100"/>
          </a:xfrm>
        </p:spPr>
        <p:txBody>
          <a:bodyPr/>
          <a:lstStyle/>
          <a:p>
            <a:r>
              <a:rPr lang="en-US" dirty="0" smtClean="0"/>
              <a:t>Rapid vs slow cycling carbon (</a:t>
            </a:r>
            <a:r>
              <a:rPr lang="en-US" dirty="0" err="1" smtClean="0"/>
              <a:t>Pg</a:t>
            </a:r>
            <a:r>
              <a:rPr lang="en-US" dirty="0" smtClean="0"/>
              <a:t> 46)</a:t>
            </a:r>
          </a:p>
          <a:p>
            <a:r>
              <a:rPr lang="en-US" dirty="0" smtClean="0"/>
              <a:t>Photosynthesis and Cellular respiration</a:t>
            </a:r>
            <a:endParaRPr lang="en-US" dirty="0"/>
          </a:p>
        </p:txBody>
      </p:sp>
      <p:pic>
        <p:nvPicPr>
          <p:cNvPr id="4" name="Picture 3" descr="CO2 is a resident of the atmosphere | HotWhopper"/>
          <p:cNvPicPr>
            <a:picLocks noChangeAspect="1"/>
          </p:cNvPicPr>
          <p:nvPr/>
        </p:nvPicPr>
        <p:blipFill rotWithShape="1">
          <a:blip r:embed="rId2">
            <a:extLst>
              <a:ext uri="{28A0092B-C50C-407E-A947-70E740481C1C}">
                <a14:useLocalDpi xmlns:a14="http://schemas.microsoft.com/office/drawing/2010/main" val="0"/>
              </a:ext>
            </a:extLst>
          </a:blip>
          <a:srcRect l="6610" r="11812" b="5735"/>
          <a:stretch/>
        </p:blipFill>
        <p:spPr>
          <a:xfrm>
            <a:off x="6335486" y="744582"/>
            <a:ext cx="5314798" cy="5133159"/>
          </a:xfrm>
          <a:prstGeom prst="rect">
            <a:avLst/>
          </a:prstGeom>
        </p:spPr>
      </p:pic>
    </p:spTree>
    <p:extLst>
      <p:ext uri="{BB962C8B-B14F-4D97-AF65-F5344CB8AC3E}">
        <p14:creationId xmlns:p14="http://schemas.microsoft.com/office/powerpoint/2010/main" val="299668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596537"/>
          </a:xfrm>
        </p:spPr>
        <p:txBody>
          <a:bodyPr/>
          <a:lstStyle/>
          <a:p>
            <a:r>
              <a:rPr lang="en-US" dirty="0"/>
              <a:t>The carbon and oxygen </a:t>
            </a:r>
            <a:r>
              <a:rPr lang="en-US" dirty="0" smtClean="0"/>
              <a:t>cycles</a:t>
            </a:r>
            <a:endParaRPr lang="en-US" dirty="0"/>
          </a:p>
        </p:txBody>
      </p:sp>
      <p:pic>
        <p:nvPicPr>
          <p:cNvPr id="5" name="aLuSi_6Ol8M"/>
          <p:cNvPicPr>
            <a:picLocks noGrp="1" noRot="1" noChangeAspect="1"/>
          </p:cNvPicPr>
          <p:nvPr>
            <p:ph idx="1"/>
            <a:videoFile r:link="rId1"/>
          </p:nvPr>
        </p:nvPicPr>
        <p:blipFill>
          <a:blip r:embed="rId3"/>
          <a:stretch>
            <a:fillRect/>
          </a:stretch>
        </p:blipFill>
        <p:spPr>
          <a:xfrm>
            <a:off x="1065212" y="901337"/>
            <a:ext cx="10090467" cy="5675888"/>
          </a:xfrm>
          <a:prstGeom prst="rect">
            <a:avLst/>
          </a:prstGeom>
        </p:spPr>
      </p:pic>
    </p:spTree>
    <p:extLst>
      <p:ext uri="{BB962C8B-B14F-4D97-AF65-F5344CB8AC3E}">
        <p14:creationId xmlns:p14="http://schemas.microsoft.com/office/powerpoint/2010/main" val="6498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sulfur cycle &amp; Acid Deposition</a:t>
            </a:r>
          </a:p>
        </p:txBody>
      </p:sp>
      <p:sp>
        <p:nvSpPr>
          <p:cNvPr id="3" name="Content Placeholder 2"/>
          <p:cNvSpPr>
            <a:spLocks noGrp="1"/>
          </p:cNvSpPr>
          <p:nvPr>
            <p:ph idx="1"/>
          </p:nvPr>
        </p:nvSpPr>
        <p:spPr>
          <a:xfrm>
            <a:off x="1065214" y="1752599"/>
            <a:ext cx="10299472" cy="4818017"/>
          </a:xfrm>
        </p:spPr>
        <p:txBody>
          <a:bodyPr>
            <a:normAutofit/>
          </a:bodyPr>
          <a:lstStyle/>
          <a:p>
            <a:pPr fontAlgn="base"/>
            <a:r>
              <a:rPr lang="en-US" dirty="0"/>
              <a:t>Sulphur is one of the components that make up proteins and vitamins. </a:t>
            </a:r>
            <a:r>
              <a:rPr lang="en-US" dirty="0" smtClean="0"/>
              <a:t>Proteins </a:t>
            </a:r>
            <a:r>
              <a:rPr lang="en-US" dirty="0"/>
              <a:t>consist of </a:t>
            </a:r>
            <a:r>
              <a:rPr lang="en-US" dirty="0" smtClean="0"/>
              <a:t>amino acids that contain </a:t>
            </a:r>
            <a:r>
              <a:rPr lang="en-US" dirty="0" err="1" smtClean="0"/>
              <a:t>sulphur</a:t>
            </a:r>
            <a:r>
              <a:rPr lang="en-US" dirty="0" smtClean="0"/>
              <a:t> atoms. </a:t>
            </a:r>
          </a:p>
          <a:p>
            <a:pPr fontAlgn="base"/>
            <a:r>
              <a:rPr lang="en-US" dirty="0"/>
              <a:t>Plants and algae use </a:t>
            </a:r>
            <a:r>
              <a:rPr lang="en-US" dirty="0" err="1"/>
              <a:t>sulphate</a:t>
            </a:r>
            <a:r>
              <a:rPr lang="en-US" dirty="0"/>
              <a:t> (SO</a:t>
            </a:r>
            <a:r>
              <a:rPr lang="en-US" baseline="-25000" dirty="0"/>
              <a:t>4</a:t>
            </a:r>
            <a:r>
              <a:rPr lang="en-US" baseline="30000" dirty="0"/>
              <a:t>2-</a:t>
            </a:r>
            <a:r>
              <a:rPr lang="en-US" dirty="0"/>
              <a:t>) which dissolves readily in water and can be absorbed.</a:t>
            </a:r>
          </a:p>
          <a:p>
            <a:pPr fontAlgn="base"/>
            <a:r>
              <a:rPr lang="en-US" dirty="0" smtClean="0"/>
              <a:t>It enters the atmosphere through both natural and human sources. Natural recourses can be for instance volcanic eruptions, bacterial processes, evaporation from water, or decaying organisms. </a:t>
            </a:r>
          </a:p>
          <a:p>
            <a:endParaRPr lang="en-US" dirty="0"/>
          </a:p>
        </p:txBody>
      </p:sp>
    </p:spTree>
    <p:extLst>
      <p:ext uri="{BB962C8B-B14F-4D97-AF65-F5344CB8AC3E}">
        <p14:creationId xmlns:p14="http://schemas.microsoft.com/office/powerpoint/2010/main" val="19999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sulfur cycle &amp; Acid Deposition</a:t>
            </a:r>
          </a:p>
        </p:txBody>
      </p:sp>
      <p:sp>
        <p:nvSpPr>
          <p:cNvPr id="3" name="Content Placeholder 2"/>
          <p:cNvSpPr>
            <a:spLocks noGrp="1"/>
          </p:cNvSpPr>
          <p:nvPr>
            <p:ph idx="1"/>
          </p:nvPr>
        </p:nvSpPr>
        <p:spPr/>
        <p:txBody>
          <a:bodyPr>
            <a:normAutofit/>
          </a:bodyPr>
          <a:lstStyle/>
          <a:p>
            <a:pPr fontAlgn="base"/>
            <a:r>
              <a:rPr lang="en-US" dirty="0"/>
              <a:t>When </a:t>
            </a:r>
            <a:r>
              <a:rPr lang="en-US" dirty="0" err="1"/>
              <a:t>sulphur</a:t>
            </a:r>
            <a:r>
              <a:rPr lang="en-US" dirty="0"/>
              <a:t> enters the atmosphere through human activity, this is mainly a consequence of industrial processes where </a:t>
            </a:r>
            <a:r>
              <a:rPr lang="en-US" dirty="0" err="1"/>
              <a:t>sulphur</a:t>
            </a:r>
            <a:r>
              <a:rPr lang="en-US" dirty="0"/>
              <a:t> dioxide (SO</a:t>
            </a:r>
            <a:r>
              <a:rPr lang="en-US" baseline="-25000" dirty="0"/>
              <a:t>2</a:t>
            </a:r>
            <a:r>
              <a:rPr lang="en-US" dirty="0"/>
              <a:t>) and hydrogen </a:t>
            </a:r>
            <a:r>
              <a:rPr lang="en-US" dirty="0" err="1"/>
              <a:t>sulphide</a:t>
            </a:r>
            <a:r>
              <a:rPr lang="en-US" dirty="0"/>
              <a:t> (H</a:t>
            </a:r>
            <a:r>
              <a:rPr lang="en-US" baseline="-25000" dirty="0"/>
              <a:t>2</a:t>
            </a:r>
            <a:r>
              <a:rPr lang="en-US" dirty="0"/>
              <a:t>S) gases are emitted on a wide scale.</a:t>
            </a:r>
          </a:p>
          <a:p>
            <a:pPr fontAlgn="base"/>
            <a:r>
              <a:rPr lang="en-US" dirty="0" smtClean="0"/>
              <a:t>When </a:t>
            </a:r>
            <a:r>
              <a:rPr lang="en-US" dirty="0" err="1"/>
              <a:t>sulphur</a:t>
            </a:r>
            <a:r>
              <a:rPr lang="en-US" dirty="0"/>
              <a:t> dioxide enters the atmosphere it will react with oxygen to produce </a:t>
            </a:r>
            <a:r>
              <a:rPr lang="en-US" dirty="0" err="1"/>
              <a:t>sulphur</a:t>
            </a:r>
            <a:r>
              <a:rPr lang="en-US" dirty="0"/>
              <a:t> trioxide gas (SO</a:t>
            </a:r>
            <a:r>
              <a:rPr lang="en-US" baseline="-25000" dirty="0"/>
              <a:t>3</a:t>
            </a:r>
            <a:r>
              <a:rPr lang="en-US" dirty="0"/>
              <a:t>), or with other chemicals in the atmosphere, to produce </a:t>
            </a:r>
            <a:r>
              <a:rPr lang="en-US" dirty="0" err="1"/>
              <a:t>sulphur</a:t>
            </a:r>
            <a:r>
              <a:rPr lang="en-US" dirty="0"/>
              <a:t> </a:t>
            </a:r>
            <a:r>
              <a:rPr lang="en-US" dirty="0" smtClean="0"/>
              <a:t>salts. Sulphur </a:t>
            </a:r>
            <a:r>
              <a:rPr lang="en-US" dirty="0"/>
              <a:t>dioxide may also react with water to produce </a:t>
            </a:r>
            <a:r>
              <a:rPr lang="en-US" dirty="0" err="1"/>
              <a:t>sulphuric</a:t>
            </a:r>
            <a:r>
              <a:rPr lang="en-US" dirty="0"/>
              <a:t> acid (H</a:t>
            </a:r>
            <a:r>
              <a:rPr lang="en-US" baseline="-25000" dirty="0"/>
              <a:t>2</a:t>
            </a:r>
            <a:r>
              <a:rPr lang="en-US" dirty="0"/>
              <a:t>SO</a:t>
            </a:r>
            <a:r>
              <a:rPr lang="en-US" baseline="-25000" dirty="0"/>
              <a:t>4</a:t>
            </a:r>
            <a:r>
              <a:rPr lang="en-US" dirty="0" smtClean="0"/>
              <a:t>), both of these can lead to acid precipitation.</a:t>
            </a:r>
          </a:p>
          <a:p>
            <a:endParaRPr lang="en-US" dirty="0"/>
          </a:p>
        </p:txBody>
      </p:sp>
    </p:spTree>
    <p:extLst>
      <p:ext uri="{BB962C8B-B14F-4D97-AF65-F5344CB8AC3E}">
        <p14:creationId xmlns:p14="http://schemas.microsoft.com/office/powerpoint/2010/main" val="158888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87977"/>
          </a:xfrm>
        </p:spPr>
        <p:txBody>
          <a:bodyPr/>
          <a:lstStyle/>
          <a:p>
            <a:r>
              <a:rPr lang="en-US" dirty="0"/>
              <a:t>The sulfur cycle &amp; Acid Deposition</a:t>
            </a:r>
          </a:p>
        </p:txBody>
      </p:sp>
      <p:sp>
        <p:nvSpPr>
          <p:cNvPr id="3" name="Content Placeholder 2"/>
          <p:cNvSpPr>
            <a:spLocks noGrp="1"/>
          </p:cNvSpPr>
          <p:nvPr>
            <p:ph idx="1"/>
          </p:nvPr>
        </p:nvSpPr>
        <p:spPr>
          <a:xfrm>
            <a:off x="378823" y="992777"/>
            <a:ext cx="10744791" cy="4988923"/>
          </a:xfrm>
        </p:spPr>
        <p:txBody>
          <a:bodyPr>
            <a:normAutofit/>
          </a:bodyPr>
          <a:lstStyle/>
          <a:p>
            <a:pPr fontAlgn="base"/>
            <a:r>
              <a:rPr lang="en-US" dirty="0" smtClean="0"/>
              <a:t>All </a:t>
            </a:r>
            <a:r>
              <a:rPr lang="en-US" dirty="0"/>
              <a:t>these particles will settle back onto earth, or react with rain and fall back onto earth as acid deposition. The particles will then be absorbed by plants again and are released back into the atmosphere, so that the </a:t>
            </a:r>
            <a:r>
              <a:rPr lang="en-US" dirty="0" err="1"/>
              <a:t>sulphur</a:t>
            </a:r>
            <a:r>
              <a:rPr lang="en-US" dirty="0"/>
              <a:t> cycle will start over again</a:t>
            </a:r>
          </a:p>
          <a:p>
            <a:endParaRPr lang="en-US" dirty="0"/>
          </a:p>
        </p:txBody>
      </p:sp>
      <p:pic>
        <p:nvPicPr>
          <p:cNvPr id="1026" name="Picture 2" descr="File:Sulfur Cycle (Ciclo do Enxof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606" y="2547257"/>
            <a:ext cx="8411204" cy="431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 – How Energy Enters the Biosphere</a:t>
            </a:r>
            <a:endParaRPr lang="en-US" dirty="0"/>
          </a:p>
        </p:txBody>
      </p:sp>
      <p:sp>
        <p:nvSpPr>
          <p:cNvPr id="3" name="Content Placeholder 2"/>
          <p:cNvSpPr>
            <a:spLocks noGrp="1"/>
          </p:cNvSpPr>
          <p:nvPr>
            <p:ph idx="1"/>
          </p:nvPr>
        </p:nvSpPr>
        <p:spPr/>
        <p:txBody>
          <a:bodyPr/>
          <a:lstStyle/>
          <a:p>
            <a:pPr marL="0" indent="0">
              <a:buNone/>
            </a:pPr>
            <a:r>
              <a:rPr lang="en-US" dirty="0" smtClean="0"/>
              <a:t>The Need for energy: Photosynthesis and Cellular Respiration</a:t>
            </a:r>
          </a:p>
          <a:p>
            <a:r>
              <a:rPr lang="en-US" dirty="0" smtClean="0"/>
              <a:t>Lets look at the equations</a:t>
            </a:r>
          </a:p>
          <a:p>
            <a:r>
              <a:rPr lang="en-US" dirty="0" smtClean="0"/>
              <a:t>Producers – ‘Self Feeders’ Autotrophs</a:t>
            </a:r>
          </a:p>
          <a:p>
            <a:pPr lvl="1"/>
            <a:r>
              <a:rPr lang="en-US" dirty="0" smtClean="0"/>
              <a:t>Typically use sunlight to make energy but there are other forms of producers that don't photosynthesize (Chemosynthesis)</a:t>
            </a:r>
          </a:p>
          <a:p>
            <a:r>
              <a:rPr lang="en-US" dirty="0" smtClean="0"/>
              <a:t>Consumers – ‘Other Feeders’ Heterotrophs</a:t>
            </a:r>
          </a:p>
          <a:p>
            <a:pPr lvl="1"/>
            <a:r>
              <a:rPr lang="en-US" dirty="0" smtClean="0"/>
              <a:t>Herbivore, omnivore, carnivore.</a:t>
            </a:r>
          </a:p>
          <a:p>
            <a:endParaRPr lang="en-US" dirty="0"/>
          </a:p>
        </p:txBody>
      </p:sp>
    </p:spTree>
    <p:extLst>
      <p:ext uri="{BB962C8B-B14F-4D97-AF65-F5344CB8AC3E}">
        <p14:creationId xmlns:p14="http://schemas.microsoft.com/office/powerpoint/2010/main" val="62571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nitrogen cycle</a:t>
            </a:r>
          </a:p>
        </p:txBody>
      </p:sp>
      <p:sp>
        <p:nvSpPr>
          <p:cNvPr id="3" name="Content Placeholder 2"/>
          <p:cNvSpPr>
            <a:spLocks noGrp="1"/>
          </p:cNvSpPr>
          <p:nvPr>
            <p:ph idx="1"/>
          </p:nvPr>
        </p:nvSpPr>
        <p:spPr>
          <a:xfrm>
            <a:off x="1065214" y="1752599"/>
            <a:ext cx="10058400" cy="4870269"/>
          </a:xfrm>
        </p:spPr>
        <p:txBody>
          <a:bodyPr>
            <a:normAutofit fontScale="92500" lnSpcReduction="20000"/>
          </a:bodyPr>
          <a:lstStyle/>
          <a:p>
            <a:pPr marL="0" indent="0" fontAlgn="base">
              <a:buNone/>
            </a:pPr>
            <a:r>
              <a:rPr lang="en-US" dirty="0"/>
              <a:t>The nitrogen cycle is the set of biogeochemical processes by which nitrogen undergoes chemical reactions, changes form, and moves through difference reservoirs on earth, including living organisms.</a:t>
            </a:r>
          </a:p>
          <a:p>
            <a:pPr marL="0" indent="0" fontAlgn="base">
              <a:buNone/>
            </a:pPr>
            <a:r>
              <a:rPr lang="en-US" dirty="0"/>
              <a:t>Nitrogen is required for all organisms to live and grow because it is the essential component of DNA, RNA, and protein. However, most organisms cannot use atmospheric nitrogen, the largest reservoir. The five processes in the nitrogen cycle</a:t>
            </a:r>
          </a:p>
          <a:p>
            <a:pPr fontAlgn="base"/>
            <a:r>
              <a:rPr lang="en-US" dirty="0" err="1"/>
              <a:t>i</a:t>
            </a:r>
            <a:r>
              <a:rPr lang="en-US" dirty="0"/>
              <a:t>. Nitrogen fixation</a:t>
            </a:r>
          </a:p>
          <a:p>
            <a:pPr fontAlgn="base"/>
            <a:r>
              <a:rPr lang="en-US" dirty="0"/>
              <a:t>ii. Nitrogen uptake</a:t>
            </a:r>
          </a:p>
          <a:p>
            <a:pPr fontAlgn="base"/>
            <a:r>
              <a:rPr lang="en-US" dirty="0"/>
              <a:t>iii. Nitrogen mineralization</a:t>
            </a:r>
          </a:p>
          <a:p>
            <a:pPr fontAlgn="base"/>
            <a:r>
              <a:rPr lang="en-US" dirty="0"/>
              <a:t>iv. Nitrification</a:t>
            </a:r>
          </a:p>
          <a:p>
            <a:pPr fontAlgn="base"/>
            <a:r>
              <a:rPr lang="en-US" dirty="0"/>
              <a:t>v. De-nitrification</a:t>
            </a:r>
          </a:p>
          <a:p>
            <a:endParaRPr lang="en-US" dirty="0"/>
          </a:p>
        </p:txBody>
      </p:sp>
    </p:spTree>
    <p:extLst>
      <p:ext uri="{BB962C8B-B14F-4D97-AF65-F5344CB8AC3E}">
        <p14:creationId xmlns:p14="http://schemas.microsoft.com/office/powerpoint/2010/main" val="32789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nitrogen cycle</a:t>
            </a:r>
          </a:p>
        </p:txBody>
      </p:sp>
      <p:sp>
        <p:nvSpPr>
          <p:cNvPr id="3" name="Content Placeholder 2"/>
          <p:cNvSpPr>
            <a:spLocks noGrp="1"/>
          </p:cNvSpPr>
          <p:nvPr>
            <p:ph idx="1"/>
          </p:nvPr>
        </p:nvSpPr>
        <p:spPr>
          <a:xfrm>
            <a:off x="1065214" y="1752599"/>
            <a:ext cx="10058400" cy="4961709"/>
          </a:xfrm>
        </p:spPr>
        <p:txBody>
          <a:bodyPr>
            <a:normAutofit fontScale="92500" lnSpcReduction="20000"/>
          </a:bodyPr>
          <a:lstStyle/>
          <a:p>
            <a:pPr marL="0" indent="0" fontAlgn="base">
              <a:buNone/>
            </a:pPr>
            <a:r>
              <a:rPr lang="en-US" b="1" dirty="0"/>
              <a:t>I. Nitrogen fixation: N</a:t>
            </a:r>
            <a:r>
              <a:rPr lang="en-US" b="1" baseline="-25000" dirty="0"/>
              <a:t>2</a:t>
            </a:r>
            <a:r>
              <a:rPr lang="en-US" b="1" dirty="0"/>
              <a:t> -&gt; NH</a:t>
            </a:r>
            <a:r>
              <a:rPr lang="en-US" b="1" baseline="-25000" dirty="0"/>
              <a:t>4</a:t>
            </a:r>
            <a:r>
              <a:rPr lang="en-US" b="1" baseline="30000" dirty="0"/>
              <a:t>+</a:t>
            </a:r>
            <a:endParaRPr lang="en-US" b="1" dirty="0"/>
          </a:p>
          <a:p>
            <a:pPr fontAlgn="base"/>
            <a:r>
              <a:rPr lang="en-US" dirty="0"/>
              <a:t>Nitrogen fixation is the process wherein N</a:t>
            </a:r>
            <a:r>
              <a:rPr lang="en-US" baseline="-25000" dirty="0"/>
              <a:t>2</a:t>
            </a:r>
            <a:r>
              <a:rPr lang="en-US" dirty="0"/>
              <a:t> is converted to ammonium, essential because it is the only way that organisms can attain nitrogen directly from the atmosphere. </a:t>
            </a:r>
            <a:endParaRPr lang="en-US" dirty="0" smtClean="0"/>
          </a:p>
          <a:p>
            <a:pPr fontAlgn="base"/>
            <a:r>
              <a:rPr lang="en-US" dirty="0" smtClean="0"/>
              <a:t>Nitrogen </a:t>
            </a:r>
            <a:r>
              <a:rPr lang="en-US" dirty="0"/>
              <a:t>fixing bacteria often form symbiotic relationships with host plants. This symbiosis is well-known to occur in the legume family of plants (e.g. beans, peas, and clover). In this relationship, nitrogen fixing bacteria inhabit legume root nodules and receive carbohydrates and a </a:t>
            </a:r>
            <a:r>
              <a:rPr lang="en-US" dirty="0" err="1"/>
              <a:t>favourable</a:t>
            </a:r>
            <a:r>
              <a:rPr lang="en-US" dirty="0"/>
              <a:t> environment from their host plant in exchange for some of the nitrogen they fix. </a:t>
            </a:r>
            <a:endParaRPr lang="en-US" dirty="0" smtClean="0"/>
          </a:p>
          <a:p>
            <a:pPr fontAlgn="base"/>
            <a:r>
              <a:rPr lang="en-US" dirty="0" smtClean="0"/>
              <a:t>There </a:t>
            </a:r>
            <a:r>
              <a:rPr lang="en-US" dirty="0"/>
              <a:t>are also nitrogen fixing bacteria that exist without plant hosts, known as free-living nitrogen fixers. In aquatic environments, blue-green algae (really a bacteria called cyanobacteria) is an important free-living nitrogen fixer.</a:t>
            </a:r>
          </a:p>
          <a:p>
            <a:endParaRPr lang="en-US" dirty="0"/>
          </a:p>
        </p:txBody>
      </p:sp>
    </p:spTree>
    <p:extLst>
      <p:ext uri="{BB962C8B-B14F-4D97-AF65-F5344CB8AC3E}">
        <p14:creationId xmlns:p14="http://schemas.microsoft.com/office/powerpoint/2010/main" val="138987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nitrogen cycle</a:t>
            </a:r>
          </a:p>
        </p:txBody>
      </p:sp>
      <p:sp>
        <p:nvSpPr>
          <p:cNvPr id="3" name="Content Placeholder 2"/>
          <p:cNvSpPr>
            <a:spLocks noGrp="1"/>
          </p:cNvSpPr>
          <p:nvPr>
            <p:ph idx="1"/>
          </p:nvPr>
        </p:nvSpPr>
        <p:spPr>
          <a:xfrm>
            <a:off x="1065214" y="1752600"/>
            <a:ext cx="10058400" cy="4857206"/>
          </a:xfrm>
        </p:spPr>
        <p:txBody>
          <a:bodyPr>
            <a:normAutofit fontScale="85000" lnSpcReduction="10000"/>
          </a:bodyPr>
          <a:lstStyle/>
          <a:p>
            <a:pPr marL="0" indent="0" fontAlgn="base">
              <a:buNone/>
            </a:pPr>
            <a:r>
              <a:rPr lang="en-US" b="1" dirty="0"/>
              <a:t>II. Nitrogen uptake: NH</a:t>
            </a:r>
            <a:r>
              <a:rPr lang="en-US" b="1" baseline="-25000" dirty="0"/>
              <a:t>4</a:t>
            </a:r>
            <a:r>
              <a:rPr lang="en-US" b="1" baseline="30000" dirty="0"/>
              <a:t>+</a:t>
            </a:r>
            <a:r>
              <a:rPr lang="en-US" b="1" dirty="0"/>
              <a:t> -&gt; Organic N</a:t>
            </a:r>
          </a:p>
          <a:p>
            <a:pPr fontAlgn="base"/>
            <a:r>
              <a:rPr lang="en-US" dirty="0"/>
              <a:t>The ammonia produced by nitrogen fixing bacteria is usually quickly incorporated into protein and other organic nitrogen compounds, either by a host plant, the bacteria itself, or another soil organism.</a:t>
            </a:r>
          </a:p>
          <a:p>
            <a:pPr marL="0" indent="0" fontAlgn="base">
              <a:buNone/>
            </a:pPr>
            <a:r>
              <a:rPr lang="en-US" b="1" dirty="0"/>
              <a:t>III. Nitrogen mineralization: Organic N -&gt;NH</a:t>
            </a:r>
            <a:r>
              <a:rPr lang="en-US" b="1" baseline="-25000" dirty="0"/>
              <a:t>4</a:t>
            </a:r>
            <a:r>
              <a:rPr lang="en-US" b="1" baseline="30000" dirty="0"/>
              <a:t>+</a:t>
            </a:r>
            <a:endParaRPr lang="en-US" b="1" dirty="0"/>
          </a:p>
          <a:p>
            <a:pPr fontAlgn="base"/>
            <a:r>
              <a:rPr lang="en-US" dirty="0"/>
              <a:t>After nitrogen is incorporated into organic matter, it is often converted back into inorganic nitrogen by a process called nitrogen </a:t>
            </a:r>
            <a:r>
              <a:rPr lang="en-US" dirty="0" smtClean="0"/>
              <a:t>decay</a:t>
            </a:r>
            <a:r>
              <a:rPr lang="en-US" dirty="0"/>
              <a:t>. When organisms die, decomposers (such as bacteria and fungi) consume the organic matter and lead to the process of decomposition.</a:t>
            </a:r>
          </a:p>
          <a:p>
            <a:pPr fontAlgn="base"/>
            <a:r>
              <a:rPr lang="en-US" dirty="0"/>
              <a:t>During this process, a significant amount of the nitrogen contained within the dead organism is converted to ammonium. Once in the form of ammonium, nitrogen is available for use by plants or for further transformation into nitrate (NO</a:t>
            </a:r>
            <a:r>
              <a:rPr lang="en-US" baseline="-25000" dirty="0"/>
              <a:t>3</a:t>
            </a:r>
            <a:r>
              <a:rPr lang="en-US" baseline="30000" dirty="0"/>
              <a:t>–</a:t>
            </a:r>
            <a:r>
              <a:rPr lang="en-US" dirty="0"/>
              <a:t>) through the process called nitrification.</a:t>
            </a:r>
          </a:p>
          <a:p>
            <a:endParaRPr lang="en-US" dirty="0"/>
          </a:p>
        </p:txBody>
      </p:sp>
    </p:spTree>
    <p:extLst>
      <p:ext uri="{BB962C8B-B14F-4D97-AF65-F5344CB8AC3E}">
        <p14:creationId xmlns:p14="http://schemas.microsoft.com/office/powerpoint/2010/main" val="69711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nitrogen cycle</a:t>
            </a:r>
          </a:p>
        </p:txBody>
      </p:sp>
      <p:sp>
        <p:nvSpPr>
          <p:cNvPr id="3" name="Content Placeholder 2"/>
          <p:cNvSpPr>
            <a:spLocks noGrp="1"/>
          </p:cNvSpPr>
          <p:nvPr>
            <p:ph idx="1"/>
          </p:nvPr>
        </p:nvSpPr>
        <p:spPr>
          <a:xfrm>
            <a:off x="470263" y="1524001"/>
            <a:ext cx="11286307" cy="5072742"/>
          </a:xfrm>
        </p:spPr>
        <p:txBody>
          <a:bodyPr>
            <a:normAutofit fontScale="92500" lnSpcReduction="10000"/>
          </a:bodyPr>
          <a:lstStyle/>
          <a:p>
            <a:pPr marL="0" indent="0" fontAlgn="base">
              <a:buNone/>
            </a:pPr>
            <a:r>
              <a:rPr lang="en-US" b="1" dirty="0"/>
              <a:t>IV. Nitrification: NH</a:t>
            </a:r>
            <a:r>
              <a:rPr lang="en-US" b="1" baseline="-25000" dirty="0"/>
              <a:t>4</a:t>
            </a:r>
            <a:r>
              <a:rPr lang="en-US" b="1" baseline="30000" dirty="0"/>
              <a:t>+</a:t>
            </a:r>
            <a:r>
              <a:rPr lang="en-US" b="1" dirty="0"/>
              <a:t> -&gt; NO</a:t>
            </a:r>
            <a:r>
              <a:rPr lang="en-US" b="1" baseline="-25000" dirty="0"/>
              <a:t>3</a:t>
            </a:r>
            <a:r>
              <a:rPr lang="en-US" b="1" baseline="30000" dirty="0"/>
              <a:t>–</a:t>
            </a:r>
            <a:endParaRPr lang="en-US" b="1" dirty="0"/>
          </a:p>
          <a:p>
            <a:pPr fontAlgn="base"/>
            <a:r>
              <a:rPr lang="en-US" dirty="0"/>
              <a:t>Some of the ammonium produced by decomposition is converted to nitrate via a process called nitrification. </a:t>
            </a:r>
            <a:r>
              <a:rPr lang="en-US" dirty="0" smtClean="0"/>
              <a:t>Nitrification </a:t>
            </a:r>
            <a:r>
              <a:rPr lang="en-US" dirty="0"/>
              <a:t>requires the presence of oxygen, so nitrification can happen only in oxygen-rich environments like circulating or flowing waters and the very surface layers of soils and sediments. </a:t>
            </a:r>
            <a:endParaRPr lang="en-US" dirty="0" smtClean="0"/>
          </a:p>
          <a:p>
            <a:pPr fontAlgn="base"/>
            <a:r>
              <a:rPr lang="en-US" dirty="0" smtClean="0"/>
              <a:t>Ammonium </a:t>
            </a:r>
            <a:r>
              <a:rPr lang="en-US" dirty="0"/>
              <a:t>ions are positively charged and therefore </a:t>
            </a:r>
            <a:r>
              <a:rPr lang="en-US" dirty="0" smtClean="0"/>
              <a:t>stick </a:t>
            </a:r>
            <a:r>
              <a:rPr lang="en-US" dirty="0"/>
              <a:t>to negatively charged clay particles and soil organic matter. The positive charge prevents ammonium nitrogen from being washed out of the soil (or leached) by rainfall.</a:t>
            </a:r>
          </a:p>
          <a:p>
            <a:pPr fontAlgn="base"/>
            <a:r>
              <a:rPr lang="en-US" dirty="0"/>
              <a:t>In contrast, the negatively charged nitrate ion is not held by soil particles and so can be washed down the soil profile, leading to decreased soil fertility and nitrate enrichment of downstream surface and groundwater’s.</a:t>
            </a:r>
          </a:p>
          <a:p>
            <a:endParaRPr lang="en-US" dirty="0"/>
          </a:p>
        </p:txBody>
      </p:sp>
    </p:spTree>
    <p:extLst>
      <p:ext uri="{BB962C8B-B14F-4D97-AF65-F5344CB8AC3E}">
        <p14:creationId xmlns:p14="http://schemas.microsoft.com/office/powerpoint/2010/main" val="329535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nitrogen cycle</a:t>
            </a:r>
          </a:p>
        </p:txBody>
      </p:sp>
      <p:sp>
        <p:nvSpPr>
          <p:cNvPr id="3" name="Content Placeholder 2"/>
          <p:cNvSpPr>
            <a:spLocks noGrp="1"/>
          </p:cNvSpPr>
          <p:nvPr>
            <p:ph idx="1"/>
          </p:nvPr>
        </p:nvSpPr>
        <p:spPr>
          <a:xfrm>
            <a:off x="600891" y="1524001"/>
            <a:ext cx="10522723" cy="5203370"/>
          </a:xfrm>
        </p:spPr>
        <p:txBody>
          <a:bodyPr>
            <a:normAutofit/>
          </a:bodyPr>
          <a:lstStyle/>
          <a:p>
            <a:pPr marL="0" indent="0" fontAlgn="base">
              <a:buNone/>
            </a:pPr>
            <a:r>
              <a:rPr lang="en-US" b="1" dirty="0"/>
              <a:t>V. De-nitrification: NO</a:t>
            </a:r>
            <a:r>
              <a:rPr lang="en-US" b="1" baseline="-25000" dirty="0"/>
              <a:t>3</a:t>
            </a:r>
            <a:r>
              <a:rPr lang="en-US" b="1" baseline="30000" dirty="0"/>
              <a:t>–</a:t>
            </a:r>
            <a:r>
              <a:rPr lang="en-US" b="1" dirty="0"/>
              <a:t> -&gt; N</a:t>
            </a:r>
            <a:r>
              <a:rPr lang="en-US" b="1" baseline="-25000" dirty="0"/>
              <a:t>2</a:t>
            </a:r>
            <a:r>
              <a:rPr lang="en-US" b="1" dirty="0"/>
              <a:t>+ N</a:t>
            </a:r>
            <a:r>
              <a:rPr lang="en-US" b="1" baseline="-25000" dirty="0"/>
              <a:t>2</a:t>
            </a:r>
            <a:r>
              <a:rPr lang="en-US" b="1" dirty="0"/>
              <a:t>O</a:t>
            </a:r>
          </a:p>
          <a:p>
            <a:pPr fontAlgn="base"/>
            <a:r>
              <a:rPr lang="en-US" dirty="0"/>
              <a:t>Through de-nitrification, oxidized forms of nitrogen such as nitrate and nitrite (NO</a:t>
            </a:r>
            <a:r>
              <a:rPr lang="en-US" baseline="-25000" dirty="0"/>
              <a:t>2</a:t>
            </a:r>
            <a:r>
              <a:rPr lang="en-US" dirty="0"/>
              <a:t> ) are converted to di-nitrogen (N</a:t>
            </a:r>
            <a:r>
              <a:rPr lang="en-US" baseline="-25000" dirty="0"/>
              <a:t>2</a:t>
            </a:r>
            <a:r>
              <a:rPr lang="en-US" dirty="0"/>
              <a:t>) and, to a lesser extent, nitrous oxide gas. De-nitrification is an anaerobic process that is carried out by denitrifying bacteria, which convert nitrate to nitrogen in the following sequence:</a:t>
            </a:r>
          </a:p>
          <a:p>
            <a:pPr marL="0" indent="0" fontAlgn="base">
              <a:buNone/>
            </a:pPr>
            <a:r>
              <a:rPr lang="en-US" dirty="0" smtClean="0"/>
              <a:t>			NO</a:t>
            </a:r>
            <a:r>
              <a:rPr lang="en-US" baseline="-25000" dirty="0" smtClean="0"/>
              <a:t>3</a:t>
            </a:r>
            <a:r>
              <a:rPr lang="en-US" baseline="30000" dirty="0"/>
              <a:t>– </a:t>
            </a:r>
            <a:r>
              <a:rPr lang="en-US" dirty="0"/>
              <a:t>-&gt; NO</a:t>
            </a:r>
            <a:r>
              <a:rPr lang="en-US" baseline="-25000" dirty="0"/>
              <a:t>2</a:t>
            </a:r>
            <a:r>
              <a:rPr lang="en-US" baseline="30000" dirty="0"/>
              <a:t>–</a:t>
            </a:r>
            <a:r>
              <a:rPr lang="en-US" dirty="0"/>
              <a:t> -&gt; NO -&gt;N</a:t>
            </a:r>
            <a:r>
              <a:rPr lang="en-US" baseline="-25000" dirty="0"/>
              <a:t>2</a:t>
            </a:r>
            <a:r>
              <a:rPr lang="en-US" dirty="0"/>
              <a:t>O -&gt;N</a:t>
            </a:r>
            <a:r>
              <a:rPr lang="en-US" baseline="-25000" dirty="0"/>
              <a:t>2</a:t>
            </a:r>
            <a:endParaRPr lang="en-US" dirty="0"/>
          </a:p>
          <a:p>
            <a:pPr fontAlgn="base"/>
            <a:r>
              <a:rPr lang="en-US" dirty="0"/>
              <a:t>Nitric oxide and nitrous oxide are both environmentally important gases. Nitric oxide (NO) contributes to smog, and nitrous oxide (N</a:t>
            </a:r>
            <a:r>
              <a:rPr lang="en-US" baseline="-25000" dirty="0"/>
              <a:t>2</a:t>
            </a:r>
            <a:r>
              <a:rPr lang="en-US" dirty="0"/>
              <a:t>O) is an important greenhouse gas, thereby contributing to global climate change.</a:t>
            </a:r>
          </a:p>
          <a:p>
            <a:endParaRPr lang="en-US" dirty="0"/>
          </a:p>
        </p:txBody>
      </p:sp>
    </p:spTree>
    <p:extLst>
      <p:ext uri="{BB962C8B-B14F-4D97-AF65-F5344CB8AC3E}">
        <p14:creationId xmlns:p14="http://schemas.microsoft.com/office/powerpoint/2010/main" val="195079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phosphorous cycle</a:t>
            </a:r>
          </a:p>
        </p:txBody>
      </p:sp>
      <p:sp>
        <p:nvSpPr>
          <p:cNvPr id="3" name="Content Placeholder 2"/>
          <p:cNvSpPr>
            <a:spLocks noGrp="1"/>
          </p:cNvSpPr>
          <p:nvPr>
            <p:ph idx="1"/>
          </p:nvPr>
        </p:nvSpPr>
        <p:spPr/>
        <p:txBody>
          <a:bodyPr>
            <a:normAutofit fontScale="92500"/>
          </a:bodyPr>
          <a:lstStyle/>
          <a:p>
            <a:r>
              <a:rPr lang="en-US" dirty="0"/>
              <a:t>Phosphorus is a chemical element found on Earth in numerous compound forms, such as the phosphate ion (PO</a:t>
            </a:r>
            <a:r>
              <a:rPr lang="en-US" baseline="-25000" dirty="0"/>
              <a:t>4</a:t>
            </a:r>
            <a:r>
              <a:rPr lang="en-US" baseline="30000" dirty="0"/>
              <a:t>3-</a:t>
            </a:r>
            <a:r>
              <a:rPr lang="en-US" dirty="0"/>
              <a:t>), located in water, soil and sediments. The quantities of phosphorus in soil are generally small, and this often limits plant growth. That is why people often apply phosphate </a:t>
            </a:r>
            <a:r>
              <a:rPr lang="en-US" dirty="0" err="1"/>
              <a:t>fertilisers</a:t>
            </a:r>
            <a:r>
              <a:rPr lang="en-US" dirty="0"/>
              <a:t> on farmland. Animals absorb phosphates by eating plants or plant-eating animals</a:t>
            </a:r>
            <a:r>
              <a:rPr lang="en-US" dirty="0" smtClean="0"/>
              <a:t>.</a:t>
            </a:r>
          </a:p>
          <a:p>
            <a:r>
              <a:rPr lang="en-US" dirty="0"/>
              <a:t>Phosphorus is an essential nutrient for animals and plants. It plays a critical role in cell development and is a key component of molecules that store energy, such as ATP (adenosine triphosphate), DNA and lipids (fats and oils</a:t>
            </a:r>
            <a:r>
              <a:rPr lang="en-US" dirty="0" smtClean="0"/>
              <a:t>).</a:t>
            </a:r>
          </a:p>
          <a:p>
            <a:endParaRPr lang="en-US" dirty="0"/>
          </a:p>
        </p:txBody>
      </p:sp>
    </p:spTree>
    <p:extLst>
      <p:ext uri="{BB962C8B-B14F-4D97-AF65-F5344CB8AC3E}">
        <p14:creationId xmlns:p14="http://schemas.microsoft.com/office/powerpoint/2010/main" val="215502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phosphorous cycle</a:t>
            </a:r>
          </a:p>
        </p:txBody>
      </p:sp>
      <p:sp>
        <p:nvSpPr>
          <p:cNvPr id="3" name="Content Placeholder 2"/>
          <p:cNvSpPr>
            <a:spLocks noGrp="1"/>
          </p:cNvSpPr>
          <p:nvPr>
            <p:ph idx="1"/>
          </p:nvPr>
        </p:nvSpPr>
        <p:spPr>
          <a:xfrm>
            <a:off x="496389" y="1752600"/>
            <a:ext cx="10627225" cy="4857206"/>
          </a:xfrm>
        </p:spPr>
        <p:txBody>
          <a:bodyPr>
            <a:normAutofit fontScale="92500" lnSpcReduction="20000"/>
          </a:bodyPr>
          <a:lstStyle/>
          <a:p>
            <a:pPr marL="0" indent="0">
              <a:buNone/>
            </a:pPr>
            <a:r>
              <a:rPr lang="en-US" dirty="0" smtClean="0"/>
              <a:t>Key </a:t>
            </a:r>
            <a:r>
              <a:rPr lang="en-US" dirty="0"/>
              <a:t>steps of the phosphorus cycle</a:t>
            </a:r>
          </a:p>
          <a:p>
            <a:r>
              <a:rPr lang="en-US" dirty="0"/>
              <a:t>Over time, rain and weathering cause rocks to release phosphate ions and other minerals. This inorganic phosphate is then distributed in soils and water.</a:t>
            </a:r>
          </a:p>
          <a:p>
            <a:r>
              <a:rPr lang="en-US" dirty="0"/>
              <a:t>Plants take up inorganic phosphate from the soil. The plants may then be consumed by animals. Once in the plant or animal, the phosphate is incorporated into organic molecules such as DNA. When the plant or animal dies, it decays, and the organic phosphate is returned to the soil.</a:t>
            </a:r>
          </a:p>
          <a:p>
            <a:r>
              <a:rPr lang="en-US" dirty="0"/>
              <a:t>Within the soil, organic forms of phosphate can be made available to plants by bacteria that break down organic matter to inorganic forms of phosphorus. This process is known as </a:t>
            </a:r>
            <a:r>
              <a:rPr lang="en-US" dirty="0" err="1"/>
              <a:t>mineralisation</a:t>
            </a:r>
            <a:r>
              <a:rPr lang="en-US" dirty="0"/>
              <a:t>.</a:t>
            </a:r>
          </a:p>
          <a:p>
            <a:r>
              <a:rPr lang="en-US" dirty="0"/>
              <a:t>Phosphorus in soil can end up in waterways and eventually oceans. Once there, it can be incorporated into sediments over time.</a:t>
            </a:r>
          </a:p>
          <a:p>
            <a:endParaRPr lang="en-US" dirty="0"/>
          </a:p>
        </p:txBody>
      </p:sp>
    </p:spTree>
    <p:extLst>
      <p:ext uri="{BB962C8B-B14F-4D97-AF65-F5344CB8AC3E}">
        <p14:creationId xmlns:p14="http://schemas.microsoft.com/office/powerpoint/2010/main" val="395358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phosphorus cyc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205" y="188173"/>
            <a:ext cx="9748383" cy="6498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8046" y="304800"/>
            <a:ext cx="7165568" cy="792480"/>
          </a:xfrm>
        </p:spPr>
        <p:txBody>
          <a:bodyPr/>
          <a:lstStyle/>
          <a:p>
            <a:r>
              <a:rPr lang="en-US" dirty="0"/>
              <a:t>The phosphorous cycle</a:t>
            </a:r>
          </a:p>
        </p:txBody>
      </p:sp>
    </p:spTree>
    <p:extLst>
      <p:ext uri="{BB962C8B-B14F-4D97-AF65-F5344CB8AC3E}">
        <p14:creationId xmlns:p14="http://schemas.microsoft.com/office/powerpoint/2010/main" val="6759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0" y="669701"/>
            <a:ext cx="6858002" cy="1828800"/>
          </a:xfrm>
        </p:spPr>
        <p:txBody>
          <a:bodyPr/>
          <a:lstStyle/>
          <a:p>
            <a:r>
              <a:rPr lang="en-US" dirty="0" smtClean="0"/>
              <a:t>Homework</a:t>
            </a:r>
            <a:endParaRPr lang="en-US" dirty="0"/>
          </a:p>
        </p:txBody>
      </p:sp>
      <p:sp>
        <p:nvSpPr>
          <p:cNvPr id="3" name="Text Placeholder 2"/>
          <p:cNvSpPr>
            <a:spLocks noGrp="1"/>
          </p:cNvSpPr>
          <p:nvPr>
            <p:ph type="body" idx="1"/>
          </p:nvPr>
        </p:nvSpPr>
        <p:spPr>
          <a:xfrm>
            <a:off x="4265609" y="2600459"/>
            <a:ext cx="7196587" cy="2731394"/>
          </a:xfrm>
        </p:spPr>
        <p:txBody>
          <a:bodyPr/>
          <a:lstStyle/>
          <a:p>
            <a:r>
              <a:rPr lang="en-US" dirty="0" smtClean="0"/>
              <a:t>Section 2.1 Questions 1-9</a:t>
            </a:r>
          </a:p>
          <a:p>
            <a:r>
              <a:rPr lang="en-US" dirty="0" smtClean="0"/>
              <a:t>Section 2.2 Questions 1-8</a:t>
            </a:r>
          </a:p>
          <a:p>
            <a:r>
              <a:rPr lang="en-US" dirty="0" smtClean="0">
                <a:solidFill>
                  <a:srgbClr val="FF0000"/>
                </a:solidFill>
              </a:rPr>
              <a:t>Read Section 2.3 (not covered in class)</a:t>
            </a:r>
          </a:p>
          <a:p>
            <a:endParaRPr lang="en-US" dirty="0"/>
          </a:p>
        </p:txBody>
      </p:sp>
    </p:spTree>
    <p:extLst>
      <p:ext uri="{BB962C8B-B14F-4D97-AF65-F5344CB8AC3E}">
        <p14:creationId xmlns:p14="http://schemas.microsoft.com/office/powerpoint/2010/main" val="172879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2.2 – Biogeochemical Cycles</a:t>
            </a:r>
            <a:endParaRPr lang="en-US" dirty="0"/>
          </a:p>
        </p:txBody>
      </p:sp>
      <p:sp>
        <p:nvSpPr>
          <p:cNvPr id="3" name="Content Placeholder 2"/>
          <p:cNvSpPr>
            <a:spLocks noGrp="1"/>
          </p:cNvSpPr>
          <p:nvPr>
            <p:ph idx="1"/>
          </p:nvPr>
        </p:nvSpPr>
        <p:spPr>
          <a:xfrm>
            <a:off x="1065214" y="1752599"/>
            <a:ext cx="10058400" cy="4776989"/>
          </a:xfrm>
        </p:spPr>
        <p:txBody>
          <a:bodyPr>
            <a:normAutofit fontScale="92500" lnSpcReduction="20000"/>
          </a:bodyPr>
          <a:lstStyle/>
          <a:p>
            <a:pPr marL="0" indent="0">
              <a:buNone/>
            </a:pPr>
            <a:r>
              <a:rPr lang="en-US" dirty="0" smtClean="0"/>
              <a:t>Project</a:t>
            </a:r>
          </a:p>
          <a:p>
            <a:pPr lvl="0"/>
            <a:r>
              <a:rPr lang="en-US" dirty="0"/>
              <a:t>You will be assigned one of the biogeochemical cycles </a:t>
            </a:r>
            <a:r>
              <a:rPr lang="en-US" dirty="0" smtClean="0"/>
              <a:t>as </a:t>
            </a:r>
            <a:r>
              <a:rPr lang="en-US" dirty="0"/>
              <a:t>the focus for your project.</a:t>
            </a:r>
            <a:endParaRPr lang="en-US" sz="2000" dirty="0"/>
          </a:p>
          <a:p>
            <a:pPr lvl="0"/>
            <a:r>
              <a:rPr lang="en-US" dirty="0" smtClean="0"/>
              <a:t>Teach </a:t>
            </a:r>
            <a:r>
              <a:rPr lang="en-US" dirty="0"/>
              <a:t>the class about your cycle – be sure to cover all of the curricular outcomes associated with your cycle(s)</a:t>
            </a:r>
            <a:endParaRPr lang="en-US" sz="2000" dirty="0"/>
          </a:p>
          <a:p>
            <a:pPr lvl="0"/>
            <a:r>
              <a:rPr lang="en-US" dirty="0"/>
              <a:t>Describe and illustrate your cycle(s)</a:t>
            </a:r>
            <a:endParaRPr lang="en-US" sz="2000" dirty="0"/>
          </a:p>
          <a:p>
            <a:pPr lvl="0"/>
            <a:r>
              <a:rPr lang="en-US" dirty="0"/>
              <a:t>Research the potential environmental problems associated with this cycle. </a:t>
            </a:r>
            <a:endParaRPr lang="en-US" sz="2000" dirty="0"/>
          </a:p>
          <a:p>
            <a:pPr lvl="0"/>
            <a:r>
              <a:rPr lang="en-US" dirty="0"/>
              <a:t>Create an information board/ lesson to inform the class about these issues</a:t>
            </a:r>
            <a:r>
              <a:rPr lang="en-US" dirty="0" smtClean="0"/>
              <a:t>. You need to provide newspaper articles or scientific articles.</a:t>
            </a:r>
            <a:endParaRPr lang="en-US" sz="2000" dirty="0"/>
          </a:p>
          <a:p>
            <a:pPr lvl="0"/>
            <a:r>
              <a:rPr lang="en-US" dirty="0" smtClean="0"/>
              <a:t>You </a:t>
            </a:r>
            <a:r>
              <a:rPr lang="en-US" dirty="0"/>
              <a:t>must include a reference section/bibliography.</a:t>
            </a:r>
            <a:endParaRPr lang="en-US" sz="2000" dirty="0"/>
          </a:p>
          <a:p>
            <a:endParaRPr lang="en-US" dirty="0"/>
          </a:p>
        </p:txBody>
      </p:sp>
    </p:spTree>
    <p:extLst>
      <p:ext uri="{BB962C8B-B14F-4D97-AF65-F5344CB8AC3E}">
        <p14:creationId xmlns:p14="http://schemas.microsoft.com/office/powerpoint/2010/main" val="78056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 – How Energy Enters the Biosphere</a:t>
            </a:r>
            <a:endParaRPr lang="en-US" dirty="0"/>
          </a:p>
        </p:txBody>
      </p:sp>
      <p:sp>
        <p:nvSpPr>
          <p:cNvPr id="3" name="Content Placeholder 2"/>
          <p:cNvSpPr>
            <a:spLocks noGrp="1"/>
          </p:cNvSpPr>
          <p:nvPr>
            <p:ph idx="1"/>
          </p:nvPr>
        </p:nvSpPr>
        <p:spPr>
          <a:xfrm>
            <a:off x="369755" y="1726841"/>
            <a:ext cx="6328287" cy="4570927"/>
          </a:xfrm>
        </p:spPr>
        <p:txBody>
          <a:bodyPr>
            <a:normAutofit lnSpcReduction="10000"/>
          </a:bodyPr>
          <a:lstStyle/>
          <a:p>
            <a:pPr marL="0" indent="0">
              <a:buNone/>
            </a:pPr>
            <a:r>
              <a:rPr lang="en-US" dirty="0" smtClean="0"/>
              <a:t>How much solar energy is actually received and use by Earth’s surface?</a:t>
            </a:r>
          </a:p>
          <a:p>
            <a:r>
              <a:rPr lang="en-US" dirty="0" smtClean="0"/>
              <a:t>30% reflected from clouds, particles or land – Albedo</a:t>
            </a:r>
          </a:p>
          <a:p>
            <a:r>
              <a:rPr lang="en-US" dirty="0" smtClean="0"/>
              <a:t>19% is absorbed by gases like water and carbon dioxide – creates heat, some of which, radiates back into space</a:t>
            </a:r>
          </a:p>
          <a:p>
            <a:r>
              <a:rPr lang="en-US" dirty="0" smtClean="0"/>
              <a:t>51% Reaches Earth’s surface, only a small fraction of this reaches producers (~2%)</a:t>
            </a:r>
          </a:p>
          <a:p>
            <a:endParaRPr lang="en-US" dirty="0"/>
          </a:p>
        </p:txBody>
      </p:sp>
      <p:pic>
        <p:nvPicPr>
          <p:cNvPr id="1026" name="Picture 2" descr="Image result for incoming solar 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981" y="2202287"/>
            <a:ext cx="5534560" cy="352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6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2.2 – Biogeochemical Cycles</a:t>
            </a:r>
            <a:endParaRPr lang="en-US" dirty="0"/>
          </a:p>
        </p:txBody>
      </p:sp>
      <p:sp>
        <p:nvSpPr>
          <p:cNvPr id="3" name="Content Placeholder 2"/>
          <p:cNvSpPr>
            <a:spLocks noGrp="1"/>
          </p:cNvSpPr>
          <p:nvPr>
            <p:ph idx="1"/>
          </p:nvPr>
        </p:nvSpPr>
        <p:spPr>
          <a:xfrm>
            <a:off x="1065214" y="1752599"/>
            <a:ext cx="10058400" cy="4776989"/>
          </a:xfrm>
        </p:spPr>
        <p:txBody>
          <a:bodyPr>
            <a:normAutofit fontScale="92500" lnSpcReduction="10000"/>
          </a:bodyPr>
          <a:lstStyle/>
          <a:p>
            <a:pPr marL="0" indent="0">
              <a:buNone/>
            </a:pPr>
            <a:r>
              <a:rPr lang="en-US" dirty="0" smtClean="0"/>
              <a:t>Project</a:t>
            </a:r>
          </a:p>
          <a:p>
            <a:pPr lvl="0"/>
            <a:r>
              <a:rPr lang="en-US" dirty="0"/>
              <a:t>A description/explanation of the cycle you have chosen.</a:t>
            </a:r>
          </a:p>
          <a:p>
            <a:pPr lvl="0"/>
            <a:r>
              <a:rPr lang="en-US" dirty="0"/>
              <a:t>Something for students to do/work on/participate in to ensure their learning</a:t>
            </a:r>
          </a:p>
          <a:p>
            <a:pPr lvl="0"/>
            <a:r>
              <a:rPr lang="en-US" dirty="0"/>
              <a:t>Identify and discuss at least one environmental issue associated with the cycle you have chosen. </a:t>
            </a:r>
            <a:r>
              <a:rPr lang="en-US" dirty="0" smtClean="0"/>
              <a:t>(you can use your research here) For </a:t>
            </a:r>
            <a:r>
              <a:rPr lang="en-US" dirty="0"/>
              <a:t>example:</a:t>
            </a:r>
          </a:p>
          <a:p>
            <a:pPr lvl="1"/>
            <a:r>
              <a:rPr lang="en-US" dirty="0" smtClean="0"/>
              <a:t>What </a:t>
            </a:r>
            <a:r>
              <a:rPr lang="en-US" dirty="0"/>
              <a:t>threat does it pose to the environment?</a:t>
            </a:r>
          </a:p>
          <a:p>
            <a:pPr lvl="1"/>
            <a:r>
              <a:rPr lang="en-US" dirty="0" smtClean="0"/>
              <a:t>How </a:t>
            </a:r>
            <a:r>
              <a:rPr lang="en-US" dirty="0"/>
              <a:t>much of a concern is this issue? Who does it affect?</a:t>
            </a:r>
          </a:p>
          <a:p>
            <a:pPr lvl="0"/>
            <a:r>
              <a:rPr lang="en-US" dirty="0" smtClean="0"/>
              <a:t>For the issue(s) </a:t>
            </a:r>
            <a:r>
              <a:rPr lang="en-US" dirty="0"/>
              <a:t>you identify, come up with two possible solutions to the problem. The solutions need to be realistic.</a:t>
            </a:r>
          </a:p>
          <a:p>
            <a:endParaRPr lang="en-US" dirty="0"/>
          </a:p>
        </p:txBody>
      </p:sp>
    </p:spTree>
    <p:extLst>
      <p:ext uri="{BB962C8B-B14F-4D97-AF65-F5344CB8AC3E}">
        <p14:creationId xmlns:p14="http://schemas.microsoft.com/office/powerpoint/2010/main" val="259070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2.3 – The Balance of Matter and Energy Exchange</a:t>
            </a:r>
            <a:endParaRPr lang="en-US" dirty="0"/>
          </a:p>
        </p:txBody>
      </p:sp>
      <p:sp>
        <p:nvSpPr>
          <p:cNvPr id="3" name="Content Placeholder 2"/>
          <p:cNvSpPr>
            <a:spLocks noGrp="1"/>
          </p:cNvSpPr>
          <p:nvPr>
            <p:ph idx="1"/>
          </p:nvPr>
        </p:nvSpPr>
        <p:spPr>
          <a:xfrm>
            <a:off x="1065214" y="1752600"/>
            <a:ext cx="6353017" cy="4229100"/>
          </a:xfrm>
        </p:spPr>
        <p:txBody>
          <a:bodyPr/>
          <a:lstStyle/>
          <a:p>
            <a:r>
              <a:rPr lang="en-US" dirty="0" smtClean="0"/>
              <a:t>Productivity – the rate at which an ecosystems producers capture and store energy in a given unit of time. The rate at which organisms produce biomass</a:t>
            </a:r>
          </a:p>
          <a:p>
            <a:r>
              <a:rPr lang="en-US" dirty="0" smtClean="0"/>
              <a:t>Depends on many variables: number of producers, amount of sunlight, nutrient availability, time of year, precipitation, climate  </a:t>
            </a:r>
            <a:r>
              <a:rPr lang="en-US" dirty="0" err="1" smtClean="0"/>
              <a:t>ect</a:t>
            </a:r>
            <a:r>
              <a:rPr lang="en-US" dirty="0" smtClean="0"/>
              <a:t>…</a:t>
            </a:r>
            <a:endParaRPr lang="en-US" dirty="0"/>
          </a:p>
        </p:txBody>
      </p:sp>
      <p:pic>
        <p:nvPicPr>
          <p:cNvPr id="8194" name="Picture 2" descr="Image result for growing crops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0997" y="1643269"/>
            <a:ext cx="4284740" cy="412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4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2.3 – The Balance of Matter and Energy Exchange</a:t>
            </a:r>
            <a:endParaRPr lang="en-US" dirty="0"/>
          </a:p>
        </p:txBody>
      </p:sp>
      <p:sp>
        <p:nvSpPr>
          <p:cNvPr id="3" name="Content Placeholder 2"/>
          <p:cNvSpPr>
            <a:spLocks noGrp="1"/>
          </p:cNvSpPr>
          <p:nvPr>
            <p:ph idx="1"/>
          </p:nvPr>
        </p:nvSpPr>
        <p:spPr>
          <a:xfrm>
            <a:off x="1065214" y="1752600"/>
            <a:ext cx="6353017" cy="4229100"/>
          </a:xfrm>
        </p:spPr>
        <p:txBody>
          <a:bodyPr/>
          <a:lstStyle/>
          <a:p>
            <a:pPr marL="0" indent="0">
              <a:buNone/>
            </a:pPr>
            <a:r>
              <a:rPr lang="en-US" dirty="0" smtClean="0"/>
              <a:t>Activity: Biosphere in a bottle!</a:t>
            </a:r>
          </a:p>
          <a:p>
            <a:pPr marL="0" indent="0">
              <a:buNone/>
            </a:pPr>
            <a:r>
              <a:rPr lang="en-US" dirty="0" smtClean="0"/>
              <a:t>Similar to the Investigation in your textbook on page 57.</a:t>
            </a:r>
            <a:endParaRPr lang="en-US" dirty="0"/>
          </a:p>
        </p:txBody>
      </p:sp>
      <p:pic>
        <p:nvPicPr>
          <p:cNvPr id="5" name="Picture 4" descr="Image result for biosphere in a bottle project out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169" y="1752600"/>
            <a:ext cx="4400135" cy="38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7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0" y="669701"/>
            <a:ext cx="6858002" cy="1828800"/>
          </a:xfrm>
        </p:spPr>
        <p:txBody>
          <a:bodyPr/>
          <a:lstStyle/>
          <a:p>
            <a:r>
              <a:rPr lang="en-US" dirty="0" smtClean="0"/>
              <a:t>Homework</a:t>
            </a:r>
            <a:endParaRPr lang="en-US" dirty="0"/>
          </a:p>
        </p:txBody>
      </p:sp>
      <p:sp>
        <p:nvSpPr>
          <p:cNvPr id="3" name="Text Placeholder 2"/>
          <p:cNvSpPr>
            <a:spLocks noGrp="1"/>
          </p:cNvSpPr>
          <p:nvPr>
            <p:ph type="body" idx="1"/>
          </p:nvPr>
        </p:nvSpPr>
        <p:spPr>
          <a:xfrm>
            <a:off x="4265609" y="2600459"/>
            <a:ext cx="7196587" cy="2731394"/>
          </a:xfrm>
        </p:spPr>
        <p:txBody>
          <a:bodyPr/>
          <a:lstStyle/>
          <a:p>
            <a:r>
              <a:rPr lang="en-US" dirty="0" smtClean="0"/>
              <a:t>Unit A Review Questions 1-23 Page 68-69</a:t>
            </a:r>
          </a:p>
          <a:p>
            <a:endParaRPr lang="en-US" dirty="0" smtClean="0">
              <a:solidFill>
                <a:srgbClr val="FF0000"/>
              </a:solidFill>
            </a:endParaRPr>
          </a:p>
          <a:p>
            <a:r>
              <a:rPr lang="en-US" dirty="0" smtClean="0">
                <a:solidFill>
                  <a:srgbClr val="FF0000"/>
                </a:solidFill>
              </a:rPr>
              <a:t>Chapter 2 Test next Tuesday.</a:t>
            </a:r>
          </a:p>
          <a:p>
            <a:r>
              <a:rPr lang="en-US" dirty="0" smtClean="0">
                <a:solidFill>
                  <a:srgbClr val="FF0000"/>
                </a:solidFill>
              </a:rPr>
              <a:t>Unit Exam coming up Thursday.</a:t>
            </a:r>
          </a:p>
          <a:p>
            <a:endParaRPr lang="en-US" dirty="0"/>
          </a:p>
        </p:txBody>
      </p:sp>
    </p:spTree>
    <p:extLst>
      <p:ext uri="{BB962C8B-B14F-4D97-AF65-F5344CB8AC3E}">
        <p14:creationId xmlns:p14="http://schemas.microsoft.com/office/powerpoint/2010/main" val="257447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 – How Energy Enters the Biosphere</a:t>
            </a:r>
            <a:endParaRPr lang="en-US" dirty="0"/>
          </a:p>
        </p:txBody>
      </p:sp>
      <p:sp>
        <p:nvSpPr>
          <p:cNvPr id="3" name="Content Placeholder 2"/>
          <p:cNvSpPr>
            <a:spLocks noGrp="1"/>
          </p:cNvSpPr>
          <p:nvPr>
            <p:ph idx="1"/>
          </p:nvPr>
        </p:nvSpPr>
        <p:spPr>
          <a:xfrm>
            <a:off x="382633" y="1829873"/>
            <a:ext cx="5992409" cy="4229100"/>
          </a:xfrm>
        </p:spPr>
        <p:txBody>
          <a:bodyPr/>
          <a:lstStyle/>
          <a:p>
            <a:pPr marL="0" indent="0">
              <a:buNone/>
            </a:pPr>
            <a:r>
              <a:rPr lang="en-US" dirty="0" smtClean="0"/>
              <a:t>A closer look at Consumers:</a:t>
            </a:r>
          </a:p>
          <a:p>
            <a:r>
              <a:rPr lang="en-US" dirty="0" smtClean="0"/>
              <a:t>Primary – herbivores</a:t>
            </a:r>
          </a:p>
          <a:p>
            <a:r>
              <a:rPr lang="en-US" dirty="0" smtClean="0"/>
              <a:t>Secondary – omnivore/carnivore</a:t>
            </a:r>
          </a:p>
          <a:p>
            <a:r>
              <a:rPr lang="en-US" dirty="0" smtClean="0"/>
              <a:t>Tertiary - carnivore</a:t>
            </a:r>
          </a:p>
          <a:p>
            <a:r>
              <a:rPr lang="en-US" dirty="0" smtClean="0"/>
              <a:t>Decomposers – fungi, bacteria, insects, worms</a:t>
            </a:r>
            <a:endParaRPr lang="en-US" dirty="0"/>
          </a:p>
        </p:txBody>
      </p:sp>
      <p:pic>
        <p:nvPicPr>
          <p:cNvPr id="2050" name="Picture 2" descr="Image result for consumers food c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086923"/>
            <a:ext cx="5715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0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Text Placeholder 2"/>
          <p:cNvSpPr>
            <a:spLocks noGrp="1"/>
          </p:cNvSpPr>
          <p:nvPr>
            <p:ph type="body" idx="1"/>
          </p:nvPr>
        </p:nvSpPr>
        <p:spPr>
          <a:xfrm>
            <a:off x="4265610" y="3733800"/>
            <a:ext cx="6858002" cy="1224566"/>
          </a:xfrm>
        </p:spPr>
        <p:txBody>
          <a:bodyPr/>
          <a:lstStyle/>
          <a:p>
            <a:r>
              <a:rPr lang="en-US" dirty="0" smtClean="0"/>
              <a:t>Read Section 1.1 Summary – Page 14</a:t>
            </a:r>
          </a:p>
          <a:p>
            <a:r>
              <a:rPr lang="en-US" dirty="0" smtClean="0"/>
              <a:t>Section 1.1 Questions 1-8 due tomorrow</a:t>
            </a:r>
          </a:p>
          <a:p>
            <a:r>
              <a:rPr lang="en-US" dirty="0" smtClean="0"/>
              <a:t>Worksheet</a:t>
            </a:r>
            <a:endParaRPr lang="en-US" dirty="0"/>
          </a:p>
        </p:txBody>
      </p:sp>
    </p:spTree>
    <p:extLst>
      <p:ext uri="{BB962C8B-B14F-4D97-AF65-F5344CB8AC3E}">
        <p14:creationId xmlns:p14="http://schemas.microsoft.com/office/powerpoint/2010/main" val="381735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 – How Energy is Transferred in the Biosphere</a:t>
            </a:r>
            <a:endParaRPr lang="en-US" dirty="0"/>
          </a:p>
        </p:txBody>
      </p:sp>
      <p:sp>
        <p:nvSpPr>
          <p:cNvPr id="3" name="Content Placeholder 2"/>
          <p:cNvSpPr>
            <a:spLocks noGrp="1"/>
          </p:cNvSpPr>
          <p:nvPr>
            <p:ph idx="1"/>
          </p:nvPr>
        </p:nvSpPr>
        <p:spPr>
          <a:xfrm>
            <a:off x="395513" y="1804115"/>
            <a:ext cx="6314380" cy="4229100"/>
          </a:xfrm>
        </p:spPr>
        <p:txBody>
          <a:bodyPr/>
          <a:lstStyle/>
          <a:p>
            <a:r>
              <a:rPr lang="en-US" dirty="0" smtClean="0"/>
              <a:t>Review of Trophic Levels (Last Day)</a:t>
            </a:r>
          </a:p>
          <a:p>
            <a:r>
              <a:rPr lang="en-US" dirty="0" smtClean="0"/>
              <a:t>Food Chains vs Food Webs</a:t>
            </a:r>
          </a:p>
          <a:p>
            <a:pPr lvl="1"/>
            <a:r>
              <a:rPr lang="en-US" dirty="0" smtClean="0"/>
              <a:t>Chain – linear pathways</a:t>
            </a:r>
          </a:p>
          <a:p>
            <a:pPr lvl="1"/>
            <a:r>
              <a:rPr lang="en-US" dirty="0" smtClean="0"/>
              <a:t>Web – shows connections between food chains</a:t>
            </a:r>
          </a:p>
          <a:p>
            <a:r>
              <a:rPr lang="en-US" dirty="0" smtClean="0"/>
              <a:t>Rule of ten applies to all food chains (used as a simplification)</a:t>
            </a:r>
            <a:endParaRPr lang="en-US" dirty="0"/>
          </a:p>
        </p:txBody>
      </p:sp>
      <p:pic>
        <p:nvPicPr>
          <p:cNvPr id="3074" name="Picture 2" descr="Image result for food web and chain"/>
          <p:cNvPicPr>
            <a:picLocks noChangeAspect="1" noChangeArrowheads="1"/>
          </p:cNvPicPr>
          <p:nvPr/>
        </p:nvPicPr>
        <p:blipFill rotWithShape="1">
          <a:blip r:embed="rId2">
            <a:extLst>
              <a:ext uri="{28A0092B-C50C-407E-A947-70E740481C1C}">
                <a14:useLocalDpi xmlns:a14="http://schemas.microsoft.com/office/drawing/2010/main" val="0"/>
              </a:ext>
            </a:extLst>
          </a:blip>
          <a:srcRect l="3673" t="22109"/>
          <a:stretch/>
        </p:blipFill>
        <p:spPr bwMode="auto">
          <a:xfrm>
            <a:off x="6542467" y="1804115"/>
            <a:ext cx="5452885" cy="390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8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 – How Energy is Transferred in the Biosphere</a:t>
            </a:r>
            <a:endParaRPr lang="en-US" dirty="0"/>
          </a:p>
        </p:txBody>
      </p:sp>
      <p:sp>
        <p:nvSpPr>
          <p:cNvPr id="3" name="Content Placeholder 2"/>
          <p:cNvSpPr>
            <a:spLocks noGrp="1"/>
          </p:cNvSpPr>
          <p:nvPr>
            <p:ph idx="1"/>
          </p:nvPr>
        </p:nvSpPr>
        <p:spPr>
          <a:xfrm>
            <a:off x="1065214" y="1752600"/>
            <a:ext cx="5850741" cy="4229100"/>
          </a:xfrm>
        </p:spPr>
        <p:txBody>
          <a:bodyPr>
            <a:normAutofit/>
          </a:bodyPr>
          <a:lstStyle/>
          <a:p>
            <a:pPr marL="0" indent="0">
              <a:buNone/>
            </a:pPr>
            <a:r>
              <a:rPr lang="en-US" dirty="0" smtClean="0"/>
              <a:t>Energy Pyramids</a:t>
            </a:r>
          </a:p>
          <a:p>
            <a:r>
              <a:rPr lang="en-US" dirty="0" smtClean="0"/>
              <a:t>Pyramid of Numbers – indicates the number of organisms at each trophic level. Useful but time consuming! </a:t>
            </a:r>
          </a:p>
          <a:p>
            <a:pPr lvl="1"/>
            <a:r>
              <a:rPr lang="en-US" dirty="0" smtClean="0"/>
              <a:t>Can be regular or inverted depending on the ecosystem</a:t>
            </a:r>
          </a:p>
          <a:p>
            <a:pPr lvl="1"/>
            <a:r>
              <a:rPr lang="en-US" dirty="0" smtClean="0"/>
              <a:t>Doesn’t take into account the size of the organisms</a:t>
            </a:r>
          </a:p>
        </p:txBody>
      </p:sp>
      <p:pic>
        <p:nvPicPr>
          <p:cNvPr id="5122" name="Picture 2" descr="Image result for pyramid of numbers forest"/>
          <p:cNvPicPr>
            <a:picLocks noChangeAspect="1" noChangeArrowheads="1"/>
          </p:cNvPicPr>
          <p:nvPr/>
        </p:nvPicPr>
        <p:blipFill rotWithShape="1">
          <a:blip r:embed="rId2">
            <a:extLst>
              <a:ext uri="{28A0092B-C50C-407E-A947-70E740481C1C}">
                <a14:useLocalDpi xmlns:a14="http://schemas.microsoft.com/office/drawing/2010/main" val="0"/>
              </a:ext>
            </a:extLst>
          </a:blip>
          <a:srcRect b="16685"/>
          <a:stretch/>
        </p:blipFill>
        <p:spPr bwMode="auto">
          <a:xfrm>
            <a:off x="7290470" y="1216517"/>
            <a:ext cx="2227017" cy="27318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yramid of numbers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470" y="4057325"/>
            <a:ext cx="4162425"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yramid of biom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063" y="1585440"/>
            <a:ext cx="2752725" cy="2476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Section 1.2 – How Energy is Transferred in the Biosphere</a:t>
            </a:r>
            <a:endParaRPr lang="en-US" dirty="0"/>
          </a:p>
        </p:txBody>
      </p:sp>
      <p:sp>
        <p:nvSpPr>
          <p:cNvPr id="3" name="Content Placeholder 2"/>
          <p:cNvSpPr>
            <a:spLocks noGrp="1"/>
          </p:cNvSpPr>
          <p:nvPr>
            <p:ph idx="1"/>
          </p:nvPr>
        </p:nvSpPr>
        <p:spPr>
          <a:xfrm>
            <a:off x="205875" y="1904999"/>
            <a:ext cx="4572188" cy="4229100"/>
          </a:xfrm>
        </p:spPr>
        <p:txBody>
          <a:bodyPr/>
          <a:lstStyle/>
          <a:p>
            <a:r>
              <a:rPr lang="en-US" dirty="0"/>
              <a:t>Pyramid of Biomass – dry mass of living or once living organisms per unit area (g/cm</a:t>
            </a:r>
            <a:r>
              <a:rPr lang="en-US" baseline="30000" dirty="0"/>
              <a:t>3</a:t>
            </a:r>
            <a:r>
              <a:rPr lang="en-US" dirty="0"/>
              <a:t>)</a:t>
            </a:r>
          </a:p>
          <a:p>
            <a:pPr lvl="1"/>
            <a:r>
              <a:rPr lang="en-US" dirty="0"/>
              <a:t>Can be regular or inverted depending on the ecosystem</a:t>
            </a:r>
          </a:p>
          <a:p>
            <a:pPr lvl="1"/>
            <a:r>
              <a:rPr lang="en-US" dirty="0"/>
              <a:t>Scientists cant come to a consensus on the type of biomass to measure for the pyramids</a:t>
            </a:r>
          </a:p>
          <a:p>
            <a:endParaRPr lang="en-US" dirty="0"/>
          </a:p>
        </p:txBody>
      </p:sp>
      <p:pic>
        <p:nvPicPr>
          <p:cNvPr id="6148" name="Picture 4" descr="Image result for pyramid of bio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644" y="3247442"/>
            <a:ext cx="4545214" cy="332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 – How Energy is Transferred in the Biosphere</a:t>
            </a:r>
            <a:endParaRPr lang="en-US" dirty="0"/>
          </a:p>
        </p:txBody>
      </p:sp>
      <p:sp>
        <p:nvSpPr>
          <p:cNvPr id="3" name="Content Placeholder 2"/>
          <p:cNvSpPr>
            <a:spLocks noGrp="1"/>
          </p:cNvSpPr>
          <p:nvPr>
            <p:ph idx="1"/>
          </p:nvPr>
        </p:nvSpPr>
        <p:spPr/>
        <p:txBody>
          <a:bodyPr/>
          <a:lstStyle/>
          <a:p>
            <a:r>
              <a:rPr lang="en-US" dirty="0"/>
              <a:t>Pyramid of Energy – shows the total amount of energy that is transferred through each trophic level.</a:t>
            </a:r>
          </a:p>
          <a:p>
            <a:pPr lvl="1"/>
            <a:r>
              <a:rPr lang="en-US" dirty="0"/>
              <a:t>We don’t have inverted </a:t>
            </a:r>
            <a:r>
              <a:rPr lang="en-US" dirty="0" smtClean="0"/>
              <a:t>pyramids</a:t>
            </a:r>
          </a:p>
          <a:p>
            <a:pPr lvl="1"/>
            <a:r>
              <a:rPr lang="en-US" dirty="0" smtClean="0"/>
              <a:t>Rule of 10!</a:t>
            </a:r>
            <a:endParaRPr lang="en-US" dirty="0"/>
          </a:p>
          <a:p>
            <a:endParaRPr lang="en-US" dirty="0"/>
          </a:p>
        </p:txBody>
      </p:sp>
      <p:pic>
        <p:nvPicPr>
          <p:cNvPr id="5" name="Picture 2" descr="Image result for pyramid of numb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426" y="3058354"/>
            <a:ext cx="6760380" cy="369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666</TotalTime>
  <Words>1317</Words>
  <Application>Microsoft Office PowerPoint</Application>
  <PresentationFormat>Widescreen</PresentationFormat>
  <Paragraphs>152</Paragraphs>
  <Slides>33</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Segoe Print</vt:lpstr>
      <vt:lpstr>Nature Illustration 16x9</vt:lpstr>
      <vt:lpstr>Energy and Matter Exchange in the Biosphere</vt:lpstr>
      <vt:lpstr>Section 1.1 – How Energy Enters the Biosphere</vt:lpstr>
      <vt:lpstr>Section 1.1 – How Energy Enters the Biosphere</vt:lpstr>
      <vt:lpstr>Section 1.1 – How Energy Enters the Biosphere</vt:lpstr>
      <vt:lpstr>Homework</vt:lpstr>
      <vt:lpstr>Section 1.2 – How Energy is Transferred in the Biosphere</vt:lpstr>
      <vt:lpstr>Section 1.2 – How Energy is Transferred in the Biosphere</vt:lpstr>
      <vt:lpstr>Section 1.2 – How Energy is Transferred in the Biosphere</vt:lpstr>
      <vt:lpstr>Section 1.2 – How Energy is Transferred in the Biosphere</vt:lpstr>
      <vt:lpstr>Homework</vt:lpstr>
      <vt:lpstr>Section 2.1 – The Role of Water in Cycles of Matter</vt:lpstr>
      <vt:lpstr>Video: Water</vt:lpstr>
      <vt:lpstr>Section 2.1 – The Role of Water in Cycles of Matter</vt:lpstr>
      <vt:lpstr>Section 2.2 – Biogeochemical Cycles</vt:lpstr>
      <vt:lpstr>The carbon and oxygen cycles</vt:lpstr>
      <vt:lpstr>The carbon and oxygen cycles</vt:lpstr>
      <vt:lpstr>The sulfur cycle &amp; Acid Deposition</vt:lpstr>
      <vt:lpstr>The sulfur cycle &amp; Acid Deposition</vt:lpstr>
      <vt:lpstr>The sulfur cycle &amp; Acid Deposition</vt:lpstr>
      <vt:lpstr>The nitrogen cycle</vt:lpstr>
      <vt:lpstr>The nitrogen cycle</vt:lpstr>
      <vt:lpstr>The nitrogen cycle</vt:lpstr>
      <vt:lpstr>The nitrogen cycle</vt:lpstr>
      <vt:lpstr>The nitrogen cycle</vt:lpstr>
      <vt:lpstr>The phosphorous cycle</vt:lpstr>
      <vt:lpstr>The phosphorous cycle</vt:lpstr>
      <vt:lpstr>The phosphorous cycle</vt:lpstr>
      <vt:lpstr>Homework</vt:lpstr>
      <vt:lpstr>Section 2.2 – Biogeochemical Cycles</vt:lpstr>
      <vt:lpstr>Section 2.2 – Biogeochemical Cycles</vt:lpstr>
      <vt:lpstr>Section 2.3 – The Balance of Matter and Energy Exchange</vt:lpstr>
      <vt:lpstr>Section 2.3 – The Balance of Matter and Energy Exchange</vt:lpstr>
      <vt:lpstr>Homework</vt:lpstr>
    </vt:vector>
  </TitlesOfParts>
  <Company>SSD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Matter Exchange in the Biosphere</dc:title>
  <dc:creator>Rebecca Redding</dc:creator>
  <cp:lastModifiedBy>Rebecca Pullishy</cp:lastModifiedBy>
  <cp:revision>22</cp:revision>
  <dcterms:created xsi:type="dcterms:W3CDTF">2017-01-26T19:27:19Z</dcterms:created>
  <dcterms:modified xsi:type="dcterms:W3CDTF">2018-09-10T16:25:32Z</dcterms:modified>
</cp:coreProperties>
</file>