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57"/>
  </p:notesMasterIdLst>
  <p:handoutMasterIdLst>
    <p:handoutMasterId r:id="rId58"/>
  </p:handoutMasterIdLst>
  <p:sldIdLst>
    <p:sldId id="258" r:id="rId3"/>
    <p:sldId id="259" r:id="rId4"/>
    <p:sldId id="260" r:id="rId5"/>
    <p:sldId id="261" r:id="rId6"/>
    <p:sldId id="262" r:id="rId7"/>
    <p:sldId id="31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11" r:id="rId36"/>
    <p:sldId id="290" r:id="rId37"/>
    <p:sldId id="291" r:id="rId38"/>
    <p:sldId id="307" r:id="rId39"/>
    <p:sldId id="308" r:id="rId40"/>
    <p:sldId id="292" r:id="rId41"/>
    <p:sldId id="312" r:id="rId42"/>
    <p:sldId id="309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16A6A-2921-45DF-9FC1-38DD5F2F68F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D6866B6-80AE-4F11-B8CF-621838691522}">
      <dgm:prSet/>
      <dgm:spPr/>
      <dgm:t>
        <a:bodyPr/>
        <a:lstStyle/>
        <a:p>
          <a:r>
            <a:rPr lang="en-US"/>
            <a:t>Writing: treat the polyatomic ion as an anion and do the drop and swap like you would with the other ionic compounds</a:t>
          </a:r>
        </a:p>
      </dgm:t>
    </dgm:pt>
    <dgm:pt modelId="{E921F2CD-BE75-428C-8595-FEAEE7942856}" type="parTrans" cxnId="{81DA165B-17C6-415E-AAEB-BEF6BE302343}">
      <dgm:prSet/>
      <dgm:spPr/>
      <dgm:t>
        <a:bodyPr/>
        <a:lstStyle/>
        <a:p>
          <a:endParaRPr lang="en-US"/>
        </a:p>
      </dgm:t>
    </dgm:pt>
    <dgm:pt modelId="{B81320B0-0821-41AD-8DE6-CD1FFBC847CD}" type="sibTrans" cxnId="{81DA165B-17C6-415E-AAEB-BEF6BE302343}">
      <dgm:prSet/>
      <dgm:spPr/>
      <dgm:t>
        <a:bodyPr/>
        <a:lstStyle/>
        <a:p>
          <a:endParaRPr lang="en-US"/>
        </a:p>
      </dgm:t>
    </dgm:pt>
    <dgm:pt modelId="{764AB38E-3553-47DF-95BA-99C2EA158433}">
      <dgm:prSet/>
      <dgm:spPr/>
      <dgm:t>
        <a:bodyPr/>
        <a:lstStyle/>
        <a:p>
          <a:r>
            <a:rPr lang="en-US"/>
            <a:t>Naming: easy! No need to change anything with the name</a:t>
          </a:r>
        </a:p>
      </dgm:t>
    </dgm:pt>
    <dgm:pt modelId="{973B204D-4910-4FD9-AAFB-EB069D76FE4B}" type="parTrans" cxnId="{D5E7B573-109D-446B-99BC-F737C5E8F79A}">
      <dgm:prSet/>
      <dgm:spPr/>
      <dgm:t>
        <a:bodyPr/>
        <a:lstStyle/>
        <a:p>
          <a:endParaRPr lang="en-US"/>
        </a:p>
      </dgm:t>
    </dgm:pt>
    <dgm:pt modelId="{2BED01C8-4D4C-49CA-A566-D8FAF1B7DC5C}" type="sibTrans" cxnId="{D5E7B573-109D-446B-99BC-F737C5E8F79A}">
      <dgm:prSet/>
      <dgm:spPr/>
      <dgm:t>
        <a:bodyPr/>
        <a:lstStyle/>
        <a:p>
          <a:endParaRPr lang="en-US"/>
        </a:p>
      </dgm:t>
    </dgm:pt>
    <dgm:pt modelId="{F4BA7A7B-EB42-4C66-BFEF-BF2658813FC7}">
      <dgm:prSet/>
      <dgm:spPr/>
      <dgm:t>
        <a:bodyPr/>
        <a:lstStyle/>
        <a:p>
          <a:r>
            <a:rPr lang="en-US"/>
            <a:t>Use your data booklet for the polyatomic ion chart.</a:t>
          </a:r>
        </a:p>
      </dgm:t>
    </dgm:pt>
    <dgm:pt modelId="{E3FDC304-B632-40B7-9F96-225A6EF577B9}" type="parTrans" cxnId="{62626EC2-45AF-4B4B-9764-83A9E7493E67}">
      <dgm:prSet/>
      <dgm:spPr/>
      <dgm:t>
        <a:bodyPr/>
        <a:lstStyle/>
        <a:p>
          <a:endParaRPr lang="en-US"/>
        </a:p>
      </dgm:t>
    </dgm:pt>
    <dgm:pt modelId="{B66E71AB-A703-4CBE-9A43-DC48631E050B}" type="sibTrans" cxnId="{62626EC2-45AF-4B4B-9764-83A9E7493E67}">
      <dgm:prSet/>
      <dgm:spPr/>
      <dgm:t>
        <a:bodyPr/>
        <a:lstStyle/>
        <a:p>
          <a:endParaRPr lang="en-US"/>
        </a:p>
      </dgm:t>
    </dgm:pt>
    <dgm:pt modelId="{E7FFE35D-3086-4CD5-AFE2-9112092E2269}">
      <dgm:prSet/>
      <dgm:spPr/>
      <dgm:t>
        <a:bodyPr/>
        <a:lstStyle/>
        <a:p>
          <a:r>
            <a:rPr lang="en-US"/>
            <a:t>Lets try a few!</a:t>
          </a:r>
        </a:p>
      </dgm:t>
    </dgm:pt>
    <dgm:pt modelId="{4E1396FC-A9DE-4EB3-8A1B-A28BBBE5DE0D}" type="parTrans" cxnId="{66543AA2-1768-4BA0-AF11-5A24728830CC}">
      <dgm:prSet/>
      <dgm:spPr/>
      <dgm:t>
        <a:bodyPr/>
        <a:lstStyle/>
        <a:p>
          <a:endParaRPr lang="en-US"/>
        </a:p>
      </dgm:t>
    </dgm:pt>
    <dgm:pt modelId="{A7B0E8C3-CF76-4D02-9149-55703150AAAE}" type="sibTrans" cxnId="{66543AA2-1768-4BA0-AF11-5A24728830CC}">
      <dgm:prSet/>
      <dgm:spPr/>
      <dgm:t>
        <a:bodyPr/>
        <a:lstStyle/>
        <a:p>
          <a:endParaRPr lang="en-US"/>
        </a:p>
      </dgm:t>
    </dgm:pt>
    <dgm:pt modelId="{93A449E4-9187-4D83-8E14-112DEA41F2B1}" type="pres">
      <dgm:prSet presAssocID="{28316A6A-2921-45DF-9FC1-38DD5F2F68F4}" presName="linear" presStyleCnt="0">
        <dgm:presLayoutVars>
          <dgm:animLvl val="lvl"/>
          <dgm:resizeHandles val="exact"/>
        </dgm:presLayoutVars>
      </dgm:prSet>
      <dgm:spPr/>
    </dgm:pt>
    <dgm:pt modelId="{CC0DA297-F5AA-4924-AF47-74F6DDD6DA1F}" type="pres">
      <dgm:prSet presAssocID="{3D6866B6-80AE-4F11-B8CF-62183869152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BD5A97A-C19E-4FD1-AEF3-B8EFA075A882}" type="pres">
      <dgm:prSet presAssocID="{B81320B0-0821-41AD-8DE6-CD1FFBC847CD}" presName="spacer" presStyleCnt="0"/>
      <dgm:spPr/>
    </dgm:pt>
    <dgm:pt modelId="{6EFA61AF-E94F-4852-A816-5C5BD5CBFBB9}" type="pres">
      <dgm:prSet presAssocID="{764AB38E-3553-47DF-95BA-99C2EA15843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4BE989A-F1D3-4224-8A27-499CB2FDF387}" type="pres">
      <dgm:prSet presAssocID="{2BED01C8-4D4C-49CA-A566-D8FAF1B7DC5C}" presName="spacer" presStyleCnt="0"/>
      <dgm:spPr/>
    </dgm:pt>
    <dgm:pt modelId="{767918A1-B835-4A91-BB9C-DE5E694694BE}" type="pres">
      <dgm:prSet presAssocID="{F4BA7A7B-EB42-4C66-BFEF-BF2658813FC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351B20-5A38-4C02-B8D6-3AC91F89C006}" type="pres">
      <dgm:prSet presAssocID="{B66E71AB-A703-4CBE-9A43-DC48631E050B}" presName="spacer" presStyleCnt="0"/>
      <dgm:spPr/>
    </dgm:pt>
    <dgm:pt modelId="{F039C055-957D-4881-9278-5D35CF731346}" type="pres">
      <dgm:prSet presAssocID="{E7FFE35D-3086-4CD5-AFE2-9112092E226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2E9C26-35AC-4CE2-8E7B-D120BF481D58}" type="presOf" srcId="{E7FFE35D-3086-4CD5-AFE2-9112092E2269}" destId="{F039C055-957D-4881-9278-5D35CF731346}" srcOrd="0" destOrd="0" presId="urn:microsoft.com/office/officeart/2005/8/layout/vList2"/>
    <dgm:cxn modelId="{F2C8D126-319B-4635-BDF0-E387CC48F0ED}" type="presOf" srcId="{28316A6A-2921-45DF-9FC1-38DD5F2F68F4}" destId="{93A449E4-9187-4D83-8E14-112DEA41F2B1}" srcOrd="0" destOrd="0" presId="urn:microsoft.com/office/officeart/2005/8/layout/vList2"/>
    <dgm:cxn modelId="{81DA165B-17C6-415E-AAEB-BEF6BE302343}" srcId="{28316A6A-2921-45DF-9FC1-38DD5F2F68F4}" destId="{3D6866B6-80AE-4F11-B8CF-621838691522}" srcOrd="0" destOrd="0" parTransId="{E921F2CD-BE75-428C-8595-FEAEE7942856}" sibTransId="{B81320B0-0821-41AD-8DE6-CD1FFBC847CD}"/>
    <dgm:cxn modelId="{7F62DF61-04DC-4477-BAE1-43F021CFDB2F}" type="presOf" srcId="{764AB38E-3553-47DF-95BA-99C2EA158433}" destId="{6EFA61AF-E94F-4852-A816-5C5BD5CBFBB9}" srcOrd="0" destOrd="0" presId="urn:microsoft.com/office/officeart/2005/8/layout/vList2"/>
    <dgm:cxn modelId="{D5E7B573-109D-446B-99BC-F737C5E8F79A}" srcId="{28316A6A-2921-45DF-9FC1-38DD5F2F68F4}" destId="{764AB38E-3553-47DF-95BA-99C2EA158433}" srcOrd="1" destOrd="0" parTransId="{973B204D-4910-4FD9-AAFB-EB069D76FE4B}" sibTransId="{2BED01C8-4D4C-49CA-A566-D8FAF1B7DC5C}"/>
    <dgm:cxn modelId="{29770E99-2C69-488A-8EB2-EAC521BBCB94}" type="presOf" srcId="{3D6866B6-80AE-4F11-B8CF-621838691522}" destId="{CC0DA297-F5AA-4924-AF47-74F6DDD6DA1F}" srcOrd="0" destOrd="0" presId="urn:microsoft.com/office/officeart/2005/8/layout/vList2"/>
    <dgm:cxn modelId="{66543AA2-1768-4BA0-AF11-5A24728830CC}" srcId="{28316A6A-2921-45DF-9FC1-38DD5F2F68F4}" destId="{E7FFE35D-3086-4CD5-AFE2-9112092E2269}" srcOrd="3" destOrd="0" parTransId="{4E1396FC-A9DE-4EB3-8A1B-A28BBBE5DE0D}" sibTransId="{A7B0E8C3-CF76-4D02-9149-55703150AAAE}"/>
    <dgm:cxn modelId="{5FAF50BC-CD8A-48D0-B3CA-6F471CD646E8}" type="presOf" srcId="{F4BA7A7B-EB42-4C66-BFEF-BF2658813FC7}" destId="{767918A1-B835-4A91-BB9C-DE5E694694BE}" srcOrd="0" destOrd="0" presId="urn:microsoft.com/office/officeart/2005/8/layout/vList2"/>
    <dgm:cxn modelId="{62626EC2-45AF-4B4B-9764-83A9E7493E67}" srcId="{28316A6A-2921-45DF-9FC1-38DD5F2F68F4}" destId="{F4BA7A7B-EB42-4C66-BFEF-BF2658813FC7}" srcOrd="2" destOrd="0" parTransId="{E3FDC304-B632-40B7-9F96-225A6EF577B9}" sibTransId="{B66E71AB-A703-4CBE-9A43-DC48631E050B}"/>
    <dgm:cxn modelId="{FF449212-353B-438D-9718-4D9B2AADC118}" type="presParOf" srcId="{93A449E4-9187-4D83-8E14-112DEA41F2B1}" destId="{CC0DA297-F5AA-4924-AF47-74F6DDD6DA1F}" srcOrd="0" destOrd="0" presId="urn:microsoft.com/office/officeart/2005/8/layout/vList2"/>
    <dgm:cxn modelId="{50923BC3-102F-471F-9C28-604D16F63E9A}" type="presParOf" srcId="{93A449E4-9187-4D83-8E14-112DEA41F2B1}" destId="{6BD5A97A-C19E-4FD1-AEF3-B8EFA075A882}" srcOrd="1" destOrd="0" presId="urn:microsoft.com/office/officeart/2005/8/layout/vList2"/>
    <dgm:cxn modelId="{D6C5E1B4-EE12-4E5F-9269-BFAE635E8CD7}" type="presParOf" srcId="{93A449E4-9187-4D83-8E14-112DEA41F2B1}" destId="{6EFA61AF-E94F-4852-A816-5C5BD5CBFBB9}" srcOrd="2" destOrd="0" presId="urn:microsoft.com/office/officeart/2005/8/layout/vList2"/>
    <dgm:cxn modelId="{925D7DDA-F87E-4A6F-A704-90D3ECB128B4}" type="presParOf" srcId="{93A449E4-9187-4D83-8E14-112DEA41F2B1}" destId="{74BE989A-F1D3-4224-8A27-499CB2FDF387}" srcOrd="3" destOrd="0" presId="urn:microsoft.com/office/officeart/2005/8/layout/vList2"/>
    <dgm:cxn modelId="{1FCD0A2F-06AE-4500-8D8C-C7AB2CE58E5B}" type="presParOf" srcId="{93A449E4-9187-4D83-8E14-112DEA41F2B1}" destId="{767918A1-B835-4A91-BB9C-DE5E694694BE}" srcOrd="4" destOrd="0" presId="urn:microsoft.com/office/officeart/2005/8/layout/vList2"/>
    <dgm:cxn modelId="{A57AE02E-C431-4EDB-AB98-0C0436B351FD}" type="presParOf" srcId="{93A449E4-9187-4D83-8E14-112DEA41F2B1}" destId="{9F351B20-5A38-4C02-B8D6-3AC91F89C006}" srcOrd="5" destOrd="0" presId="urn:microsoft.com/office/officeart/2005/8/layout/vList2"/>
    <dgm:cxn modelId="{6C9DD84F-89FD-4C43-BFDE-117048372397}" type="presParOf" srcId="{93A449E4-9187-4D83-8E14-112DEA41F2B1}" destId="{F039C055-957D-4881-9278-5D35CF7313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CD6D64-5568-4AB2-9584-0FDAE4F23D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5C14DDB-BAA3-47A4-83BD-D32E65E6F350}">
      <dgm:prSet/>
      <dgm:spPr/>
      <dgm:t>
        <a:bodyPr/>
        <a:lstStyle/>
        <a:p>
          <a:r>
            <a:rPr lang="en-US"/>
            <a:t>Have more than one stable charge</a:t>
          </a:r>
        </a:p>
      </dgm:t>
    </dgm:pt>
    <dgm:pt modelId="{AB9430D6-FCBE-4FE5-9174-6337D0EE60F1}" type="parTrans" cxnId="{8602A359-A33A-4926-BFBF-9FBD1FE494C8}">
      <dgm:prSet/>
      <dgm:spPr/>
      <dgm:t>
        <a:bodyPr/>
        <a:lstStyle/>
        <a:p>
          <a:endParaRPr lang="en-US"/>
        </a:p>
      </dgm:t>
    </dgm:pt>
    <dgm:pt modelId="{5D6BDAD1-7EFB-42C2-975A-113C9E2CE131}" type="sibTrans" cxnId="{8602A359-A33A-4926-BFBF-9FBD1FE494C8}">
      <dgm:prSet/>
      <dgm:spPr/>
      <dgm:t>
        <a:bodyPr/>
        <a:lstStyle/>
        <a:p>
          <a:endParaRPr lang="en-US"/>
        </a:p>
      </dgm:t>
    </dgm:pt>
    <dgm:pt modelId="{150AEF8E-AA27-4B69-B801-E13F400AA951}">
      <dgm:prSet/>
      <dgm:spPr/>
      <dgm:t>
        <a:bodyPr/>
        <a:lstStyle/>
        <a:p>
          <a:r>
            <a:rPr lang="en-US"/>
            <a:t>Use Roman Numerals when writing the names (I, II, III, IV, V)</a:t>
          </a:r>
        </a:p>
      </dgm:t>
    </dgm:pt>
    <dgm:pt modelId="{07D60405-D2DE-4DB3-866E-9B7AA5F4FCBD}" type="parTrans" cxnId="{C8ADD923-75B9-43FB-BE2E-A0773E61C79B}">
      <dgm:prSet/>
      <dgm:spPr/>
      <dgm:t>
        <a:bodyPr/>
        <a:lstStyle/>
        <a:p>
          <a:endParaRPr lang="en-US"/>
        </a:p>
      </dgm:t>
    </dgm:pt>
    <dgm:pt modelId="{03D9482D-3247-420A-9E73-B5106AA00E7E}" type="sibTrans" cxnId="{C8ADD923-75B9-43FB-BE2E-A0773E61C79B}">
      <dgm:prSet/>
      <dgm:spPr/>
      <dgm:t>
        <a:bodyPr/>
        <a:lstStyle/>
        <a:p>
          <a:endParaRPr lang="en-US"/>
        </a:p>
      </dgm:t>
    </dgm:pt>
    <dgm:pt modelId="{B331AA77-F3F5-4BA1-84F2-BF70E6D28088}">
      <dgm:prSet/>
      <dgm:spPr/>
      <dgm:t>
        <a:bodyPr/>
        <a:lstStyle/>
        <a:p>
          <a:r>
            <a:rPr lang="en-US"/>
            <a:t>If it is not specified, assume that the most common ion is being used – periodic table will show you the most common (listed first)</a:t>
          </a:r>
        </a:p>
      </dgm:t>
    </dgm:pt>
    <dgm:pt modelId="{D614BEB1-5EC3-47BB-A68E-919B0B32204C}" type="parTrans" cxnId="{3CFA2418-16A9-471B-B6A0-28C58650865A}">
      <dgm:prSet/>
      <dgm:spPr/>
      <dgm:t>
        <a:bodyPr/>
        <a:lstStyle/>
        <a:p>
          <a:endParaRPr lang="en-US"/>
        </a:p>
      </dgm:t>
    </dgm:pt>
    <dgm:pt modelId="{4D018F49-0CA7-4AA8-BAEC-0ACA3BC8399F}" type="sibTrans" cxnId="{3CFA2418-16A9-471B-B6A0-28C58650865A}">
      <dgm:prSet/>
      <dgm:spPr/>
      <dgm:t>
        <a:bodyPr/>
        <a:lstStyle/>
        <a:p>
          <a:endParaRPr lang="en-US"/>
        </a:p>
      </dgm:t>
    </dgm:pt>
    <dgm:pt modelId="{57D98E94-E335-4C17-96B6-F364A15A9D62}">
      <dgm:prSet/>
      <dgm:spPr/>
      <dgm:t>
        <a:bodyPr/>
        <a:lstStyle/>
        <a:p>
          <a:r>
            <a:rPr lang="en-US"/>
            <a:t>Examples – FeCl</a:t>
          </a:r>
          <a:r>
            <a:rPr lang="en-US" baseline="-25000"/>
            <a:t>3</a:t>
          </a:r>
          <a:r>
            <a:rPr lang="en-US"/>
            <a:t>, copper (II) sulphate, Cr</a:t>
          </a:r>
          <a:r>
            <a:rPr lang="en-US" baseline="-25000"/>
            <a:t>2</a:t>
          </a:r>
          <a:r>
            <a:rPr lang="en-US"/>
            <a:t>S</a:t>
          </a:r>
          <a:r>
            <a:rPr lang="en-US" baseline="-25000"/>
            <a:t>3</a:t>
          </a:r>
          <a:r>
            <a:rPr lang="en-US"/>
            <a:t>, lead (IV) oxide.</a:t>
          </a:r>
        </a:p>
      </dgm:t>
    </dgm:pt>
    <dgm:pt modelId="{36FE632B-0809-4017-A079-CA0070B130C0}" type="parTrans" cxnId="{7D8BF1E7-3843-4F9F-9150-9736FD7A919E}">
      <dgm:prSet/>
      <dgm:spPr/>
      <dgm:t>
        <a:bodyPr/>
        <a:lstStyle/>
        <a:p>
          <a:endParaRPr lang="en-US"/>
        </a:p>
      </dgm:t>
    </dgm:pt>
    <dgm:pt modelId="{8CFF5CBB-B650-4BCA-B120-C788F5A2258D}" type="sibTrans" cxnId="{7D8BF1E7-3843-4F9F-9150-9736FD7A919E}">
      <dgm:prSet/>
      <dgm:spPr/>
      <dgm:t>
        <a:bodyPr/>
        <a:lstStyle/>
        <a:p>
          <a:endParaRPr lang="en-US"/>
        </a:p>
      </dgm:t>
    </dgm:pt>
    <dgm:pt modelId="{E979F449-C224-4203-96CD-1D0C802986C6}" type="pres">
      <dgm:prSet presAssocID="{D2CD6D64-5568-4AB2-9584-0FDAE4F23DBA}" presName="linear" presStyleCnt="0">
        <dgm:presLayoutVars>
          <dgm:animLvl val="lvl"/>
          <dgm:resizeHandles val="exact"/>
        </dgm:presLayoutVars>
      </dgm:prSet>
      <dgm:spPr/>
    </dgm:pt>
    <dgm:pt modelId="{96777172-E0DE-476B-89E2-3E350DC5BD80}" type="pres">
      <dgm:prSet presAssocID="{35C14DDB-BAA3-47A4-83BD-D32E65E6F3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852D06-134A-4096-BCDB-CB24435811F7}" type="pres">
      <dgm:prSet presAssocID="{5D6BDAD1-7EFB-42C2-975A-113C9E2CE131}" presName="spacer" presStyleCnt="0"/>
      <dgm:spPr/>
    </dgm:pt>
    <dgm:pt modelId="{D04E6E85-E928-4C65-9CBF-45DD3ED973A2}" type="pres">
      <dgm:prSet presAssocID="{150AEF8E-AA27-4B69-B801-E13F400AA95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32117E4-6159-429C-A462-040B960E9882}" type="pres">
      <dgm:prSet presAssocID="{03D9482D-3247-420A-9E73-B5106AA00E7E}" presName="spacer" presStyleCnt="0"/>
      <dgm:spPr/>
    </dgm:pt>
    <dgm:pt modelId="{F5C2E9BD-70F4-464A-8D73-D20BEBAEAA2D}" type="pres">
      <dgm:prSet presAssocID="{B331AA77-F3F5-4BA1-84F2-BF70E6D280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C01A002-4073-45DA-AB5C-E64762E61B14}" type="pres">
      <dgm:prSet presAssocID="{4D018F49-0CA7-4AA8-BAEC-0ACA3BC8399F}" presName="spacer" presStyleCnt="0"/>
      <dgm:spPr/>
    </dgm:pt>
    <dgm:pt modelId="{0779ED25-BEF4-4E1A-A4F5-CBAD40F23921}" type="pres">
      <dgm:prSet presAssocID="{57D98E94-E335-4C17-96B6-F364A15A9D6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FA2418-16A9-471B-B6A0-28C58650865A}" srcId="{D2CD6D64-5568-4AB2-9584-0FDAE4F23DBA}" destId="{B331AA77-F3F5-4BA1-84F2-BF70E6D28088}" srcOrd="2" destOrd="0" parTransId="{D614BEB1-5EC3-47BB-A68E-919B0B32204C}" sibTransId="{4D018F49-0CA7-4AA8-BAEC-0ACA3BC8399F}"/>
    <dgm:cxn modelId="{C8ADD923-75B9-43FB-BE2E-A0773E61C79B}" srcId="{D2CD6D64-5568-4AB2-9584-0FDAE4F23DBA}" destId="{150AEF8E-AA27-4B69-B801-E13F400AA951}" srcOrd="1" destOrd="0" parTransId="{07D60405-D2DE-4DB3-866E-9B7AA5F4FCBD}" sibTransId="{03D9482D-3247-420A-9E73-B5106AA00E7E}"/>
    <dgm:cxn modelId="{4178093B-FF76-4F43-94DD-0443157B2A99}" type="presOf" srcId="{B331AA77-F3F5-4BA1-84F2-BF70E6D28088}" destId="{F5C2E9BD-70F4-464A-8D73-D20BEBAEAA2D}" srcOrd="0" destOrd="0" presId="urn:microsoft.com/office/officeart/2005/8/layout/vList2"/>
    <dgm:cxn modelId="{DF49C33D-7808-48C5-A8D2-83D1A746FC35}" type="presOf" srcId="{57D98E94-E335-4C17-96B6-F364A15A9D62}" destId="{0779ED25-BEF4-4E1A-A4F5-CBAD40F23921}" srcOrd="0" destOrd="0" presId="urn:microsoft.com/office/officeart/2005/8/layout/vList2"/>
    <dgm:cxn modelId="{D13FD578-5502-4FC7-B0C4-6DD368E9C03B}" type="presOf" srcId="{D2CD6D64-5568-4AB2-9584-0FDAE4F23DBA}" destId="{E979F449-C224-4203-96CD-1D0C802986C6}" srcOrd="0" destOrd="0" presId="urn:microsoft.com/office/officeart/2005/8/layout/vList2"/>
    <dgm:cxn modelId="{8602A359-A33A-4926-BFBF-9FBD1FE494C8}" srcId="{D2CD6D64-5568-4AB2-9584-0FDAE4F23DBA}" destId="{35C14DDB-BAA3-47A4-83BD-D32E65E6F350}" srcOrd="0" destOrd="0" parTransId="{AB9430D6-FCBE-4FE5-9174-6337D0EE60F1}" sibTransId="{5D6BDAD1-7EFB-42C2-975A-113C9E2CE131}"/>
    <dgm:cxn modelId="{95ED6EA5-D5A9-47BB-ADE2-0D053ADDE5CC}" type="presOf" srcId="{150AEF8E-AA27-4B69-B801-E13F400AA951}" destId="{D04E6E85-E928-4C65-9CBF-45DD3ED973A2}" srcOrd="0" destOrd="0" presId="urn:microsoft.com/office/officeart/2005/8/layout/vList2"/>
    <dgm:cxn modelId="{C695A6B0-982C-4F2C-A005-5FE8E0548E5A}" type="presOf" srcId="{35C14DDB-BAA3-47A4-83BD-D32E65E6F350}" destId="{96777172-E0DE-476B-89E2-3E350DC5BD80}" srcOrd="0" destOrd="0" presId="urn:microsoft.com/office/officeart/2005/8/layout/vList2"/>
    <dgm:cxn modelId="{7D8BF1E7-3843-4F9F-9150-9736FD7A919E}" srcId="{D2CD6D64-5568-4AB2-9584-0FDAE4F23DBA}" destId="{57D98E94-E335-4C17-96B6-F364A15A9D62}" srcOrd="3" destOrd="0" parTransId="{36FE632B-0809-4017-A079-CA0070B130C0}" sibTransId="{8CFF5CBB-B650-4BCA-B120-C788F5A2258D}"/>
    <dgm:cxn modelId="{F0024811-8FF3-42F7-BFC7-A280B0C892F5}" type="presParOf" srcId="{E979F449-C224-4203-96CD-1D0C802986C6}" destId="{96777172-E0DE-476B-89E2-3E350DC5BD80}" srcOrd="0" destOrd="0" presId="urn:microsoft.com/office/officeart/2005/8/layout/vList2"/>
    <dgm:cxn modelId="{474D4118-3C74-4EFC-8BDD-BD564B2589FA}" type="presParOf" srcId="{E979F449-C224-4203-96CD-1D0C802986C6}" destId="{5F852D06-134A-4096-BCDB-CB24435811F7}" srcOrd="1" destOrd="0" presId="urn:microsoft.com/office/officeart/2005/8/layout/vList2"/>
    <dgm:cxn modelId="{31327EED-6977-4319-B6DB-22CCB6781F1E}" type="presParOf" srcId="{E979F449-C224-4203-96CD-1D0C802986C6}" destId="{D04E6E85-E928-4C65-9CBF-45DD3ED973A2}" srcOrd="2" destOrd="0" presId="urn:microsoft.com/office/officeart/2005/8/layout/vList2"/>
    <dgm:cxn modelId="{181B4722-1081-4A90-83B6-0C0426A759F3}" type="presParOf" srcId="{E979F449-C224-4203-96CD-1D0C802986C6}" destId="{B32117E4-6159-429C-A462-040B960E9882}" srcOrd="3" destOrd="0" presId="urn:microsoft.com/office/officeart/2005/8/layout/vList2"/>
    <dgm:cxn modelId="{1EB8EFA8-2F8F-46A0-A2CE-C3B30B751554}" type="presParOf" srcId="{E979F449-C224-4203-96CD-1D0C802986C6}" destId="{F5C2E9BD-70F4-464A-8D73-D20BEBAEAA2D}" srcOrd="4" destOrd="0" presId="urn:microsoft.com/office/officeart/2005/8/layout/vList2"/>
    <dgm:cxn modelId="{D47A2F33-39EB-4FAA-8539-863BBBC9869E}" type="presParOf" srcId="{E979F449-C224-4203-96CD-1D0C802986C6}" destId="{9C01A002-4073-45DA-AB5C-E64762E61B14}" srcOrd="5" destOrd="0" presId="urn:microsoft.com/office/officeart/2005/8/layout/vList2"/>
    <dgm:cxn modelId="{6022A127-9794-4011-8A87-B9A0D386499C}" type="presParOf" srcId="{E979F449-C224-4203-96CD-1D0C802986C6}" destId="{0779ED25-BEF4-4E1A-A4F5-CBAD40F239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F6DD63-0E8E-4017-B03A-711AE81D030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ADA051E-BD47-44EC-9518-D984ED61FCA9}">
      <dgm:prSet/>
      <dgm:spPr/>
      <dgm:t>
        <a:bodyPr/>
        <a:lstStyle/>
        <a:p>
          <a:r>
            <a:rPr lang="en-US"/>
            <a:t>All reactions involve the production of new substances</a:t>
          </a:r>
        </a:p>
      </dgm:t>
    </dgm:pt>
    <dgm:pt modelId="{633CC32D-A877-4C87-B753-F035CB454999}" type="parTrans" cxnId="{063840DA-B848-4BCB-9979-D6316C6C9CDE}">
      <dgm:prSet/>
      <dgm:spPr/>
      <dgm:t>
        <a:bodyPr/>
        <a:lstStyle/>
        <a:p>
          <a:endParaRPr lang="en-US"/>
        </a:p>
      </dgm:t>
    </dgm:pt>
    <dgm:pt modelId="{E49AE0D0-86AE-486C-BA4B-5C46F3C0DB20}" type="sibTrans" cxnId="{063840DA-B848-4BCB-9979-D6316C6C9CDE}">
      <dgm:prSet/>
      <dgm:spPr/>
      <dgm:t>
        <a:bodyPr/>
        <a:lstStyle/>
        <a:p>
          <a:endParaRPr lang="en-US"/>
        </a:p>
      </dgm:t>
    </dgm:pt>
    <dgm:pt modelId="{8BE95BD6-1EC4-4D8A-B0BF-DE56DFCCD890}">
      <dgm:prSet/>
      <dgm:spPr/>
      <dgm:t>
        <a:bodyPr/>
        <a:lstStyle/>
        <a:p>
          <a:r>
            <a:rPr lang="en-US"/>
            <a:t>All reactions involve a flow of energy</a:t>
          </a:r>
        </a:p>
      </dgm:t>
    </dgm:pt>
    <dgm:pt modelId="{8A801B84-9CF2-4222-9082-4199D2878A6C}" type="parTrans" cxnId="{9DB06F26-EC9C-423B-97DA-B147856234FE}">
      <dgm:prSet/>
      <dgm:spPr/>
      <dgm:t>
        <a:bodyPr/>
        <a:lstStyle/>
        <a:p>
          <a:endParaRPr lang="en-US"/>
        </a:p>
      </dgm:t>
    </dgm:pt>
    <dgm:pt modelId="{06EB4D11-300B-4D24-85F3-D7904091AB17}" type="sibTrans" cxnId="{9DB06F26-EC9C-423B-97DA-B147856234FE}">
      <dgm:prSet/>
      <dgm:spPr/>
      <dgm:t>
        <a:bodyPr/>
        <a:lstStyle/>
        <a:p>
          <a:endParaRPr lang="en-US"/>
        </a:p>
      </dgm:t>
    </dgm:pt>
    <dgm:pt modelId="{C8B1B1EF-72D8-4706-8D07-F0DA879C968E}">
      <dgm:prSet/>
      <dgm:spPr/>
      <dgm:t>
        <a:bodyPr/>
        <a:lstStyle/>
        <a:p>
          <a:r>
            <a:rPr lang="en-US"/>
            <a:t>When new substances are formed in chemical reactions, a change of state is usually observed</a:t>
          </a:r>
        </a:p>
      </dgm:t>
    </dgm:pt>
    <dgm:pt modelId="{CC616479-CBE6-4701-992E-435C5E021710}" type="parTrans" cxnId="{E17B6A1F-EE66-4C9F-90AD-7BC59748A516}">
      <dgm:prSet/>
      <dgm:spPr/>
      <dgm:t>
        <a:bodyPr/>
        <a:lstStyle/>
        <a:p>
          <a:endParaRPr lang="en-US"/>
        </a:p>
      </dgm:t>
    </dgm:pt>
    <dgm:pt modelId="{FD6169E3-CBC4-4549-B6A9-DF91EC5B26C2}" type="sibTrans" cxnId="{E17B6A1F-EE66-4C9F-90AD-7BC59748A516}">
      <dgm:prSet/>
      <dgm:spPr/>
      <dgm:t>
        <a:bodyPr/>
        <a:lstStyle/>
        <a:p>
          <a:endParaRPr lang="en-US"/>
        </a:p>
      </dgm:t>
    </dgm:pt>
    <dgm:pt modelId="{0CB5CDE4-0095-40B2-AD4D-947DE45F01F4}">
      <dgm:prSet/>
      <dgm:spPr/>
      <dgm:t>
        <a:bodyPr/>
        <a:lstStyle/>
        <a:p>
          <a:r>
            <a:rPr lang="en-US"/>
            <a:t>All chemical reactions are consistent with the ‘law of conservation of mass’</a:t>
          </a:r>
        </a:p>
      </dgm:t>
    </dgm:pt>
    <dgm:pt modelId="{9DCE8DC7-DF8F-4EEA-A7F9-257F10268869}" type="parTrans" cxnId="{F0B8C141-B1DF-4654-965E-981647656EC8}">
      <dgm:prSet/>
      <dgm:spPr/>
      <dgm:t>
        <a:bodyPr/>
        <a:lstStyle/>
        <a:p>
          <a:endParaRPr lang="en-US"/>
        </a:p>
      </dgm:t>
    </dgm:pt>
    <dgm:pt modelId="{DE5CA339-8186-487E-AF92-4E9232759D23}" type="sibTrans" cxnId="{F0B8C141-B1DF-4654-965E-981647656EC8}">
      <dgm:prSet/>
      <dgm:spPr/>
      <dgm:t>
        <a:bodyPr/>
        <a:lstStyle/>
        <a:p>
          <a:endParaRPr lang="en-US"/>
        </a:p>
      </dgm:t>
    </dgm:pt>
    <dgm:pt modelId="{AD3578A2-C075-4FA7-B158-9957AD56AF1E}" type="pres">
      <dgm:prSet presAssocID="{0AF6DD63-0E8E-4017-B03A-711AE81D0304}" presName="root" presStyleCnt="0">
        <dgm:presLayoutVars>
          <dgm:dir/>
          <dgm:resizeHandles val="exact"/>
        </dgm:presLayoutVars>
      </dgm:prSet>
      <dgm:spPr/>
    </dgm:pt>
    <dgm:pt modelId="{18B0D8F3-47BF-4B8F-9050-EC5323E20ED9}" type="pres">
      <dgm:prSet presAssocID="{9ADA051E-BD47-44EC-9518-D984ED61FCA9}" presName="compNode" presStyleCnt="0"/>
      <dgm:spPr/>
    </dgm:pt>
    <dgm:pt modelId="{F20B49A3-226F-4719-98C2-0D7C38509F7F}" type="pres">
      <dgm:prSet presAssocID="{9ADA051E-BD47-44EC-9518-D984ED61FCA9}" presName="bgRect" presStyleLbl="bgShp" presStyleIdx="0" presStyleCnt="4"/>
      <dgm:spPr/>
    </dgm:pt>
    <dgm:pt modelId="{E162DD1F-3ABA-485C-B03F-CAEC99040618}" type="pres">
      <dgm:prSet presAssocID="{9ADA051E-BD47-44EC-9518-D984ED61FCA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A68DBFDA-CC6E-4093-BC4D-0C3D3CBA8360}" type="pres">
      <dgm:prSet presAssocID="{9ADA051E-BD47-44EC-9518-D984ED61FCA9}" presName="spaceRect" presStyleCnt="0"/>
      <dgm:spPr/>
    </dgm:pt>
    <dgm:pt modelId="{A83FCD7E-5959-42A5-903E-EABDD35E2D06}" type="pres">
      <dgm:prSet presAssocID="{9ADA051E-BD47-44EC-9518-D984ED61FCA9}" presName="parTx" presStyleLbl="revTx" presStyleIdx="0" presStyleCnt="4">
        <dgm:presLayoutVars>
          <dgm:chMax val="0"/>
          <dgm:chPref val="0"/>
        </dgm:presLayoutVars>
      </dgm:prSet>
      <dgm:spPr/>
    </dgm:pt>
    <dgm:pt modelId="{DFD93165-09E5-4841-9D9B-3DB4B0F6488E}" type="pres">
      <dgm:prSet presAssocID="{E49AE0D0-86AE-486C-BA4B-5C46F3C0DB20}" presName="sibTrans" presStyleCnt="0"/>
      <dgm:spPr/>
    </dgm:pt>
    <dgm:pt modelId="{A38885F3-9459-4E7C-87E1-1F5F9EFAAEC9}" type="pres">
      <dgm:prSet presAssocID="{8BE95BD6-1EC4-4D8A-B0BF-DE56DFCCD890}" presName="compNode" presStyleCnt="0"/>
      <dgm:spPr/>
    </dgm:pt>
    <dgm:pt modelId="{CBB97EBA-480B-4332-B26D-CB41F8C3D052}" type="pres">
      <dgm:prSet presAssocID="{8BE95BD6-1EC4-4D8A-B0BF-DE56DFCCD890}" presName="bgRect" presStyleLbl="bgShp" presStyleIdx="1" presStyleCnt="4"/>
      <dgm:spPr/>
    </dgm:pt>
    <dgm:pt modelId="{EB7297C7-D4F6-4824-8D1E-F544414A4A18}" type="pres">
      <dgm:prSet presAssocID="{8BE95BD6-1EC4-4D8A-B0BF-DE56DFCCD8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8CC7D9D3-1515-454C-AA92-03675CDCB373}" type="pres">
      <dgm:prSet presAssocID="{8BE95BD6-1EC4-4D8A-B0BF-DE56DFCCD890}" presName="spaceRect" presStyleCnt="0"/>
      <dgm:spPr/>
    </dgm:pt>
    <dgm:pt modelId="{C05B8838-ACD5-46BA-9022-DE7B5121B445}" type="pres">
      <dgm:prSet presAssocID="{8BE95BD6-1EC4-4D8A-B0BF-DE56DFCCD890}" presName="parTx" presStyleLbl="revTx" presStyleIdx="1" presStyleCnt="4">
        <dgm:presLayoutVars>
          <dgm:chMax val="0"/>
          <dgm:chPref val="0"/>
        </dgm:presLayoutVars>
      </dgm:prSet>
      <dgm:spPr/>
    </dgm:pt>
    <dgm:pt modelId="{ECF4EF8A-C56B-4C46-9090-6BC64921C79E}" type="pres">
      <dgm:prSet presAssocID="{06EB4D11-300B-4D24-85F3-D7904091AB17}" presName="sibTrans" presStyleCnt="0"/>
      <dgm:spPr/>
    </dgm:pt>
    <dgm:pt modelId="{36EE547B-5C76-425E-A2C2-4B0407B90864}" type="pres">
      <dgm:prSet presAssocID="{C8B1B1EF-72D8-4706-8D07-F0DA879C968E}" presName="compNode" presStyleCnt="0"/>
      <dgm:spPr/>
    </dgm:pt>
    <dgm:pt modelId="{56EA1D43-D746-426E-80E2-4DA3B5316B80}" type="pres">
      <dgm:prSet presAssocID="{C8B1B1EF-72D8-4706-8D07-F0DA879C968E}" presName="bgRect" presStyleLbl="bgShp" presStyleIdx="2" presStyleCnt="4"/>
      <dgm:spPr/>
    </dgm:pt>
    <dgm:pt modelId="{B51A9FAB-47C9-429A-9095-B59F33075B4C}" type="pres">
      <dgm:prSet presAssocID="{C8B1B1EF-72D8-4706-8D07-F0DA879C96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75905060-1E5C-42FE-9644-99669E63620F}" type="pres">
      <dgm:prSet presAssocID="{C8B1B1EF-72D8-4706-8D07-F0DA879C968E}" presName="spaceRect" presStyleCnt="0"/>
      <dgm:spPr/>
    </dgm:pt>
    <dgm:pt modelId="{D4C2C414-DC89-4455-9D95-222876970BCA}" type="pres">
      <dgm:prSet presAssocID="{C8B1B1EF-72D8-4706-8D07-F0DA879C968E}" presName="parTx" presStyleLbl="revTx" presStyleIdx="2" presStyleCnt="4">
        <dgm:presLayoutVars>
          <dgm:chMax val="0"/>
          <dgm:chPref val="0"/>
        </dgm:presLayoutVars>
      </dgm:prSet>
      <dgm:spPr/>
    </dgm:pt>
    <dgm:pt modelId="{54E1490B-E3E5-413A-82C2-BA6B77ED8B2E}" type="pres">
      <dgm:prSet presAssocID="{FD6169E3-CBC4-4549-B6A9-DF91EC5B26C2}" presName="sibTrans" presStyleCnt="0"/>
      <dgm:spPr/>
    </dgm:pt>
    <dgm:pt modelId="{5F8545DD-87A9-430A-895F-FACDCBBB6D81}" type="pres">
      <dgm:prSet presAssocID="{0CB5CDE4-0095-40B2-AD4D-947DE45F01F4}" presName="compNode" presStyleCnt="0"/>
      <dgm:spPr/>
    </dgm:pt>
    <dgm:pt modelId="{219AC8D7-D012-438C-A048-CA47CBDD1130}" type="pres">
      <dgm:prSet presAssocID="{0CB5CDE4-0095-40B2-AD4D-947DE45F01F4}" presName="bgRect" presStyleLbl="bgShp" presStyleIdx="3" presStyleCnt="4"/>
      <dgm:spPr/>
    </dgm:pt>
    <dgm:pt modelId="{652C386C-2B16-4B33-ACFB-FC8F56897266}" type="pres">
      <dgm:prSet presAssocID="{0CB5CDE4-0095-40B2-AD4D-947DE45F01F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F784AE62-649E-445C-9B4C-670415BA75D1}" type="pres">
      <dgm:prSet presAssocID="{0CB5CDE4-0095-40B2-AD4D-947DE45F01F4}" presName="spaceRect" presStyleCnt="0"/>
      <dgm:spPr/>
    </dgm:pt>
    <dgm:pt modelId="{04C4313A-5907-4207-9B19-D28EC59BDB51}" type="pres">
      <dgm:prSet presAssocID="{0CB5CDE4-0095-40B2-AD4D-947DE45F01F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17B6A1F-EE66-4C9F-90AD-7BC59748A516}" srcId="{0AF6DD63-0E8E-4017-B03A-711AE81D0304}" destId="{C8B1B1EF-72D8-4706-8D07-F0DA879C968E}" srcOrd="2" destOrd="0" parTransId="{CC616479-CBE6-4701-992E-435C5E021710}" sibTransId="{FD6169E3-CBC4-4549-B6A9-DF91EC5B26C2}"/>
    <dgm:cxn modelId="{9DB06F26-EC9C-423B-97DA-B147856234FE}" srcId="{0AF6DD63-0E8E-4017-B03A-711AE81D0304}" destId="{8BE95BD6-1EC4-4D8A-B0BF-DE56DFCCD890}" srcOrd="1" destOrd="0" parTransId="{8A801B84-9CF2-4222-9082-4199D2878A6C}" sibTransId="{06EB4D11-300B-4D24-85F3-D7904091AB17}"/>
    <dgm:cxn modelId="{F0B8C141-B1DF-4654-965E-981647656EC8}" srcId="{0AF6DD63-0E8E-4017-B03A-711AE81D0304}" destId="{0CB5CDE4-0095-40B2-AD4D-947DE45F01F4}" srcOrd="3" destOrd="0" parTransId="{9DCE8DC7-DF8F-4EEA-A7F9-257F10268869}" sibTransId="{DE5CA339-8186-487E-AF92-4E9232759D23}"/>
    <dgm:cxn modelId="{36855C4F-8E96-4090-B0A0-792C59F23E62}" type="presOf" srcId="{8BE95BD6-1EC4-4D8A-B0BF-DE56DFCCD890}" destId="{C05B8838-ACD5-46BA-9022-DE7B5121B445}" srcOrd="0" destOrd="0" presId="urn:microsoft.com/office/officeart/2018/2/layout/IconVerticalSolidList"/>
    <dgm:cxn modelId="{39B8EA50-56CD-4993-A4B1-C27AF2DE459E}" type="presOf" srcId="{0AF6DD63-0E8E-4017-B03A-711AE81D0304}" destId="{AD3578A2-C075-4FA7-B158-9957AD56AF1E}" srcOrd="0" destOrd="0" presId="urn:microsoft.com/office/officeart/2018/2/layout/IconVerticalSolidList"/>
    <dgm:cxn modelId="{274C64A1-3ACA-492A-B84A-C28508CA3F57}" type="presOf" srcId="{9ADA051E-BD47-44EC-9518-D984ED61FCA9}" destId="{A83FCD7E-5959-42A5-903E-EABDD35E2D06}" srcOrd="0" destOrd="0" presId="urn:microsoft.com/office/officeart/2018/2/layout/IconVerticalSolidList"/>
    <dgm:cxn modelId="{98419CCF-A004-4EF0-B5F6-E8E823BB3096}" type="presOf" srcId="{C8B1B1EF-72D8-4706-8D07-F0DA879C968E}" destId="{D4C2C414-DC89-4455-9D95-222876970BCA}" srcOrd="0" destOrd="0" presId="urn:microsoft.com/office/officeart/2018/2/layout/IconVerticalSolidList"/>
    <dgm:cxn modelId="{063840DA-B848-4BCB-9979-D6316C6C9CDE}" srcId="{0AF6DD63-0E8E-4017-B03A-711AE81D0304}" destId="{9ADA051E-BD47-44EC-9518-D984ED61FCA9}" srcOrd="0" destOrd="0" parTransId="{633CC32D-A877-4C87-B753-F035CB454999}" sibTransId="{E49AE0D0-86AE-486C-BA4B-5C46F3C0DB20}"/>
    <dgm:cxn modelId="{F585CCF2-8BAD-4D5D-9973-691EFCD0DC55}" type="presOf" srcId="{0CB5CDE4-0095-40B2-AD4D-947DE45F01F4}" destId="{04C4313A-5907-4207-9B19-D28EC59BDB51}" srcOrd="0" destOrd="0" presId="urn:microsoft.com/office/officeart/2018/2/layout/IconVerticalSolidList"/>
    <dgm:cxn modelId="{EB158E6A-BB3A-4B87-949F-2A9D3E8226BD}" type="presParOf" srcId="{AD3578A2-C075-4FA7-B158-9957AD56AF1E}" destId="{18B0D8F3-47BF-4B8F-9050-EC5323E20ED9}" srcOrd="0" destOrd="0" presId="urn:microsoft.com/office/officeart/2018/2/layout/IconVerticalSolidList"/>
    <dgm:cxn modelId="{DB3B8D6E-FAAD-4324-B150-E3BF41A29101}" type="presParOf" srcId="{18B0D8F3-47BF-4B8F-9050-EC5323E20ED9}" destId="{F20B49A3-226F-4719-98C2-0D7C38509F7F}" srcOrd="0" destOrd="0" presId="urn:microsoft.com/office/officeart/2018/2/layout/IconVerticalSolidList"/>
    <dgm:cxn modelId="{F966D8BC-C0D5-4394-83DD-2E1EA41782CE}" type="presParOf" srcId="{18B0D8F3-47BF-4B8F-9050-EC5323E20ED9}" destId="{E162DD1F-3ABA-485C-B03F-CAEC99040618}" srcOrd="1" destOrd="0" presId="urn:microsoft.com/office/officeart/2018/2/layout/IconVerticalSolidList"/>
    <dgm:cxn modelId="{321B13AB-DADE-4569-82C5-4E3C277AD1A1}" type="presParOf" srcId="{18B0D8F3-47BF-4B8F-9050-EC5323E20ED9}" destId="{A68DBFDA-CC6E-4093-BC4D-0C3D3CBA8360}" srcOrd="2" destOrd="0" presId="urn:microsoft.com/office/officeart/2018/2/layout/IconVerticalSolidList"/>
    <dgm:cxn modelId="{AF6A1439-6FD6-47FC-8D41-827687786112}" type="presParOf" srcId="{18B0D8F3-47BF-4B8F-9050-EC5323E20ED9}" destId="{A83FCD7E-5959-42A5-903E-EABDD35E2D06}" srcOrd="3" destOrd="0" presId="urn:microsoft.com/office/officeart/2018/2/layout/IconVerticalSolidList"/>
    <dgm:cxn modelId="{25510FCA-6974-4E25-B0F9-F525AD9E4016}" type="presParOf" srcId="{AD3578A2-C075-4FA7-B158-9957AD56AF1E}" destId="{DFD93165-09E5-4841-9D9B-3DB4B0F6488E}" srcOrd="1" destOrd="0" presId="urn:microsoft.com/office/officeart/2018/2/layout/IconVerticalSolidList"/>
    <dgm:cxn modelId="{1D1CD410-F3AB-433B-9419-63E1FEA7BEA2}" type="presParOf" srcId="{AD3578A2-C075-4FA7-B158-9957AD56AF1E}" destId="{A38885F3-9459-4E7C-87E1-1F5F9EFAAEC9}" srcOrd="2" destOrd="0" presId="urn:microsoft.com/office/officeart/2018/2/layout/IconVerticalSolidList"/>
    <dgm:cxn modelId="{808F5031-58D7-46D3-9835-5DE4347A131E}" type="presParOf" srcId="{A38885F3-9459-4E7C-87E1-1F5F9EFAAEC9}" destId="{CBB97EBA-480B-4332-B26D-CB41F8C3D052}" srcOrd="0" destOrd="0" presId="urn:microsoft.com/office/officeart/2018/2/layout/IconVerticalSolidList"/>
    <dgm:cxn modelId="{19B724A5-52D6-4ECF-9488-B6F8AA642CB4}" type="presParOf" srcId="{A38885F3-9459-4E7C-87E1-1F5F9EFAAEC9}" destId="{EB7297C7-D4F6-4824-8D1E-F544414A4A18}" srcOrd="1" destOrd="0" presId="urn:microsoft.com/office/officeart/2018/2/layout/IconVerticalSolidList"/>
    <dgm:cxn modelId="{2F700B13-C69D-4113-B7A7-7590C78D01B1}" type="presParOf" srcId="{A38885F3-9459-4E7C-87E1-1F5F9EFAAEC9}" destId="{8CC7D9D3-1515-454C-AA92-03675CDCB373}" srcOrd="2" destOrd="0" presId="urn:microsoft.com/office/officeart/2018/2/layout/IconVerticalSolidList"/>
    <dgm:cxn modelId="{DB4E0678-115C-4D83-8687-9FEEA1B044DF}" type="presParOf" srcId="{A38885F3-9459-4E7C-87E1-1F5F9EFAAEC9}" destId="{C05B8838-ACD5-46BA-9022-DE7B5121B445}" srcOrd="3" destOrd="0" presId="urn:microsoft.com/office/officeart/2018/2/layout/IconVerticalSolidList"/>
    <dgm:cxn modelId="{75CC4277-BC28-4343-A6DD-C94C064E5F29}" type="presParOf" srcId="{AD3578A2-C075-4FA7-B158-9957AD56AF1E}" destId="{ECF4EF8A-C56B-4C46-9090-6BC64921C79E}" srcOrd="3" destOrd="0" presId="urn:microsoft.com/office/officeart/2018/2/layout/IconVerticalSolidList"/>
    <dgm:cxn modelId="{607BD6E7-A4F2-410D-963F-A2623E553A26}" type="presParOf" srcId="{AD3578A2-C075-4FA7-B158-9957AD56AF1E}" destId="{36EE547B-5C76-425E-A2C2-4B0407B90864}" srcOrd="4" destOrd="0" presId="urn:microsoft.com/office/officeart/2018/2/layout/IconVerticalSolidList"/>
    <dgm:cxn modelId="{07CDF7E7-EF91-449D-A919-C91CCFF8D280}" type="presParOf" srcId="{36EE547B-5C76-425E-A2C2-4B0407B90864}" destId="{56EA1D43-D746-426E-80E2-4DA3B5316B80}" srcOrd="0" destOrd="0" presId="urn:microsoft.com/office/officeart/2018/2/layout/IconVerticalSolidList"/>
    <dgm:cxn modelId="{DE629B63-158A-45BF-88CF-0107A4BE6D59}" type="presParOf" srcId="{36EE547B-5C76-425E-A2C2-4B0407B90864}" destId="{B51A9FAB-47C9-429A-9095-B59F33075B4C}" srcOrd="1" destOrd="0" presId="urn:microsoft.com/office/officeart/2018/2/layout/IconVerticalSolidList"/>
    <dgm:cxn modelId="{EF1C1179-B692-4440-B703-F5A6CC096013}" type="presParOf" srcId="{36EE547B-5C76-425E-A2C2-4B0407B90864}" destId="{75905060-1E5C-42FE-9644-99669E63620F}" srcOrd="2" destOrd="0" presId="urn:microsoft.com/office/officeart/2018/2/layout/IconVerticalSolidList"/>
    <dgm:cxn modelId="{ED7D110A-AF92-43B0-9130-5527CE488680}" type="presParOf" srcId="{36EE547B-5C76-425E-A2C2-4B0407B90864}" destId="{D4C2C414-DC89-4455-9D95-222876970BCA}" srcOrd="3" destOrd="0" presId="urn:microsoft.com/office/officeart/2018/2/layout/IconVerticalSolidList"/>
    <dgm:cxn modelId="{B0B39CD5-C564-457F-8E5D-EA3F537A2AC8}" type="presParOf" srcId="{AD3578A2-C075-4FA7-B158-9957AD56AF1E}" destId="{54E1490B-E3E5-413A-82C2-BA6B77ED8B2E}" srcOrd="5" destOrd="0" presId="urn:microsoft.com/office/officeart/2018/2/layout/IconVerticalSolidList"/>
    <dgm:cxn modelId="{EC90AB71-8B8C-4863-A479-924C4C7DA33A}" type="presParOf" srcId="{AD3578A2-C075-4FA7-B158-9957AD56AF1E}" destId="{5F8545DD-87A9-430A-895F-FACDCBBB6D81}" srcOrd="6" destOrd="0" presId="urn:microsoft.com/office/officeart/2018/2/layout/IconVerticalSolidList"/>
    <dgm:cxn modelId="{8366C103-8063-4271-AD9D-8F9660E0B5DD}" type="presParOf" srcId="{5F8545DD-87A9-430A-895F-FACDCBBB6D81}" destId="{219AC8D7-D012-438C-A048-CA47CBDD1130}" srcOrd="0" destOrd="0" presId="urn:microsoft.com/office/officeart/2018/2/layout/IconVerticalSolidList"/>
    <dgm:cxn modelId="{96F66BDB-44FE-4C73-9160-B6DBB3076532}" type="presParOf" srcId="{5F8545DD-87A9-430A-895F-FACDCBBB6D81}" destId="{652C386C-2B16-4B33-ACFB-FC8F56897266}" srcOrd="1" destOrd="0" presId="urn:microsoft.com/office/officeart/2018/2/layout/IconVerticalSolidList"/>
    <dgm:cxn modelId="{0EFAE40C-3BDE-4FFB-956B-4A6B169DCA66}" type="presParOf" srcId="{5F8545DD-87A9-430A-895F-FACDCBBB6D81}" destId="{F784AE62-649E-445C-9B4C-670415BA75D1}" srcOrd="2" destOrd="0" presId="urn:microsoft.com/office/officeart/2018/2/layout/IconVerticalSolidList"/>
    <dgm:cxn modelId="{E4C94F72-9B8B-44DD-9482-D0F6A9918DC8}" type="presParOf" srcId="{5F8545DD-87A9-430A-895F-FACDCBBB6D81}" destId="{04C4313A-5907-4207-9B19-D28EC59BDB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34110A-0B5E-4C84-8695-770A34C3D85A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A0888DE-628F-4EB6-AEAC-E9FDD7097134}">
      <dgm:prSet/>
      <dgm:spPr/>
      <dgm:t>
        <a:bodyPr/>
        <a:lstStyle/>
        <a:p>
          <a:r>
            <a:rPr lang="en-US" dirty="0"/>
            <a:t>Formation		A + B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AB</a:t>
          </a:r>
        </a:p>
      </dgm:t>
    </dgm:pt>
    <dgm:pt modelId="{D7C9174D-937E-4150-8A8C-D182928861D6}" type="parTrans" cxnId="{AA5C82B5-DA7B-44F0-B534-A457D3F282ED}">
      <dgm:prSet/>
      <dgm:spPr/>
      <dgm:t>
        <a:bodyPr/>
        <a:lstStyle/>
        <a:p>
          <a:endParaRPr lang="en-US"/>
        </a:p>
      </dgm:t>
    </dgm:pt>
    <dgm:pt modelId="{E63173E4-F4C5-4F37-A858-1CFCB60853BA}" type="sibTrans" cxnId="{AA5C82B5-DA7B-44F0-B534-A457D3F282ED}">
      <dgm:prSet/>
      <dgm:spPr/>
      <dgm:t>
        <a:bodyPr/>
        <a:lstStyle/>
        <a:p>
          <a:endParaRPr lang="en-US"/>
        </a:p>
      </dgm:t>
    </dgm:pt>
    <dgm:pt modelId="{091AD080-7DE4-4098-BCC3-8AE013C78554}">
      <dgm:prSet/>
      <dgm:spPr/>
      <dgm:t>
        <a:bodyPr/>
        <a:lstStyle/>
        <a:p>
          <a:r>
            <a:rPr lang="en-US"/>
            <a:t>Decomposition		AB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A + B</a:t>
          </a:r>
        </a:p>
      </dgm:t>
    </dgm:pt>
    <dgm:pt modelId="{DF45D716-13F2-412C-B7CC-E31C158FCE3F}" type="parTrans" cxnId="{5082361A-DD6F-46A2-893C-A73BA8596E17}">
      <dgm:prSet/>
      <dgm:spPr/>
      <dgm:t>
        <a:bodyPr/>
        <a:lstStyle/>
        <a:p>
          <a:endParaRPr lang="en-US"/>
        </a:p>
      </dgm:t>
    </dgm:pt>
    <dgm:pt modelId="{1720933C-F12A-49B9-ACB1-9F6A92685C4E}" type="sibTrans" cxnId="{5082361A-DD6F-46A2-893C-A73BA8596E17}">
      <dgm:prSet/>
      <dgm:spPr/>
      <dgm:t>
        <a:bodyPr/>
        <a:lstStyle/>
        <a:p>
          <a:endParaRPr lang="en-US"/>
        </a:p>
      </dgm:t>
    </dgm:pt>
    <dgm:pt modelId="{500A26E1-465F-4D7A-8615-C373782B2872}">
      <dgm:prSet/>
      <dgm:spPr/>
      <dgm:t>
        <a:bodyPr/>
        <a:lstStyle/>
        <a:p>
          <a:r>
            <a:rPr lang="en-US" dirty="0"/>
            <a:t>Combustion		</a:t>
          </a:r>
          <a:r>
            <a:rPr lang="en-US" dirty="0" err="1"/>
            <a:t>C</a:t>
          </a:r>
          <a:r>
            <a:rPr lang="en-US" baseline="-25000" dirty="0" err="1"/>
            <a:t>x</a:t>
          </a:r>
          <a:r>
            <a:rPr lang="en-US" dirty="0" err="1"/>
            <a:t>H</a:t>
          </a:r>
          <a:r>
            <a:rPr lang="en-US" baseline="-25000" dirty="0" err="1"/>
            <a:t>y</a:t>
          </a:r>
          <a:r>
            <a:rPr lang="en-US" dirty="0"/>
            <a:t> + O2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CO</a:t>
          </a:r>
          <a:r>
            <a:rPr lang="en-US" baseline="-25000" dirty="0"/>
            <a:t>2</a:t>
          </a:r>
          <a:r>
            <a:rPr lang="en-US" dirty="0"/>
            <a:t> + H</a:t>
          </a:r>
          <a:r>
            <a:rPr lang="en-US" baseline="-25000" dirty="0"/>
            <a:t>2</a:t>
          </a:r>
          <a:r>
            <a:rPr lang="en-US" dirty="0"/>
            <a:t>O</a:t>
          </a:r>
        </a:p>
      </dgm:t>
    </dgm:pt>
    <dgm:pt modelId="{7C758CC9-D452-49A6-94F8-5F1DC1D96B87}" type="parTrans" cxnId="{D616FEC9-9FCE-4885-BEE1-4D64B632B2ED}">
      <dgm:prSet/>
      <dgm:spPr/>
      <dgm:t>
        <a:bodyPr/>
        <a:lstStyle/>
        <a:p>
          <a:endParaRPr lang="en-US"/>
        </a:p>
      </dgm:t>
    </dgm:pt>
    <dgm:pt modelId="{FF653F81-48B9-4230-9565-22AA92BCC1B9}" type="sibTrans" cxnId="{D616FEC9-9FCE-4885-BEE1-4D64B632B2ED}">
      <dgm:prSet/>
      <dgm:spPr/>
      <dgm:t>
        <a:bodyPr/>
        <a:lstStyle/>
        <a:p>
          <a:endParaRPr lang="en-US"/>
        </a:p>
      </dgm:t>
    </dgm:pt>
    <dgm:pt modelId="{9498856E-D75A-48C7-81CE-804A5B0F574E}">
      <dgm:prSet/>
      <dgm:spPr/>
      <dgm:t>
        <a:bodyPr/>
        <a:lstStyle/>
        <a:p>
          <a:r>
            <a:rPr lang="en-US"/>
            <a:t>Single Replacement 	A + BC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AC + B</a:t>
          </a:r>
        </a:p>
      </dgm:t>
    </dgm:pt>
    <dgm:pt modelId="{A1C8E3CC-6424-47BC-9DE9-006804250A24}" type="parTrans" cxnId="{E13934AC-7BDB-4CB7-8B33-C171BA3EF1CC}">
      <dgm:prSet/>
      <dgm:spPr/>
      <dgm:t>
        <a:bodyPr/>
        <a:lstStyle/>
        <a:p>
          <a:endParaRPr lang="en-US"/>
        </a:p>
      </dgm:t>
    </dgm:pt>
    <dgm:pt modelId="{8E919FE6-92ED-42F8-9D0B-6D483250813E}" type="sibTrans" cxnId="{E13934AC-7BDB-4CB7-8B33-C171BA3EF1CC}">
      <dgm:prSet/>
      <dgm:spPr/>
      <dgm:t>
        <a:bodyPr/>
        <a:lstStyle/>
        <a:p>
          <a:endParaRPr lang="en-US"/>
        </a:p>
      </dgm:t>
    </dgm:pt>
    <dgm:pt modelId="{F04B6377-9AA7-4869-BD1A-DCBD7C957A47}">
      <dgm:prSet/>
      <dgm:spPr/>
      <dgm:t>
        <a:bodyPr/>
        <a:lstStyle/>
        <a:p>
          <a:r>
            <a:rPr lang="en-US" dirty="0"/>
            <a:t>Double Replacement    	AB + CD </a:t>
          </a:r>
          <a:r>
            <a:rPr lang="en-US" dirty="0">
              <a:sym typeface="Wingdings" panose="05000000000000000000" pitchFamily="2" charset="2"/>
            </a:rPr>
            <a:t></a:t>
          </a:r>
          <a:r>
            <a:rPr lang="en-US" dirty="0"/>
            <a:t> AD + CB</a:t>
          </a:r>
        </a:p>
      </dgm:t>
    </dgm:pt>
    <dgm:pt modelId="{8CCE6FBB-082A-41C4-8B7F-AEC5E64048BA}" type="parTrans" cxnId="{B659AB21-4849-45E0-8C19-F03F8E1B3544}">
      <dgm:prSet/>
      <dgm:spPr/>
      <dgm:t>
        <a:bodyPr/>
        <a:lstStyle/>
        <a:p>
          <a:endParaRPr lang="en-US"/>
        </a:p>
      </dgm:t>
    </dgm:pt>
    <dgm:pt modelId="{B0C97822-0AB3-4593-B0CA-FF6E12CB2021}" type="sibTrans" cxnId="{B659AB21-4849-45E0-8C19-F03F8E1B3544}">
      <dgm:prSet/>
      <dgm:spPr/>
      <dgm:t>
        <a:bodyPr/>
        <a:lstStyle/>
        <a:p>
          <a:endParaRPr lang="en-US"/>
        </a:p>
      </dgm:t>
    </dgm:pt>
    <dgm:pt modelId="{998C2CB6-B8B1-4325-B4F0-CCA656367D42}" type="pres">
      <dgm:prSet presAssocID="{8C34110A-0B5E-4C84-8695-770A34C3D85A}" presName="linear" presStyleCnt="0">
        <dgm:presLayoutVars>
          <dgm:animLvl val="lvl"/>
          <dgm:resizeHandles val="exact"/>
        </dgm:presLayoutVars>
      </dgm:prSet>
      <dgm:spPr/>
    </dgm:pt>
    <dgm:pt modelId="{CB8FC42F-8A88-4C8B-BAFD-6EA457996045}" type="pres">
      <dgm:prSet presAssocID="{5A0888DE-628F-4EB6-AEAC-E9FDD709713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A944693-5C58-4467-A01B-07CE589AAF3F}" type="pres">
      <dgm:prSet presAssocID="{E63173E4-F4C5-4F37-A858-1CFCB60853BA}" presName="spacer" presStyleCnt="0"/>
      <dgm:spPr/>
    </dgm:pt>
    <dgm:pt modelId="{3453A68C-442C-4166-B8F6-538A501C4B00}" type="pres">
      <dgm:prSet presAssocID="{091AD080-7DE4-4098-BCC3-8AE013C7855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104D10-1E2F-4112-90D5-F3D95A6D757E}" type="pres">
      <dgm:prSet presAssocID="{1720933C-F12A-49B9-ACB1-9F6A92685C4E}" presName="spacer" presStyleCnt="0"/>
      <dgm:spPr/>
    </dgm:pt>
    <dgm:pt modelId="{15117E6B-74DD-41A8-8996-C4F3A65955AC}" type="pres">
      <dgm:prSet presAssocID="{500A26E1-465F-4D7A-8615-C373782B28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EF8D652-B827-40BB-8255-EE7970EF3B41}" type="pres">
      <dgm:prSet presAssocID="{FF653F81-48B9-4230-9565-22AA92BCC1B9}" presName="spacer" presStyleCnt="0"/>
      <dgm:spPr/>
    </dgm:pt>
    <dgm:pt modelId="{D79434AF-F0E9-4065-84E4-15D2D9488130}" type="pres">
      <dgm:prSet presAssocID="{9498856E-D75A-48C7-81CE-804A5B0F57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2D2842-5501-4079-A24E-5B0BA33E19E9}" type="pres">
      <dgm:prSet presAssocID="{8E919FE6-92ED-42F8-9D0B-6D483250813E}" presName="spacer" presStyleCnt="0"/>
      <dgm:spPr/>
    </dgm:pt>
    <dgm:pt modelId="{BACEF4D9-769D-4502-A9DD-9A2BABA27AFE}" type="pres">
      <dgm:prSet presAssocID="{F04B6377-9AA7-4869-BD1A-DCBD7C957A4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A525D12-A3F1-4698-AC8D-131F16CA172C}" type="presOf" srcId="{091AD080-7DE4-4098-BCC3-8AE013C78554}" destId="{3453A68C-442C-4166-B8F6-538A501C4B00}" srcOrd="0" destOrd="0" presId="urn:microsoft.com/office/officeart/2005/8/layout/vList2"/>
    <dgm:cxn modelId="{5082361A-DD6F-46A2-893C-A73BA8596E17}" srcId="{8C34110A-0B5E-4C84-8695-770A34C3D85A}" destId="{091AD080-7DE4-4098-BCC3-8AE013C78554}" srcOrd="1" destOrd="0" parTransId="{DF45D716-13F2-412C-B7CC-E31C158FCE3F}" sibTransId="{1720933C-F12A-49B9-ACB1-9F6A92685C4E}"/>
    <dgm:cxn modelId="{B659AB21-4849-45E0-8C19-F03F8E1B3544}" srcId="{8C34110A-0B5E-4C84-8695-770A34C3D85A}" destId="{F04B6377-9AA7-4869-BD1A-DCBD7C957A47}" srcOrd="4" destOrd="0" parTransId="{8CCE6FBB-082A-41C4-8B7F-AEC5E64048BA}" sibTransId="{B0C97822-0AB3-4593-B0CA-FF6E12CB2021}"/>
    <dgm:cxn modelId="{C310A930-B479-4442-8568-6549091BA34F}" type="presOf" srcId="{8C34110A-0B5E-4C84-8695-770A34C3D85A}" destId="{998C2CB6-B8B1-4325-B4F0-CCA656367D42}" srcOrd="0" destOrd="0" presId="urn:microsoft.com/office/officeart/2005/8/layout/vList2"/>
    <dgm:cxn modelId="{C00DED34-0CBD-4483-AFF9-E608A9163F50}" type="presOf" srcId="{500A26E1-465F-4D7A-8615-C373782B2872}" destId="{15117E6B-74DD-41A8-8996-C4F3A65955AC}" srcOrd="0" destOrd="0" presId="urn:microsoft.com/office/officeart/2005/8/layout/vList2"/>
    <dgm:cxn modelId="{B44DEE3A-27CF-47D9-AB67-F85ADDE7BDEE}" type="presOf" srcId="{5A0888DE-628F-4EB6-AEAC-E9FDD7097134}" destId="{CB8FC42F-8A88-4C8B-BAFD-6EA457996045}" srcOrd="0" destOrd="0" presId="urn:microsoft.com/office/officeart/2005/8/layout/vList2"/>
    <dgm:cxn modelId="{B03A9F9E-C260-4F04-BDF4-253B61C1E700}" type="presOf" srcId="{9498856E-D75A-48C7-81CE-804A5B0F574E}" destId="{D79434AF-F0E9-4065-84E4-15D2D9488130}" srcOrd="0" destOrd="0" presId="urn:microsoft.com/office/officeart/2005/8/layout/vList2"/>
    <dgm:cxn modelId="{E13934AC-7BDB-4CB7-8B33-C171BA3EF1CC}" srcId="{8C34110A-0B5E-4C84-8695-770A34C3D85A}" destId="{9498856E-D75A-48C7-81CE-804A5B0F574E}" srcOrd="3" destOrd="0" parTransId="{A1C8E3CC-6424-47BC-9DE9-006804250A24}" sibTransId="{8E919FE6-92ED-42F8-9D0B-6D483250813E}"/>
    <dgm:cxn modelId="{AA5C82B5-DA7B-44F0-B534-A457D3F282ED}" srcId="{8C34110A-0B5E-4C84-8695-770A34C3D85A}" destId="{5A0888DE-628F-4EB6-AEAC-E9FDD7097134}" srcOrd="0" destOrd="0" parTransId="{D7C9174D-937E-4150-8A8C-D182928861D6}" sibTransId="{E63173E4-F4C5-4F37-A858-1CFCB60853BA}"/>
    <dgm:cxn modelId="{4A574AB7-A4E5-4052-8B8B-59D8F2A17659}" type="presOf" srcId="{F04B6377-9AA7-4869-BD1A-DCBD7C957A47}" destId="{BACEF4D9-769D-4502-A9DD-9A2BABA27AFE}" srcOrd="0" destOrd="0" presId="urn:microsoft.com/office/officeart/2005/8/layout/vList2"/>
    <dgm:cxn modelId="{D616FEC9-9FCE-4885-BEE1-4D64B632B2ED}" srcId="{8C34110A-0B5E-4C84-8695-770A34C3D85A}" destId="{500A26E1-465F-4D7A-8615-C373782B2872}" srcOrd="2" destOrd="0" parTransId="{7C758CC9-D452-49A6-94F8-5F1DC1D96B87}" sibTransId="{FF653F81-48B9-4230-9565-22AA92BCC1B9}"/>
    <dgm:cxn modelId="{3CC268D3-73CB-4DC0-9186-F8B7ECBD7212}" type="presParOf" srcId="{998C2CB6-B8B1-4325-B4F0-CCA656367D42}" destId="{CB8FC42F-8A88-4C8B-BAFD-6EA457996045}" srcOrd="0" destOrd="0" presId="urn:microsoft.com/office/officeart/2005/8/layout/vList2"/>
    <dgm:cxn modelId="{EF88071E-B98C-4740-9135-FBBD1F8BE01C}" type="presParOf" srcId="{998C2CB6-B8B1-4325-B4F0-CCA656367D42}" destId="{8A944693-5C58-4467-A01B-07CE589AAF3F}" srcOrd="1" destOrd="0" presId="urn:microsoft.com/office/officeart/2005/8/layout/vList2"/>
    <dgm:cxn modelId="{ECE7500D-0465-4BEB-8C65-87202C4DF13D}" type="presParOf" srcId="{998C2CB6-B8B1-4325-B4F0-CCA656367D42}" destId="{3453A68C-442C-4166-B8F6-538A501C4B00}" srcOrd="2" destOrd="0" presId="urn:microsoft.com/office/officeart/2005/8/layout/vList2"/>
    <dgm:cxn modelId="{F2DD46A2-520B-4097-B3A0-F1C60992D77B}" type="presParOf" srcId="{998C2CB6-B8B1-4325-B4F0-CCA656367D42}" destId="{EF104D10-1E2F-4112-90D5-F3D95A6D757E}" srcOrd="3" destOrd="0" presId="urn:microsoft.com/office/officeart/2005/8/layout/vList2"/>
    <dgm:cxn modelId="{FC31A166-A93A-425F-A671-4ED3E4DDC131}" type="presParOf" srcId="{998C2CB6-B8B1-4325-B4F0-CCA656367D42}" destId="{15117E6B-74DD-41A8-8996-C4F3A65955AC}" srcOrd="4" destOrd="0" presId="urn:microsoft.com/office/officeart/2005/8/layout/vList2"/>
    <dgm:cxn modelId="{D3E0F23E-0213-4C9E-9350-72D8C44D1E4C}" type="presParOf" srcId="{998C2CB6-B8B1-4325-B4F0-CCA656367D42}" destId="{5EF8D652-B827-40BB-8255-EE7970EF3B41}" srcOrd="5" destOrd="0" presId="urn:microsoft.com/office/officeart/2005/8/layout/vList2"/>
    <dgm:cxn modelId="{EFC7A37A-D4A8-439D-BE63-97758DF0CFC0}" type="presParOf" srcId="{998C2CB6-B8B1-4325-B4F0-CCA656367D42}" destId="{D79434AF-F0E9-4065-84E4-15D2D9488130}" srcOrd="6" destOrd="0" presId="urn:microsoft.com/office/officeart/2005/8/layout/vList2"/>
    <dgm:cxn modelId="{69596DC5-6214-44A8-8C9D-72AAB0916F88}" type="presParOf" srcId="{998C2CB6-B8B1-4325-B4F0-CCA656367D42}" destId="{7E2D2842-5501-4079-A24E-5B0BA33E19E9}" srcOrd="7" destOrd="0" presId="urn:microsoft.com/office/officeart/2005/8/layout/vList2"/>
    <dgm:cxn modelId="{90F37D58-3FB6-4B4E-905B-31338A1344D2}" type="presParOf" srcId="{998C2CB6-B8B1-4325-B4F0-CCA656367D42}" destId="{BACEF4D9-769D-4502-A9DD-9A2BABA27AF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6C9317-FD2B-4D24-B7A4-AB5B4CE813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03F9CC1-4A53-4ED5-90B0-585565D8F1CD}">
      <dgm:prSet/>
      <dgm:spPr/>
      <dgm:t>
        <a:bodyPr/>
        <a:lstStyle/>
        <a:p>
          <a:r>
            <a:rPr lang="en-US"/>
            <a:t>How many moles of silicon are in a 56.18g sample?</a:t>
          </a:r>
        </a:p>
      </dgm:t>
    </dgm:pt>
    <dgm:pt modelId="{27F7EACE-3C46-49E8-90D1-EE87226B3824}" type="parTrans" cxnId="{804EFF52-D385-4CD6-BB40-43D0D5AEABD9}">
      <dgm:prSet/>
      <dgm:spPr/>
      <dgm:t>
        <a:bodyPr/>
        <a:lstStyle/>
        <a:p>
          <a:endParaRPr lang="en-US"/>
        </a:p>
      </dgm:t>
    </dgm:pt>
    <dgm:pt modelId="{E4E8F00C-20E1-4058-BDD7-7859CEBA4D15}" type="sibTrans" cxnId="{804EFF52-D385-4CD6-BB40-43D0D5AEABD9}">
      <dgm:prSet/>
      <dgm:spPr/>
      <dgm:t>
        <a:bodyPr/>
        <a:lstStyle/>
        <a:p>
          <a:endParaRPr lang="en-US"/>
        </a:p>
      </dgm:t>
    </dgm:pt>
    <dgm:pt modelId="{5C5B535F-DFFB-4727-9F75-22E36DAC3EF0}">
      <dgm:prSet/>
      <dgm:spPr/>
      <dgm:t>
        <a:bodyPr/>
        <a:lstStyle/>
        <a:p>
          <a:r>
            <a:rPr lang="en-US"/>
            <a:t>What is the mass of 10 moles of water?</a:t>
          </a:r>
        </a:p>
      </dgm:t>
    </dgm:pt>
    <dgm:pt modelId="{CCE354ED-CED6-4466-A48D-B79410346132}" type="parTrans" cxnId="{E6D42A8B-5BA6-49E3-8890-2C47A9803C03}">
      <dgm:prSet/>
      <dgm:spPr/>
      <dgm:t>
        <a:bodyPr/>
        <a:lstStyle/>
        <a:p>
          <a:endParaRPr lang="en-US"/>
        </a:p>
      </dgm:t>
    </dgm:pt>
    <dgm:pt modelId="{49075865-4B1C-48BD-A73B-E2B8E74C7C62}" type="sibTrans" cxnId="{E6D42A8B-5BA6-49E3-8890-2C47A9803C03}">
      <dgm:prSet/>
      <dgm:spPr/>
      <dgm:t>
        <a:bodyPr/>
        <a:lstStyle/>
        <a:p>
          <a:endParaRPr lang="en-US"/>
        </a:p>
      </dgm:t>
    </dgm:pt>
    <dgm:pt modelId="{1E162BC4-2366-4D1B-B85C-793BA72840EC}">
      <dgm:prSet/>
      <dgm:spPr/>
      <dgm:t>
        <a:bodyPr/>
        <a:lstStyle/>
        <a:p>
          <a:r>
            <a:rPr lang="en-US"/>
            <a:t>What is the molar mass of copper (II) sulphate?</a:t>
          </a:r>
        </a:p>
      </dgm:t>
    </dgm:pt>
    <dgm:pt modelId="{A8B2DC17-A8E5-44E8-BFC9-433EFEA82007}" type="parTrans" cxnId="{1D20D1AD-B860-4BA1-887A-229C7DD3CE0A}">
      <dgm:prSet/>
      <dgm:spPr/>
      <dgm:t>
        <a:bodyPr/>
        <a:lstStyle/>
        <a:p>
          <a:endParaRPr lang="en-US"/>
        </a:p>
      </dgm:t>
    </dgm:pt>
    <dgm:pt modelId="{585566B1-BA41-4BFA-85CC-AA291D9C8271}" type="sibTrans" cxnId="{1D20D1AD-B860-4BA1-887A-229C7DD3CE0A}">
      <dgm:prSet/>
      <dgm:spPr/>
      <dgm:t>
        <a:bodyPr/>
        <a:lstStyle/>
        <a:p>
          <a:endParaRPr lang="en-US"/>
        </a:p>
      </dgm:t>
    </dgm:pt>
    <dgm:pt modelId="{ED4B0236-C2DB-4A5A-B708-AD8F8A725DEC}">
      <dgm:prSet/>
      <dgm:spPr/>
      <dgm:t>
        <a:bodyPr/>
        <a:lstStyle/>
        <a:p>
          <a:r>
            <a:rPr lang="en-US"/>
            <a:t>What is the mass of 5 moles of sodium hydroxide?</a:t>
          </a:r>
        </a:p>
      </dgm:t>
    </dgm:pt>
    <dgm:pt modelId="{2C7CF15B-8D34-484F-AB2D-FED5C052C3BB}" type="parTrans" cxnId="{CA696044-36AA-4C94-AD95-439FB450ECCD}">
      <dgm:prSet/>
      <dgm:spPr/>
      <dgm:t>
        <a:bodyPr/>
        <a:lstStyle/>
        <a:p>
          <a:endParaRPr lang="en-US"/>
        </a:p>
      </dgm:t>
    </dgm:pt>
    <dgm:pt modelId="{00879723-F529-40D0-8949-AF55C2B3616A}" type="sibTrans" cxnId="{CA696044-36AA-4C94-AD95-439FB450ECCD}">
      <dgm:prSet/>
      <dgm:spPr/>
      <dgm:t>
        <a:bodyPr/>
        <a:lstStyle/>
        <a:p>
          <a:endParaRPr lang="en-US"/>
        </a:p>
      </dgm:t>
    </dgm:pt>
    <dgm:pt modelId="{A8344ED7-0CD1-4F88-8329-E62CCDCA77B7}">
      <dgm:prSet/>
      <dgm:spPr/>
      <dgm:t>
        <a:bodyPr/>
        <a:lstStyle/>
        <a:p>
          <a:r>
            <a:rPr lang="en-US"/>
            <a:t>How many moles are in 360g of glucose?</a:t>
          </a:r>
        </a:p>
      </dgm:t>
    </dgm:pt>
    <dgm:pt modelId="{C082FE64-349A-4BA7-9039-78A131070876}" type="parTrans" cxnId="{C7994FBE-5EB1-40FF-9325-DBED6DD1AF74}">
      <dgm:prSet/>
      <dgm:spPr/>
      <dgm:t>
        <a:bodyPr/>
        <a:lstStyle/>
        <a:p>
          <a:endParaRPr lang="en-US"/>
        </a:p>
      </dgm:t>
    </dgm:pt>
    <dgm:pt modelId="{CAC1954B-97DB-40BE-9738-88EAD64AE8E4}" type="sibTrans" cxnId="{C7994FBE-5EB1-40FF-9325-DBED6DD1AF74}">
      <dgm:prSet/>
      <dgm:spPr/>
      <dgm:t>
        <a:bodyPr/>
        <a:lstStyle/>
        <a:p>
          <a:endParaRPr lang="en-US"/>
        </a:p>
      </dgm:t>
    </dgm:pt>
    <dgm:pt modelId="{76427A12-B619-4C43-8E2E-5AFCE0EAE061}" type="pres">
      <dgm:prSet presAssocID="{E46C9317-FD2B-4D24-B7A4-AB5B4CE813B6}" presName="linear" presStyleCnt="0">
        <dgm:presLayoutVars>
          <dgm:animLvl val="lvl"/>
          <dgm:resizeHandles val="exact"/>
        </dgm:presLayoutVars>
      </dgm:prSet>
      <dgm:spPr/>
    </dgm:pt>
    <dgm:pt modelId="{C67876A7-619F-410A-8302-EB0E1A6F87C9}" type="pres">
      <dgm:prSet presAssocID="{F03F9CC1-4A53-4ED5-90B0-585565D8F1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03CD046-DFDF-4BF5-8FD0-C12A2D7B42FF}" type="pres">
      <dgm:prSet presAssocID="{E4E8F00C-20E1-4058-BDD7-7859CEBA4D15}" presName="spacer" presStyleCnt="0"/>
      <dgm:spPr/>
    </dgm:pt>
    <dgm:pt modelId="{37C650F1-A778-49C9-8472-906B53058A92}" type="pres">
      <dgm:prSet presAssocID="{5C5B535F-DFFB-4727-9F75-22E36DAC3EF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974EC35-E747-4128-B6FA-E59D3AB7BAFA}" type="pres">
      <dgm:prSet presAssocID="{49075865-4B1C-48BD-A73B-E2B8E74C7C62}" presName="spacer" presStyleCnt="0"/>
      <dgm:spPr/>
    </dgm:pt>
    <dgm:pt modelId="{A44F13C0-1E3B-443F-B81F-31F10A78F3FD}" type="pres">
      <dgm:prSet presAssocID="{1E162BC4-2366-4D1B-B85C-793BA72840E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5231C8D-4B59-414C-9F3B-D6F5FC4E11D2}" type="pres">
      <dgm:prSet presAssocID="{585566B1-BA41-4BFA-85CC-AA291D9C8271}" presName="spacer" presStyleCnt="0"/>
      <dgm:spPr/>
    </dgm:pt>
    <dgm:pt modelId="{3C33C341-0F5A-48D3-991A-A6C201E9CA8C}" type="pres">
      <dgm:prSet presAssocID="{ED4B0236-C2DB-4A5A-B708-AD8F8A725DE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C09DC73-AB33-4FF8-9759-AA26841A1D0A}" type="pres">
      <dgm:prSet presAssocID="{00879723-F529-40D0-8949-AF55C2B3616A}" presName="spacer" presStyleCnt="0"/>
      <dgm:spPr/>
    </dgm:pt>
    <dgm:pt modelId="{61ADE445-B793-4470-AE4D-7B87ADA15D31}" type="pres">
      <dgm:prSet presAssocID="{A8344ED7-0CD1-4F88-8329-E62CCDCA77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F2F7816-F278-409A-95EA-1531293A7D0F}" type="presOf" srcId="{1E162BC4-2366-4D1B-B85C-793BA72840EC}" destId="{A44F13C0-1E3B-443F-B81F-31F10A78F3FD}" srcOrd="0" destOrd="0" presId="urn:microsoft.com/office/officeart/2005/8/layout/vList2"/>
    <dgm:cxn modelId="{04D3592E-6AE9-4F01-9EB5-650006FC4908}" type="presOf" srcId="{A8344ED7-0CD1-4F88-8329-E62CCDCA77B7}" destId="{61ADE445-B793-4470-AE4D-7B87ADA15D31}" srcOrd="0" destOrd="0" presId="urn:microsoft.com/office/officeart/2005/8/layout/vList2"/>
    <dgm:cxn modelId="{CA696044-36AA-4C94-AD95-439FB450ECCD}" srcId="{E46C9317-FD2B-4D24-B7A4-AB5B4CE813B6}" destId="{ED4B0236-C2DB-4A5A-B708-AD8F8A725DEC}" srcOrd="3" destOrd="0" parTransId="{2C7CF15B-8D34-484F-AB2D-FED5C052C3BB}" sibTransId="{00879723-F529-40D0-8949-AF55C2B3616A}"/>
    <dgm:cxn modelId="{804EFF52-D385-4CD6-BB40-43D0D5AEABD9}" srcId="{E46C9317-FD2B-4D24-B7A4-AB5B4CE813B6}" destId="{F03F9CC1-4A53-4ED5-90B0-585565D8F1CD}" srcOrd="0" destOrd="0" parTransId="{27F7EACE-3C46-49E8-90D1-EE87226B3824}" sibTransId="{E4E8F00C-20E1-4058-BDD7-7859CEBA4D15}"/>
    <dgm:cxn modelId="{ECD15253-0368-4A73-A6B0-6E83FA1ADA0A}" type="presOf" srcId="{5C5B535F-DFFB-4727-9F75-22E36DAC3EF0}" destId="{37C650F1-A778-49C9-8472-906B53058A92}" srcOrd="0" destOrd="0" presId="urn:microsoft.com/office/officeart/2005/8/layout/vList2"/>
    <dgm:cxn modelId="{E6D42A8B-5BA6-49E3-8890-2C47A9803C03}" srcId="{E46C9317-FD2B-4D24-B7A4-AB5B4CE813B6}" destId="{5C5B535F-DFFB-4727-9F75-22E36DAC3EF0}" srcOrd="1" destOrd="0" parTransId="{CCE354ED-CED6-4466-A48D-B79410346132}" sibTransId="{49075865-4B1C-48BD-A73B-E2B8E74C7C62}"/>
    <dgm:cxn modelId="{1D20D1AD-B860-4BA1-887A-229C7DD3CE0A}" srcId="{E46C9317-FD2B-4D24-B7A4-AB5B4CE813B6}" destId="{1E162BC4-2366-4D1B-B85C-793BA72840EC}" srcOrd="2" destOrd="0" parTransId="{A8B2DC17-A8E5-44E8-BFC9-433EFEA82007}" sibTransId="{585566B1-BA41-4BFA-85CC-AA291D9C8271}"/>
    <dgm:cxn modelId="{C22E85BD-1C74-4309-B3AD-79D2481AF97C}" type="presOf" srcId="{ED4B0236-C2DB-4A5A-B708-AD8F8A725DEC}" destId="{3C33C341-0F5A-48D3-991A-A6C201E9CA8C}" srcOrd="0" destOrd="0" presId="urn:microsoft.com/office/officeart/2005/8/layout/vList2"/>
    <dgm:cxn modelId="{C7994FBE-5EB1-40FF-9325-DBED6DD1AF74}" srcId="{E46C9317-FD2B-4D24-B7A4-AB5B4CE813B6}" destId="{A8344ED7-0CD1-4F88-8329-E62CCDCA77B7}" srcOrd="4" destOrd="0" parTransId="{C082FE64-349A-4BA7-9039-78A131070876}" sibTransId="{CAC1954B-97DB-40BE-9738-88EAD64AE8E4}"/>
    <dgm:cxn modelId="{852F03D7-88BC-4090-B376-625798C05427}" type="presOf" srcId="{E46C9317-FD2B-4D24-B7A4-AB5B4CE813B6}" destId="{76427A12-B619-4C43-8E2E-5AFCE0EAE061}" srcOrd="0" destOrd="0" presId="urn:microsoft.com/office/officeart/2005/8/layout/vList2"/>
    <dgm:cxn modelId="{C4243CF6-1E18-4CAE-A7D3-4F9A20849F0C}" type="presOf" srcId="{F03F9CC1-4A53-4ED5-90B0-585565D8F1CD}" destId="{C67876A7-619F-410A-8302-EB0E1A6F87C9}" srcOrd="0" destOrd="0" presId="urn:microsoft.com/office/officeart/2005/8/layout/vList2"/>
    <dgm:cxn modelId="{9D5CB65F-9456-4711-AC59-E1F252FD1F21}" type="presParOf" srcId="{76427A12-B619-4C43-8E2E-5AFCE0EAE061}" destId="{C67876A7-619F-410A-8302-EB0E1A6F87C9}" srcOrd="0" destOrd="0" presId="urn:microsoft.com/office/officeart/2005/8/layout/vList2"/>
    <dgm:cxn modelId="{26C86B5D-D410-4E6E-849B-AA6E08294D50}" type="presParOf" srcId="{76427A12-B619-4C43-8E2E-5AFCE0EAE061}" destId="{803CD046-DFDF-4BF5-8FD0-C12A2D7B42FF}" srcOrd="1" destOrd="0" presId="urn:microsoft.com/office/officeart/2005/8/layout/vList2"/>
    <dgm:cxn modelId="{6E37F963-CF1C-44A9-BE31-6DD265F171A3}" type="presParOf" srcId="{76427A12-B619-4C43-8E2E-5AFCE0EAE061}" destId="{37C650F1-A778-49C9-8472-906B53058A92}" srcOrd="2" destOrd="0" presId="urn:microsoft.com/office/officeart/2005/8/layout/vList2"/>
    <dgm:cxn modelId="{C33CFB27-998D-43ED-AA0F-708C2A804736}" type="presParOf" srcId="{76427A12-B619-4C43-8E2E-5AFCE0EAE061}" destId="{1974EC35-E747-4128-B6FA-E59D3AB7BAFA}" srcOrd="3" destOrd="0" presId="urn:microsoft.com/office/officeart/2005/8/layout/vList2"/>
    <dgm:cxn modelId="{D3448E34-F0A9-4224-A283-97D3035137CB}" type="presParOf" srcId="{76427A12-B619-4C43-8E2E-5AFCE0EAE061}" destId="{A44F13C0-1E3B-443F-B81F-31F10A78F3FD}" srcOrd="4" destOrd="0" presId="urn:microsoft.com/office/officeart/2005/8/layout/vList2"/>
    <dgm:cxn modelId="{8994D56A-B35A-4749-8386-A1FFE4DE1017}" type="presParOf" srcId="{76427A12-B619-4C43-8E2E-5AFCE0EAE061}" destId="{D5231C8D-4B59-414C-9F3B-D6F5FC4E11D2}" srcOrd="5" destOrd="0" presId="urn:microsoft.com/office/officeart/2005/8/layout/vList2"/>
    <dgm:cxn modelId="{8845A914-3773-4D7B-A9C0-9D865ED9768D}" type="presParOf" srcId="{76427A12-B619-4C43-8E2E-5AFCE0EAE061}" destId="{3C33C341-0F5A-48D3-991A-A6C201E9CA8C}" srcOrd="6" destOrd="0" presId="urn:microsoft.com/office/officeart/2005/8/layout/vList2"/>
    <dgm:cxn modelId="{83F8527F-52F7-402F-ACE6-8380E3A66624}" type="presParOf" srcId="{76427A12-B619-4C43-8E2E-5AFCE0EAE061}" destId="{5C09DC73-AB33-4FF8-9759-AA26841A1D0A}" srcOrd="7" destOrd="0" presId="urn:microsoft.com/office/officeart/2005/8/layout/vList2"/>
    <dgm:cxn modelId="{3FC7F667-51B0-4D01-998C-3E2BA8F7C2CA}" type="presParOf" srcId="{76427A12-B619-4C43-8E2E-5AFCE0EAE061}" destId="{61ADE445-B793-4470-AE4D-7B87ADA15D3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DA297-F5AA-4924-AF47-74F6DDD6DA1F}">
      <dsp:nvSpPr>
        <dsp:cNvPr id="0" name=""/>
        <dsp:cNvSpPr/>
      </dsp:nvSpPr>
      <dsp:spPr>
        <a:xfrm>
          <a:off x="0" y="85213"/>
          <a:ext cx="6513603" cy="13747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Writing: treat the polyatomic ion as an anion and do the drop and swap like you would with the other ionic compounds</a:t>
          </a:r>
        </a:p>
      </dsp:txBody>
      <dsp:txXfrm>
        <a:off x="67110" y="152323"/>
        <a:ext cx="6379383" cy="1240530"/>
      </dsp:txXfrm>
    </dsp:sp>
    <dsp:sp modelId="{6EFA61AF-E94F-4852-A816-5C5BD5CBFBB9}">
      <dsp:nvSpPr>
        <dsp:cNvPr id="0" name=""/>
        <dsp:cNvSpPr/>
      </dsp:nvSpPr>
      <dsp:spPr>
        <a:xfrm>
          <a:off x="0" y="1531963"/>
          <a:ext cx="6513603" cy="137475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Naming: easy! No need to change anything with the name</a:t>
          </a:r>
        </a:p>
      </dsp:txBody>
      <dsp:txXfrm>
        <a:off x="67110" y="1599073"/>
        <a:ext cx="6379383" cy="1240530"/>
      </dsp:txXfrm>
    </dsp:sp>
    <dsp:sp modelId="{767918A1-B835-4A91-BB9C-DE5E694694BE}">
      <dsp:nvSpPr>
        <dsp:cNvPr id="0" name=""/>
        <dsp:cNvSpPr/>
      </dsp:nvSpPr>
      <dsp:spPr>
        <a:xfrm>
          <a:off x="0" y="2978713"/>
          <a:ext cx="6513603" cy="137475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your data booklet for the polyatomic ion chart.</a:t>
          </a:r>
        </a:p>
      </dsp:txBody>
      <dsp:txXfrm>
        <a:off x="67110" y="3045823"/>
        <a:ext cx="6379383" cy="1240530"/>
      </dsp:txXfrm>
    </dsp:sp>
    <dsp:sp modelId="{F039C055-957D-4881-9278-5D35CF731346}">
      <dsp:nvSpPr>
        <dsp:cNvPr id="0" name=""/>
        <dsp:cNvSpPr/>
      </dsp:nvSpPr>
      <dsp:spPr>
        <a:xfrm>
          <a:off x="0" y="4425463"/>
          <a:ext cx="6513603" cy="137475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Lets try a few!</a:t>
          </a:r>
        </a:p>
      </dsp:txBody>
      <dsp:txXfrm>
        <a:off x="67110" y="4492573"/>
        <a:ext cx="6379383" cy="124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77172-E0DE-476B-89E2-3E350DC5BD80}">
      <dsp:nvSpPr>
        <dsp:cNvPr id="0" name=""/>
        <dsp:cNvSpPr/>
      </dsp:nvSpPr>
      <dsp:spPr>
        <a:xfrm>
          <a:off x="0" y="41537"/>
          <a:ext cx="6513603" cy="13965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Have more than one stable charge</a:t>
          </a:r>
        </a:p>
      </dsp:txBody>
      <dsp:txXfrm>
        <a:off x="68176" y="109713"/>
        <a:ext cx="6377251" cy="1260235"/>
      </dsp:txXfrm>
    </dsp:sp>
    <dsp:sp modelId="{D04E6E85-E928-4C65-9CBF-45DD3ED973A2}">
      <dsp:nvSpPr>
        <dsp:cNvPr id="0" name=""/>
        <dsp:cNvSpPr/>
      </dsp:nvSpPr>
      <dsp:spPr>
        <a:xfrm>
          <a:off x="0" y="1510125"/>
          <a:ext cx="6513603" cy="1396587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Roman Numerals when writing the names (I, II, III, IV, V)</a:t>
          </a:r>
        </a:p>
      </dsp:txBody>
      <dsp:txXfrm>
        <a:off x="68176" y="1578301"/>
        <a:ext cx="6377251" cy="1260235"/>
      </dsp:txXfrm>
    </dsp:sp>
    <dsp:sp modelId="{F5C2E9BD-70F4-464A-8D73-D20BEBAEAA2D}">
      <dsp:nvSpPr>
        <dsp:cNvPr id="0" name=""/>
        <dsp:cNvSpPr/>
      </dsp:nvSpPr>
      <dsp:spPr>
        <a:xfrm>
          <a:off x="0" y="2978713"/>
          <a:ext cx="6513603" cy="139658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If it is not specified, assume that the most common ion is being used – periodic table will show you the most common (listed first)</a:t>
          </a:r>
        </a:p>
      </dsp:txBody>
      <dsp:txXfrm>
        <a:off x="68176" y="3046889"/>
        <a:ext cx="6377251" cy="1260235"/>
      </dsp:txXfrm>
    </dsp:sp>
    <dsp:sp modelId="{0779ED25-BEF4-4E1A-A4F5-CBAD40F23921}">
      <dsp:nvSpPr>
        <dsp:cNvPr id="0" name=""/>
        <dsp:cNvSpPr/>
      </dsp:nvSpPr>
      <dsp:spPr>
        <a:xfrm>
          <a:off x="0" y="4447300"/>
          <a:ext cx="6513603" cy="139658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Examples – FeCl</a:t>
          </a:r>
          <a:r>
            <a:rPr lang="en-US" sz="2500" kern="1200" baseline="-25000"/>
            <a:t>3</a:t>
          </a:r>
          <a:r>
            <a:rPr lang="en-US" sz="2500" kern="1200"/>
            <a:t>, copper (II) sulphate, Cr</a:t>
          </a:r>
          <a:r>
            <a:rPr lang="en-US" sz="2500" kern="1200" baseline="-25000"/>
            <a:t>2</a:t>
          </a:r>
          <a:r>
            <a:rPr lang="en-US" sz="2500" kern="1200"/>
            <a:t>S</a:t>
          </a:r>
          <a:r>
            <a:rPr lang="en-US" sz="2500" kern="1200" baseline="-25000"/>
            <a:t>3</a:t>
          </a:r>
          <a:r>
            <a:rPr lang="en-US" sz="2500" kern="1200"/>
            <a:t>, lead (IV) oxide.</a:t>
          </a:r>
        </a:p>
      </dsp:txBody>
      <dsp:txXfrm>
        <a:off x="68176" y="4515476"/>
        <a:ext cx="6377251" cy="1260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B49A3-226F-4719-98C2-0D7C38509F7F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2DD1F-3ABA-485C-B03F-CAEC99040618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FCD7E-5959-42A5-903E-EABDD35E2D06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reactions involve the production of new substances</a:t>
          </a:r>
        </a:p>
      </dsp:txBody>
      <dsp:txXfrm>
        <a:off x="1429899" y="2442"/>
        <a:ext cx="5083704" cy="1238008"/>
      </dsp:txXfrm>
    </dsp:sp>
    <dsp:sp modelId="{CBB97EBA-480B-4332-B26D-CB41F8C3D052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297C7-D4F6-4824-8D1E-F544414A4A18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B8838-ACD5-46BA-9022-DE7B5121B445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reactions involve a flow of energy</a:t>
          </a:r>
        </a:p>
      </dsp:txBody>
      <dsp:txXfrm>
        <a:off x="1429899" y="1549953"/>
        <a:ext cx="5083704" cy="1238008"/>
      </dsp:txXfrm>
    </dsp:sp>
    <dsp:sp modelId="{56EA1D43-D746-426E-80E2-4DA3B5316B80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A9FAB-47C9-429A-9095-B59F33075B4C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2C414-DC89-4455-9D95-222876970BCA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new substances are formed in chemical reactions, a change of state is usually observed</a:t>
          </a:r>
        </a:p>
      </dsp:txBody>
      <dsp:txXfrm>
        <a:off x="1429899" y="3097464"/>
        <a:ext cx="5083704" cy="1238008"/>
      </dsp:txXfrm>
    </dsp:sp>
    <dsp:sp modelId="{219AC8D7-D012-438C-A048-CA47CBDD1130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C386C-2B16-4B33-ACFB-FC8F56897266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4313A-5907-4207-9B19-D28EC59BDB51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All chemical reactions are consistent with the ‘law of conservation of mass’</a:t>
          </a:r>
        </a:p>
      </dsp:txBody>
      <dsp:txXfrm>
        <a:off x="1429899" y="4644974"/>
        <a:ext cx="5083704" cy="1238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FC42F-8A88-4C8B-BAFD-6EA457996045}">
      <dsp:nvSpPr>
        <dsp:cNvPr id="0" name=""/>
        <dsp:cNvSpPr/>
      </dsp:nvSpPr>
      <dsp:spPr>
        <a:xfrm>
          <a:off x="0" y="3089"/>
          <a:ext cx="10515600" cy="743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Formation		A + B </a:t>
          </a:r>
          <a:r>
            <a:rPr lang="en-US" sz="3100" kern="1200" dirty="0">
              <a:sym typeface="Wingdings" panose="05000000000000000000" pitchFamily="2" charset="2"/>
            </a:rPr>
            <a:t></a:t>
          </a:r>
          <a:r>
            <a:rPr lang="en-US" sz="3100" kern="1200" dirty="0"/>
            <a:t> AB</a:t>
          </a:r>
        </a:p>
      </dsp:txBody>
      <dsp:txXfrm>
        <a:off x="36296" y="39385"/>
        <a:ext cx="10443008" cy="670943"/>
      </dsp:txXfrm>
    </dsp:sp>
    <dsp:sp modelId="{3453A68C-442C-4166-B8F6-538A501C4B00}">
      <dsp:nvSpPr>
        <dsp:cNvPr id="0" name=""/>
        <dsp:cNvSpPr/>
      </dsp:nvSpPr>
      <dsp:spPr>
        <a:xfrm>
          <a:off x="0" y="835904"/>
          <a:ext cx="10515600" cy="743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Decomposition		AB </a:t>
          </a:r>
          <a:r>
            <a:rPr lang="en-US" sz="3100" kern="1200">
              <a:sym typeface="Wingdings" panose="05000000000000000000" pitchFamily="2" charset="2"/>
            </a:rPr>
            <a:t></a:t>
          </a:r>
          <a:r>
            <a:rPr lang="en-US" sz="3100" kern="1200"/>
            <a:t> A + B</a:t>
          </a:r>
        </a:p>
      </dsp:txBody>
      <dsp:txXfrm>
        <a:off x="36296" y="872200"/>
        <a:ext cx="10443008" cy="670943"/>
      </dsp:txXfrm>
    </dsp:sp>
    <dsp:sp modelId="{15117E6B-74DD-41A8-8996-C4F3A65955AC}">
      <dsp:nvSpPr>
        <dsp:cNvPr id="0" name=""/>
        <dsp:cNvSpPr/>
      </dsp:nvSpPr>
      <dsp:spPr>
        <a:xfrm>
          <a:off x="0" y="1668719"/>
          <a:ext cx="10515600" cy="743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Combustion		</a:t>
          </a:r>
          <a:r>
            <a:rPr lang="en-US" sz="3100" kern="1200" dirty="0" err="1"/>
            <a:t>C</a:t>
          </a:r>
          <a:r>
            <a:rPr lang="en-US" sz="3100" kern="1200" baseline="-25000" dirty="0" err="1"/>
            <a:t>x</a:t>
          </a:r>
          <a:r>
            <a:rPr lang="en-US" sz="3100" kern="1200" dirty="0" err="1"/>
            <a:t>H</a:t>
          </a:r>
          <a:r>
            <a:rPr lang="en-US" sz="3100" kern="1200" baseline="-25000" dirty="0" err="1"/>
            <a:t>y</a:t>
          </a:r>
          <a:r>
            <a:rPr lang="en-US" sz="3100" kern="1200" dirty="0"/>
            <a:t> + O2 </a:t>
          </a:r>
          <a:r>
            <a:rPr lang="en-US" sz="3100" kern="1200" dirty="0">
              <a:sym typeface="Wingdings" panose="05000000000000000000" pitchFamily="2" charset="2"/>
            </a:rPr>
            <a:t></a:t>
          </a:r>
          <a:r>
            <a:rPr lang="en-US" sz="3100" kern="1200" dirty="0"/>
            <a:t> CO</a:t>
          </a:r>
          <a:r>
            <a:rPr lang="en-US" sz="3100" kern="1200" baseline="-25000" dirty="0"/>
            <a:t>2</a:t>
          </a:r>
          <a:r>
            <a:rPr lang="en-US" sz="3100" kern="1200" dirty="0"/>
            <a:t> + H</a:t>
          </a:r>
          <a:r>
            <a:rPr lang="en-US" sz="3100" kern="1200" baseline="-25000" dirty="0"/>
            <a:t>2</a:t>
          </a:r>
          <a:r>
            <a:rPr lang="en-US" sz="3100" kern="1200" dirty="0"/>
            <a:t>O</a:t>
          </a:r>
        </a:p>
      </dsp:txBody>
      <dsp:txXfrm>
        <a:off x="36296" y="1705015"/>
        <a:ext cx="10443008" cy="670943"/>
      </dsp:txXfrm>
    </dsp:sp>
    <dsp:sp modelId="{D79434AF-F0E9-4065-84E4-15D2D9488130}">
      <dsp:nvSpPr>
        <dsp:cNvPr id="0" name=""/>
        <dsp:cNvSpPr/>
      </dsp:nvSpPr>
      <dsp:spPr>
        <a:xfrm>
          <a:off x="0" y="2501534"/>
          <a:ext cx="10515600" cy="743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Single Replacement 	A + BC </a:t>
          </a:r>
          <a:r>
            <a:rPr lang="en-US" sz="3100" kern="1200">
              <a:sym typeface="Wingdings" panose="05000000000000000000" pitchFamily="2" charset="2"/>
            </a:rPr>
            <a:t></a:t>
          </a:r>
          <a:r>
            <a:rPr lang="en-US" sz="3100" kern="1200"/>
            <a:t> AC + B</a:t>
          </a:r>
        </a:p>
      </dsp:txBody>
      <dsp:txXfrm>
        <a:off x="36296" y="2537830"/>
        <a:ext cx="10443008" cy="670943"/>
      </dsp:txXfrm>
    </dsp:sp>
    <dsp:sp modelId="{BACEF4D9-769D-4502-A9DD-9A2BABA27AFE}">
      <dsp:nvSpPr>
        <dsp:cNvPr id="0" name=""/>
        <dsp:cNvSpPr/>
      </dsp:nvSpPr>
      <dsp:spPr>
        <a:xfrm>
          <a:off x="0" y="3334349"/>
          <a:ext cx="10515600" cy="743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Double Replacement    	AB + CD </a:t>
          </a:r>
          <a:r>
            <a:rPr lang="en-US" sz="3100" kern="1200" dirty="0">
              <a:sym typeface="Wingdings" panose="05000000000000000000" pitchFamily="2" charset="2"/>
            </a:rPr>
            <a:t></a:t>
          </a:r>
          <a:r>
            <a:rPr lang="en-US" sz="3100" kern="1200" dirty="0"/>
            <a:t> AD + CB</a:t>
          </a:r>
        </a:p>
      </dsp:txBody>
      <dsp:txXfrm>
        <a:off x="36296" y="3370645"/>
        <a:ext cx="10443008" cy="6709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876A7-619F-410A-8302-EB0E1A6F87C9}">
      <dsp:nvSpPr>
        <dsp:cNvPr id="0" name=""/>
        <dsp:cNvSpPr/>
      </dsp:nvSpPr>
      <dsp:spPr>
        <a:xfrm>
          <a:off x="0" y="102043"/>
          <a:ext cx="6513603" cy="1074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many moles of silicon are in a 56.18g sample?</a:t>
          </a:r>
        </a:p>
      </dsp:txBody>
      <dsp:txXfrm>
        <a:off x="52431" y="154474"/>
        <a:ext cx="6408741" cy="969198"/>
      </dsp:txXfrm>
    </dsp:sp>
    <dsp:sp modelId="{37C650F1-A778-49C9-8472-906B53058A92}">
      <dsp:nvSpPr>
        <dsp:cNvPr id="0" name=""/>
        <dsp:cNvSpPr/>
      </dsp:nvSpPr>
      <dsp:spPr>
        <a:xfrm>
          <a:off x="0" y="1253863"/>
          <a:ext cx="6513603" cy="107406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is the mass of 10 moles of water?</a:t>
          </a:r>
        </a:p>
      </dsp:txBody>
      <dsp:txXfrm>
        <a:off x="52431" y="1306294"/>
        <a:ext cx="6408741" cy="969198"/>
      </dsp:txXfrm>
    </dsp:sp>
    <dsp:sp modelId="{A44F13C0-1E3B-443F-B81F-31F10A78F3FD}">
      <dsp:nvSpPr>
        <dsp:cNvPr id="0" name=""/>
        <dsp:cNvSpPr/>
      </dsp:nvSpPr>
      <dsp:spPr>
        <a:xfrm>
          <a:off x="0" y="2405683"/>
          <a:ext cx="6513603" cy="107406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is the molar mass of copper (II) sulphate?</a:t>
          </a:r>
        </a:p>
      </dsp:txBody>
      <dsp:txXfrm>
        <a:off x="52431" y="2458114"/>
        <a:ext cx="6408741" cy="969198"/>
      </dsp:txXfrm>
    </dsp:sp>
    <dsp:sp modelId="{3C33C341-0F5A-48D3-991A-A6C201E9CA8C}">
      <dsp:nvSpPr>
        <dsp:cNvPr id="0" name=""/>
        <dsp:cNvSpPr/>
      </dsp:nvSpPr>
      <dsp:spPr>
        <a:xfrm>
          <a:off x="0" y="3557503"/>
          <a:ext cx="6513603" cy="107406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What is the mass of 5 moles of sodium hydroxide?</a:t>
          </a:r>
        </a:p>
      </dsp:txBody>
      <dsp:txXfrm>
        <a:off x="52431" y="3609934"/>
        <a:ext cx="6408741" cy="969198"/>
      </dsp:txXfrm>
    </dsp:sp>
    <dsp:sp modelId="{61ADE445-B793-4470-AE4D-7B87ADA15D31}">
      <dsp:nvSpPr>
        <dsp:cNvPr id="0" name=""/>
        <dsp:cNvSpPr/>
      </dsp:nvSpPr>
      <dsp:spPr>
        <a:xfrm>
          <a:off x="0" y="4709322"/>
          <a:ext cx="6513603" cy="10740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many moles are in 360g of glucose?</a:t>
          </a:r>
        </a:p>
      </dsp:txBody>
      <dsp:txXfrm>
        <a:off x="52431" y="4761753"/>
        <a:ext cx="6408741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5/25/2019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5/25/2019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368D-6FB4-4828-A0CD-C378E2114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4AAA2-F4A1-4AD4-8248-53E501AD0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F9EE-3753-464D-A782-012AC11E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56140-7A7E-4479-8B3A-6ADFD1C1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46B4D-F2F4-4660-A057-164A2F1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7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96ED-B853-4605-A65C-EE2EECEC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8ACD4-505F-49B2-8052-8CA1AD923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FCFD-9DF0-4E26-AC18-0F400E05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CF304-AF5C-436E-8B4C-E402808C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8984B-A011-4E41-8DA9-4D192DE0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77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977CB-4AAC-4B63-A4EF-407C1F9F14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B7159-42EE-41DB-ABF3-53A6BECAD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FCEAA-0367-4D09-BA86-0024CA4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308B-62F3-496D-9DAA-E2A6362D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0203-98DF-42B0-BB24-B6E7B93C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06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2D57-2553-4653-8DEE-3DFDF3E9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8E5AB-F605-457D-B524-54E3D74C5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05AB4-F502-4E5E-B8B8-09531951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D1B01-3A16-4413-95CD-8E465FCA2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6D61-394F-470D-9953-83196710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617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2888-AC83-49CA-93A7-02C14811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FB79A-A61F-4BCA-9371-66F261C6E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1FDB-D7E7-43DC-AA6B-5240392E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CAC83-3661-476F-A6A3-A51CFE97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3D3A7-2E79-4C21-9862-93DBB899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50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8E1B-8BC1-4DD3-8391-4EEFDD1E8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4EAC-EB79-4BFF-85AD-5AC8EE811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66A65-5263-4AC0-80DB-56CA59010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7B2EC-C88F-42DC-B63F-75BEEF393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70BC8-A4CE-4E81-8E13-11967609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F783A-DBBF-4B08-A12A-BDB1C8D5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79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95E05-3363-42EE-A358-389DA15E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0CABA-3AA6-4703-A233-2D7FC4E1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DB672-F7EC-402F-BE43-F55DD28D4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5C460-26BF-40D0-8FC2-0A9D83DAB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7284C8-269A-4642-97F8-E465CD7A29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8EAD3A-423D-4C37-BE03-D817FEFB4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BB4B1-F864-438D-8F5B-9A32C9EF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409AA-FDAB-424B-BAAC-D141B741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4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7778D-D1A6-43D4-AEC9-D171E4B0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21B22-4C56-4093-9888-C76754F9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5A840-EEAD-4AD4-A590-499C5EDDA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1D61F-0A6E-4889-AC91-201849265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09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3FD2B-06CB-4268-A012-4A5AA1B9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2FE7C-31A7-4EF6-9182-AECE876C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C73E0-BCDB-43E5-B51C-843B30556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0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74D0-44DB-480B-B3B3-9F251C2B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9207D-C1D8-48C2-ADDB-24E93901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9F7B5-7308-4C6A-9258-0DE643EF3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A29D3-360C-4976-BAE5-8A80E737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18FAA-09A3-4B40-92CA-46552E45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EB275-EE89-4EBC-93C9-A7E77129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41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F93D0-CE99-4974-B43E-C06DD14D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3BF9C-C74E-4D59-894B-E93CE94D2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EEA3D-B4B2-4AD6-890E-ABC2D3586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7A5F5-EED4-40BC-BFD6-01DFA11DE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92249-6834-4E36-8C82-8D3CBAA28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4B805F-4C94-4E08-AE05-B6ABC56BC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7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A6C53-8DA1-4012-A10D-D3AD9B21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0DCB4-0018-4A4F-BEF8-C82C0A25B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6943D-1A4E-4D5A-BC78-D082E93F5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21093-DC7F-47B9-851C-C5F85D314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8924D-6D22-446E-AEF5-554065956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14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0RRVV4Diomg&amp;list=PL8dPuuaLjXtPHzzYuWy6fYEaX9mQQ8oGr&amp;index=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Energy &amp; Matter in Chemical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Science 10 – Unit A</a:t>
            </a:r>
          </a:p>
          <a:p>
            <a:pPr algn="l"/>
            <a:r>
              <a:rPr lang="en-US"/>
              <a:t>Redding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People to Mention…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http://sites.estvideo.net/college.anne.fr/dossier2/images2/images_copains_d_albert/image11_02_dalton_portrait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17842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John Dalton (1766 – 1844): imagined all atoms were like small spheres but they could have different properties</a:t>
            </a:r>
          </a:p>
          <a:p>
            <a:r>
              <a:rPr lang="en-US" sz="2000">
                <a:solidFill>
                  <a:srgbClr val="000000"/>
                </a:solidFill>
              </a:rPr>
              <a:t>Used the following model to explain matter: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All matter is small and indivisible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All atoms of the same element are identical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Atoms of different elements have different properties</a:t>
            </a:r>
          </a:p>
          <a:p>
            <a:pPr lvl="1"/>
            <a:r>
              <a:rPr lang="en-US" sz="2000">
                <a:solidFill>
                  <a:srgbClr val="000000"/>
                </a:solidFill>
              </a:rPr>
              <a:t>Atoms of different elements combine in specific ratios</a:t>
            </a:r>
          </a:p>
        </p:txBody>
      </p:sp>
    </p:spTree>
    <p:extLst>
      <p:ext uri="{BB962C8B-B14F-4D97-AF65-F5344CB8AC3E}">
        <p14:creationId xmlns:p14="http://schemas.microsoft.com/office/powerpoint/2010/main" val="368044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People to Mention…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http://upload.wikimedia.org/wikipedia/commons/3/3c/PSM_V56_D0024_J_J_Thompson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7" r="-3" b="24149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JJ Thomson (1856 – 1940): physician who discovered the electron!</a:t>
            </a:r>
          </a:p>
          <a:p>
            <a:r>
              <a:rPr lang="en-US" sz="2000">
                <a:solidFill>
                  <a:srgbClr val="000000"/>
                </a:solidFill>
              </a:rPr>
              <a:t>Experimented with particles</a:t>
            </a:r>
          </a:p>
          <a:p>
            <a:r>
              <a:rPr lang="en-US" sz="2000">
                <a:solidFill>
                  <a:srgbClr val="000000"/>
                </a:solidFill>
              </a:rPr>
              <a:t>Showed that a beam was made of negative charges</a:t>
            </a:r>
          </a:p>
          <a:p>
            <a:r>
              <a:rPr lang="en-US" sz="2000">
                <a:solidFill>
                  <a:srgbClr val="000000"/>
                </a:solidFill>
              </a:rPr>
              <a:t>This shows that atoms contain smaller particles that are identical</a:t>
            </a:r>
          </a:p>
          <a:p>
            <a:r>
              <a:rPr lang="en-US" sz="2000">
                <a:solidFill>
                  <a:srgbClr val="000000"/>
                </a:solidFill>
              </a:rPr>
              <a:t>Developed the model of the atom – ‘Plum Pudding Model’</a:t>
            </a:r>
          </a:p>
        </p:txBody>
      </p:sp>
    </p:spTree>
    <p:extLst>
      <p:ext uri="{BB962C8B-B14F-4D97-AF65-F5344CB8AC3E}">
        <p14:creationId xmlns:p14="http://schemas.microsoft.com/office/powerpoint/2010/main" val="25010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People to Mention…</a:t>
            </a: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20" name="Picture 4" descr="http://ichef.bbci.co.uk/arts/yourpaintings/images/paintings/tric/large/cu_tric_p_169_larg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549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Ernest Rutherford (1871 – 1937): discovered the nucleus of the atom which was about 1/10000 the size of the atom.</a:t>
            </a:r>
          </a:p>
          <a:p>
            <a:r>
              <a:rPr lang="en-US" sz="2000">
                <a:solidFill>
                  <a:srgbClr val="000000"/>
                </a:solidFill>
              </a:rPr>
              <a:t>From England but did research at Mc Gill University </a:t>
            </a:r>
          </a:p>
          <a:p>
            <a:r>
              <a:rPr lang="en-US" sz="2000">
                <a:solidFill>
                  <a:srgbClr val="000000"/>
                </a:solidFill>
              </a:rPr>
              <a:t>Worked with Radioactive particles</a:t>
            </a:r>
          </a:p>
          <a:p>
            <a:r>
              <a:rPr lang="en-US" sz="2000">
                <a:solidFill>
                  <a:srgbClr val="000000"/>
                </a:solidFill>
              </a:rPr>
              <a:t>Knew Thomson’s Model was wrong</a:t>
            </a:r>
          </a:p>
          <a:p>
            <a:r>
              <a:rPr lang="en-US" sz="2000">
                <a:solidFill>
                  <a:srgbClr val="000000"/>
                </a:solidFill>
              </a:rPr>
              <a:t>Came up with a new model – Positive Centre surrounded by electrons</a:t>
            </a:r>
          </a:p>
        </p:txBody>
      </p:sp>
    </p:spTree>
    <p:extLst>
      <p:ext uri="{BB962C8B-B14F-4D97-AF65-F5344CB8AC3E}">
        <p14:creationId xmlns:p14="http://schemas.microsoft.com/office/powerpoint/2010/main" val="19285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People to Mention…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 descr="http://spacecollective.org/userdata/tar5w4zB/1353223032/Niels%20Bohr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r="3" b="17174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Neils Bohr (1885 – 1962): Danish Physicist who worked under Rutherford</a:t>
            </a:r>
          </a:p>
          <a:p>
            <a:r>
              <a:rPr lang="en-US" sz="2000">
                <a:solidFill>
                  <a:srgbClr val="000000"/>
                </a:solidFill>
              </a:rPr>
              <a:t>Proposed that electrons surrounded the nucleus at specific energy levels</a:t>
            </a:r>
          </a:p>
          <a:p>
            <a:r>
              <a:rPr lang="en-US" sz="2000">
                <a:solidFill>
                  <a:srgbClr val="000000"/>
                </a:solidFill>
              </a:rPr>
              <a:t>Showed that electrons could not move below the bottom energy level and therefore, not drop into the nucleus</a:t>
            </a:r>
          </a:p>
          <a:p>
            <a:r>
              <a:rPr lang="en-US" sz="2000">
                <a:solidFill>
                  <a:srgbClr val="000000"/>
                </a:solidFill>
              </a:rPr>
              <a:t>Came up with the Bohr Model of the Atom</a:t>
            </a:r>
          </a:p>
        </p:txBody>
      </p:sp>
    </p:spTree>
    <p:extLst>
      <p:ext uri="{BB962C8B-B14F-4D97-AF65-F5344CB8AC3E}">
        <p14:creationId xmlns:p14="http://schemas.microsoft.com/office/powerpoint/2010/main" val="14252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3400"/>
              <a:t>What we use today – Quantum Mechanical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206188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Based on quantum mechanics</a:t>
            </a:r>
          </a:p>
          <a:p>
            <a:r>
              <a:rPr lang="en-US" sz="2400" dirty="0"/>
              <a:t>Describes how electrons exist around an atom – electron clouds</a:t>
            </a:r>
          </a:p>
          <a:p>
            <a:r>
              <a:rPr lang="en-US" sz="2400" dirty="0"/>
              <a:t>Each electron is a cloud of negative charge and instead of them existing at a specific level, they occupy the entire space all at once at different energy levels</a:t>
            </a:r>
          </a:p>
          <a:p>
            <a:r>
              <a:rPr lang="en-US" sz="2400" dirty="0"/>
              <a:t>Nucleus contains protons and neutrons</a:t>
            </a:r>
          </a:p>
          <a:p>
            <a:r>
              <a:rPr lang="en-US" sz="2400" dirty="0"/>
              <a:t>This model could change again in the future as we discover more.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http://www.buzzle.com/images/diagrams/atom-diagram/electron-cloud-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4057" y="643002"/>
            <a:ext cx="3796790" cy="37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882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2290" name="Picture 2" descr="http://physicsforme.files.wordpress.com/2013/05/periodic-tabl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r="1" b="5859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28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Periodic Table and 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The Elements: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Metals – malleable and ductile, solid at room temperature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Non-Metals – only 17 elements are non-metals! Vary greatly in colour. A lot of nonmetals connect in groups (O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, N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, F</a:t>
            </a:r>
            <a:r>
              <a:rPr lang="en-US" sz="2400" baseline="-25000">
                <a:solidFill>
                  <a:srgbClr val="000000"/>
                </a:solidFill>
              </a:rPr>
              <a:t>2</a:t>
            </a:r>
            <a:r>
              <a:rPr lang="en-US" sz="2400">
                <a:solidFill>
                  <a:srgbClr val="000000"/>
                </a:solidFill>
              </a:rPr>
              <a:t>…). They have different properties from  metals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Metalloids – intermediate properties of metals and non-metals</a:t>
            </a:r>
          </a:p>
        </p:txBody>
      </p:sp>
    </p:spTree>
    <p:extLst>
      <p:ext uri="{BB962C8B-B14F-4D97-AF65-F5344CB8AC3E}">
        <p14:creationId xmlns:p14="http://schemas.microsoft.com/office/powerpoint/2010/main" val="192664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3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The Periodic Table</a:t>
            </a:r>
          </a:p>
        </p:txBody>
      </p:sp>
      <p:pic>
        <p:nvPicPr>
          <p:cNvPr id="13314" name="Picture 2" descr="http://edtech2.boisestate.edu/lindabennett1/images/PTable%20Famili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r="-1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Periods – Rows or horizontal lines</a:t>
            </a:r>
          </a:p>
          <a:p>
            <a:r>
              <a:rPr lang="en-US" sz="2000">
                <a:solidFill>
                  <a:srgbClr val="FFFFFF"/>
                </a:solidFill>
              </a:rPr>
              <a:t>Family – Groups or vertical columns</a:t>
            </a:r>
          </a:p>
          <a:p>
            <a:r>
              <a:rPr lang="en-US" sz="2000">
                <a:solidFill>
                  <a:srgbClr val="FFFFFF"/>
                </a:solidFill>
              </a:rPr>
              <a:t>Alkali Metals – Group 1</a:t>
            </a:r>
          </a:p>
          <a:p>
            <a:r>
              <a:rPr lang="en-US" sz="2000">
                <a:solidFill>
                  <a:srgbClr val="FFFFFF"/>
                </a:solidFill>
              </a:rPr>
              <a:t>Alkaline Earth Metals – Group 2</a:t>
            </a:r>
          </a:p>
          <a:p>
            <a:r>
              <a:rPr lang="en-US" sz="2000">
                <a:solidFill>
                  <a:srgbClr val="FFFFFF"/>
                </a:solidFill>
              </a:rPr>
              <a:t>Halogens – Group 17, react readily with alkali metals to form salts</a:t>
            </a:r>
          </a:p>
          <a:p>
            <a:r>
              <a:rPr lang="en-US" sz="2000">
                <a:solidFill>
                  <a:srgbClr val="FFFFFF"/>
                </a:solidFill>
              </a:rPr>
              <a:t>Noble Gases – Group 18</a:t>
            </a:r>
          </a:p>
        </p:txBody>
      </p:sp>
    </p:spTree>
    <p:extLst>
      <p:ext uri="{BB962C8B-B14F-4D97-AF65-F5344CB8AC3E}">
        <p14:creationId xmlns:p14="http://schemas.microsoft.com/office/powerpoint/2010/main" val="3339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Atomic Theory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Subatomic Particles</a:t>
            </a:r>
          </a:p>
          <a:p>
            <a:r>
              <a:rPr lang="en-US" sz="2400"/>
              <a:t>Energy Levels: 2,8,8…</a:t>
            </a:r>
          </a:p>
          <a:p>
            <a:r>
              <a:rPr lang="en-US" sz="2400"/>
              <a:t>Isotopes: atoms of the same element that contain different numbers of neutrons</a:t>
            </a:r>
          </a:p>
          <a:p>
            <a:r>
              <a:rPr lang="en-US" sz="2400"/>
              <a:t>Mass Number: an integer equal to the total number of protons and neutrons in the nucleus of an atom</a:t>
            </a:r>
          </a:p>
          <a:p>
            <a:r>
              <a:rPr lang="en-US" sz="2400"/>
              <a:t>Example: Oxygen has three isotopes – all have the same number of protons (8) but each have a different number of neutrons (8,9 or 10)</a:t>
            </a:r>
          </a:p>
          <a:p>
            <a:r>
              <a:rPr lang="en-US" sz="2400"/>
              <a:t>Lets Draw them!</a:t>
            </a:r>
          </a:p>
        </p:txBody>
      </p:sp>
    </p:spTree>
    <p:extLst>
      <p:ext uri="{BB962C8B-B14F-4D97-AF65-F5344CB8AC3E}">
        <p14:creationId xmlns:p14="http://schemas.microsoft.com/office/powerpoint/2010/main" val="3828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498" y="908344"/>
            <a:ext cx="5244301" cy="1538130"/>
          </a:xfrm>
        </p:spPr>
        <p:txBody>
          <a:bodyPr>
            <a:normAutofit/>
          </a:bodyPr>
          <a:lstStyle/>
          <a:p>
            <a:r>
              <a:rPr lang="en-US"/>
              <a:t>Ionization</a:t>
            </a:r>
          </a:p>
        </p:txBody>
      </p:sp>
      <p:sp>
        <p:nvSpPr>
          <p:cNvPr id="135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5362" name="Picture 2" descr="http://img.tfd.com/MosbyMD/thumb/ioniz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" r="-1" b="2208"/>
          <a:stretch/>
        </p:blipFill>
        <p:spPr bwMode="auto">
          <a:xfrm>
            <a:off x="1480173" y="1726758"/>
            <a:ext cx="3267942" cy="339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158" y="2706865"/>
            <a:ext cx="5383652" cy="3470097"/>
          </a:xfrm>
        </p:spPr>
        <p:txBody>
          <a:bodyPr>
            <a:normAutofit/>
          </a:bodyPr>
          <a:lstStyle/>
          <a:p>
            <a:r>
              <a:rPr lang="en-US" sz="2400" dirty="0"/>
              <a:t>The process of gaining or losing electrons – becoming an ion.</a:t>
            </a:r>
          </a:p>
          <a:p>
            <a:r>
              <a:rPr lang="en-US" sz="2400" dirty="0"/>
              <a:t>Cations (+) form most often when metals lose electrons</a:t>
            </a:r>
          </a:p>
          <a:p>
            <a:r>
              <a:rPr lang="en-US" sz="2400" dirty="0"/>
              <a:t>Anions (-) form mostly from nonmetals gaining electrons</a:t>
            </a:r>
          </a:p>
          <a:p>
            <a:r>
              <a:rPr lang="en-US" sz="2400" dirty="0"/>
              <a:t>Example: Lets draw out Magnesium and Fluorine atoms and ions</a:t>
            </a:r>
          </a:p>
        </p:txBody>
      </p:sp>
    </p:spTree>
    <p:extLst>
      <p:ext uri="{BB962C8B-B14F-4D97-AF65-F5344CB8AC3E}">
        <p14:creationId xmlns:p14="http://schemas.microsoft.com/office/powerpoint/2010/main" val="38874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1873"/>
            <a:ext cx="12192000" cy="26861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633" y="3634276"/>
            <a:ext cx="8148734" cy="1069270"/>
          </a:xfrm>
          <a:solidFill>
            <a:srgbClr val="FFFFFF"/>
          </a:solidFill>
          <a:ln w="31750" cap="sq">
            <a:solidFill>
              <a:srgbClr val="5E5E52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rgbClr val="262626"/>
                </a:solidFill>
              </a:rPr>
              <a:t>Safety Hazard Symbols</a:t>
            </a:r>
          </a:p>
        </p:txBody>
      </p:sp>
      <p:pic>
        <p:nvPicPr>
          <p:cNvPr id="1028" name="Picture 4" descr="http://www2.gnb.ca/content/gnb/en/departments/elg/environment/content/land_waste/content/recycling/reduce/_jcr_content/mainContent_par/image.img.gif/13941148468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9550" y="1177132"/>
            <a:ext cx="9232900" cy="17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700" y="4889365"/>
            <a:ext cx="6070600" cy="1351423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The shape of the symbol indicates severity of the chemical: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Triangle – Caution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Diamond – Danger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Octagon - Warning</a:t>
            </a:r>
          </a:p>
        </p:txBody>
      </p:sp>
    </p:spTree>
    <p:extLst>
      <p:ext uri="{BB962C8B-B14F-4D97-AF65-F5344CB8AC3E}">
        <p14:creationId xmlns:p14="http://schemas.microsoft.com/office/powerpoint/2010/main" val="37961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dirty="0"/>
              <a:t>Page 39 A2.1 Check and Reflect Questions 1-12</a:t>
            </a:r>
          </a:p>
          <a:p>
            <a:r>
              <a:rPr lang="en-US" dirty="0"/>
              <a:t>Read Ahead! Section A2.2 – We will be covering this next class but it is important to stay ahead in your reading</a:t>
            </a:r>
          </a:p>
          <a:p>
            <a:r>
              <a:rPr lang="en-US" dirty="0"/>
              <a:t>Quiz coming up!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roshrulez.files.wordpress.com/2012/01/bookworm-for-b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941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58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Naming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Naming Ionic Compounds: IUPAC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Name the cation first by using the elements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Name the anion second by changing the ending to ‘ide’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Example: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NaCl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BaF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</a:p>
          <a:p>
            <a:r>
              <a:rPr lang="en-US" sz="2400" dirty="0">
                <a:solidFill>
                  <a:srgbClr val="000000"/>
                </a:solidFill>
              </a:rPr>
              <a:t>K</a:t>
            </a:r>
            <a:r>
              <a:rPr lang="en-US" sz="2400" baseline="-25000" dirty="0">
                <a:solidFill>
                  <a:srgbClr val="000000"/>
                </a:solidFill>
              </a:rPr>
              <a:t>3</a:t>
            </a:r>
            <a:r>
              <a:rPr lang="en-US" sz="2400" dirty="0">
                <a:solidFill>
                  <a:srgbClr val="00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0946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Writing Formulas for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Steps involved: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Identify the ions and their charge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Drop and swap the charges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FFFF"/>
                </a:solidFill>
              </a:rPr>
              <a:t>Reduce to lowest number coefficients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Example: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calcium nitride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silver oxide</a:t>
            </a:r>
          </a:p>
        </p:txBody>
      </p:sp>
      <p:pic>
        <p:nvPicPr>
          <p:cNvPr id="16388" name="Picture 4" descr="https://d2jmvrsizmvf4x.cloudfront.net/1kTqhHGeRwa3XTnPIT6h_crisscross%20reduc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8897" y="2448455"/>
            <a:ext cx="4166313" cy="87312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honorsph.startlogic.com/honorsphysicalscience/chemical%20formulas/images/al2o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8801" y="4660590"/>
            <a:ext cx="5116410" cy="99545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5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Writing and Naming with Polyatomics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5A85F67-CF4C-4D11-8765-3BF744D690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7077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09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Multivalent Elements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824F6C-A05B-462F-8488-9B51ECF133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0441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8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Naming 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Naming Molecular Compounds: IUPAC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Sharing of electrons (covalent bonds), contain prefixes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Name the first element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Name the second element using ‘ide’ at the end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Add prefixes indicating the number of atoms (except 1 on the first atom)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Examples: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</a:t>
            </a:r>
          </a:p>
          <a:p>
            <a:r>
              <a:rPr lang="en-US" sz="2400" dirty="0">
                <a:solidFill>
                  <a:srgbClr val="000000"/>
                </a:solidFill>
              </a:rPr>
              <a:t>SO</a:t>
            </a:r>
            <a:r>
              <a:rPr lang="en-US" sz="2400" baseline="-25000" dirty="0">
                <a:solidFill>
                  <a:srgbClr val="000000"/>
                </a:solidFill>
              </a:rPr>
              <a:t>2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</a:t>
            </a:r>
            <a:r>
              <a:rPr lang="en-US" sz="2400" baseline="-25000" dirty="0">
                <a:solidFill>
                  <a:srgbClr val="000000"/>
                </a:solidFill>
              </a:rPr>
              <a:t>4</a:t>
            </a:r>
            <a:r>
              <a:rPr lang="en-US" sz="2400" dirty="0">
                <a:solidFill>
                  <a:srgbClr val="000000"/>
                </a:solidFill>
              </a:rPr>
              <a:t>O</a:t>
            </a:r>
            <a:r>
              <a:rPr lang="en-US" sz="2400" baseline="-25000" dirty="0">
                <a:solidFill>
                  <a:srgbClr val="00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7530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Page 50 A2.2 Check and Reflect Questions 1-12</a:t>
            </a:r>
          </a:p>
          <a:p>
            <a:r>
              <a:rPr lang="en-US" sz="2400" dirty="0"/>
              <a:t>Read Ahead! Section A2.3 – We will be covering this next class but it is important to stay ahead in your reading</a:t>
            </a:r>
          </a:p>
          <a:p>
            <a:r>
              <a:rPr lang="en-US" sz="2400" dirty="0"/>
              <a:t>In-class assignment tomorrow</a:t>
            </a:r>
          </a:p>
          <a:p>
            <a:r>
              <a:rPr lang="en-US" sz="2400" dirty="0"/>
              <a:t>Quiz coming up on naming and writing!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roshrulez.files.wordpress.com/2012/01/bookworm-for-b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941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39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sz="3700"/>
              <a:t>Properties and Classification of Ionic and 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Properties of Ionic Compounds: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 Melting and Boiling Points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Retention of Crystal Shape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Soluble in 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Conductive in Solution</a:t>
            </a:r>
          </a:p>
        </p:txBody>
      </p:sp>
      <p:sp>
        <p:nvSpPr>
          <p:cNvPr id="19462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3" name="Freeform: Shape 74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58" name="Picture 2" descr="http://1.bp.blogspot.com/-8pBhIKLmxVI/T8V4kE6N-SI/AAAAAAAAAGQ/1hu4TIKiolQ/s1600/covalent+ionic+comp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r="48329" b="50262"/>
          <a:stretch/>
        </p:blipFill>
        <p:spPr bwMode="auto">
          <a:xfrm>
            <a:off x="8768827" y="775844"/>
            <a:ext cx="2580738" cy="151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460" name="Picture 4" descr="http://1.bp.blogspot.com/-8pBhIKLmxVI/T8V4kE6N-SI/AAAAAAAAAGQ/1hu4TIKiolQ/s1600/covalent+ionic+comp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6" r="47820"/>
          <a:stretch/>
        </p:blipFill>
        <p:spPr bwMode="auto">
          <a:xfrm>
            <a:off x="9436232" y="5125085"/>
            <a:ext cx="2394408" cy="121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60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82" y="1268101"/>
            <a:ext cx="4144776" cy="393505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Properties and Classification of Ionic and Molecular Compounds</a:t>
            </a:r>
          </a:p>
        </p:txBody>
      </p:sp>
      <p:pic>
        <p:nvPicPr>
          <p:cNvPr id="22530" name="Picture 2" descr="http://www.sciencemadness.org/talk/files.php?pid=59504&amp;aid=1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172" y="1976777"/>
            <a:ext cx="7188199" cy="240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r>
              <a:rPr lang="en-US" sz="1800"/>
              <a:t>Properties of Ionic Compounds:</a:t>
            </a:r>
          </a:p>
          <a:p>
            <a:r>
              <a:rPr lang="en-US" sz="1800"/>
              <a:t>Solubility Chart</a:t>
            </a:r>
          </a:p>
        </p:txBody>
      </p:sp>
    </p:spTree>
    <p:extLst>
      <p:ext uri="{BB962C8B-B14F-4D97-AF65-F5344CB8AC3E}">
        <p14:creationId xmlns:p14="http://schemas.microsoft.com/office/powerpoint/2010/main" val="28963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Properties and Classification of Ionic and 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Properties of Ionic Compounds:</a:t>
            </a:r>
          </a:p>
          <a:p>
            <a:r>
              <a:rPr lang="en-US" sz="2400">
                <a:solidFill>
                  <a:srgbClr val="000000"/>
                </a:solidFill>
              </a:rPr>
              <a:t>Use your solubility chart to indicate the solubility of the compounds on page 58.</a:t>
            </a:r>
          </a:p>
          <a:p>
            <a:r>
              <a:rPr lang="en-US" sz="2400">
                <a:solidFill>
                  <a:srgbClr val="000000"/>
                </a:solidFill>
              </a:rPr>
              <a:t>Name or write the formula for each of the compounds in the two questions.</a:t>
            </a:r>
          </a:p>
        </p:txBody>
      </p:sp>
    </p:spTree>
    <p:extLst>
      <p:ext uri="{BB962C8B-B14F-4D97-AF65-F5344CB8AC3E}">
        <p14:creationId xmlns:p14="http://schemas.microsoft.com/office/powerpoint/2010/main" val="282537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WHMIS – What does it stand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Workplace Hazardous Materials Safety System</a:t>
            </a:r>
          </a:p>
          <a:p>
            <a:r>
              <a:rPr lang="en-US" sz="2000">
                <a:solidFill>
                  <a:schemeClr val="bg1"/>
                </a:solidFill>
              </a:rPr>
              <a:t>Page 455 in your textbook</a:t>
            </a:r>
          </a:p>
          <a:p>
            <a:r>
              <a:rPr lang="en-US" sz="2000">
                <a:solidFill>
                  <a:schemeClr val="bg1"/>
                </a:solidFill>
              </a:rPr>
              <a:t>Know these symbols!</a:t>
            </a:r>
          </a:p>
          <a:p>
            <a:r>
              <a:rPr lang="en-US" sz="2000">
                <a:solidFill>
                  <a:schemeClr val="bg1"/>
                </a:solidFill>
              </a:rPr>
              <a:t>NEW! Pictograms for 2018</a:t>
            </a:r>
          </a:p>
        </p:txBody>
      </p:sp>
      <p:pic>
        <p:nvPicPr>
          <p:cNvPr id="2052" name="Picture 4" descr="http://new.olelearning.com/wp-content/uploads/2014/05/WHMIS-Symbo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7782" y="643467"/>
            <a:ext cx="3570731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r>
              <a:rPr lang="en-US" sz="3700"/>
              <a:t>Properties and Classification of Ionic and 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 lnSpcReduction="10000"/>
          </a:bodyPr>
          <a:lstStyle/>
          <a:p>
            <a:r>
              <a:rPr lang="en-US" sz="3200" dirty="0"/>
              <a:t>Properties of Molecular Compounds: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Low Melting and Boiling Points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No Malleable or ductile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Not conductive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Slightly Soluble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6EA0402-5843-4D53-BF9C-BE7205812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9830" y="1"/>
            <a:ext cx="4502173" cy="344821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6" name="Picture 2" descr="http://1.bp.blogspot.com/-8pBhIKLmxVI/T8V4kE6N-SI/AAAAAAAAAGQ/1hu4TIKiolQ/s1600/covalent+ionic+comp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3" t="2406" b="49380"/>
          <a:stretch/>
        </p:blipFill>
        <p:spPr bwMode="auto">
          <a:xfrm>
            <a:off x="8768827" y="754988"/>
            <a:ext cx="2580738" cy="155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1B43EC4-7D6F-44CA-82DD-103883D23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8827" y="4082142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4" descr="http://1.bp.blogspot.com/-8pBhIKLmxVI/T8V4kE6N-SI/AAAAAAAAAGQ/1hu4TIKiolQ/s1600/covalent+ionic+comp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8" t="58123" r="1511"/>
          <a:stretch/>
        </p:blipFill>
        <p:spPr bwMode="auto">
          <a:xfrm>
            <a:off x="9436232" y="5083768"/>
            <a:ext cx="2394408" cy="129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35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r>
              <a:rPr lang="en-US"/>
              <a:t>Properties and Classification of Ionic and Molecular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811" y="3060016"/>
            <a:ext cx="6066118" cy="3340783"/>
          </a:xfrm>
        </p:spPr>
        <p:txBody>
          <a:bodyPr>
            <a:normAutofit/>
          </a:bodyPr>
          <a:lstStyle/>
          <a:p>
            <a:r>
              <a:rPr lang="en-US" sz="2000" dirty="0"/>
              <a:t>Special Properties of Water:</a:t>
            </a:r>
          </a:p>
          <a:p>
            <a:r>
              <a:rPr lang="en-US" sz="2000" dirty="0"/>
              <a:t>Polar – positive and negative end</a:t>
            </a:r>
          </a:p>
          <a:p>
            <a:r>
              <a:rPr lang="en-US" sz="2000" dirty="0"/>
              <a:t>Bent shape</a:t>
            </a:r>
          </a:p>
          <a:p>
            <a:r>
              <a:rPr lang="en-US" sz="2000" dirty="0"/>
              <a:t>Small and easy to get between atoms of other compounds</a:t>
            </a:r>
          </a:p>
          <a:p>
            <a:r>
              <a:rPr lang="en-US" sz="2000" dirty="0"/>
              <a:t>Universal solvent!</a:t>
            </a:r>
          </a:p>
          <a:p>
            <a:r>
              <a:rPr lang="en-US" sz="2000" dirty="0"/>
              <a:t>High boiling point and melting point – unusual for a molecular compound</a:t>
            </a:r>
          </a:p>
          <a:p>
            <a:r>
              <a:rPr lang="en-US" sz="2000" dirty="0"/>
              <a:t>Most dense as a liquid not a solid!</a:t>
            </a: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3554" name="Picture 2" descr="http://www.materialssciencerocks.com/wp-content/uploads/2012/12/water-molecu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1962" y="3332240"/>
            <a:ext cx="2542433" cy="19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/>
              <a:t>Page 61 A2.3 Check and Reflect Questions 1-9</a:t>
            </a:r>
          </a:p>
          <a:p>
            <a:r>
              <a:rPr lang="en-US"/>
              <a:t>Read Ahead! Section A2.4 – We will be covering this next class but it is important to stay ahead in your reading</a:t>
            </a:r>
          </a:p>
          <a:p>
            <a:r>
              <a:rPr lang="en-US"/>
              <a:t>In class assignment coming up!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roshrulez.files.wordpress.com/2012/01/bookworm-for-b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941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7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r="3877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b="1" dirty="0"/>
              <a:t>Acids</a:t>
            </a:r>
            <a:endParaRPr lang="en-US" sz="3600" b="1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5516" y="3417573"/>
            <a:ext cx="5200035" cy="3440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Sour</a:t>
            </a:r>
          </a:p>
          <a:p>
            <a:r>
              <a:rPr lang="en-US" sz="3200" b="1" dirty="0"/>
              <a:t>Not slippery</a:t>
            </a:r>
          </a:p>
          <a:p>
            <a:r>
              <a:rPr lang="en-US" sz="3200" b="1" dirty="0"/>
              <a:t>Corrodes metal</a:t>
            </a:r>
          </a:p>
          <a:p>
            <a:r>
              <a:rPr lang="en-US" sz="3200" b="1" dirty="0"/>
              <a:t>Red litmus</a:t>
            </a:r>
          </a:p>
          <a:p>
            <a:r>
              <a:rPr lang="en-US" sz="3200" b="1" dirty="0"/>
              <a:t>Conductive</a:t>
            </a:r>
          </a:p>
          <a:p>
            <a:r>
              <a:rPr lang="en-US" sz="3200" b="1" dirty="0"/>
              <a:t>pH less than 7</a:t>
            </a:r>
          </a:p>
        </p:txBody>
      </p:sp>
    </p:spTree>
    <p:extLst>
      <p:ext uri="{BB962C8B-B14F-4D97-AF65-F5344CB8AC3E}">
        <p14:creationId xmlns:p14="http://schemas.microsoft.com/office/powerpoint/2010/main" val="40268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8" r="3877" b="-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000" dirty="0"/>
              <a:t>Bases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5516" y="3417573"/>
            <a:ext cx="4593021" cy="31801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3200" dirty="0"/>
              <a:t>Bitter</a:t>
            </a:r>
          </a:p>
          <a:p>
            <a:r>
              <a:rPr lang="en-US" sz="3200" dirty="0"/>
              <a:t>Slippery</a:t>
            </a:r>
          </a:p>
          <a:p>
            <a:r>
              <a:rPr lang="en-US" sz="3200" dirty="0"/>
              <a:t>No reaction to metals</a:t>
            </a:r>
          </a:p>
          <a:p>
            <a:r>
              <a:rPr lang="en-US" sz="3200" dirty="0"/>
              <a:t>Blue litmus</a:t>
            </a:r>
          </a:p>
          <a:p>
            <a:r>
              <a:rPr lang="en-US" sz="3200" dirty="0"/>
              <a:t>Conductive</a:t>
            </a:r>
          </a:p>
          <a:p>
            <a:r>
              <a:rPr lang="en-US" sz="3200" dirty="0"/>
              <a:t>pH greater than 7</a:t>
            </a:r>
          </a:p>
        </p:txBody>
      </p:sp>
    </p:spTree>
    <p:extLst>
      <p:ext uri="{BB962C8B-B14F-4D97-AF65-F5344CB8AC3E}">
        <p14:creationId xmlns:p14="http://schemas.microsoft.com/office/powerpoint/2010/main" val="383467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Naming Acids and Bases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media.norquest.ca/ace/math/uosc/images/thumbnail-chemdata-20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600000">
            <a:off x="1513773" y="2426818"/>
            <a:ext cx="3091505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4.bp.blogspot.com/_npoNc6vxdSU/TL4-yks5BXI/AAAAAAAAABA/Kdvt7rW-UJ4/s1600/FG02_023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6997"/>
            <a:ext cx="5455917" cy="3637278"/>
          </a:xfrm>
          <a:prstGeom prst="rect">
            <a:avLst/>
          </a:prstGeom>
          <a:solidFill>
            <a:srgbClr val="FFFFFF">
              <a:shade val="85000"/>
            </a:srgbClr>
          </a:solidFill>
          <a:extLst/>
        </p:spPr>
      </p:pic>
    </p:spTree>
    <p:extLst>
      <p:ext uri="{BB962C8B-B14F-4D97-AF65-F5344CB8AC3E}">
        <p14:creationId xmlns:p14="http://schemas.microsoft.com/office/powerpoint/2010/main" val="293850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/>
              <a:t>Page 69 A2.4 Check and Reflect Questions 1-8</a:t>
            </a:r>
          </a:p>
          <a:p>
            <a:r>
              <a:rPr lang="en-US"/>
              <a:t>Read Ahead! Section A2.5 – We will NOT be covering this next class but it is testable material</a:t>
            </a:r>
          </a:p>
          <a:p>
            <a:r>
              <a:rPr lang="en-US"/>
              <a:t>Gizmo – pH analysis</a:t>
            </a:r>
          </a:p>
          <a:p>
            <a:r>
              <a:rPr lang="en-US"/>
              <a:t>Quiz coming up! Study!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roshrulez.files.wordpress.com/2012/01/bookworm-for-b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941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749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Important Examples of 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were the properties of chemical reactions?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Reactions that form Gas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Sudden and dramatic – explosion 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solid or liquid converts quickly to a large quantity of gas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Ex: Airbags in your car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Slow and steady – baking a cake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Reactions that form Solids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Usually happen quickly – ex: epoxy</a:t>
            </a:r>
          </a:p>
        </p:txBody>
      </p:sp>
    </p:spTree>
    <p:extLst>
      <p:ext uri="{BB962C8B-B14F-4D97-AF65-F5344CB8AC3E}">
        <p14:creationId xmlns:p14="http://schemas.microsoft.com/office/powerpoint/2010/main" val="17518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Important Examples of 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3406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Showing States in Chemical Formulas</a:t>
            </a:r>
          </a:p>
          <a:p>
            <a:r>
              <a:rPr lang="en-US" sz="2400">
                <a:solidFill>
                  <a:srgbClr val="000000"/>
                </a:solidFill>
              </a:rPr>
              <a:t>Elements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Metals are solid, except mercury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Most diatomic atoms are gases, except bromine and iodine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Sulfur, phosphorous and carbon are solids</a:t>
            </a:r>
          </a:p>
          <a:p>
            <a:r>
              <a:rPr lang="en-US" sz="2400">
                <a:solidFill>
                  <a:srgbClr val="000000"/>
                </a:solidFill>
              </a:rPr>
              <a:t>Compounds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Ionic compounds are solid at room temp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Molecular compounds are difficult to predict, smaller tend to be gas and larger become liquid and solid</a:t>
            </a:r>
          </a:p>
        </p:txBody>
      </p:sp>
    </p:spTree>
    <p:extLst>
      <p:ext uri="{BB962C8B-B14F-4D97-AF65-F5344CB8AC3E}">
        <p14:creationId xmlns:p14="http://schemas.microsoft.com/office/powerpoint/2010/main" val="27081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Types of Reactions: Endothermic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http://discoveryexpress.weebly.com/uploads/2/5/6/9/25695369/1409341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1" r="-855"/>
          <a:stretch/>
        </p:blipFill>
        <p:spPr bwMode="auto">
          <a:xfrm>
            <a:off x="634076" y="1302250"/>
            <a:ext cx="3368641" cy="42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Absorb energy</a:t>
            </a:r>
          </a:p>
          <a:p>
            <a:r>
              <a:rPr lang="en-US" dirty="0">
                <a:solidFill>
                  <a:srgbClr val="000000"/>
                </a:solidFill>
              </a:rPr>
              <a:t>Temperature of the system goes down	</a:t>
            </a:r>
          </a:p>
          <a:p>
            <a:r>
              <a:rPr lang="en-US" dirty="0">
                <a:solidFill>
                  <a:srgbClr val="000000"/>
                </a:solidFill>
              </a:rPr>
              <a:t>Cold packs</a:t>
            </a:r>
          </a:p>
          <a:p>
            <a:r>
              <a:rPr lang="en-US" dirty="0">
                <a:solidFill>
                  <a:srgbClr val="000000"/>
                </a:solidFill>
              </a:rPr>
              <a:t>Photosynthesis</a:t>
            </a:r>
          </a:p>
          <a:p>
            <a:r>
              <a:rPr lang="en-US" dirty="0">
                <a:solidFill>
                  <a:srgbClr val="000000"/>
                </a:solidFill>
              </a:rPr>
              <a:t>Energy is a reactant</a:t>
            </a:r>
          </a:p>
        </p:txBody>
      </p:sp>
    </p:spTree>
    <p:extLst>
      <p:ext uri="{BB962C8B-B14F-4D97-AF65-F5344CB8AC3E}">
        <p14:creationId xmlns:p14="http://schemas.microsoft.com/office/powerpoint/2010/main" val="8376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MSDS – Material Safety Data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Manufacturers of hazardous products must provide these sheets about their products</a:t>
            </a:r>
          </a:p>
          <a:p>
            <a:r>
              <a:rPr lang="en-US" sz="2000">
                <a:solidFill>
                  <a:schemeClr val="bg1"/>
                </a:solidFill>
              </a:rPr>
              <a:t>Identifies chemical and physical hazards associated with the product</a:t>
            </a:r>
          </a:p>
          <a:p>
            <a:r>
              <a:rPr lang="en-US" sz="2000">
                <a:solidFill>
                  <a:schemeClr val="bg1"/>
                </a:solidFill>
              </a:rPr>
              <a:t>Physical – BP, MP, toxicity, first aid…</a:t>
            </a:r>
          </a:p>
          <a:p>
            <a:pPr marL="0"/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3074" name="Picture 2" descr="http://www.yuanliaobaike.com/uploads/201311/1384505510RpFLudtB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4268" y="643467"/>
            <a:ext cx="4177759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9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Types of Reactions: Exothermic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http://discoveryexpress.weebly.com/uploads/2/5/6/9/25695369/14093414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r="49661"/>
          <a:stretch/>
        </p:blipFill>
        <p:spPr bwMode="auto">
          <a:xfrm>
            <a:off x="666445" y="1352009"/>
            <a:ext cx="3145900" cy="43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Release energy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Combustions – usually</a:t>
            </a:r>
          </a:p>
          <a:p>
            <a:r>
              <a:rPr lang="en-US" sz="3200" dirty="0">
                <a:solidFill>
                  <a:srgbClr val="000000"/>
                </a:solidFill>
              </a:rPr>
              <a:t>Temperature of the system increases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Cellular respiration</a:t>
            </a:r>
          </a:p>
          <a:p>
            <a:r>
              <a:rPr lang="en-US" sz="3200" dirty="0">
                <a:solidFill>
                  <a:srgbClr val="000000"/>
                </a:solidFill>
              </a:rPr>
              <a:t>Energy is a product</a:t>
            </a:r>
          </a:p>
        </p:txBody>
      </p:sp>
    </p:spTree>
    <p:extLst>
      <p:ext uri="{BB962C8B-B14F-4D97-AF65-F5344CB8AC3E}">
        <p14:creationId xmlns:p14="http://schemas.microsoft.com/office/powerpoint/2010/main" val="33757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The Law of Conservation of Mass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/>
              <a:t>Antoine Lavoisier – 1789</a:t>
            </a:r>
          </a:p>
          <a:p>
            <a:r>
              <a:rPr lang="en-US" sz="2400"/>
              <a:t>The total number of atoms present before the reaction is equal to the total number of atoms present after the reaction</a:t>
            </a:r>
          </a:p>
          <a:p>
            <a:r>
              <a:rPr lang="en-US" sz="2400"/>
              <a:t>The mass of the reactants will equal the mass of the products but you have to take into account friction and mass being able to escape as a gas or through heat.</a:t>
            </a:r>
          </a:p>
        </p:txBody>
      </p:sp>
    </p:spTree>
    <p:extLst>
      <p:ext uri="{BB962C8B-B14F-4D97-AF65-F5344CB8AC3E}">
        <p14:creationId xmlns:p14="http://schemas.microsoft.com/office/powerpoint/2010/main" val="34488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Characteristics of Chemical Reactions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687BF2-C2AE-477D-923E-760D66E41F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9168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05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Writing and Balancing Chemical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943" y="801866"/>
            <a:ext cx="6443002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hydrogen + oxygen 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 water</a:t>
            </a: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oxygen + methane  carbon dioxide and water</a:t>
            </a: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Writing and Balancing Chemical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7588" y="801866"/>
            <a:ext cx="668215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iron (III) nitrate and sodium phosphate </a:t>
            </a: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 sodium nitrate and iron (III) phosphate</a:t>
            </a: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anose="05000000000000000000" pitchFamily="2" charset="2"/>
              </a:rPr>
              <a:t>nitrogen + hydrogen  ammonia</a:t>
            </a: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endParaRPr lang="en-US" sz="24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6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r>
              <a:rPr lang="en-US" sz="2400"/>
              <a:t>Page 85 A3.1 Check and Reflect Questions 1-12</a:t>
            </a:r>
          </a:p>
          <a:p>
            <a:r>
              <a:rPr lang="en-US" sz="2400"/>
              <a:t>Page 90 A3.2 Check and Reflect Questions 1-9</a:t>
            </a:r>
          </a:p>
          <a:p>
            <a:r>
              <a:rPr lang="en-US" sz="2400"/>
              <a:t>Read Ahead! Section A3.3 – We will be covering this next class but it is important to stay ahead in your reading</a:t>
            </a:r>
          </a:p>
          <a:p>
            <a:r>
              <a:rPr lang="en-US" sz="2400"/>
              <a:t>Quiz coming up on writing and balancing equations!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roshrulez.files.wordpress.com/2012/01/bookworm-for-b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941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50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en-US" dirty="0"/>
              <a:t>5 Types of Chemical Reactions</a:t>
            </a:r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520336-BD51-44B4-83B9-FFF81E5E99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252285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36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909" y="1619729"/>
            <a:ext cx="3213295" cy="3316458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>
                <a:solidFill>
                  <a:srgbClr val="FFFFFF"/>
                </a:solidFill>
              </a:rPr>
              <a:t>Examples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438182"/>
              </p:ext>
            </p:extLst>
          </p:nvPr>
        </p:nvGraphicFramePr>
        <p:xfrm>
          <a:off x="4040214" y="1166648"/>
          <a:ext cx="7311973" cy="452470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888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9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384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Word</a:t>
                      </a:r>
                      <a:endParaRPr lang="en-US" sz="2000" b="1"/>
                    </a:p>
                  </a:txBody>
                  <a:tcPr marL="110783" marR="110783" marT="50725" marB="5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Skeleton</a:t>
                      </a:r>
                      <a:endParaRPr lang="en-US" sz="2000" b="1"/>
                    </a:p>
                  </a:txBody>
                  <a:tcPr marL="110783" marR="110783" marT="50725" marB="50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Type</a:t>
                      </a:r>
                      <a:endParaRPr lang="en-US" sz="2000" b="1"/>
                    </a:p>
                  </a:txBody>
                  <a:tcPr marL="110783" marR="110783" marT="50725" marB="50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441">
                <a:tc>
                  <a:txBody>
                    <a:bodyPr/>
                    <a:lstStyle/>
                    <a:p>
                      <a:r>
                        <a:rPr lang="en-US" sz="2000"/>
                        <a:t>Sodium</a:t>
                      </a:r>
                      <a:r>
                        <a:rPr lang="en-US" sz="2000" baseline="0"/>
                        <a:t> + phosphorus </a:t>
                      </a:r>
                      <a:r>
                        <a:rPr lang="en-US" sz="2000" baseline="0">
                          <a:sym typeface="Wingdings" panose="05000000000000000000" pitchFamily="2" charset="2"/>
                        </a:rPr>
                        <a:t> ???</a:t>
                      </a:r>
                    </a:p>
                    <a:p>
                      <a:endParaRPr lang="en-US" sz="2000"/>
                    </a:p>
                  </a:txBody>
                  <a:tcPr marL="110783" marR="110783" marT="50725" marB="507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  <a:p>
                      <a:endParaRPr lang="en-US" sz="2000"/>
                    </a:p>
                    <a:p>
                      <a:endParaRPr lang="en-US" sz="2000"/>
                    </a:p>
                    <a:p>
                      <a:endParaRPr lang="en-US" sz="2000"/>
                    </a:p>
                  </a:txBody>
                  <a:tcPr marL="110783" marR="110783" marT="50725" marB="507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10783" marR="110783" marT="50725" marB="50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9441">
                <a:tc>
                  <a:txBody>
                    <a:bodyPr/>
                    <a:lstStyle/>
                    <a:p>
                      <a:r>
                        <a:rPr lang="en-US" sz="2000"/>
                        <a:t>Magnesium + silver nitrate 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 ???</a:t>
                      </a:r>
                      <a:endParaRPr lang="en-US" sz="2000"/>
                    </a:p>
                    <a:p>
                      <a:endParaRPr lang="en-US" sz="2000"/>
                    </a:p>
                  </a:txBody>
                  <a:tcPr marL="110783" marR="110783" marT="50725" marB="507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  <a:p>
                      <a:endParaRPr lang="en-US" sz="2000"/>
                    </a:p>
                    <a:p>
                      <a:endParaRPr lang="en-US" sz="2000"/>
                    </a:p>
                    <a:p>
                      <a:endParaRPr lang="en-US" sz="2000"/>
                    </a:p>
                  </a:txBody>
                  <a:tcPr marL="110783" marR="110783" marT="50725" marB="507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10783" marR="110783" marT="50725" marB="50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9441">
                <a:tc>
                  <a:txBody>
                    <a:bodyPr/>
                    <a:lstStyle/>
                    <a:p>
                      <a:r>
                        <a:rPr lang="en-US" sz="2000"/>
                        <a:t>Water </a:t>
                      </a:r>
                      <a:r>
                        <a:rPr lang="en-US" sz="2000">
                          <a:sym typeface="Wingdings" panose="05000000000000000000" pitchFamily="2" charset="2"/>
                        </a:rPr>
                        <a:t> hydrogen +</a:t>
                      </a:r>
                      <a:r>
                        <a:rPr lang="en-US" sz="2000" baseline="0">
                          <a:sym typeface="Wingdings" panose="05000000000000000000" pitchFamily="2" charset="2"/>
                        </a:rPr>
                        <a:t> oxygen</a:t>
                      </a:r>
                      <a:endParaRPr lang="en-US" sz="2000"/>
                    </a:p>
                    <a:p>
                      <a:endParaRPr lang="en-US" sz="2000"/>
                    </a:p>
                  </a:txBody>
                  <a:tcPr marL="110783" marR="110783" marT="50725" marB="507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  <a:p>
                      <a:endParaRPr lang="en-US" sz="2000"/>
                    </a:p>
                    <a:p>
                      <a:endParaRPr lang="en-US" sz="2000"/>
                    </a:p>
                    <a:p>
                      <a:endParaRPr lang="en-US" sz="2000"/>
                    </a:p>
                  </a:txBody>
                  <a:tcPr marL="110783" marR="110783" marT="50725" marB="50725"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110783" marR="110783" marT="50725" marB="50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3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Examples – on your own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884196"/>
              </p:ext>
            </p:extLst>
          </p:nvPr>
        </p:nvGraphicFramePr>
        <p:xfrm>
          <a:off x="767241" y="703448"/>
          <a:ext cx="9680011" cy="3942477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545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0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97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F"/>
                          </a:solidFill>
                        </a:rPr>
                        <a:t>Word</a:t>
                      </a:r>
                    </a:p>
                  </a:txBody>
                  <a:tcPr marL="193258" marR="115955" marT="115955" marB="11595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F"/>
                          </a:solidFill>
                        </a:rPr>
                        <a:t>Skeleton</a:t>
                      </a:r>
                    </a:p>
                  </a:txBody>
                  <a:tcPr marL="193258" marR="115955" marT="115955" marB="11595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FFFFFF"/>
                          </a:solidFill>
                        </a:rPr>
                        <a:t>Type</a:t>
                      </a:r>
                    </a:p>
                  </a:txBody>
                  <a:tcPr marL="193258" marR="115955" marT="115955" marB="11595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739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Carbon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dioxide + water 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sym typeface="Wingdings" panose="05000000000000000000" pitchFamily="2" charset="2"/>
                        </a:rPr>
                        <a:t> hydrogen carbonate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7397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Glucose </a:t>
                      </a:r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sym typeface="Wingdings" panose="05000000000000000000" pitchFamily="2" charset="2"/>
                        </a:rPr>
                        <a:t> carbon + hydrogen + oxygen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539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Gold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(III) chlorate + copper (II) sulfate </a:t>
                      </a:r>
                      <a:r>
                        <a:rPr lang="en-US" sz="14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sym typeface="Wingdings" panose="05000000000000000000" pitchFamily="2" charset="2"/>
                        </a:rPr>
                        <a:t> ???</a:t>
                      </a:r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193258" marR="115955" marT="115955" marB="11595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66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1B91595-DF01-4E8B-80BF-B812BA9BF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DD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C533DD-1CF6-4A33-852D-387744153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40" y="5444835"/>
            <a:ext cx="9095651" cy="8302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Examples: on your own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456112"/>
              </p:ext>
            </p:extLst>
          </p:nvPr>
        </p:nvGraphicFramePr>
        <p:xfrm>
          <a:off x="843031" y="643467"/>
          <a:ext cx="9528432" cy="4057266"/>
        </p:xfrm>
        <a:graphic>
          <a:graphicData uri="http://schemas.openxmlformats.org/drawingml/2006/table">
            <a:tbl>
              <a:tblPr firstRow="1" bandRow="1">
                <a:noFill/>
                <a:tableStyleId>{5940675A-B579-460E-94D1-54222C63F5DA}</a:tableStyleId>
              </a:tblPr>
              <a:tblGrid>
                <a:gridCol w="4674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961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rgbClr val="FFFFFF"/>
                          </a:solidFill>
                        </a:rPr>
                        <a:t>Word</a:t>
                      </a:r>
                    </a:p>
                  </a:txBody>
                  <a:tcPr marL="210148" marR="126089" marT="126089" marB="12608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rgbClr val="FFFFFF"/>
                          </a:solidFill>
                        </a:rPr>
                        <a:t>Skeleton</a:t>
                      </a:r>
                    </a:p>
                  </a:txBody>
                  <a:tcPr marL="210148" marR="126089" marT="126089" marB="12608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solidFill>
                            <a:srgbClr val="FFFFFF"/>
                          </a:solidFill>
                        </a:rPr>
                        <a:t>Type</a:t>
                      </a:r>
                    </a:p>
                  </a:txBody>
                  <a:tcPr marL="210148" marR="126089" marT="126089" marB="12608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435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Methane + oxygen </a:t>
                      </a:r>
                      <a:r>
                        <a:rPr lang="en-US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sym typeface="Wingdings" panose="05000000000000000000" pitchFamily="2" charset="2"/>
                        </a:rPr>
                        <a:t> ???</a:t>
                      </a:r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435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Chlorine + silver bromide </a:t>
                      </a:r>
                      <a:r>
                        <a:rPr lang="en-US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sym typeface="Wingdings" panose="05000000000000000000" pitchFamily="2" charset="2"/>
                        </a:rPr>
                        <a:t> ???</a:t>
                      </a:r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435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Potassium + nitrogen </a:t>
                      </a:r>
                      <a:r>
                        <a:rPr lang="en-US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sym typeface="Wingdings" panose="05000000000000000000" pitchFamily="2" charset="2"/>
                        </a:rPr>
                        <a:t></a:t>
                      </a:r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10148" marR="126089" marT="126089" marB="126089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3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75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Properties and Classification of Matter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Physical Properties:</a:t>
            </a:r>
          </a:p>
        </p:txBody>
      </p:sp>
      <p:pic>
        <p:nvPicPr>
          <p:cNvPr id="6146" name="Picture 2" descr="http://www.cheresources.com/invision/uploads/7558d23c05193340161b033b5b19a1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r="3577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Boiling Point</a:t>
            </a:r>
          </a:p>
          <a:p>
            <a:r>
              <a:rPr lang="en-US" dirty="0">
                <a:solidFill>
                  <a:srgbClr val="FFFFFF"/>
                </a:solidFill>
              </a:rPr>
              <a:t>Melting Point</a:t>
            </a:r>
          </a:p>
          <a:p>
            <a:r>
              <a:rPr lang="en-US" dirty="0">
                <a:solidFill>
                  <a:srgbClr val="FFFFFF"/>
                </a:solidFill>
              </a:rPr>
              <a:t>Malleability</a:t>
            </a:r>
          </a:p>
          <a:p>
            <a:r>
              <a:rPr lang="en-US" dirty="0">
                <a:solidFill>
                  <a:srgbClr val="FFFFFF"/>
                </a:solidFill>
              </a:rPr>
              <a:t>Ductility</a:t>
            </a:r>
          </a:p>
          <a:p>
            <a:r>
              <a:rPr lang="en-US" dirty="0" err="1">
                <a:solidFill>
                  <a:srgbClr val="FFFFFF"/>
                </a:solidFill>
              </a:rPr>
              <a:t>Colour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State</a:t>
            </a:r>
          </a:p>
          <a:p>
            <a:r>
              <a:rPr lang="en-US" dirty="0">
                <a:solidFill>
                  <a:srgbClr val="FFFFFF"/>
                </a:solidFill>
              </a:rPr>
              <a:t>Solubility</a:t>
            </a:r>
          </a:p>
          <a:p>
            <a:r>
              <a:rPr lang="en-US" dirty="0">
                <a:solidFill>
                  <a:srgbClr val="FFFFFF"/>
                </a:solidFill>
              </a:rPr>
              <a:t>Conductivity</a:t>
            </a:r>
          </a:p>
        </p:txBody>
      </p:sp>
    </p:spTree>
    <p:extLst>
      <p:ext uri="{BB962C8B-B14F-4D97-AF65-F5344CB8AC3E}">
        <p14:creationId xmlns:p14="http://schemas.microsoft.com/office/powerpoint/2010/main" val="18159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2400"/>
              <a:t>Page 106 A3.3 Check and Reflect Questions 1-3</a:t>
            </a:r>
          </a:p>
          <a:p>
            <a:r>
              <a:rPr lang="en-US" sz="2400"/>
              <a:t>Read Ahead! Section A3.4 – We will be covering this next class but it is important to stay ahead in your reading</a:t>
            </a:r>
          </a:p>
          <a:p>
            <a:r>
              <a:rPr lang="en-US" sz="2400"/>
              <a:t>Quiz coming up on writing and balancing equations!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roshrulez.files.wordpress.com/2012/01/bookworm-for-b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941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14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B74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The Mole</a:t>
            </a:r>
          </a:p>
        </p:txBody>
      </p:sp>
      <p:pic>
        <p:nvPicPr>
          <p:cNvPr id="3074" name="Picture 2" descr="http://image.slidesharecdn.com/moleandavogadro-121211073250-phpapp02/95/stpm-form-6-chemistry-mole-and-avogadro-6-638.jpg?cb=135523285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1" b="783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The quantity that chemists use to measure elements and compounds is called the MOLE (symbol ‘mol’)</a:t>
            </a:r>
          </a:p>
          <a:p>
            <a:r>
              <a:rPr lang="en-US" sz="2400">
                <a:solidFill>
                  <a:srgbClr val="FFFFFF"/>
                </a:solidFill>
              </a:rPr>
              <a:t>The number of particles in one mole of substance is called AVAGADRO’s Number (symbol N</a:t>
            </a:r>
            <a:r>
              <a:rPr lang="en-US" sz="2400" baseline="-25000">
                <a:solidFill>
                  <a:srgbClr val="FFFFFF"/>
                </a:solidFill>
              </a:rPr>
              <a:t>A</a:t>
            </a:r>
            <a:r>
              <a:rPr lang="en-US" sz="2400">
                <a:solidFill>
                  <a:srgbClr val="FFFFFF"/>
                </a:solidFill>
              </a:rPr>
              <a:t>) </a:t>
            </a:r>
          </a:p>
          <a:p>
            <a:r>
              <a:rPr lang="en-US" sz="2400">
                <a:solidFill>
                  <a:srgbClr val="FFFFFF"/>
                </a:solidFill>
              </a:rPr>
              <a:t>So basically one mole of any substance will be equal to 6.02 X 10</a:t>
            </a:r>
            <a:r>
              <a:rPr lang="en-US" sz="2400" baseline="30000">
                <a:solidFill>
                  <a:srgbClr val="FFFFFF"/>
                </a:solidFill>
              </a:rPr>
              <a:t>23</a:t>
            </a:r>
            <a:r>
              <a:rPr lang="en-US" sz="2400">
                <a:solidFill>
                  <a:srgbClr val="FFFFFF"/>
                </a:solidFill>
              </a:rPr>
              <a:t> particles!</a:t>
            </a:r>
          </a:p>
        </p:txBody>
      </p:sp>
    </p:spTree>
    <p:extLst>
      <p:ext uri="{BB962C8B-B14F-4D97-AF65-F5344CB8AC3E}">
        <p14:creationId xmlns:p14="http://schemas.microsoft.com/office/powerpoint/2010/main" val="38673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Molar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4535" y="801865"/>
            <a:ext cx="6316394" cy="57536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mass of one mole of substance is referred to as molar mass. The average molar mass of each substance is listed on your periodic table.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Calculated in grams per mole (g/mol)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Record your molar mass to 2 decimal places – do not round!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The number of moles of a substance is related to its molar mass by the following equation: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m (mass in grams) = n (# of moles) X M (molar mass)</a:t>
            </a:r>
          </a:p>
        </p:txBody>
      </p:sp>
    </p:spTree>
    <p:extLst>
      <p:ext uri="{BB962C8B-B14F-4D97-AF65-F5344CB8AC3E}">
        <p14:creationId xmlns:p14="http://schemas.microsoft.com/office/powerpoint/2010/main" val="28447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219FCB-3D9A-4A88-BC4F-9A3BA65C3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289762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0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/>
              <a:t>Page 112 A3.4 Check and Reflect Questions 1-13</a:t>
            </a:r>
          </a:p>
          <a:p>
            <a:r>
              <a:rPr lang="en-US"/>
              <a:t>Start Reviewing! Unit A Review Page 117 – 121 (NEXT CLASS)</a:t>
            </a:r>
          </a:p>
          <a:p>
            <a:r>
              <a:rPr lang="en-US"/>
              <a:t>Unit Exam coming up on EVERYTHING!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roshrulez.files.wordpress.com/2012/01/bookworm-for-b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941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92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75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Properties and Classification of Matter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Chemical Properties:</a:t>
            </a:r>
          </a:p>
        </p:txBody>
      </p:sp>
      <p:pic>
        <p:nvPicPr>
          <p:cNvPr id="6146" name="Picture 2" descr="http://www.cheresources.com/invision/uploads/7558d23c05193340161b033b5b19a1a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r="3577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Ability to burn</a:t>
            </a:r>
          </a:p>
          <a:p>
            <a:r>
              <a:rPr lang="en-US" sz="3200" dirty="0">
                <a:solidFill>
                  <a:srgbClr val="FFFFFF"/>
                </a:solidFill>
              </a:rPr>
              <a:t>Flash point</a:t>
            </a:r>
          </a:p>
          <a:p>
            <a:r>
              <a:rPr lang="en-US" sz="3200" dirty="0" err="1">
                <a:solidFill>
                  <a:srgbClr val="FFFFFF"/>
                </a:solidFill>
              </a:rPr>
              <a:t>Behaviour</a:t>
            </a:r>
            <a:r>
              <a:rPr lang="en-US" sz="3200" dirty="0">
                <a:solidFill>
                  <a:srgbClr val="FFFFFF"/>
                </a:solidFill>
              </a:rPr>
              <a:t> in air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Reaction to water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Reaction with acids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Reaction to heat</a:t>
            </a:r>
          </a:p>
          <a:p>
            <a:r>
              <a:rPr lang="en-US" sz="3200" dirty="0">
                <a:solidFill>
                  <a:srgbClr val="FFFFFF"/>
                </a:solidFill>
              </a:rPr>
              <a:t>Litmus test</a:t>
            </a:r>
          </a:p>
        </p:txBody>
      </p:sp>
    </p:spTree>
    <p:extLst>
      <p:ext uri="{BB962C8B-B14F-4D97-AF65-F5344CB8AC3E}">
        <p14:creationId xmlns:p14="http://schemas.microsoft.com/office/powerpoint/2010/main" val="29115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Pure Substances and Mixtures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468" y="2638044"/>
            <a:ext cx="3363974" cy="3415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Homogenous Mixtures: Solutions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Heterogeneous Mixtures: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1. Mechanical Mixtures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2. Colloids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3. Suspensions</a:t>
            </a:r>
          </a:p>
        </p:txBody>
      </p:sp>
      <p:pic>
        <p:nvPicPr>
          <p:cNvPr id="4100" name="Picture 4" descr="http://campbellms.typepad.com/.a/6a00d83467970453ef017c31cd90f6970b-500w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270186"/>
            <a:ext cx="6250769" cy="415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Chemical Reactions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000000"/>
                </a:solidFill>
              </a:rPr>
              <a:t>All Reactions share certain characteristics: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All produce new substances with their own characteristic properties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All reactions involve the flow of energy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</a:rPr>
              <a:t>Many reactions cause a phase change – production of gas or a precipitate.</a:t>
            </a:r>
          </a:p>
        </p:txBody>
      </p:sp>
    </p:spTree>
    <p:extLst>
      <p:ext uri="{BB962C8B-B14F-4D97-AF65-F5344CB8AC3E}">
        <p14:creationId xmlns:p14="http://schemas.microsoft.com/office/powerpoint/2010/main" val="347525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 lnSpcReduction="10000"/>
          </a:bodyPr>
          <a:lstStyle/>
          <a:p>
            <a:r>
              <a:rPr lang="en-US" sz="2400" dirty="0"/>
              <a:t>Page 11 A1.1 Check and Reflect Questions 1-7</a:t>
            </a:r>
          </a:p>
          <a:p>
            <a:r>
              <a:rPr lang="en-US" sz="2400" dirty="0"/>
              <a:t>Page 17 A1.2 Check and Reflect Questions 1-9</a:t>
            </a:r>
          </a:p>
          <a:p>
            <a:r>
              <a:rPr lang="en-US" sz="2400" dirty="0"/>
              <a:t>Read Section A1.3 – We will be covering this briefly in class and you will be tested on this material.</a:t>
            </a:r>
          </a:p>
          <a:p>
            <a:r>
              <a:rPr lang="en-US" sz="2400" dirty="0"/>
              <a:t>Page 25 A1.3 Check and Reflect Questions 1-8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https://roshrulez.files.wordpress.com/2012/01/bookworm-for-blo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9417" b="-3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402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2071</Words>
  <Application>Microsoft Office PowerPoint</Application>
  <PresentationFormat>Widescreen</PresentationFormat>
  <Paragraphs>335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Gill Sans MT</vt:lpstr>
      <vt:lpstr>Impact</vt:lpstr>
      <vt:lpstr>Wingdings</vt:lpstr>
      <vt:lpstr>Office Theme</vt:lpstr>
      <vt:lpstr>Energy &amp; Matter in Chemical Change</vt:lpstr>
      <vt:lpstr>Safety Hazard Symbols</vt:lpstr>
      <vt:lpstr>WHMIS – What does it stand for?</vt:lpstr>
      <vt:lpstr>MSDS – Material Safety Data Sheet</vt:lpstr>
      <vt:lpstr>Properties and Classification of Matter Physical Properties:</vt:lpstr>
      <vt:lpstr>Properties and Classification of Matter Chemical Properties:</vt:lpstr>
      <vt:lpstr>Pure Substances and Mixtures</vt:lpstr>
      <vt:lpstr>Chemical Reactions</vt:lpstr>
      <vt:lpstr>Homework</vt:lpstr>
      <vt:lpstr>People to Mention…</vt:lpstr>
      <vt:lpstr>People to Mention…</vt:lpstr>
      <vt:lpstr>People to Mention…</vt:lpstr>
      <vt:lpstr>People to Mention…</vt:lpstr>
      <vt:lpstr>What we use today – Quantum Mechanical Model</vt:lpstr>
      <vt:lpstr>PowerPoint Presentation</vt:lpstr>
      <vt:lpstr>The Periodic Table and Atomic Structure</vt:lpstr>
      <vt:lpstr>The Periodic Table</vt:lpstr>
      <vt:lpstr>Atomic Theory</vt:lpstr>
      <vt:lpstr>Ionization</vt:lpstr>
      <vt:lpstr>Homework</vt:lpstr>
      <vt:lpstr>Naming Ionic Compounds</vt:lpstr>
      <vt:lpstr>Writing Formulas for Ionic Compounds</vt:lpstr>
      <vt:lpstr>Writing and Naming with Polyatomics</vt:lpstr>
      <vt:lpstr>Multivalent Elements</vt:lpstr>
      <vt:lpstr>Naming Molecular Compounds</vt:lpstr>
      <vt:lpstr>Homework</vt:lpstr>
      <vt:lpstr>Properties and Classification of Ionic and Molecular Compounds</vt:lpstr>
      <vt:lpstr>Properties and Classification of Ionic and Molecular Compounds</vt:lpstr>
      <vt:lpstr>Properties and Classification of Ionic and Molecular Compounds</vt:lpstr>
      <vt:lpstr>Properties and Classification of Ionic and Molecular Compounds</vt:lpstr>
      <vt:lpstr>Properties and Classification of Ionic and Molecular Compounds</vt:lpstr>
      <vt:lpstr>Homework</vt:lpstr>
      <vt:lpstr>Acids</vt:lpstr>
      <vt:lpstr>Bases</vt:lpstr>
      <vt:lpstr>Naming Acids and Bases</vt:lpstr>
      <vt:lpstr>Homework</vt:lpstr>
      <vt:lpstr>Important Examples of Chemical Change</vt:lpstr>
      <vt:lpstr>Important Examples of Chemical Change</vt:lpstr>
      <vt:lpstr>Types of Reactions: Endothermic</vt:lpstr>
      <vt:lpstr>Types of Reactions: Exothermic</vt:lpstr>
      <vt:lpstr>The Law of Conservation of Mass</vt:lpstr>
      <vt:lpstr>Characteristics of Chemical Reactions</vt:lpstr>
      <vt:lpstr>Writing and Balancing Chemical Equations</vt:lpstr>
      <vt:lpstr>Writing and Balancing Chemical Equations</vt:lpstr>
      <vt:lpstr>Homework</vt:lpstr>
      <vt:lpstr>5 Types of Chemical Reactions</vt:lpstr>
      <vt:lpstr>Examples</vt:lpstr>
      <vt:lpstr>Examples – on your own</vt:lpstr>
      <vt:lpstr>Examples: on your own</vt:lpstr>
      <vt:lpstr>Homework</vt:lpstr>
      <vt:lpstr>The Mole</vt:lpstr>
      <vt:lpstr>Molar Mass</vt:lpstr>
      <vt:lpstr>Examples: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2019-05-25T15:12:20Z</dcterms:created>
  <dcterms:modified xsi:type="dcterms:W3CDTF">2019-05-25T15:14:06Z</dcterms:modified>
</cp:coreProperties>
</file>