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1"/>
  </p:notesMasterIdLst>
  <p:handoutMasterIdLst>
    <p:handoutMasterId r:id="rId72"/>
  </p:handoutMasterIdLst>
  <p:sldIdLst>
    <p:sldId id="256" r:id="rId2"/>
    <p:sldId id="257" r:id="rId3"/>
    <p:sldId id="258" r:id="rId4"/>
    <p:sldId id="266" r:id="rId5"/>
    <p:sldId id="274" r:id="rId6"/>
    <p:sldId id="318" r:id="rId7"/>
    <p:sldId id="279" r:id="rId8"/>
    <p:sldId id="280" r:id="rId9"/>
    <p:sldId id="281" r:id="rId10"/>
    <p:sldId id="259" r:id="rId11"/>
    <p:sldId id="267" r:id="rId12"/>
    <p:sldId id="282" r:id="rId13"/>
    <p:sldId id="283" r:id="rId14"/>
    <p:sldId id="315" r:id="rId15"/>
    <p:sldId id="284" r:id="rId16"/>
    <p:sldId id="285" r:id="rId17"/>
    <p:sldId id="260" r:id="rId18"/>
    <p:sldId id="268" r:id="rId19"/>
    <p:sldId id="286" r:id="rId20"/>
    <p:sldId id="316" r:id="rId21"/>
    <p:sldId id="287" r:id="rId22"/>
    <p:sldId id="288" r:id="rId23"/>
    <p:sldId id="289" r:id="rId24"/>
    <p:sldId id="290" r:id="rId25"/>
    <p:sldId id="291" r:id="rId26"/>
    <p:sldId id="311" r:id="rId27"/>
    <p:sldId id="292" r:id="rId28"/>
    <p:sldId id="293" r:id="rId29"/>
    <p:sldId id="330" r:id="rId30"/>
    <p:sldId id="261" r:id="rId31"/>
    <p:sldId id="269" r:id="rId32"/>
    <p:sldId id="294" r:id="rId33"/>
    <p:sldId id="319" r:id="rId34"/>
    <p:sldId id="275" r:id="rId35"/>
    <p:sldId id="295" r:id="rId36"/>
    <p:sldId id="296" r:id="rId37"/>
    <p:sldId id="297" r:id="rId38"/>
    <p:sldId id="262" r:id="rId39"/>
    <p:sldId id="270" r:id="rId40"/>
    <p:sldId id="320" r:id="rId41"/>
    <p:sldId id="321" r:id="rId42"/>
    <p:sldId id="322" r:id="rId43"/>
    <p:sldId id="323" r:id="rId44"/>
    <p:sldId id="317" r:id="rId45"/>
    <p:sldId id="324" r:id="rId46"/>
    <p:sldId id="325" r:id="rId47"/>
    <p:sldId id="278" r:id="rId48"/>
    <p:sldId id="326" r:id="rId49"/>
    <p:sldId id="327" r:id="rId50"/>
    <p:sldId id="328" r:id="rId51"/>
    <p:sldId id="329" r:id="rId52"/>
    <p:sldId id="276" r:id="rId53"/>
    <p:sldId id="263" r:id="rId54"/>
    <p:sldId id="271" r:id="rId55"/>
    <p:sldId id="302" r:id="rId56"/>
    <p:sldId id="303" r:id="rId57"/>
    <p:sldId id="304" r:id="rId58"/>
    <p:sldId id="313" r:id="rId59"/>
    <p:sldId id="264" r:id="rId60"/>
    <p:sldId id="272" r:id="rId61"/>
    <p:sldId id="307" r:id="rId62"/>
    <p:sldId id="305" r:id="rId63"/>
    <p:sldId id="306" r:id="rId64"/>
    <p:sldId id="265" r:id="rId65"/>
    <p:sldId id="273" r:id="rId66"/>
    <p:sldId id="312" r:id="rId67"/>
    <p:sldId id="308" r:id="rId68"/>
    <p:sldId id="309" r:id="rId69"/>
    <p:sldId id="310" r:id="rId7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000" autoAdjust="0"/>
  </p:normalViewPr>
  <p:slideViewPr>
    <p:cSldViewPr>
      <p:cViewPr varScale="1">
        <p:scale>
          <a:sx n="73" d="100"/>
          <a:sy n="73" d="100"/>
        </p:scale>
        <p:origin x="618" y="72"/>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6ACB66-EAB9-4D45-9F9C-28EA120D791D}" type="datetimeFigureOut">
              <a:rPr lang="en-US"/>
              <a:t>6/15/2020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837A6B-DAA4-4C2D-AEAB-4E9E70095794}" type="slidenum">
              <a:rPr/>
              <a:t>‹#›</a:t>
            </a:fld>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79D970-AC71-40CF-8717-2E4EAB5207AF}" type="datetimeFigureOut">
              <a:rPr lang="en-US"/>
              <a:t>6/15/2020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66150-FA26-45B5-BF0B-186B42A09DC9}" type="slidenum">
              <a:rPr/>
              <a:t>‹#›</a:t>
            </a:fld>
            <a:endParaRPr/>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13" name="Rectangle 12"/>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bwMode="hidden">
          <a:xfrm>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2413" y="1905000"/>
            <a:ext cx="9144000" cy="2667000"/>
          </a:xfrm>
        </p:spPr>
        <p:txBody>
          <a:bodyPr>
            <a:normAutofit/>
          </a:bodyPr>
          <a:lstStyle>
            <a:lvl1pPr>
              <a:lnSpc>
                <a:spcPct val="80000"/>
              </a:lnSpc>
              <a:defRPr sz="6000"/>
            </a:lvl1pPr>
          </a:lstStyle>
          <a:p>
            <a:r>
              <a:rPr lang="en-US" smtClean="0"/>
              <a:t>Click to edit Master title style</a:t>
            </a:r>
            <a:endParaRPr/>
          </a:p>
        </p:txBody>
      </p:sp>
      <p:sp>
        <p:nvSpPr>
          <p:cNvPr id="3" name="Subtitle 2"/>
          <p:cNvSpPr>
            <a:spLocks noGrp="1"/>
          </p:cNvSpPr>
          <p:nvPr>
            <p:ph type="subTitle" idx="1"/>
          </p:nvPr>
        </p:nvSpPr>
        <p:spPr>
          <a:xfrm>
            <a:off x="1522413" y="5029200"/>
            <a:ext cx="8229600" cy="1143000"/>
          </a:xfrm>
        </p:spPr>
        <p:txBody>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6/15/2020</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useBgFill="1">
        <p:nvSpPr>
          <p:cNvPr id="20" name="Freeform 9"/>
          <p:cNvSpPr>
            <a:spLocks/>
          </p:cNvSpPr>
          <p:nvPr/>
        </p:nvSpPr>
        <p:spPr bwMode="white">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6/15/2020</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1" y="0"/>
            <a:ext cx="9314539" cy="6858000"/>
          </a:xfrm>
          <a:prstGeom prst="rect">
            <a:avLst/>
          </a:prstGeom>
        </p:spPr>
      </p:pic>
      <p:sp>
        <p:nvSpPr>
          <p:cNvPr id="8" name="Rectangle 7"/>
          <p:cNvSpPr/>
          <p:nvPr/>
        </p:nvSpPr>
        <p:spPr bwMode="hidden">
          <a:xfrm>
            <a:off x="1"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Freeform 9"/>
          <p:cNvSpPr>
            <a:spLocks/>
          </p:cNvSpPr>
          <p:nvPr/>
        </p:nvSpPr>
        <p:spPr bwMode="hidden">
          <a:xfrm rot="5400000">
            <a:off x="5885540"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Vertical Title 1"/>
          <p:cNvSpPr>
            <a:spLocks noGrp="1"/>
          </p:cNvSpPr>
          <p:nvPr>
            <p:ph type="title" orient="vert"/>
          </p:nvPr>
        </p:nvSpPr>
        <p:spPr>
          <a:xfrm>
            <a:off x="9558667" y="685800"/>
            <a:ext cx="129540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3" y="685800"/>
            <a:ext cx="7460842" cy="5486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6/15/2020</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6/15/2020</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0" y="0"/>
            <a:ext cx="12188825" cy="4810561"/>
          </a:xfrm>
          <a:prstGeom prst="rect">
            <a:avLst/>
          </a:prstGeom>
        </p:spPr>
      </p:pic>
      <p:sp>
        <p:nvSpPr>
          <p:cNvPr id="18" name="Rectangle 17"/>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2360" y="1905000"/>
            <a:ext cx="9142999" cy="2667000"/>
          </a:xfrm>
        </p:spPr>
        <p:txBody>
          <a:bodyPr anchor="b">
            <a:noAutofit/>
          </a:bodyPr>
          <a:lstStyle>
            <a:lvl1pPr algn="l">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522412" y="5029200"/>
            <a:ext cx="82296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6/15/2020</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p:nvSpPr>
          <p:cNvPr id="16" name="Freeform 9"/>
          <p:cNvSpPr>
            <a:spLocks/>
          </p:cNvSpPr>
          <p:nvPr/>
        </p:nvSpPr>
        <p:spPr bwMode="hidden">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22413" y="1905000"/>
            <a:ext cx="4416552" cy="4267200"/>
          </a:xfrm>
        </p:spPr>
        <p:txBody>
          <a:bodyPr>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2" y="1905000"/>
            <a:ext cx="4416552" cy="4267200"/>
          </a:xfrm>
        </p:spPr>
        <p:txBody>
          <a:bodyPr>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6/15/2020</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2413" y="2743200"/>
            <a:ext cx="4416552" cy="3429001"/>
          </a:xfrm>
        </p:spPr>
        <p:txBody>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6812"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46812" y="2743200"/>
            <a:ext cx="4416552" cy="3429001"/>
          </a:xfrm>
        </p:spPr>
        <p:txBody>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52466975-C014-42E5-BFA6-B8D5FDD3B81F}" type="datetimeFigureOut">
              <a:rPr lang="en-US"/>
              <a:t>6/15/2020</a:t>
            </a:fld>
            <a:endParaRPr/>
          </a:p>
        </p:txBody>
      </p:sp>
      <p:sp>
        <p:nvSpPr>
          <p:cNvPr id="9" name="Slide Number Placeholder 8"/>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52466975-C014-42E5-BFA6-B8D5FDD3B81F}" type="datetimeFigureOut">
              <a:rPr lang="en-US"/>
              <a:t>6/15/2020</a:t>
            </a:fld>
            <a:endParaRPr/>
          </a:p>
        </p:txBody>
      </p:sp>
      <p:sp>
        <p:nvSpPr>
          <p:cNvPr id="5" name="Slide Number Placeholder 4"/>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5" name="Rectangle 4"/>
          <p:cNvSpPr/>
          <p:nvPr/>
        </p:nvSpPr>
        <p:spPr bwMode="hidden">
          <a:xfrm>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52466975-C014-42E5-BFA6-B8D5FDD3B81F}" type="datetimeFigureOut">
              <a:rPr lang="en-US"/>
              <a:t>6/15/2020</a:t>
            </a:fld>
            <a:endParaRPr/>
          </a:p>
        </p:txBody>
      </p:sp>
      <p:sp>
        <p:nvSpPr>
          <p:cNvPr id="4" name="Slide Number Placeholder 3"/>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15"/>
          <p:cNvSpPr>
            <a:spLocks/>
          </p:cNvSpPr>
          <p:nvPr/>
        </p:nvSpPr>
        <p:spPr bwMode="auto">
          <a:xfrm>
            <a:off x="4494212"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675568" y="2087880"/>
            <a:ext cx="5791200" cy="38862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413"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6/15/2020</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15"/>
          <p:cNvSpPr>
            <a:spLocks/>
          </p:cNvSpPr>
          <p:nvPr/>
        </p:nvSpPr>
        <p:spPr bwMode="auto">
          <a:xfrm>
            <a:off x="1522413"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06880" y="2087880"/>
            <a:ext cx="5784978" cy="3886200"/>
          </a:xfrm>
          <a:solidFill>
            <a:schemeClr val="bg2">
              <a:lumMod val="40000"/>
              <a:lumOff val="60000"/>
            </a:schemeClr>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23211"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6/15/2020</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189723"/>
            <a:ext cx="9144000" cy="1144556"/>
          </a:xfrm>
          <a:prstGeom prst="rect">
            <a:avLst/>
          </a:prstGeom>
        </p:spPr>
        <p:txBody>
          <a:bodyPr vert="horz" lIns="91440" tIns="45720" rIns="91440" bIns="45720" rtlCol="0" anchor="b">
            <a:normAutofit/>
          </a:bodyPr>
          <a:lstStyle/>
          <a:p>
            <a:r>
              <a:rPr lang="en-US" smtClean="0"/>
              <a:t>Click to edit Master title style</a:t>
            </a:r>
            <a:endParaRPr/>
          </a:p>
        </p:txBody>
      </p:sp>
      <p:pic>
        <p:nvPicPr>
          <p:cNvPr id="13" name="Picture 12"/>
          <p:cNvPicPr>
            <a:picLocks noChangeAspect="1"/>
          </p:cNvPicPr>
          <p:nvPr/>
        </p:nvPicPr>
        <p:blipFill rotWithShape="1">
          <a:blip r:embed="rId13">
            <a:extLst>
              <a:ext uri="{28A0092B-C50C-407E-A947-70E740481C1C}">
                <a14:useLocalDpi xmlns:a14="http://schemas.microsoft.com/office/drawing/2010/main" val="0"/>
              </a:ext>
            </a:extLst>
          </a:blip>
          <a:srcRect/>
          <a:stretch/>
        </p:blipFill>
        <p:spPr bwMode="hidden">
          <a:xfrm>
            <a:off x="0" y="1628776"/>
            <a:ext cx="12188825" cy="5229225"/>
          </a:xfrm>
          <a:prstGeom prst="rect">
            <a:avLst/>
          </a:prstGeom>
          <a:noFill/>
          <a:ln>
            <a:noFill/>
          </a:ln>
        </p:spPr>
      </p:pic>
      <p:sp>
        <p:nvSpPr>
          <p:cNvPr id="17" name="Rectangle 16"/>
          <p:cNvSpPr/>
          <p:nvPr/>
        </p:nvSpPr>
        <p:spPr bwMode="hidden">
          <a:xfrm>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1522413" y="1905000"/>
            <a:ext cx="9144000" cy="4267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20898"/>
            <a:ext cx="7010399" cy="236030"/>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808721" y="6420898"/>
            <a:ext cx="964036" cy="236030"/>
          </a:xfrm>
          <a:prstGeom prst="rect">
            <a:avLst/>
          </a:prstGeom>
        </p:spPr>
        <p:txBody>
          <a:bodyPr vert="horz" lIns="91440" tIns="45720" rIns="91440" bIns="45720" rtlCol="0" anchor="ctr"/>
          <a:lstStyle>
            <a:lvl1pPr algn="r">
              <a:defRPr sz="1100">
                <a:solidFill>
                  <a:schemeClr val="tx1"/>
                </a:solidFill>
              </a:defRPr>
            </a:lvl1pPr>
          </a:lstStyle>
          <a:p>
            <a:fld id="{52466975-C014-42E5-BFA6-B8D5FDD3B81F}" type="datetimeFigureOut">
              <a:rPr lang="en-US" smtClean="0"/>
              <a:pPr/>
              <a:t>6/15/2020</a:t>
            </a:fld>
            <a:endParaRPr lang="en-US"/>
          </a:p>
        </p:txBody>
      </p:sp>
      <p:sp>
        <p:nvSpPr>
          <p:cNvPr id="6" name="Slide Number Placeholder 5"/>
          <p:cNvSpPr>
            <a:spLocks noGrp="1"/>
          </p:cNvSpPr>
          <p:nvPr>
            <p:ph type="sldNum" sz="quarter" idx="4"/>
          </p:nvPr>
        </p:nvSpPr>
        <p:spPr>
          <a:xfrm>
            <a:off x="10027920" y="6420898"/>
            <a:ext cx="638493" cy="236030"/>
          </a:xfrm>
          <a:prstGeom prst="rect">
            <a:avLst/>
          </a:prstGeom>
        </p:spPr>
        <p:txBody>
          <a:bodyPr vert="horz" lIns="91440" tIns="45720" rIns="91440" bIns="45720" rtlCol="0" anchor="ctr"/>
          <a:lstStyle>
            <a:lvl1pPr algn="r">
              <a:defRPr sz="1100">
                <a:solidFill>
                  <a:schemeClr val="tx1"/>
                </a:solidFill>
              </a:defRPr>
            </a:lvl1pPr>
          </a:lstStyle>
          <a:p>
            <a:fld id="{693B167E-EA96-4147-81DE-549160052C22}" type="slidenum">
              <a:rPr lang="en-US" smtClean="0"/>
              <a:pPr/>
              <a:t>‹#›</a:t>
            </a:fld>
            <a:endParaRPr lang="en-US"/>
          </a:p>
        </p:txBody>
      </p:sp>
      <p:sp>
        <p:nvSpPr>
          <p:cNvPr id="38" name="Freeform 9"/>
          <p:cNvSpPr>
            <a:spLocks/>
          </p:cNvSpPr>
          <p:nvPr/>
        </p:nvSpPr>
        <p:spPr bwMode="white">
          <a:xfrm>
            <a:off x="1057"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https://www.youtube.com/embed/HLYPm2idSTE"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gif"/><Relationship Id="rId1" Type="http://schemas.openxmlformats.org/officeDocument/2006/relationships/slideLayout" Target="../slideLayouts/slideLayout7.xml"/><Relationship Id="rId4" Type="http://schemas.openxmlformats.org/officeDocument/2006/relationships/image" Target="../media/image38.gif"/></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video" Target="https://www.youtube.com/embed/0SCjhI86grU"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2.xml"/><Relationship Id="rId1" Type="http://schemas.openxmlformats.org/officeDocument/2006/relationships/video" Target="https://www.youtube.com/embed/z9gHuAwxwAs"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2.xml"/><Relationship Id="rId1" Type="http://schemas.openxmlformats.org/officeDocument/2006/relationships/video" Target="https://www.youtube.com/embed/2_OEsf-1qgY"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Biological Diversity</a:t>
            </a:r>
            <a:endParaRPr lang="en-US" dirty="0"/>
          </a:p>
        </p:txBody>
      </p:sp>
      <p:sp>
        <p:nvSpPr>
          <p:cNvPr id="3" name="Subtitle 2"/>
          <p:cNvSpPr>
            <a:spLocks noGrp="1"/>
          </p:cNvSpPr>
          <p:nvPr>
            <p:ph type="subTitle" idx="1"/>
          </p:nvPr>
        </p:nvSpPr>
        <p:spPr/>
        <p:txBody>
          <a:bodyPr/>
          <a:lstStyle/>
          <a:p>
            <a:r>
              <a:rPr lang="en-US" dirty="0" smtClean="0"/>
              <a:t>Redding – Science 9</a:t>
            </a:r>
            <a:endParaRPr lang="en-US" dirty="0"/>
          </a:p>
          <a:p>
            <a:endParaRPr lang="en-US" dirty="0"/>
          </a:p>
        </p:txBody>
      </p:sp>
      <p:pic>
        <p:nvPicPr>
          <p:cNvPr id="1028" name="Picture 4" descr="https://o.remove.bg/downloads/08262b9e-d803-48a8-8431-d13870fb2e50/biology-is-life-teeturtle-1000x1000-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5012" y="231866"/>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2 </a:t>
            </a:r>
            <a:endParaRPr lang="en-US" dirty="0"/>
          </a:p>
        </p:txBody>
      </p:sp>
      <p:sp>
        <p:nvSpPr>
          <p:cNvPr id="3" name="Text Placeholder 2"/>
          <p:cNvSpPr>
            <a:spLocks noGrp="1"/>
          </p:cNvSpPr>
          <p:nvPr>
            <p:ph type="body" idx="1"/>
          </p:nvPr>
        </p:nvSpPr>
        <p:spPr/>
        <p:txBody>
          <a:bodyPr/>
          <a:lstStyle/>
          <a:p>
            <a:r>
              <a:rPr lang="en-US" dirty="0"/>
              <a:t>Habitat and Lifestyle</a:t>
            </a:r>
          </a:p>
          <a:p>
            <a:endParaRPr lang="en-US" dirty="0"/>
          </a:p>
        </p:txBody>
      </p:sp>
      <p:pic>
        <p:nvPicPr>
          <p:cNvPr id="4" name="Picture 2" descr="https://o.remove.bg/downloads/90e03cbb-5d0a-46d2-b8ca-cd09ba8914a0/ecology_recycle_poster-rf4afa1bf35824ca087a156b731aeb34d_yxv_8byvr_307-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3168" y="-2177"/>
            <a:ext cx="4800600" cy="48006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012" y="304800"/>
            <a:ext cx="5943600" cy="4083138"/>
          </a:xfrm>
          <a:prstGeom prst="rect">
            <a:avLst/>
          </a:prstGeom>
        </p:spPr>
      </p:pic>
    </p:spTree>
    <p:extLst>
      <p:ext uri="{BB962C8B-B14F-4D97-AF65-F5344CB8AC3E}">
        <p14:creationId xmlns:p14="http://schemas.microsoft.com/office/powerpoint/2010/main" val="234300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 and Competition</a:t>
            </a:r>
            <a:endParaRPr lang="en-US" dirty="0"/>
          </a:p>
        </p:txBody>
      </p:sp>
      <p:sp>
        <p:nvSpPr>
          <p:cNvPr id="3" name="Content Placeholder 2"/>
          <p:cNvSpPr>
            <a:spLocks noGrp="1"/>
          </p:cNvSpPr>
          <p:nvPr>
            <p:ph idx="1"/>
          </p:nvPr>
        </p:nvSpPr>
        <p:spPr/>
        <p:txBody>
          <a:bodyPr/>
          <a:lstStyle/>
          <a:p>
            <a:pPr marL="0" indent="0">
              <a:buNone/>
            </a:pPr>
            <a:r>
              <a:rPr lang="en-US" dirty="0" smtClean="0"/>
              <a:t>Key Terms:</a:t>
            </a:r>
          </a:p>
          <a:p>
            <a:r>
              <a:rPr lang="en-US" dirty="0" smtClean="0"/>
              <a:t>Environment</a:t>
            </a:r>
          </a:p>
          <a:p>
            <a:r>
              <a:rPr lang="en-US" dirty="0" smtClean="0"/>
              <a:t>Competition</a:t>
            </a:r>
          </a:p>
          <a:p>
            <a:r>
              <a:rPr lang="en-US" dirty="0" smtClean="0"/>
              <a:t>Niche – Board and Narrow</a:t>
            </a:r>
          </a:p>
          <a:p>
            <a:r>
              <a:rPr lang="en-US" dirty="0" smtClean="0"/>
              <a:t>Generalist</a:t>
            </a:r>
          </a:p>
          <a:p>
            <a:r>
              <a:rPr lang="en-US" dirty="0" smtClean="0"/>
              <a:t>Specialist</a:t>
            </a:r>
          </a:p>
          <a:p>
            <a:r>
              <a:rPr lang="en-US" dirty="0" smtClean="0"/>
              <a:t>Specialization</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705" t="19877" r="6640" b="20367"/>
          <a:stretch/>
        </p:blipFill>
        <p:spPr>
          <a:xfrm flipH="1">
            <a:off x="8302625" y="4119489"/>
            <a:ext cx="3886200" cy="2743200"/>
          </a:xfrm>
          <a:prstGeom prst="rect">
            <a:avLst/>
          </a:prstGeom>
        </p:spPr>
      </p:pic>
      <p:sp>
        <p:nvSpPr>
          <p:cNvPr id="5" name="TextBox 4"/>
          <p:cNvSpPr txBox="1"/>
          <p:nvPr/>
        </p:nvSpPr>
        <p:spPr>
          <a:xfrm>
            <a:off x="9370219" y="5105400"/>
            <a:ext cx="2057400" cy="1200329"/>
          </a:xfrm>
          <a:prstGeom prst="rect">
            <a:avLst/>
          </a:prstGeom>
          <a:noFill/>
        </p:spPr>
        <p:txBody>
          <a:bodyPr wrap="square" rtlCol="0">
            <a:spAutoFit/>
          </a:bodyPr>
          <a:lstStyle/>
          <a:p>
            <a:pPr algn="ctr"/>
            <a:r>
              <a:rPr lang="en-US" sz="2400" dirty="0" smtClean="0">
                <a:latin typeface="Cooper Black" panose="0208090404030B020404" pitchFamily="18" charset="0"/>
              </a:rPr>
              <a:t>Know These Terms</a:t>
            </a:r>
            <a:endParaRPr lang="en-US" sz="2400" dirty="0">
              <a:latin typeface="Cooper Black" panose="0208090404030B020404" pitchFamily="18" charset="0"/>
            </a:endParaRPr>
          </a:p>
        </p:txBody>
      </p:sp>
    </p:spTree>
    <p:extLst>
      <p:ext uri="{BB962C8B-B14F-4D97-AF65-F5344CB8AC3E}">
        <p14:creationId xmlns:p14="http://schemas.microsoft.com/office/powerpoint/2010/main" val="400090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Niche</a:t>
            </a:r>
            <a:endParaRPr lang="en-US" dirty="0"/>
          </a:p>
        </p:txBody>
      </p:sp>
      <p:sp>
        <p:nvSpPr>
          <p:cNvPr id="3" name="Content Placeholder 2"/>
          <p:cNvSpPr>
            <a:spLocks noGrp="1"/>
          </p:cNvSpPr>
          <p:nvPr>
            <p:ph idx="1"/>
          </p:nvPr>
        </p:nvSpPr>
        <p:spPr>
          <a:xfrm>
            <a:off x="227012" y="1828800"/>
            <a:ext cx="10820399" cy="4724400"/>
          </a:xfrm>
        </p:spPr>
        <p:txBody>
          <a:bodyPr>
            <a:normAutofit lnSpcReduction="10000"/>
          </a:bodyPr>
          <a:lstStyle/>
          <a:p>
            <a:pPr marL="0" indent="0">
              <a:buNone/>
            </a:pPr>
            <a:r>
              <a:rPr lang="en-US" dirty="0"/>
              <a:t>A niche is the role an organism has within </a:t>
            </a:r>
            <a:r>
              <a:rPr lang="en-US" dirty="0" smtClean="0"/>
              <a:t>an ecosystem</a:t>
            </a:r>
            <a:r>
              <a:rPr lang="en-US" dirty="0"/>
              <a:t>. </a:t>
            </a:r>
            <a:endParaRPr lang="en-US" dirty="0" smtClean="0"/>
          </a:p>
          <a:p>
            <a:pPr marL="0" indent="0">
              <a:buNone/>
            </a:pPr>
            <a:r>
              <a:rPr lang="en-US" dirty="0" smtClean="0"/>
              <a:t>An </a:t>
            </a:r>
            <a:r>
              <a:rPr lang="en-US" dirty="0"/>
              <a:t>organism’s niche includes</a:t>
            </a:r>
            <a:r>
              <a:rPr lang="en-US" dirty="0" smtClean="0"/>
              <a:t>:</a:t>
            </a:r>
          </a:p>
          <a:p>
            <a:r>
              <a:rPr lang="en-US" dirty="0"/>
              <a:t>W</a:t>
            </a:r>
            <a:r>
              <a:rPr lang="en-US" dirty="0" smtClean="0"/>
              <a:t>hat </a:t>
            </a:r>
            <a:r>
              <a:rPr lang="en-US" dirty="0"/>
              <a:t>it </a:t>
            </a:r>
            <a:r>
              <a:rPr lang="en-US" dirty="0" smtClean="0"/>
              <a:t>eats </a:t>
            </a:r>
          </a:p>
          <a:p>
            <a:r>
              <a:rPr lang="en-US" dirty="0" smtClean="0"/>
              <a:t>What </a:t>
            </a:r>
            <a:r>
              <a:rPr lang="en-US" dirty="0"/>
              <a:t>eats </a:t>
            </a:r>
            <a:r>
              <a:rPr lang="en-US" dirty="0" smtClean="0"/>
              <a:t>it </a:t>
            </a:r>
          </a:p>
          <a:p>
            <a:r>
              <a:rPr lang="en-US" dirty="0" smtClean="0"/>
              <a:t>Its habitat </a:t>
            </a:r>
          </a:p>
          <a:p>
            <a:r>
              <a:rPr lang="en-US" dirty="0" smtClean="0"/>
              <a:t>Nesting </a:t>
            </a:r>
            <a:r>
              <a:rPr lang="en-US" dirty="0"/>
              <a:t>site, range and </a:t>
            </a:r>
            <a:r>
              <a:rPr lang="en-US" dirty="0" smtClean="0"/>
              <a:t>habits </a:t>
            </a:r>
          </a:p>
          <a:p>
            <a:r>
              <a:rPr lang="en-US" dirty="0" smtClean="0"/>
              <a:t>What </a:t>
            </a:r>
            <a:r>
              <a:rPr lang="en-US" dirty="0"/>
              <a:t>effect it has on the other </a:t>
            </a:r>
            <a:r>
              <a:rPr lang="en-US" dirty="0" smtClean="0"/>
              <a:t>populations</a:t>
            </a:r>
          </a:p>
          <a:p>
            <a:pPr marL="0" indent="0">
              <a:buNone/>
            </a:pPr>
            <a:r>
              <a:rPr lang="en-US" dirty="0" smtClean="0"/>
              <a:t>What </a:t>
            </a:r>
            <a:r>
              <a:rPr lang="en-US" dirty="0"/>
              <a:t>effect it has on the environment A niche, for a particular organism, can change, depending on the environment in which it is located and the organisms with which it inter-relates.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2212" y="1854926"/>
            <a:ext cx="4419600" cy="3314700"/>
          </a:xfrm>
          <a:prstGeom prst="rect">
            <a:avLst/>
          </a:prstGeom>
        </p:spPr>
      </p:pic>
    </p:spTree>
    <p:extLst>
      <p:ext uri="{BB962C8B-B14F-4D97-AF65-F5344CB8AC3E}">
        <p14:creationId xmlns:p14="http://schemas.microsoft.com/office/powerpoint/2010/main" val="408964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 &amp; Competition</a:t>
            </a:r>
            <a:endParaRPr lang="en-US" dirty="0"/>
          </a:p>
        </p:txBody>
      </p:sp>
      <p:sp>
        <p:nvSpPr>
          <p:cNvPr id="3" name="Content Placeholder 2"/>
          <p:cNvSpPr>
            <a:spLocks noGrp="1"/>
          </p:cNvSpPr>
          <p:nvPr>
            <p:ph idx="1"/>
          </p:nvPr>
        </p:nvSpPr>
        <p:spPr>
          <a:xfrm>
            <a:off x="760412" y="1905000"/>
            <a:ext cx="10363200" cy="4724400"/>
          </a:xfrm>
        </p:spPr>
        <p:txBody>
          <a:bodyPr>
            <a:normAutofit/>
          </a:bodyPr>
          <a:lstStyle/>
          <a:p>
            <a:r>
              <a:rPr lang="en-US" sz="3200" dirty="0" smtClean="0"/>
              <a:t>When </a:t>
            </a:r>
            <a:r>
              <a:rPr lang="en-US" sz="3200" dirty="0"/>
              <a:t>basic need resources (food, water, sunlight, habitat) are not plentiful, different species compete for the resource. </a:t>
            </a:r>
            <a:endParaRPr lang="en-US" sz="3200" dirty="0" smtClean="0"/>
          </a:p>
          <a:p>
            <a:r>
              <a:rPr lang="en-US" sz="3200" dirty="0" smtClean="0"/>
              <a:t>This </a:t>
            </a:r>
            <a:r>
              <a:rPr lang="en-US" sz="3200" dirty="0"/>
              <a:t>competition is often not fair – because one species may have a specific variation which will give it an advantage over other species. </a:t>
            </a:r>
            <a:endParaRPr lang="en-US" sz="3200" dirty="0" smtClean="0"/>
          </a:p>
          <a:p>
            <a:r>
              <a:rPr lang="en-US" sz="3200" dirty="0" smtClean="0"/>
              <a:t>Adaptations </a:t>
            </a:r>
            <a:r>
              <a:rPr lang="en-US" sz="3200" dirty="0"/>
              <a:t>play an important role when competition occurs, because the species that is best suited to survive will</a:t>
            </a:r>
            <a:r>
              <a:rPr lang="en-US" sz="3200" dirty="0" smtClean="0"/>
              <a:t>.</a:t>
            </a:r>
          </a:p>
        </p:txBody>
      </p:sp>
    </p:spTree>
    <p:extLst>
      <p:ext uri="{BB962C8B-B14F-4D97-AF65-F5344CB8AC3E}">
        <p14:creationId xmlns:p14="http://schemas.microsoft.com/office/powerpoint/2010/main" val="216628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 &amp; Competition</a:t>
            </a:r>
            <a:endParaRPr lang="en-US" dirty="0"/>
          </a:p>
        </p:txBody>
      </p:sp>
      <p:sp>
        <p:nvSpPr>
          <p:cNvPr id="3" name="Content Placeholder 2"/>
          <p:cNvSpPr>
            <a:spLocks noGrp="1"/>
          </p:cNvSpPr>
          <p:nvPr>
            <p:ph idx="1"/>
          </p:nvPr>
        </p:nvSpPr>
        <p:spPr>
          <a:xfrm>
            <a:off x="455612" y="1905000"/>
            <a:ext cx="5334000" cy="4724400"/>
          </a:xfrm>
        </p:spPr>
        <p:txBody>
          <a:bodyPr>
            <a:noAutofit/>
          </a:bodyPr>
          <a:lstStyle/>
          <a:p>
            <a:r>
              <a:rPr lang="en-US" sz="2800" dirty="0" smtClean="0"/>
              <a:t>The </a:t>
            </a:r>
            <a:r>
              <a:rPr lang="en-US" sz="2800" dirty="0"/>
              <a:t>species who does not ‘win’ the resource will likely have to switch to a different, less desirable resource in order to survive. </a:t>
            </a:r>
            <a:endParaRPr lang="en-US" sz="2800" dirty="0" smtClean="0"/>
          </a:p>
          <a:p>
            <a:pPr lvl="1"/>
            <a:r>
              <a:rPr lang="en-US" sz="2400" dirty="0" smtClean="0"/>
              <a:t>Some </a:t>
            </a:r>
            <a:r>
              <a:rPr lang="en-US" sz="2400" dirty="0"/>
              <a:t>species, like warblers, visit Alberta spruce forests and avoid direct competition for the same resource, by practicing resource partitioning. This resource sharing enables competing species to share resources by accessing these resources in different ways.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5812" y="1066800"/>
            <a:ext cx="6096000" cy="5331147"/>
          </a:xfrm>
          <a:prstGeom prst="rect">
            <a:avLst/>
          </a:prstGeom>
        </p:spPr>
      </p:pic>
    </p:spTree>
    <p:extLst>
      <p:ext uri="{BB962C8B-B14F-4D97-AF65-F5344CB8AC3E}">
        <p14:creationId xmlns:p14="http://schemas.microsoft.com/office/powerpoint/2010/main" val="345038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 vs Narrow Niche</a:t>
            </a:r>
            <a:endParaRPr lang="en-US" dirty="0"/>
          </a:p>
        </p:txBody>
      </p:sp>
      <p:sp>
        <p:nvSpPr>
          <p:cNvPr id="3" name="Content Placeholder 2"/>
          <p:cNvSpPr>
            <a:spLocks noGrp="1"/>
          </p:cNvSpPr>
          <p:nvPr>
            <p:ph idx="1"/>
          </p:nvPr>
        </p:nvSpPr>
        <p:spPr>
          <a:xfrm>
            <a:off x="455612" y="1905000"/>
            <a:ext cx="11201400" cy="4724400"/>
          </a:xfrm>
        </p:spPr>
        <p:txBody>
          <a:bodyPr>
            <a:noAutofit/>
          </a:bodyPr>
          <a:lstStyle/>
          <a:p>
            <a:r>
              <a:rPr lang="en-US" sz="2800" dirty="0" smtClean="0"/>
              <a:t>Organisms with a broad niche have adaptations </a:t>
            </a:r>
            <a:r>
              <a:rPr lang="en-US" sz="2800" dirty="0"/>
              <a:t>that enable them to survive the extreme changes occurring </a:t>
            </a:r>
            <a:r>
              <a:rPr lang="en-US" sz="2800" dirty="0" smtClean="0"/>
              <a:t>in their environment. </a:t>
            </a:r>
            <a:r>
              <a:rPr lang="en-US" sz="2800" dirty="0"/>
              <a:t>These species are considered to be generalists – able to spread over large areas. </a:t>
            </a:r>
            <a:endParaRPr lang="en-US" sz="2800" dirty="0" smtClean="0"/>
          </a:p>
          <a:p>
            <a:r>
              <a:rPr lang="en-US" sz="2800" dirty="0" smtClean="0"/>
              <a:t>Organisms with a narrow niche have specific adaptations that a particular to a certain environment. They </a:t>
            </a:r>
            <a:r>
              <a:rPr lang="en-US" sz="2800" dirty="0"/>
              <a:t>efficiently survive </a:t>
            </a:r>
            <a:r>
              <a:rPr lang="en-US" sz="2800" dirty="0" smtClean="0"/>
              <a:t>because </a:t>
            </a:r>
            <a:r>
              <a:rPr lang="en-US" sz="2800" dirty="0"/>
              <a:t>they have </a:t>
            </a:r>
            <a:r>
              <a:rPr lang="en-US" sz="2800" dirty="0" smtClean="0"/>
              <a:t>adaptations </a:t>
            </a:r>
            <a:r>
              <a:rPr lang="en-US" sz="2800" dirty="0"/>
              <a:t>directed toward competing for one dependable food source, type of soil or level of light. </a:t>
            </a:r>
            <a:endParaRPr lang="en-US" sz="2800" dirty="0" smtClean="0"/>
          </a:p>
          <a:p>
            <a:pPr lvl="1"/>
            <a:r>
              <a:rPr lang="en-US" sz="2400" dirty="0" smtClean="0"/>
              <a:t>This </a:t>
            </a:r>
            <a:r>
              <a:rPr lang="en-US" sz="2400" dirty="0"/>
              <a:t>specialization allows many different species to coexist in the same area, preventing one species from becoming dominant. The result of this is high diversity with low populations. </a:t>
            </a:r>
            <a:endParaRPr lang="en-US" sz="2400" dirty="0" smtClean="0"/>
          </a:p>
          <a:p>
            <a:pPr lvl="1"/>
            <a:r>
              <a:rPr lang="en-US" sz="2400" dirty="0" smtClean="0"/>
              <a:t>How could specialization be considered a ‘trap’???</a:t>
            </a:r>
            <a:endParaRPr lang="en-US" sz="2400" dirty="0" smtClean="0"/>
          </a:p>
        </p:txBody>
      </p:sp>
    </p:spTree>
    <p:extLst>
      <p:ext uri="{BB962C8B-B14F-4D97-AF65-F5344CB8AC3E}">
        <p14:creationId xmlns:p14="http://schemas.microsoft.com/office/powerpoint/2010/main" val="293479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Symbiosis</a:t>
            </a:r>
            <a:endParaRPr lang="en-US" dirty="0"/>
          </a:p>
        </p:txBody>
      </p:sp>
      <p:sp>
        <p:nvSpPr>
          <p:cNvPr id="3" name="Content Placeholder 2"/>
          <p:cNvSpPr>
            <a:spLocks noGrp="1"/>
          </p:cNvSpPr>
          <p:nvPr>
            <p:ph idx="1"/>
          </p:nvPr>
        </p:nvSpPr>
        <p:spPr>
          <a:xfrm>
            <a:off x="303213" y="1905000"/>
            <a:ext cx="7543799" cy="4267200"/>
          </a:xfrm>
        </p:spPr>
        <p:txBody>
          <a:bodyPr>
            <a:normAutofit/>
          </a:bodyPr>
          <a:lstStyle/>
          <a:p>
            <a:r>
              <a:rPr lang="en-US" dirty="0"/>
              <a:t>Commensalism – in which one of the participating members benefits, but the other does not, and there is no harm done to that organism. </a:t>
            </a:r>
            <a:endParaRPr lang="en-US" dirty="0" smtClean="0"/>
          </a:p>
          <a:p>
            <a:r>
              <a:rPr lang="en-US" dirty="0" smtClean="0"/>
              <a:t>Mutualism </a:t>
            </a:r>
            <a:r>
              <a:rPr lang="en-US" dirty="0"/>
              <a:t>– both organisms benefit from the relationship. </a:t>
            </a:r>
            <a:endParaRPr lang="en-US" dirty="0" smtClean="0"/>
          </a:p>
          <a:p>
            <a:r>
              <a:rPr lang="en-US" dirty="0" smtClean="0"/>
              <a:t>Parasitism </a:t>
            </a:r>
            <a:r>
              <a:rPr lang="en-US" dirty="0"/>
              <a:t>– one organism benefits while the other organism (the victim) is harmed. (the parasite usually doesn’t kill the host, because the host represents the parasite’s food </a:t>
            </a:r>
            <a:r>
              <a:rPr lang="en-US" dirty="0" smtClean="0"/>
              <a:t>supply)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4212" y="381000"/>
            <a:ext cx="3413342" cy="6274526"/>
          </a:xfrm>
          <a:prstGeom prst="rect">
            <a:avLst/>
          </a:prstGeom>
        </p:spPr>
      </p:pic>
    </p:spTree>
    <p:extLst>
      <p:ext uri="{BB962C8B-B14F-4D97-AF65-F5344CB8AC3E}">
        <p14:creationId xmlns:p14="http://schemas.microsoft.com/office/powerpoint/2010/main" val="14219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3</a:t>
            </a:r>
            <a:endParaRPr lang="en-US" dirty="0"/>
          </a:p>
        </p:txBody>
      </p:sp>
      <p:sp>
        <p:nvSpPr>
          <p:cNvPr id="3" name="Text Placeholder 2"/>
          <p:cNvSpPr>
            <a:spLocks noGrp="1"/>
          </p:cNvSpPr>
          <p:nvPr>
            <p:ph type="body" idx="1"/>
          </p:nvPr>
        </p:nvSpPr>
        <p:spPr/>
        <p:txBody>
          <a:bodyPr/>
          <a:lstStyle/>
          <a:p>
            <a:r>
              <a:rPr lang="en-US" dirty="0"/>
              <a:t>Passing it On</a:t>
            </a:r>
          </a:p>
        </p:txBody>
      </p:sp>
      <p:pic>
        <p:nvPicPr>
          <p:cNvPr id="4" name="Picture 2" descr="https://o.remove.bg/downloads/90e03cbb-5d0a-46d2-b8ca-cd09ba8914a0/ecology_recycle_poster-rf4afa1bf35824ca087a156b731aeb34d_yxv_8byvr_307-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3168" y="-2177"/>
            <a:ext cx="4800600" cy="48006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012" y="304800"/>
            <a:ext cx="5943600" cy="4083138"/>
          </a:xfrm>
          <a:prstGeom prst="rect">
            <a:avLst/>
          </a:prstGeom>
        </p:spPr>
      </p:pic>
    </p:spTree>
    <p:extLst>
      <p:ext uri="{BB962C8B-B14F-4D97-AF65-F5344CB8AC3E}">
        <p14:creationId xmlns:p14="http://schemas.microsoft.com/office/powerpoint/2010/main" val="371734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Reproduction</a:t>
            </a:r>
            <a:endParaRPr lang="en-US" dirty="0"/>
          </a:p>
        </p:txBody>
      </p:sp>
      <p:sp>
        <p:nvSpPr>
          <p:cNvPr id="3" name="Content Placeholder 2"/>
          <p:cNvSpPr>
            <a:spLocks noGrp="1"/>
          </p:cNvSpPr>
          <p:nvPr>
            <p:ph idx="1"/>
          </p:nvPr>
        </p:nvSpPr>
        <p:spPr>
          <a:xfrm>
            <a:off x="1522413" y="1905000"/>
            <a:ext cx="9144000" cy="4495800"/>
          </a:xfrm>
        </p:spPr>
        <p:txBody>
          <a:bodyPr>
            <a:normAutofit lnSpcReduction="10000"/>
          </a:bodyPr>
          <a:lstStyle/>
          <a:p>
            <a:pPr marL="0" indent="0">
              <a:buNone/>
            </a:pPr>
            <a:r>
              <a:rPr lang="en-US" dirty="0" smtClean="0"/>
              <a:t>Key Terms:</a:t>
            </a:r>
          </a:p>
          <a:p>
            <a:r>
              <a:rPr lang="en-US" dirty="0" smtClean="0"/>
              <a:t>Heritable</a:t>
            </a:r>
          </a:p>
          <a:p>
            <a:r>
              <a:rPr lang="en-US" dirty="0" smtClean="0"/>
              <a:t>Reproduction</a:t>
            </a:r>
          </a:p>
          <a:p>
            <a:r>
              <a:rPr lang="en-US" dirty="0" smtClean="0"/>
              <a:t>Reproductive Strategies</a:t>
            </a:r>
          </a:p>
          <a:p>
            <a:r>
              <a:rPr lang="en-US" dirty="0" smtClean="0"/>
              <a:t>Asexual Reproduction</a:t>
            </a:r>
          </a:p>
          <a:p>
            <a:r>
              <a:rPr lang="en-US" dirty="0" smtClean="0"/>
              <a:t>Sexual Reproduction</a:t>
            </a:r>
          </a:p>
          <a:p>
            <a:r>
              <a:rPr lang="en-US" dirty="0" smtClean="0"/>
              <a:t>Plant Anatomy </a:t>
            </a:r>
            <a:endParaRPr lang="en-US" dirty="0"/>
          </a:p>
          <a:p>
            <a:pPr lvl="1"/>
            <a:r>
              <a:rPr lang="en-US" dirty="0" smtClean="0"/>
              <a:t>Stigma, style, ovary, anther, filament</a:t>
            </a:r>
          </a:p>
          <a:p>
            <a:r>
              <a:rPr lang="en-US" dirty="0" smtClean="0"/>
              <a:t>Zygote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7812" y="1828800"/>
            <a:ext cx="4753841" cy="4648200"/>
          </a:xfrm>
          <a:prstGeom prst="rect">
            <a:avLst/>
          </a:prstGeom>
        </p:spPr>
      </p:pic>
    </p:spTree>
    <p:extLst>
      <p:ext uri="{BB962C8B-B14F-4D97-AF65-F5344CB8AC3E}">
        <p14:creationId xmlns:p14="http://schemas.microsoft.com/office/powerpoint/2010/main" val="32051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Asexual Reproduction</a:t>
            </a:r>
            <a:endParaRPr lang="en-US" dirty="0"/>
          </a:p>
        </p:txBody>
      </p:sp>
      <p:sp>
        <p:nvSpPr>
          <p:cNvPr id="3" name="Content Placeholder 2"/>
          <p:cNvSpPr>
            <a:spLocks noGrp="1"/>
          </p:cNvSpPr>
          <p:nvPr>
            <p:ph idx="1"/>
          </p:nvPr>
        </p:nvSpPr>
        <p:spPr>
          <a:xfrm>
            <a:off x="455612" y="1905000"/>
            <a:ext cx="11430000" cy="4724400"/>
          </a:xfrm>
        </p:spPr>
        <p:txBody>
          <a:bodyPr>
            <a:normAutofit lnSpcReduction="10000"/>
          </a:bodyPr>
          <a:lstStyle/>
          <a:p>
            <a:r>
              <a:rPr lang="en-US" dirty="0"/>
              <a:t>Binary Fission - only single-celled organisms reproduce in this way. The cell duplicates its contents, including its nucleus and other organelles and then splits into two cells with each one being identical. (bacteria, amoeba, algae</a:t>
            </a:r>
            <a:r>
              <a:rPr lang="en-US" dirty="0" smtClean="0"/>
              <a:t>)</a:t>
            </a:r>
          </a:p>
          <a:p>
            <a:r>
              <a:rPr lang="en-US" dirty="0"/>
              <a:t>Asexual Spore Production - spores are similar to seeds, but are produced by the division of cells on the parent, not by the union of two cells. </a:t>
            </a:r>
            <a:endParaRPr lang="en-US" dirty="0" smtClean="0"/>
          </a:p>
          <a:p>
            <a:pPr lvl="1"/>
            <a:r>
              <a:rPr lang="en-US" dirty="0" smtClean="0"/>
              <a:t>One </a:t>
            </a:r>
            <a:r>
              <a:rPr lang="en-US" dirty="0"/>
              <a:t>parent may produce many spores, each of which will grow into a new individual, identical to its parent. (fungi, green algae, </a:t>
            </a:r>
            <a:r>
              <a:rPr lang="en-US" dirty="0" err="1"/>
              <a:t>moulds</a:t>
            </a:r>
            <a:r>
              <a:rPr lang="en-US" dirty="0"/>
              <a:t>, ferns). </a:t>
            </a:r>
            <a:endParaRPr lang="en-US" dirty="0" smtClean="0"/>
          </a:p>
          <a:p>
            <a:pPr lvl="1"/>
            <a:r>
              <a:rPr lang="en-US" dirty="0" smtClean="0"/>
              <a:t>Many </a:t>
            </a:r>
            <a:r>
              <a:rPr lang="en-US" dirty="0"/>
              <a:t>spores are produced to ensure that at least some of the individual organisms will survive. </a:t>
            </a:r>
            <a:r>
              <a:rPr lang="en-US" b="1" dirty="0"/>
              <a:t>Zoospores</a:t>
            </a:r>
            <a:r>
              <a:rPr lang="en-US" dirty="0"/>
              <a:t> can also be produced by some fungi and green algae. They move using tail-like flagella. </a:t>
            </a:r>
            <a:endParaRPr lang="en-US" dirty="0" smtClean="0"/>
          </a:p>
          <a:p>
            <a:r>
              <a:rPr lang="en-US" dirty="0"/>
              <a:t>Budding - the parent organism produces a bud (a smaller version of itself), which eventually detaches itself from the parent and becomes a self-sufficient individual - identical to the parent. Coral also reproduces in this way, but do not detach themselves (hydra, yeast, coral, sea sponge). </a:t>
            </a:r>
          </a:p>
        </p:txBody>
      </p:sp>
    </p:spTree>
    <p:extLst>
      <p:ext uri="{BB962C8B-B14F-4D97-AF65-F5344CB8AC3E}">
        <p14:creationId xmlns:p14="http://schemas.microsoft.com/office/powerpoint/2010/main" val="173502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Overview</a:t>
            </a:r>
            <a:endParaRPr lang="en-US" dirty="0"/>
          </a:p>
        </p:txBody>
      </p:sp>
      <p:sp>
        <p:nvSpPr>
          <p:cNvPr id="3" name="Content Placeholder 2"/>
          <p:cNvSpPr>
            <a:spLocks noGrp="1"/>
          </p:cNvSpPr>
          <p:nvPr>
            <p:ph idx="1"/>
          </p:nvPr>
        </p:nvSpPr>
        <p:spPr/>
        <p:txBody>
          <a:bodyPr>
            <a:normAutofit lnSpcReduction="10000"/>
          </a:bodyPr>
          <a:lstStyle/>
          <a:p>
            <a:r>
              <a:rPr lang="en-US" dirty="0" smtClean="0"/>
              <a:t>Topic 1 – Biological Diversity and Survival</a:t>
            </a:r>
          </a:p>
          <a:p>
            <a:r>
              <a:rPr lang="en-US" dirty="0" smtClean="0"/>
              <a:t>Topic 2 – Habitat and Lifestyle</a:t>
            </a:r>
          </a:p>
          <a:p>
            <a:r>
              <a:rPr lang="en-US" dirty="0" smtClean="0"/>
              <a:t>Topic 3 – Passing it On</a:t>
            </a:r>
          </a:p>
          <a:p>
            <a:r>
              <a:rPr lang="en-US" dirty="0" smtClean="0"/>
              <a:t>Topic 4 – Wearing your Genes</a:t>
            </a:r>
          </a:p>
          <a:p>
            <a:r>
              <a:rPr lang="en-US" dirty="0" smtClean="0"/>
              <a:t>Topic 5 – When Plans Change</a:t>
            </a:r>
          </a:p>
          <a:p>
            <a:r>
              <a:rPr lang="en-US" dirty="0" smtClean="0"/>
              <a:t>Topic 6 – The Best Selection</a:t>
            </a:r>
          </a:p>
          <a:p>
            <a:r>
              <a:rPr lang="en-US" dirty="0" smtClean="0"/>
              <a:t>Topic 7 – The Sixth Extinction</a:t>
            </a:r>
          </a:p>
          <a:p>
            <a:r>
              <a:rPr lang="en-US" dirty="0" smtClean="0"/>
              <a:t>Topic 8 – Pains and Gains</a:t>
            </a:r>
            <a:endParaRPr lang="en-US" dirty="0"/>
          </a:p>
        </p:txBody>
      </p:sp>
      <p:pic>
        <p:nvPicPr>
          <p:cNvPr id="2050" name="Picture 2" descr="https://o.remove.bg/downloads/066cb3e3-8265-430b-8a03-3cf8f2005e76/biology-hand-drawn-doodles-lettering-education-science-vector-white-background-135246167-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5012" y="1595437"/>
            <a:ext cx="4629150" cy="488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13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12" y="228600"/>
            <a:ext cx="6365346" cy="358050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6412" y="3352800"/>
            <a:ext cx="5086728" cy="32004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012" y="3962400"/>
            <a:ext cx="3267647" cy="25908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1053" y="228600"/>
            <a:ext cx="4572087" cy="3048893"/>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44187"/>
          <a:stretch/>
        </p:blipFill>
        <p:spPr>
          <a:xfrm>
            <a:off x="3663972" y="4302252"/>
            <a:ext cx="3060413" cy="1911096"/>
          </a:xfrm>
          <a:prstGeom prst="rect">
            <a:avLst/>
          </a:prstGeom>
        </p:spPr>
      </p:pic>
    </p:spTree>
    <p:extLst>
      <p:ext uri="{BB962C8B-B14F-4D97-AF65-F5344CB8AC3E}">
        <p14:creationId xmlns:p14="http://schemas.microsoft.com/office/powerpoint/2010/main" val="458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Asexual Reproduction in Plants</a:t>
            </a:r>
            <a:endParaRPr lang="en-US" dirty="0"/>
          </a:p>
        </p:txBody>
      </p:sp>
      <p:sp>
        <p:nvSpPr>
          <p:cNvPr id="3" name="Content Placeholder 2"/>
          <p:cNvSpPr>
            <a:spLocks noGrp="1"/>
          </p:cNvSpPr>
          <p:nvPr>
            <p:ph idx="1"/>
          </p:nvPr>
        </p:nvSpPr>
        <p:spPr>
          <a:xfrm>
            <a:off x="1065212" y="1905000"/>
            <a:ext cx="10134599" cy="4648200"/>
          </a:xfrm>
        </p:spPr>
        <p:txBody>
          <a:bodyPr>
            <a:normAutofit lnSpcReduction="10000"/>
          </a:bodyPr>
          <a:lstStyle/>
          <a:p>
            <a:r>
              <a:rPr lang="en-US" dirty="0"/>
              <a:t>A </a:t>
            </a:r>
            <a:r>
              <a:rPr lang="en-US" dirty="0" smtClean="0"/>
              <a:t>plant </a:t>
            </a:r>
            <a:r>
              <a:rPr lang="en-US" dirty="0"/>
              <a:t>continues to grow throughout its life. The rapidly growing tips of roots and stems contain specialized reproductive cells called meristem. At a certain time these cells will specialize into cells that make up roots, stems and leaves. If parts of the plant are damaged, the meristem cells make repairs. </a:t>
            </a:r>
            <a:endParaRPr lang="en-US" dirty="0" smtClean="0"/>
          </a:p>
          <a:p>
            <a:r>
              <a:rPr lang="en-US" dirty="0" smtClean="0"/>
              <a:t>Clones </a:t>
            </a:r>
            <a:r>
              <a:rPr lang="en-US" dirty="0"/>
              <a:t>can be made from cuttings of a plant, because the meristem cells can specialize to reproduce the different parts needed to make a new plant. </a:t>
            </a:r>
            <a:endParaRPr lang="en-US" dirty="0" smtClean="0"/>
          </a:p>
          <a:p>
            <a:r>
              <a:rPr lang="en-US" dirty="0" smtClean="0"/>
              <a:t>Asexual </a:t>
            </a:r>
            <a:r>
              <a:rPr lang="en-US" dirty="0"/>
              <a:t>reproduction can produce many plants very quickly. This is an advantage in places where the environment doesn't change very much (bacteria</a:t>
            </a:r>
            <a:r>
              <a:rPr lang="en-US" dirty="0" smtClean="0"/>
              <a:t>).</a:t>
            </a:r>
          </a:p>
          <a:p>
            <a:r>
              <a:rPr lang="en-US" dirty="0" smtClean="0"/>
              <a:t> </a:t>
            </a:r>
            <a:r>
              <a:rPr lang="en-US" dirty="0"/>
              <a:t>By building a large population of organisms very quickly the species is able to thrive. The great disadvantage is that when the environment changes, all of the organisms will die, if they do not have the ability to adapt to the change. </a:t>
            </a:r>
          </a:p>
        </p:txBody>
      </p:sp>
    </p:spTree>
    <p:extLst>
      <p:ext uri="{BB962C8B-B14F-4D97-AF65-F5344CB8AC3E}">
        <p14:creationId xmlns:p14="http://schemas.microsoft.com/office/powerpoint/2010/main" val="1231453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Reproduction</a:t>
            </a:r>
            <a:endParaRPr lang="en-US" dirty="0"/>
          </a:p>
        </p:txBody>
      </p:sp>
      <p:sp>
        <p:nvSpPr>
          <p:cNvPr id="3" name="Content Placeholder 2"/>
          <p:cNvSpPr>
            <a:spLocks noGrp="1"/>
          </p:cNvSpPr>
          <p:nvPr>
            <p:ph idx="1"/>
          </p:nvPr>
        </p:nvSpPr>
        <p:spPr>
          <a:xfrm>
            <a:off x="1141412" y="1752600"/>
            <a:ext cx="10286999" cy="4876800"/>
          </a:xfrm>
        </p:spPr>
        <p:txBody>
          <a:bodyPr>
            <a:normAutofit/>
          </a:bodyPr>
          <a:lstStyle/>
          <a:p>
            <a:r>
              <a:rPr lang="en-US" dirty="0"/>
              <a:t>Sexual reproduction usually involves two individual organisms. The offspring that are produced from this union have a mix of characteristics, half from one parent and the other half from the other parent. </a:t>
            </a:r>
            <a:endParaRPr lang="en-US" dirty="0" smtClean="0"/>
          </a:p>
          <a:p>
            <a:r>
              <a:rPr lang="en-US" dirty="0" smtClean="0"/>
              <a:t>Sexual </a:t>
            </a:r>
            <a:r>
              <a:rPr lang="en-US" dirty="0"/>
              <a:t>reproduction does not always involve male and female parents, but can have specialized gametes </a:t>
            </a:r>
            <a:endParaRPr lang="en-US" dirty="0" smtClean="0"/>
          </a:p>
          <a:p>
            <a:r>
              <a:rPr lang="en-US" dirty="0" smtClean="0"/>
              <a:t>Many </a:t>
            </a:r>
            <a:r>
              <a:rPr lang="en-US" dirty="0"/>
              <a:t>organisms are capable of both sexual and asexual </a:t>
            </a:r>
            <a:r>
              <a:rPr lang="en-US" dirty="0" smtClean="0"/>
              <a:t>reproduction</a:t>
            </a:r>
          </a:p>
          <a:p>
            <a:r>
              <a:rPr lang="en-US" dirty="0" smtClean="0"/>
              <a:t>Sexual </a:t>
            </a:r>
            <a:r>
              <a:rPr lang="en-US" dirty="0"/>
              <a:t>reproduction has the advantage of providing lots of variation within a species, helping it to survive when the environment changes. </a:t>
            </a:r>
            <a:endParaRPr lang="en-US" dirty="0" smtClean="0"/>
          </a:p>
          <a:p>
            <a:r>
              <a:rPr lang="en-US" dirty="0" smtClean="0"/>
              <a:t>The </a:t>
            </a:r>
            <a:r>
              <a:rPr lang="en-US" dirty="0"/>
              <a:t>main disadvantage is that this process takes a lot of energy. This means that they can only produce small populations. </a:t>
            </a:r>
          </a:p>
        </p:txBody>
      </p:sp>
    </p:spTree>
    <p:extLst>
      <p:ext uri="{BB962C8B-B14F-4D97-AF65-F5344CB8AC3E}">
        <p14:creationId xmlns:p14="http://schemas.microsoft.com/office/powerpoint/2010/main" val="284276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Primitive Sexual Reproduction</a:t>
            </a:r>
            <a:endParaRPr lang="en-US" dirty="0"/>
          </a:p>
        </p:txBody>
      </p:sp>
      <p:sp>
        <p:nvSpPr>
          <p:cNvPr id="3" name="Content Placeholder 2"/>
          <p:cNvSpPr>
            <a:spLocks noGrp="1"/>
          </p:cNvSpPr>
          <p:nvPr>
            <p:ph idx="1"/>
          </p:nvPr>
        </p:nvSpPr>
        <p:spPr>
          <a:xfrm>
            <a:off x="150812" y="1752600"/>
            <a:ext cx="5715000" cy="4876800"/>
          </a:xfrm>
        </p:spPr>
        <p:txBody>
          <a:bodyPr>
            <a:normAutofit fontScale="92500" lnSpcReduction="10000"/>
          </a:bodyPr>
          <a:lstStyle/>
          <a:p>
            <a:r>
              <a:rPr lang="en-US" dirty="0"/>
              <a:t>Bacteria are able to transfer genetic material directly from one cell to another through a process called bacterial conjugation. </a:t>
            </a:r>
            <a:endParaRPr lang="en-US" dirty="0" smtClean="0"/>
          </a:p>
          <a:p>
            <a:r>
              <a:rPr lang="en-US" dirty="0" smtClean="0"/>
              <a:t>It </a:t>
            </a:r>
            <a:r>
              <a:rPr lang="en-US" dirty="0"/>
              <a:t>is a primitive form of sexual reproduction, since two parent cells are involved. The benefit is that new combinations of inherited characteristics may result. </a:t>
            </a:r>
            <a:endParaRPr lang="en-US" dirty="0" smtClean="0"/>
          </a:p>
          <a:p>
            <a:r>
              <a:rPr lang="en-US" dirty="0" smtClean="0"/>
              <a:t>Although </a:t>
            </a:r>
            <a:r>
              <a:rPr lang="en-US" dirty="0"/>
              <a:t>this process is not actually reproduction, because there is no increase in the number of cells, it does result in genetic recombination. </a:t>
            </a:r>
            <a:endParaRPr lang="en-US" dirty="0" smtClean="0"/>
          </a:p>
          <a:p>
            <a:r>
              <a:rPr lang="en-US" dirty="0" smtClean="0"/>
              <a:t>The </a:t>
            </a:r>
            <a:r>
              <a:rPr lang="en-US" dirty="0"/>
              <a:t>newly created cell can then divide by binary fission, to create identical cells with the new genetic material.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2012" y="1349519"/>
            <a:ext cx="5914305" cy="5362303"/>
          </a:xfrm>
          <a:prstGeom prst="rect">
            <a:avLst/>
          </a:prstGeom>
        </p:spPr>
      </p:pic>
    </p:spTree>
    <p:extLst>
      <p:ext uri="{BB962C8B-B14F-4D97-AF65-F5344CB8AC3E}">
        <p14:creationId xmlns:p14="http://schemas.microsoft.com/office/powerpoint/2010/main" val="400649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Reproduction in Plants</a:t>
            </a:r>
            <a:endParaRPr lang="en-US" dirty="0"/>
          </a:p>
        </p:txBody>
      </p:sp>
      <p:sp>
        <p:nvSpPr>
          <p:cNvPr id="3" name="Content Placeholder 2"/>
          <p:cNvSpPr>
            <a:spLocks noGrp="1"/>
          </p:cNvSpPr>
          <p:nvPr>
            <p:ph idx="1"/>
          </p:nvPr>
        </p:nvSpPr>
        <p:spPr>
          <a:xfrm>
            <a:off x="1141413" y="1752600"/>
            <a:ext cx="5486400" cy="4876800"/>
          </a:xfrm>
        </p:spPr>
        <p:txBody>
          <a:bodyPr>
            <a:normAutofit/>
          </a:bodyPr>
          <a:lstStyle/>
          <a:p>
            <a:r>
              <a:rPr lang="en-US" dirty="0"/>
              <a:t>Sexual reproduction in plants involves gametes as well, male gametes and female gametes joining, during fertilization, to produce a zygote and then an embryo. </a:t>
            </a:r>
            <a:endParaRPr lang="en-US" dirty="0" smtClean="0"/>
          </a:p>
          <a:p>
            <a:pPr lvl="1"/>
            <a:r>
              <a:rPr lang="en-US" dirty="0" smtClean="0"/>
              <a:t>Most </a:t>
            </a:r>
            <a:r>
              <a:rPr lang="en-US" dirty="0"/>
              <a:t>plants produce both male and female gametes, while some produce one or the other </a:t>
            </a:r>
            <a:r>
              <a:rPr lang="en-US" dirty="0" smtClean="0"/>
              <a:t>only</a:t>
            </a:r>
          </a:p>
          <a:p>
            <a:r>
              <a:rPr lang="en-US" dirty="0"/>
              <a:t>Pollen contains the male gametes and is found on the stamen. Ovules contain the female gametes and are found in the pistil. Pollination occurs when pollen is transferred from the anther of the stamen to the stigma of the pistil. </a:t>
            </a: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2612" y="1752600"/>
            <a:ext cx="4753841" cy="4648200"/>
          </a:xfrm>
          <a:prstGeom prst="rect">
            <a:avLst/>
          </a:prstGeom>
        </p:spPr>
      </p:pic>
    </p:spTree>
    <p:extLst>
      <p:ext uri="{BB962C8B-B14F-4D97-AF65-F5344CB8AC3E}">
        <p14:creationId xmlns:p14="http://schemas.microsoft.com/office/powerpoint/2010/main" val="66270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Reproduction in Plants</a:t>
            </a:r>
            <a:endParaRPr lang="en-US" dirty="0"/>
          </a:p>
        </p:txBody>
      </p:sp>
      <p:sp>
        <p:nvSpPr>
          <p:cNvPr id="3" name="Content Placeholder 2"/>
          <p:cNvSpPr>
            <a:spLocks noGrp="1"/>
          </p:cNvSpPr>
          <p:nvPr>
            <p:ph idx="1"/>
          </p:nvPr>
        </p:nvSpPr>
        <p:spPr>
          <a:xfrm>
            <a:off x="608013" y="1752600"/>
            <a:ext cx="6172200" cy="4876800"/>
          </a:xfrm>
        </p:spPr>
        <p:txBody>
          <a:bodyPr>
            <a:normAutofit lnSpcReduction="10000"/>
          </a:bodyPr>
          <a:lstStyle/>
          <a:p>
            <a:r>
              <a:rPr lang="en-US" dirty="0" smtClean="0"/>
              <a:t>Cross-pollination </a:t>
            </a:r>
            <a:r>
              <a:rPr lang="en-US" dirty="0"/>
              <a:t>occurs when pollen from one plant is carried to the stigma of another plant by wind, water or animals (bees or butterflies). </a:t>
            </a:r>
            <a:r>
              <a:rPr lang="en-US" dirty="0" smtClean="0"/>
              <a:t>Cross-fertilization </a:t>
            </a:r>
            <a:r>
              <a:rPr lang="en-US" dirty="0"/>
              <a:t>occurs when a grain of the pollen forms a long tube (pollen tube), which grows down the style into the ovary. </a:t>
            </a:r>
            <a:endParaRPr lang="en-US" dirty="0" smtClean="0"/>
          </a:p>
          <a:p>
            <a:r>
              <a:rPr lang="en-US" dirty="0" smtClean="0"/>
              <a:t>The </a:t>
            </a:r>
            <a:r>
              <a:rPr lang="en-US" dirty="0"/>
              <a:t>gametes unite to produce a zygote, which then develops into an embryo. This usually happens inside a seed, which protects the embryo and provides food (cotyledon) for the embryo when growing conditions are right. Plants which are produced, as a result of cross-fertilization, are not identical to either plant.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2612" y="1752600"/>
            <a:ext cx="4753841" cy="4648200"/>
          </a:xfrm>
          <a:prstGeom prst="rect">
            <a:avLst/>
          </a:prstGeom>
        </p:spPr>
      </p:pic>
    </p:spTree>
    <p:extLst>
      <p:ext uri="{BB962C8B-B14F-4D97-AF65-F5344CB8AC3E}">
        <p14:creationId xmlns:p14="http://schemas.microsoft.com/office/powerpoint/2010/main" val="16725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LYPm2idSTE"/>
          <p:cNvPicPr>
            <a:picLocks noGrp="1" noRot="1" noChangeAspect="1"/>
          </p:cNvPicPr>
          <p:nvPr>
            <p:ph idx="1"/>
            <a:videoFile r:link="rId1"/>
          </p:nvPr>
        </p:nvPicPr>
        <p:blipFill>
          <a:blip r:embed="rId3"/>
          <a:stretch>
            <a:fillRect/>
          </a:stretch>
        </p:blipFill>
        <p:spPr>
          <a:xfrm>
            <a:off x="608012" y="381000"/>
            <a:ext cx="11049000" cy="6215063"/>
          </a:xfrm>
          <a:prstGeom prst="rect">
            <a:avLst/>
          </a:prstGeom>
        </p:spPr>
      </p:pic>
    </p:spTree>
    <p:extLst>
      <p:ext uri="{BB962C8B-B14F-4D97-AF65-F5344CB8AC3E}">
        <p14:creationId xmlns:p14="http://schemas.microsoft.com/office/powerpoint/2010/main" val="377737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Plants can Reproduce Sexually and Asexually</a:t>
            </a:r>
            <a:endParaRPr lang="en-US" dirty="0"/>
          </a:p>
        </p:txBody>
      </p:sp>
      <p:sp>
        <p:nvSpPr>
          <p:cNvPr id="3" name="Content Placeholder 2"/>
          <p:cNvSpPr>
            <a:spLocks noGrp="1"/>
          </p:cNvSpPr>
          <p:nvPr>
            <p:ph idx="1"/>
          </p:nvPr>
        </p:nvSpPr>
        <p:spPr>
          <a:xfrm>
            <a:off x="1141412" y="1905000"/>
            <a:ext cx="9525001" cy="4648200"/>
          </a:xfrm>
        </p:spPr>
        <p:txBody>
          <a:bodyPr>
            <a:normAutofit/>
          </a:bodyPr>
          <a:lstStyle/>
          <a:p>
            <a:r>
              <a:rPr lang="en-US" dirty="0"/>
              <a:t>Sponges and hydra are organisms that can produce both sexually and asexually. </a:t>
            </a:r>
            <a:endParaRPr lang="en-US" dirty="0" smtClean="0"/>
          </a:p>
          <a:p>
            <a:r>
              <a:rPr lang="en-US" dirty="0" smtClean="0"/>
              <a:t>Most </a:t>
            </a:r>
            <a:r>
              <a:rPr lang="en-US" dirty="0"/>
              <a:t>plants that produce seeds can also reproduce asexually (cuttings, runners). Depending on the environmental conditions the amount of energy varies, enabling the plant organism to control its population. </a:t>
            </a:r>
            <a:endParaRPr lang="en-US" dirty="0" smtClean="0"/>
          </a:p>
          <a:p>
            <a:r>
              <a:rPr lang="en-US" dirty="0" smtClean="0"/>
              <a:t>Vegetative </a:t>
            </a:r>
            <a:r>
              <a:rPr lang="en-US" dirty="0"/>
              <a:t>Reproduction - is the reproduction of a plant not involving a seed, including; cuttings, runners, suckers, tubers. (coleus plant, spider plants, strawberries, aspen, potatoes) </a:t>
            </a:r>
            <a:endParaRPr lang="en-US" dirty="0" smtClean="0"/>
          </a:p>
          <a:p>
            <a:r>
              <a:rPr lang="en-US" dirty="0" smtClean="0"/>
              <a:t>Mosses </a:t>
            </a:r>
            <a:r>
              <a:rPr lang="en-US" dirty="0"/>
              <a:t>produce asexual spores in the early part of their life cycle and then egg and sperm cells are produced in a later part of the same cycle.</a:t>
            </a:r>
          </a:p>
        </p:txBody>
      </p:sp>
    </p:spTree>
    <p:extLst>
      <p:ext uri="{BB962C8B-B14F-4D97-AF65-F5344CB8AC3E}">
        <p14:creationId xmlns:p14="http://schemas.microsoft.com/office/powerpoint/2010/main" val="294808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Reproduction in Animals</a:t>
            </a:r>
            <a:endParaRPr lang="en-US" dirty="0"/>
          </a:p>
        </p:txBody>
      </p:sp>
      <p:sp>
        <p:nvSpPr>
          <p:cNvPr id="3" name="Content Placeholder 2"/>
          <p:cNvSpPr>
            <a:spLocks noGrp="1"/>
          </p:cNvSpPr>
          <p:nvPr>
            <p:ph idx="1"/>
          </p:nvPr>
        </p:nvSpPr>
        <p:spPr>
          <a:xfrm>
            <a:off x="379412" y="1905000"/>
            <a:ext cx="11277600" cy="4648200"/>
          </a:xfrm>
        </p:spPr>
        <p:txBody>
          <a:bodyPr>
            <a:normAutofit/>
          </a:bodyPr>
          <a:lstStyle/>
          <a:p>
            <a:r>
              <a:rPr lang="en-US" sz="2800" dirty="0"/>
              <a:t>Sexual reproduction in animals involves gametes. The male gametes are called sperm cells, and the female gametes are called egg cells (ova). </a:t>
            </a:r>
            <a:endParaRPr lang="en-US" sz="2800" dirty="0" smtClean="0"/>
          </a:p>
          <a:p>
            <a:r>
              <a:rPr lang="en-US" sz="2800" dirty="0" smtClean="0"/>
              <a:t>During </a:t>
            </a:r>
            <a:r>
              <a:rPr lang="en-US" sz="2800" dirty="0"/>
              <a:t>mating, the sperm cell and the egg cell unite to form a fertilized combination of cells called a zygote. This zygote is the first of many cells of a new individual. </a:t>
            </a:r>
            <a:endParaRPr lang="en-US" sz="2800" dirty="0" smtClean="0"/>
          </a:p>
          <a:p>
            <a:r>
              <a:rPr lang="en-US" sz="2800" dirty="0" smtClean="0"/>
              <a:t>This </a:t>
            </a:r>
            <a:r>
              <a:rPr lang="en-US" sz="2800" dirty="0"/>
              <a:t>zygote will begin to divide into two cells and this continues to be repeated over and over resulting in the development of an embryo. </a:t>
            </a:r>
            <a:endParaRPr lang="en-US" sz="2800" dirty="0" smtClean="0"/>
          </a:p>
          <a:p>
            <a:r>
              <a:rPr lang="en-US" sz="2800" dirty="0" smtClean="0"/>
              <a:t>This </a:t>
            </a:r>
            <a:r>
              <a:rPr lang="en-US" sz="2800" dirty="0"/>
              <a:t>embryo develops into a multi-cellular organism inside the female (in most mammals) or, outside (in an egg shell) in other animals. </a:t>
            </a:r>
          </a:p>
        </p:txBody>
      </p:sp>
    </p:spTree>
    <p:extLst>
      <p:ext uri="{BB962C8B-B14F-4D97-AF65-F5344CB8AC3E}">
        <p14:creationId xmlns:p14="http://schemas.microsoft.com/office/powerpoint/2010/main" val="84916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0718" t="25000" r="24817" b="10416"/>
          <a:stretch/>
        </p:blipFill>
        <p:spPr>
          <a:xfrm>
            <a:off x="1522412" y="533400"/>
            <a:ext cx="8915400" cy="5943600"/>
          </a:xfrm>
          <a:prstGeom prst="rect">
            <a:avLst/>
          </a:prstGeom>
        </p:spPr>
      </p:pic>
    </p:spTree>
    <p:extLst>
      <p:ext uri="{BB962C8B-B14F-4D97-AF65-F5344CB8AC3E}">
        <p14:creationId xmlns:p14="http://schemas.microsoft.com/office/powerpoint/2010/main" val="356973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1 </a:t>
            </a:r>
            <a:endParaRPr lang="en-US" dirty="0"/>
          </a:p>
        </p:txBody>
      </p:sp>
      <p:sp>
        <p:nvSpPr>
          <p:cNvPr id="3" name="Text Placeholder 2"/>
          <p:cNvSpPr>
            <a:spLocks noGrp="1"/>
          </p:cNvSpPr>
          <p:nvPr>
            <p:ph type="body" idx="1"/>
          </p:nvPr>
        </p:nvSpPr>
        <p:spPr/>
        <p:txBody>
          <a:bodyPr/>
          <a:lstStyle/>
          <a:p>
            <a:r>
              <a:rPr lang="en-US" dirty="0"/>
              <a:t>Biological Diversity and </a:t>
            </a:r>
            <a:r>
              <a:rPr lang="en-US" dirty="0" smtClean="0"/>
              <a:t>Survival</a:t>
            </a:r>
          </a:p>
          <a:p>
            <a:endParaRPr lang="en-US" dirty="0"/>
          </a:p>
          <a:p>
            <a:endParaRPr lang="en-US" dirty="0"/>
          </a:p>
        </p:txBody>
      </p:sp>
      <p:pic>
        <p:nvPicPr>
          <p:cNvPr id="3074" name="Picture 2" descr="https://o.remove.bg/downloads/90e03cbb-5d0a-46d2-b8ca-cd09ba8914a0/ecology_recycle_poster-rf4afa1bf35824ca087a156b731aeb34d_yxv_8byvr_307-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3168" y="-2177"/>
            <a:ext cx="4800600" cy="48006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012" y="304800"/>
            <a:ext cx="5943600" cy="4083138"/>
          </a:xfrm>
          <a:prstGeom prst="rect">
            <a:avLst/>
          </a:prstGeom>
        </p:spPr>
      </p:pic>
    </p:spTree>
    <p:extLst>
      <p:ext uri="{BB962C8B-B14F-4D97-AF65-F5344CB8AC3E}">
        <p14:creationId xmlns:p14="http://schemas.microsoft.com/office/powerpoint/2010/main" val="230745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4 </a:t>
            </a:r>
            <a:endParaRPr lang="en-US" dirty="0"/>
          </a:p>
        </p:txBody>
      </p:sp>
      <p:sp>
        <p:nvSpPr>
          <p:cNvPr id="3" name="Text Placeholder 2"/>
          <p:cNvSpPr>
            <a:spLocks noGrp="1"/>
          </p:cNvSpPr>
          <p:nvPr>
            <p:ph type="body" idx="1"/>
          </p:nvPr>
        </p:nvSpPr>
        <p:spPr/>
        <p:txBody>
          <a:bodyPr/>
          <a:lstStyle/>
          <a:p>
            <a:r>
              <a:rPr lang="en-US" dirty="0"/>
              <a:t>Wearing your Genes</a:t>
            </a:r>
          </a:p>
          <a:p>
            <a:endParaRPr lang="en-US" dirty="0"/>
          </a:p>
        </p:txBody>
      </p:sp>
      <p:pic>
        <p:nvPicPr>
          <p:cNvPr id="4" name="Picture 2" descr="https://o.remove.bg/downloads/90e03cbb-5d0a-46d2-b8ca-cd09ba8914a0/ecology_recycle_poster-rf4afa1bf35824ca087a156b731aeb34d_yxv_8byvr_307-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3168" y="-2177"/>
            <a:ext cx="4800600" cy="48006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012" y="304800"/>
            <a:ext cx="5943600" cy="4083138"/>
          </a:xfrm>
          <a:prstGeom prst="rect">
            <a:avLst/>
          </a:prstGeom>
        </p:spPr>
      </p:pic>
    </p:spTree>
    <p:extLst>
      <p:ext uri="{BB962C8B-B14F-4D97-AF65-F5344CB8AC3E}">
        <p14:creationId xmlns:p14="http://schemas.microsoft.com/office/powerpoint/2010/main" val="205364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Key Terms:</a:t>
            </a:r>
          </a:p>
          <a:p>
            <a:r>
              <a:rPr lang="en-US" dirty="0" smtClean="0"/>
              <a:t>Genes</a:t>
            </a:r>
          </a:p>
          <a:p>
            <a:r>
              <a:rPr lang="en-US" dirty="0" smtClean="0"/>
              <a:t>Continuous Variation</a:t>
            </a:r>
          </a:p>
          <a:p>
            <a:r>
              <a:rPr lang="en-US" dirty="0" smtClean="0"/>
              <a:t>Discrete Variation</a:t>
            </a:r>
          </a:p>
          <a:p>
            <a:r>
              <a:rPr lang="en-US" dirty="0" smtClean="0"/>
              <a:t>Dominant</a:t>
            </a:r>
          </a:p>
          <a:p>
            <a:r>
              <a:rPr lang="en-US" dirty="0" smtClean="0"/>
              <a:t>Recessive</a:t>
            </a:r>
          </a:p>
          <a:p>
            <a:r>
              <a:rPr lang="en-US" dirty="0" smtClean="0"/>
              <a:t>Mutagen</a:t>
            </a:r>
          </a:p>
          <a:p>
            <a:r>
              <a:rPr lang="en-US" dirty="0" smtClean="0"/>
              <a:t>Mutation</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705" t="19877" r="6640" b="20367"/>
          <a:stretch/>
        </p:blipFill>
        <p:spPr>
          <a:xfrm flipH="1">
            <a:off x="8302625" y="4119489"/>
            <a:ext cx="3886200" cy="2743200"/>
          </a:xfrm>
          <a:prstGeom prst="rect">
            <a:avLst/>
          </a:prstGeom>
        </p:spPr>
      </p:pic>
      <p:sp>
        <p:nvSpPr>
          <p:cNvPr id="5" name="TextBox 4"/>
          <p:cNvSpPr txBox="1"/>
          <p:nvPr/>
        </p:nvSpPr>
        <p:spPr>
          <a:xfrm>
            <a:off x="9370219" y="5105400"/>
            <a:ext cx="2057400" cy="1200329"/>
          </a:xfrm>
          <a:prstGeom prst="rect">
            <a:avLst/>
          </a:prstGeom>
          <a:noFill/>
        </p:spPr>
        <p:txBody>
          <a:bodyPr wrap="square" rtlCol="0">
            <a:spAutoFit/>
          </a:bodyPr>
          <a:lstStyle/>
          <a:p>
            <a:pPr algn="ctr"/>
            <a:r>
              <a:rPr lang="en-US" sz="2400" dirty="0" smtClean="0">
                <a:latin typeface="Cooper Black" panose="0208090404030B020404" pitchFamily="18" charset="0"/>
              </a:rPr>
              <a:t>Know These Terms</a:t>
            </a:r>
            <a:endParaRPr lang="en-US" sz="2400" dirty="0">
              <a:latin typeface="Cooper Black" panose="0208090404030B020404" pitchFamily="18" charset="0"/>
            </a:endParaRPr>
          </a:p>
        </p:txBody>
      </p:sp>
    </p:spTree>
    <p:extLst>
      <p:ext uri="{BB962C8B-B14F-4D97-AF65-F5344CB8AC3E}">
        <p14:creationId xmlns:p14="http://schemas.microsoft.com/office/powerpoint/2010/main" val="106210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Variation</a:t>
            </a:r>
            <a:endParaRPr lang="en-US" dirty="0"/>
          </a:p>
        </p:txBody>
      </p:sp>
      <p:sp>
        <p:nvSpPr>
          <p:cNvPr id="3" name="Content Placeholder 2"/>
          <p:cNvSpPr>
            <a:spLocks noGrp="1"/>
          </p:cNvSpPr>
          <p:nvPr>
            <p:ph idx="1"/>
          </p:nvPr>
        </p:nvSpPr>
        <p:spPr>
          <a:xfrm>
            <a:off x="760412" y="1905000"/>
            <a:ext cx="10668000" cy="4724400"/>
          </a:xfrm>
        </p:spPr>
        <p:txBody>
          <a:bodyPr>
            <a:normAutofit/>
          </a:bodyPr>
          <a:lstStyle/>
          <a:p>
            <a:r>
              <a:rPr lang="en-US" sz="3200" dirty="0"/>
              <a:t>Inherited (heritable) characteristics are those traits which are passed on to offspring directly from their parents. These traits are passed on by way of the genetic material that is combined from the parents during the process of sexual reproduction. </a:t>
            </a:r>
            <a:endParaRPr lang="en-US" sz="3200" dirty="0" smtClean="0"/>
          </a:p>
          <a:p>
            <a:pPr lvl="1"/>
            <a:r>
              <a:rPr lang="en-US" sz="2800" dirty="0" smtClean="0"/>
              <a:t>Heritable </a:t>
            </a:r>
            <a:r>
              <a:rPr lang="en-US" sz="2800" dirty="0"/>
              <a:t>traits include, structural and distinguishing characteristics, such as eye color, hair type, skin color and earlobes. </a:t>
            </a:r>
            <a:endParaRPr lang="en-US" sz="2800" dirty="0" smtClean="0"/>
          </a:p>
        </p:txBody>
      </p:sp>
    </p:spTree>
    <p:extLst>
      <p:ext uri="{BB962C8B-B14F-4D97-AF65-F5344CB8AC3E}">
        <p14:creationId xmlns:p14="http://schemas.microsoft.com/office/powerpoint/2010/main" val="253180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Variation</a:t>
            </a:r>
            <a:endParaRPr lang="en-US" dirty="0"/>
          </a:p>
        </p:txBody>
      </p:sp>
      <p:sp>
        <p:nvSpPr>
          <p:cNvPr id="3" name="Content Placeholder 2"/>
          <p:cNvSpPr>
            <a:spLocks noGrp="1"/>
          </p:cNvSpPr>
          <p:nvPr>
            <p:ph idx="1"/>
          </p:nvPr>
        </p:nvSpPr>
        <p:spPr>
          <a:xfrm>
            <a:off x="760412" y="1905000"/>
            <a:ext cx="10668000" cy="4724400"/>
          </a:xfrm>
        </p:spPr>
        <p:txBody>
          <a:bodyPr>
            <a:normAutofit/>
          </a:bodyPr>
          <a:lstStyle/>
          <a:p>
            <a:r>
              <a:rPr lang="en-US" sz="2800" dirty="0" smtClean="0"/>
              <a:t>Continuous variations are differences in characteristics that have a range of possible variations, such as height, shoe size, hand span, skin color, hair color, etc. </a:t>
            </a:r>
          </a:p>
          <a:p>
            <a:r>
              <a:rPr lang="en-US" sz="2800" dirty="0" smtClean="0"/>
              <a:t>Discrete variations are differences in characteristics that have a definite form, with a limited number of possibilities. This includes those individuals, within a species, that have either one characteristic, or the single, other variation, of the characteristic. Examples include: tongue rolling ability, blood groups, earlobe attachment, hairline, etc. </a:t>
            </a:r>
            <a:endParaRPr lang="en-US" sz="2800" dirty="0"/>
          </a:p>
        </p:txBody>
      </p:sp>
    </p:spTree>
    <p:extLst>
      <p:ext uri="{BB962C8B-B14F-4D97-AF65-F5344CB8AC3E}">
        <p14:creationId xmlns:p14="http://schemas.microsoft.com/office/powerpoint/2010/main" val="348854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685800"/>
            <a:ext cx="9677400" cy="914400"/>
          </a:xfrm>
        </p:spPr>
        <p:txBody>
          <a:bodyPr>
            <a:normAutofit fontScale="90000"/>
          </a:bodyPr>
          <a:lstStyle/>
          <a:p>
            <a:r>
              <a:rPr lang="en-US" dirty="0" smtClean="0"/>
              <a:t>Activity – Page </a:t>
            </a:r>
            <a:r>
              <a:rPr lang="en-US" dirty="0"/>
              <a:t>38: Observing Human Characteristics </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5812" y="1752600"/>
            <a:ext cx="7534275" cy="4981575"/>
          </a:xfrm>
          <a:prstGeom prst="rect">
            <a:avLst/>
          </a:prstGeom>
        </p:spPr>
      </p:pic>
    </p:spTree>
    <p:extLst>
      <p:ext uri="{BB962C8B-B14F-4D97-AF65-F5344CB8AC3E}">
        <p14:creationId xmlns:p14="http://schemas.microsoft.com/office/powerpoint/2010/main" val="4036655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Dominant or Recessive</a:t>
            </a:r>
            <a:endParaRPr lang="en-US" dirty="0"/>
          </a:p>
        </p:txBody>
      </p:sp>
      <p:sp>
        <p:nvSpPr>
          <p:cNvPr id="3" name="Content Placeholder 2"/>
          <p:cNvSpPr>
            <a:spLocks noGrp="1"/>
          </p:cNvSpPr>
          <p:nvPr>
            <p:ph idx="1"/>
          </p:nvPr>
        </p:nvSpPr>
        <p:spPr/>
        <p:txBody>
          <a:bodyPr/>
          <a:lstStyle/>
          <a:p>
            <a:r>
              <a:rPr lang="en-US" dirty="0" smtClean="0"/>
              <a:t>Traits </a:t>
            </a:r>
            <a:r>
              <a:rPr lang="en-US" dirty="0"/>
              <a:t>are passed on from parents to offspring during sexual reproduction. Some of these traits are dominant and some are recessive. </a:t>
            </a:r>
            <a:endParaRPr lang="en-US" dirty="0" smtClean="0"/>
          </a:p>
          <a:p>
            <a:r>
              <a:rPr lang="en-US" dirty="0" smtClean="0"/>
              <a:t>When </a:t>
            </a:r>
            <a:r>
              <a:rPr lang="en-US" dirty="0"/>
              <a:t>they are mixed, a dominant trait will show up in the offspring. </a:t>
            </a:r>
            <a:endParaRPr lang="en-US" dirty="0" smtClean="0"/>
          </a:p>
          <a:p>
            <a:r>
              <a:rPr lang="en-US" dirty="0" smtClean="0"/>
              <a:t>The </a:t>
            </a:r>
            <a:r>
              <a:rPr lang="en-US" dirty="0"/>
              <a:t>frequency of a particular characteristic does not indicate whether it is dominant or recessive. </a:t>
            </a:r>
            <a:endParaRPr lang="en-US" dirty="0" smtClean="0"/>
          </a:p>
          <a:p>
            <a:r>
              <a:rPr lang="en-US" dirty="0" smtClean="0"/>
              <a:t>Frequency </a:t>
            </a:r>
            <a:r>
              <a:rPr lang="en-US" dirty="0"/>
              <a:t>varies from population to population. A dominant trait, such as having six fingers, is relatively rare.</a:t>
            </a:r>
          </a:p>
        </p:txBody>
      </p:sp>
    </p:spTree>
    <p:extLst>
      <p:ext uri="{BB962C8B-B14F-4D97-AF65-F5344CB8AC3E}">
        <p14:creationId xmlns:p14="http://schemas.microsoft.com/office/powerpoint/2010/main" val="326625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vs Nurture</a:t>
            </a:r>
            <a:endParaRPr lang="en-US" dirty="0"/>
          </a:p>
        </p:txBody>
      </p:sp>
      <p:sp>
        <p:nvSpPr>
          <p:cNvPr id="3" name="Content Placeholder 2"/>
          <p:cNvSpPr>
            <a:spLocks noGrp="1"/>
          </p:cNvSpPr>
          <p:nvPr>
            <p:ph idx="1"/>
          </p:nvPr>
        </p:nvSpPr>
        <p:spPr>
          <a:xfrm>
            <a:off x="150813" y="1905000"/>
            <a:ext cx="5867399" cy="4572000"/>
          </a:xfrm>
        </p:spPr>
        <p:txBody>
          <a:bodyPr/>
          <a:lstStyle/>
          <a:p>
            <a:r>
              <a:rPr lang="en-US" dirty="0"/>
              <a:t>Not all characteristics are inherited. Some depend entirely on the environment. </a:t>
            </a:r>
            <a:endParaRPr lang="en-US" dirty="0" smtClean="0"/>
          </a:p>
          <a:p>
            <a:r>
              <a:rPr lang="en-US" dirty="0" smtClean="0"/>
              <a:t>Non-inherited </a:t>
            </a:r>
            <a:r>
              <a:rPr lang="en-US" dirty="0"/>
              <a:t>characteristics are acquired and not necessarily passed on from generation to generation. Athleticism, artistic ability, leadership qualities are all learned during the early years of life. </a:t>
            </a:r>
            <a:endParaRPr lang="en-US" dirty="0" smtClean="0"/>
          </a:p>
          <a:p>
            <a:r>
              <a:rPr lang="en-US" dirty="0" smtClean="0"/>
              <a:t>Some </a:t>
            </a:r>
            <a:r>
              <a:rPr lang="en-US" dirty="0"/>
              <a:t>variations may be influenced by interactions with the environment. These variations are also </a:t>
            </a:r>
            <a:r>
              <a:rPr lang="en-US" dirty="0" smtClean="0"/>
              <a:t>non-inherited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8212" y="2133600"/>
            <a:ext cx="5937069" cy="3958046"/>
          </a:xfrm>
          <a:prstGeom prst="rect">
            <a:avLst/>
          </a:prstGeom>
        </p:spPr>
      </p:pic>
    </p:spTree>
    <p:extLst>
      <p:ext uri="{BB962C8B-B14F-4D97-AF65-F5344CB8AC3E}">
        <p14:creationId xmlns:p14="http://schemas.microsoft.com/office/powerpoint/2010/main" val="77769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Mutations</a:t>
            </a:r>
            <a:endParaRPr lang="en-US" dirty="0"/>
          </a:p>
        </p:txBody>
      </p:sp>
      <p:sp>
        <p:nvSpPr>
          <p:cNvPr id="3" name="Content Placeholder 2"/>
          <p:cNvSpPr>
            <a:spLocks noGrp="1"/>
          </p:cNvSpPr>
          <p:nvPr>
            <p:ph idx="1"/>
          </p:nvPr>
        </p:nvSpPr>
        <p:spPr>
          <a:xfrm>
            <a:off x="150812" y="1600201"/>
            <a:ext cx="11125200" cy="2743200"/>
          </a:xfrm>
        </p:spPr>
        <p:txBody>
          <a:bodyPr>
            <a:normAutofit/>
          </a:bodyPr>
          <a:lstStyle/>
          <a:p>
            <a:r>
              <a:rPr lang="en-US" dirty="0"/>
              <a:t>Factors in the environment, or random events can change genetic information contained in DNA. These changes are called mutations, and can cause changes in the structure of organisms, including people. </a:t>
            </a:r>
            <a:endParaRPr lang="en-US" dirty="0" smtClean="0"/>
          </a:p>
          <a:p>
            <a:r>
              <a:rPr lang="en-US" dirty="0" smtClean="0"/>
              <a:t>Mutagens</a:t>
            </a:r>
            <a:r>
              <a:rPr lang="en-US" dirty="0"/>
              <a:t>, such as X-rays, ultraviolet rays, cosmic rays and some chemicals can cause mutations to occur – some that have little visible effects and some that have dramatic effects. Some mutations can cause cancer, which promote rapid cell division and impair full normal cell development. </a:t>
            </a:r>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6412" y="3962400"/>
            <a:ext cx="4876800" cy="2743200"/>
          </a:xfrm>
          <a:prstGeom prst="rect">
            <a:avLst/>
          </a:prstGeom>
        </p:spPr>
      </p:pic>
      <p:sp>
        <p:nvSpPr>
          <p:cNvPr id="6" name="TextBox 5"/>
          <p:cNvSpPr txBox="1"/>
          <p:nvPr/>
        </p:nvSpPr>
        <p:spPr>
          <a:xfrm>
            <a:off x="608012" y="4572000"/>
            <a:ext cx="5943600" cy="1754326"/>
          </a:xfrm>
          <a:prstGeom prst="rect">
            <a:avLst/>
          </a:prstGeom>
          <a:noFill/>
        </p:spPr>
        <p:txBody>
          <a:bodyPr wrap="square" rtlCol="0">
            <a:spAutoFit/>
          </a:bodyPr>
          <a:lstStyle/>
          <a:p>
            <a:r>
              <a:rPr lang="en-US" dirty="0"/>
              <a:t>The cancerous cells can interfere with other cells and prevent certain processes from occurring as they should. If mutations occur in the DNA of reproductive cells, the changes can be passed on from the parent to the offspring, increasing the variation within a species. </a:t>
            </a:r>
          </a:p>
          <a:p>
            <a:endParaRPr lang="en-US" dirty="0"/>
          </a:p>
        </p:txBody>
      </p:sp>
    </p:spTree>
    <p:extLst>
      <p:ext uri="{BB962C8B-B14F-4D97-AF65-F5344CB8AC3E}">
        <p14:creationId xmlns:p14="http://schemas.microsoft.com/office/powerpoint/2010/main" val="110201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5 </a:t>
            </a:r>
            <a:endParaRPr lang="en-US" dirty="0"/>
          </a:p>
        </p:txBody>
      </p:sp>
      <p:sp>
        <p:nvSpPr>
          <p:cNvPr id="3" name="Text Placeholder 2"/>
          <p:cNvSpPr>
            <a:spLocks noGrp="1"/>
          </p:cNvSpPr>
          <p:nvPr>
            <p:ph type="body" idx="1"/>
          </p:nvPr>
        </p:nvSpPr>
        <p:spPr/>
        <p:txBody>
          <a:bodyPr/>
          <a:lstStyle/>
          <a:p>
            <a:r>
              <a:rPr lang="en-US" dirty="0"/>
              <a:t>When Plans Change</a:t>
            </a:r>
          </a:p>
          <a:p>
            <a:endParaRPr lang="en-US" dirty="0"/>
          </a:p>
        </p:txBody>
      </p:sp>
      <p:pic>
        <p:nvPicPr>
          <p:cNvPr id="4" name="Picture 2" descr="https://o.remove.bg/downloads/90e03cbb-5d0a-46d2-b8ca-cd09ba8914a0/ecology_recycle_poster-rf4afa1bf35824ca087a156b731aeb34d_yxv_8byvr_307-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3168" y="-2177"/>
            <a:ext cx="4800600" cy="48006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012" y="304800"/>
            <a:ext cx="5943600" cy="4083138"/>
          </a:xfrm>
          <a:prstGeom prst="rect">
            <a:avLst/>
          </a:prstGeom>
        </p:spPr>
      </p:pic>
    </p:spTree>
    <p:extLst>
      <p:ext uri="{BB962C8B-B14F-4D97-AF65-F5344CB8AC3E}">
        <p14:creationId xmlns:p14="http://schemas.microsoft.com/office/powerpoint/2010/main" val="242322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Key Terms:</a:t>
            </a:r>
          </a:p>
          <a:p>
            <a:r>
              <a:rPr lang="en-US" dirty="0" smtClean="0"/>
              <a:t>DNA</a:t>
            </a:r>
          </a:p>
          <a:p>
            <a:r>
              <a:rPr lang="en-US" dirty="0" smtClean="0"/>
              <a:t>Chromosomes</a:t>
            </a:r>
          </a:p>
          <a:p>
            <a:r>
              <a:rPr lang="en-US" dirty="0" smtClean="0"/>
              <a:t>Gene</a:t>
            </a:r>
          </a:p>
          <a:p>
            <a:r>
              <a:rPr lang="en-US" dirty="0" smtClean="0"/>
              <a:t>Somatic Cells</a:t>
            </a:r>
          </a:p>
          <a:p>
            <a:r>
              <a:rPr lang="en-US" dirty="0" smtClean="0"/>
              <a:t>Biotechnologies</a:t>
            </a:r>
          </a:p>
          <a:p>
            <a:r>
              <a:rPr lang="en-US" dirty="0" smtClean="0"/>
              <a:t>Mitosis </a:t>
            </a:r>
          </a:p>
          <a:p>
            <a:r>
              <a:rPr lang="en-US" dirty="0" smtClean="0"/>
              <a:t>Meiosis</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705" t="19877" r="6640" b="20367"/>
          <a:stretch/>
        </p:blipFill>
        <p:spPr>
          <a:xfrm flipH="1">
            <a:off x="8302625" y="4119489"/>
            <a:ext cx="3886200" cy="2743200"/>
          </a:xfrm>
          <a:prstGeom prst="rect">
            <a:avLst/>
          </a:prstGeom>
        </p:spPr>
      </p:pic>
      <p:sp>
        <p:nvSpPr>
          <p:cNvPr id="5" name="TextBox 4"/>
          <p:cNvSpPr txBox="1"/>
          <p:nvPr/>
        </p:nvSpPr>
        <p:spPr>
          <a:xfrm>
            <a:off x="9370219" y="5105400"/>
            <a:ext cx="2057400" cy="1200329"/>
          </a:xfrm>
          <a:prstGeom prst="rect">
            <a:avLst/>
          </a:prstGeom>
          <a:noFill/>
        </p:spPr>
        <p:txBody>
          <a:bodyPr wrap="square" rtlCol="0">
            <a:spAutoFit/>
          </a:bodyPr>
          <a:lstStyle/>
          <a:p>
            <a:pPr algn="ctr"/>
            <a:r>
              <a:rPr lang="en-US" sz="2400" dirty="0" smtClean="0">
                <a:latin typeface="Cooper Black" panose="0208090404030B020404" pitchFamily="18" charset="0"/>
              </a:rPr>
              <a:t>Know These Terms</a:t>
            </a:r>
            <a:endParaRPr lang="en-US" sz="2400" dirty="0">
              <a:latin typeface="Cooper Black" panose="0208090404030B020404" pitchFamily="18" charset="0"/>
            </a:endParaRPr>
          </a:p>
        </p:txBody>
      </p:sp>
    </p:spTree>
    <p:extLst>
      <p:ext uri="{BB962C8B-B14F-4D97-AF65-F5344CB8AC3E}">
        <p14:creationId xmlns:p14="http://schemas.microsoft.com/office/powerpoint/2010/main" val="118847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Wealth of Diversity</a:t>
            </a:r>
            <a:endParaRPr lang="en-US" dirty="0"/>
          </a:p>
        </p:txBody>
      </p:sp>
      <p:sp>
        <p:nvSpPr>
          <p:cNvPr id="3" name="Content Placeholder 2"/>
          <p:cNvSpPr>
            <a:spLocks noGrp="1"/>
          </p:cNvSpPr>
          <p:nvPr>
            <p:ph idx="1"/>
          </p:nvPr>
        </p:nvSpPr>
        <p:spPr/>
        <p:txBody>
          <a:bodyPr/>
          <a:lstStyle/>
          <a:p>
            <a:pPr marL="0" indent="0">
              <a:buNone/>
            </a:pPr>
            <a:r>
              <a:rPr lang="en-US" dirty="0" smtClean="0"/>
              <a:t>Key Terms:</a:t>
            </a:r>
          </a:p>
          <a:p>
            <a:r>
              <a:rPr lang="en-US" dirty="0" smtClean="0"/>
              <a:t>Biological Diversity </a:t>
            </a:r>
          </a:p>
          <a:p>
            <a:r>
              <a:rPr lang="en-US" dirty="0" smtClean="0"/>
              <a:t>Variation</a:t>
            </a:r>
          </a:p>
          <a:p>
            <a:r>
              <a:rPr lang="en-US" dirty="0" smtClean="0"/>
              <a:t>Species</a:t>
            </a:r>
          </a:p>
          <a:p>
            <a:r>
              <a:rPr lang="en-US" dirty="0" smtClean="0"/>
              <a:t>Speciation</a:t>
            </a:r>
          </a:p>
          <a:p>
            <a:r>
              <a:rPr lang="en-US" dirty="0" smtClean="0"/>
              <a:t>Adaptations – Structural and Behavioural</a:t>
            </a:r>
          </a:p>
          <a:p>
            <a:r>
              <a:rPr lang="en-US" dirty="0" smtClean="0"/>
              <a:t>Diversity Index</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705" t="19877" r="6640" b="20367"/>
          <a:stretch/>
        </p:blipFill>
        <p:spPr>
          <a:xfrm flipH="1">
            <a:off x="8302625" y="4119489"/>
            <a:ext cx="3886200" cy="2743200"/>
          </a:xfrm>
          <a:prstGeom prst="rect">
            <a:avLst/>
          </a:prstGeom>
        </p:spPr>
      </p:pic>
      <p:sp>
        <p:nvSpPr>
          <p:cNvPr id="5" name="TextBox 4"/>
          <p:cNvSpPr txBox="1"/>
          <p:nvPr/>
        </p:nvSpPr>
        <p:spPr>
          <a:xfrm>
            <a:off x="9370219" y="5105400"/>
            <a:ext cx="2057400" cy="1200329"/>
          </a:xfrm>
          <a:prstGeom prst="rect">
            <a:avLst/>
          </a:prstGeom>
          <a:noFill/>
        </p:spPr>
        <p:txBody>
          <a:bodyPr wrap="square" rtlCol="0">
            <a:spAutoFit/>
          </a:bodyPr>
          <a:lstStyle/>
          <a:p>
            <a:pPr algn="ctr"/>
            <a:r>
              <a:rPr lang="en-US" sz="2400" dirty="0" smtClean="0">
                <a:latin typeface="Cooper Black" panose="0208090404030B020404" pitchFamily="18" charset="0"/>
              </a:rPr>
              <a:t>Know These Terms</a:t>
            </a:r>
            <a:endParaRPr lang="en-US" sz="2400" dirty="0">
              <a:latin typeface="Cooper Black" panose="0208090404030B020404" pitchFamily="18" charset="0"/>
            </a:endParaRPr>
          </a:p>
        </p:txBody>
      </p:sp>
    </p:spTree>
    <p:extLst>
      <p:ext uri="{BB962C8B-B14F-4D97-AF65-F5344CB8AC3E}">
        <p14:creationId xmlns:p14="http://schemas.microsoft.com/office/powerpoint/2010/main" val="316853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DNA?</a:t>
            </a:r>
            <a:endParaRPr lang="en-US" dirty="0"/>
          </a:p>
        </p:txBody>
      </p:sp>
      <p:sp>
        <p:nvSpPr>
          <p:cNvPr id="3" name="Content Placeholder 2"/>
          <p:cNvSpPr>
            <a:spLocks noGrp="1"/>
          </p:cNvSpPr>
          <p:nvPr>
            <p:ph idx="1"/>
          </p:nvPr>
        </p:nvSpPr>
        <p:spPr>
          <a:xfrm>
            <a:off x="1142703" y="2057757"/>
            <a:ext cx="6517343" cy="4037548"/>
          </a:xfrm>
        </p:spPr>
        <p:txBody>
          <a:bodyPr/>
          <a:lstStyle/>
          <a:p>
            <a:pPr marL="0" indent="0">
              <a:buNone/>
            </a:pPr>
            <a:r>
              <a:rPr lang="en-CA" b="1" dirty="0"/>
              <a:t>DNA (deoxyribonucleic acid</a:t>
            </a:r>
            <a:r>
              <a:rPr lang="en-CA" b="1" dirty="0" smtClean="0"/>
              <a:t>)</a:t>
            </a:r>
            <a:endParaRPr lang="en-US" dirty="0"/>
          </a:p>
          <a:p>
            <a:pPr marL="0" indent="0">
              <a:buNone/>
            </a:pPr>
            <a:r>
              <a:rPr lang="en-CA" b="1" u="sng" dirty="0"/>
              <a:t>Function</a:t>
            </a:r>
            <a:endParaRPr lang="en-US" dirty="0"/>
          </a:p>
          <a:p>
            <a:pPr lvl="0"/>
            <a:r>
              <a:rPr lang="en-CA" dirty="0"/>
              <a:t>Controls all the structures and  functions of the cell</a:t>
            </a:r>
            <a:endParaRPr lang="en-US" dirty="0"/>
          </a:p>
          <a:p>
            <a:pPr lvl="0"/>
            <a:r>
              <a:rPr lang="en-CA" dirty="0"/>
              <a:t>Responsible for the variation between and among species</a:t>
            </a:r>
            <a:endParaRPr lang="en-US" dirty="0"/>
          </a:p>
          <a:p>
            <a:pPr lvl="0"/>
            <a:r>
              <a:rPr lang="en-CA" dirty="0"/>
              <a:t>Passed from parent to offspring</a:t>
            </a:r>
            <a:endParaRPr lang="en-US" dirty="0"/>
          </a:p>
          <a:p>
            <a:pPr lvl="0"/>
            <a:r>
              <a:rPr lang="en-CA" dirty="0"/>
              <a:t>Reproduces itself</a:t>
            </a:r>
            <a:endParaRPr lang="en-US" dirty="0"/>
          </a:p>
          <a:p>
            <a:endParaRPr lang="en-US" dirty="0"/>
          </a:p>
        </p:txBody>
      </p:sp>
      <p:pic>
        <p:nvPicPr>
          <p:cNvPr id="1030" name="Picture 6" descr="Image result for 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7012" y="2022923"/>
            <a:ext cx="3809008" cy="3809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02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DNA look like?</a:t>
            </a:r>
            <a:endParaRPr lang="en-US" dirty="0"/>
          </a:p>
        </p:txBody>
      </p:sp>
      <p:sp>
        <p:nvSpPr>
          <p:cNvPr id="3" name="Content Placeholder 2"/>
          <p:cNvSpPr>
            <a:spLocks noGrp="1"/>
          </p:cNvSpPr>
          <p:nvPr>
            <p:ph idx="1"/>
          </p:nvPr>
        </p:nvSpPr>
        <p:spPr>
          <a:xfrm>
            <a:off x="551649" y="1766172"/>
            <a:ext cx="7407863" cy="4586569"/>
          </a:xfrm>
        </p:spPr>
        <p:txBody>
          <a:bodyPr>
            <a:normAutofit fontScale="92500" lnSpcReduction="20000"/>
          </a:bodyPr>
          <a:lstStyle/>
          <a:p>
            <a:r>
              <a:rPr lang="en-CA" b="1" u="sng" dirty="0"/>
              <a:t>Structure</a:t>
            </a:r>
            <a:endParaRPr lang="en-US" dirty="0"/>
          </a:p>
          <a:p>
            <a:pPr lvl="0"/>
            <a:r>
              <a:rPr lang="en-CA" dirty="0"/>
              <a:t>Shape of a coiled ladder (known as a double helix</a:t>
            </a:r>
            <a:r>
              <a:rPr lang="en-CA" dirty="0" smtClean="0"/>
              <a:t>)</a:t>
            </a:r>
            <a:endParaRPr lang="en-US" dirty="0"/>
          </a:p>
          <a:p>
            <a:pPr lvl="0"/>
            <a:r>
              <a:rPr lang="en-CA" dirty="0"/>
              <a:t>Sides of the helix are made of alternating sugars and </a:t>
            </a:r>
            <a:r>
              <a:rPr lang="en-CA" dirty="0" smtClean="0"/>
              <a:t>phosphates</a:t>
            </a:r>
            <a:endParaRPr lang="en-US" dirty="0"/>
          </a:p>
          <a:p>
            <a:pPr lvl="0"/>
            <a:r>
              <a:rPr lang="en-CA" dirty="0"/>
              <a:t>The rungs of the ladder are made up of nitrogen (N) bases</a:t>
            </a:r>
            <a:endParaRPr lang="en-US" dirty="0"/>
          </a:p>
          <a:p>
            <a:r>
              <a:rPr lang="en-CA" dirty="0"/>
              <a:t>-There are 4 N bases: adenine (A), thymine (T),</a:t>
            </a:r>
            <a:endParaRPr lang="en-US" dirty="0"/>
          </a:p>
          <a:p>
            <a:r>
              <a:rPr lang="en-CA" dirty="0"/>
              <a:t>                           cytosine (C), guanine (G</a:t>
            </a:r>
            <a:r>
              <a:rPr lang="en-CA" dirty="0" smtClean="0"/>
              <a:t>)</a:t>
            </a:r>
            <a:endParaRPr lang="en-US" dirty="0"/>
          </a:p>
          <a:p>
            <a:pPr lvl="0"/>
            <a:r>
              <a:rPr lang="en-CA" dirty="0"/>
              <a:t>The sequence of these bases (letters) forms a code</a:t>
            </a:r>
            <a:endParaRPr lang="en-US" dirty="0"/>
          </a:p>
          <a:p>
            <a:pPr lvl="0"/>
            <a:r>
              <a:rPr lang="en-CA" dirty="0"/>
              <a:t>The code controls the production of proteins in cells</a:t>
            </a:r>
            <a:endParaRPr lang="en-US" dirty="0"/>
          </a:p>
          <a:p>
            <a:pPr lvl="0"/>
            <a:r>
              <a:rPr lang="en-CA" dirty="0"/>
              <a:t> Proteins control how a cell is formed and it’s function</a:t>
            </a:r>
            <a:endParaRPr lang="en-US" dirty="0"/>
          </a:p>
          <a:p>
            <a:endParaRPr lang="en-US" dirty="0"/>
          </a:p>
        </p:txBody>
      </p:sp>
      <p:pic>
        <p:nvPicPr>
          <p:cNvPr id="4" name="Picture 6" descr="Image result for 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5573" y="1966341"/>
            <a:ext cx="3804017" cy="3804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73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Somatic Cells</a:t>
            </a:r>
            <a:endParaRPr lang="en-US" dirty="0"/>
          </a:p>
        </p:txBody>
      </p:sp>
      <p:pic>
        <p:nvPicPr>
          <p:cNvPr id="4" name="Content Placeholder 3"/>
          <p:cNvPicPr>
            <a:picLocks noGrp="1" noChangeAspect="1"/>
          </p:cNvPicPr>
          <p:nvPr>
            <p:ph idx="1"/>
          </p:nvPr>
        </p:nvPicPr>
        <p:blipFill rotWithShape="1">
          <a:blip r:embed="rId2"/>
          <a:srcRect l="13517" t="28693" r="4212" b="36174"/>
          <a:stretch/>
        </p:blipFill>
        <p:spPr>
          <a:xfrm>
            <a:off x="385863" y="2286000"/>
            <a:ext cx="11417100" cy="3656721"/>
          </a:xfrm>
          <a:prstGeom prst="rect">
            <a:avLst/>
          </a:prstGeom>
        </p:spPr>
      </p:pic>
    </p:spTree>
    <p:extLst>
      <p:ext uri="{BB962C8B-B14F-4D97-AF65-F5344CB8AC3E}">
        <p14:creationId xmlns:p14="http://schemas.microsoft.com/office/powerpoint/2010/main" val="128175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316" y="564627"/>
            <a:ext cx="9872948" cy="959374"/>
          </a:xfrm>
        </p:spPr>
        <p:txBody>
          <a:bodyPr/>
          <a:lstStyle/>
          <a:p>
            <a:r>
              <a:rPr lang="en-US" dirty="0" smtClean="0"/>
              <a:t>Chromosomes</a:t>
            </a:r>
            <a:endParaRPr lang="en-US" dirty="0"/>
          </a:p>
        </p:txBody>
      </p:sp>
      <p:sp>
        <p:nvSpPr>
          <p:cNvPr id="3" name="Content Placeholder 2"/>
          <p:cNvSpPr>
            <a:spLocks noGrp="1"/>
          </p:cNvSpPr>
          <p:nvPr>
            <p:ph idx="1"/>
          </p:nvPr>
        </p:nvSpPr>
        <p:spPr>
          <a:xfrm>
            <a:off x="1142703" y="2057757"/>
            <a:ext cx="4878157" cy="4037548"/>
          </a:xfrm>
        </p:spPr>
        <p:txBody>
          <a:bodyPr/>
          <a:lstStyle/>
          <a:p>
            <a:pPr marL="45706" indent="0">
              <a:buNone/>
            </a:pPr>
            <a:r>
              <a:rPr lang="en-US" b="1" dirty="0"/>
              <a:t>Chromosome: </a:t>
            </a:r>
            <a:endParaRPr lang="en-US" dirty="0"/>
          </a:p>
          <a:p>
            <a:pPr lvl="0"/>
            <a:r>
              <a:rPr lang="en-US" dirty="0"/>
              <a:t>Tightly packed strands of DNA</a:t>
            </a:r>
          </a:p>
          <a:p>
            <a:pPr lvl="0"/>
            <a:r>
              <a:rPr lang="en-US" dirty="0"/>
              <a:t>Every human cell contains 23 pairs of chromosomes or 46 chromosomes in total</a:t>
            </a:r>
          </a:p>
          <a:p>
            <a:pPr lvl="0"/>
            <a:r>
              <a:rPr lang="en-US" dirty="0"/>
              <a:t>One copy of each chromosome comes from each parent</a:t>
            </a:r>
          </a:p>
          <a:p>
            <a:endParaRPr lang="en-US" dirty="0"/>
          </a:p>
        </p:txBody>
      </p:sp>
      <p:pic>
        <p:nvPicPr>
          <p:cNvPr id="2050" name="Picture 2" descr="Image result for chromos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3882" y="1640080"/>
            <a:ext cx="5742933" cy="4053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42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uman Chromosomes. Male And Female Karyotype, 3D Illustrati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812" y="685800"/>
            <a:ext cx="9448800" cy="5662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37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Mitosis</a:t>
            </a:r>
            <a:endParaRPr lang="en-US" dirty="0"/>
          </a:p>
        </p:txBody>
      </p:sp>
      <p:sp>
        <p:nvSpPr>
          <p:cNvPr id="3" name="Content Placeholder 2"/>
          <p:cNvSpPr>
            <a:spLocks noGrp="1"/>
          </p:cNvSpPr>
          <p:nvPr>
            <p:ph idx="1"/>
          </p:nvPr>
        </p:nvSpPr>
        <p:spPr>
          <a:xfrm>
            <a:off x="1142702" y="1766171"/>
            <a:ext cx="10173860" cy="4329134"/>
          </a:xfrm>
        </p:spPr>
        <p:txBody>
          <a:bodyPr/>
          <a:lstStyle/>
          <a:p>
            <a:r>
              <a:rPr lang="en-US" b="1" dirty="0"/>
              <a:t>Normal Cell Division (Mitosis)</a:t>
            </a:r>
            <a:endParaRPr lang="en-US" dirty="0"/>
          </a:p>
          <a:p>
            <a:pPr lvl="0"/>
            <a:r>
              <a:rPr lang="en-US" dirty="0"/>
              <a:t>Somatic cells must be replaced for growth, repair, and development</a:t>
            </a:r>
          </a:p>
          <a:p>
            <a:pPr lvl="0"/>
            <a:r>
              <a:rPr lang="en-US" dirty="0"/>
              <a:t>Before a cell divides, a copy of each chromosome is made</a:t>
            </a:r>
          </a:p>
          <a:p>
            <a:pPr lvl="0"/>
            <a:r>
              <a:rPr lang="en-US" dirty="0"/>
              <a:t>After the cell divides, each new cell has a complete set of chromosomes</a:t>
            </a:r>
          </a:p>
          <a:p>
            <a:pPr lvl="0"/>
            <a:r>
              <a:rPr lang="en-US" dirty="0"/>
              <a:t>The two new cells are genetically identical (see p. 50)</a:t>
            </a:r>
          </a:p>
          <a:p>
            <a:endParaRPr lang="en-US" dirty="0"/>
          </a:p>
        </p:txBody>
      </p:sp>
      <p:pic>
        <p:nvPicPr>
          <p:cNvPr id="4098" name="Picture 2" descr="Image result for mit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790" y="4276503"/>
            <a:ext cx="10474771" cy="1818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1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meiosis"/>
          <p:cNvPicPr>
            <a:picLocks noChangeAspect="1" noChangeArrowheads="1"/>
          </p:cNvPicPr>
          <p:nvPr/>
        </p:nvPicPr>
        <p:blipFill rotWithShape="1">
          <a:blip r:embed="rId2">
            <a:extLst>
              <a:ext uri="{28A0092B-C50C-407E-A947-70E740481C1C}">
                <a14:useLocalDpi xmlns:a14="http://schemas.microsoft.com/office/drawing/2010/main" val="0"/>
              </a:ext>
            </a:extLst>
          </a:blip>
          <a:srcRect l="20614" r="25044"/>
          <a:stretch/>
        </p:blipFill>
        <p:spPr bwMode="auto">
          <a:xfrm>
            <a:off x="8532812" y="2209800"/>
            <a:ext cx="3414899" cy="41915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Meiosis</a:t>
            </a:r>
            <a:endParaRPr lang="en-US" dirty="0"/>
          </a:p>
        </p:txBody>
      </p:sp>
      <p:sp>
        <p:nvSpPr>
          <p:cNvPr id="3" name="Content Placeholder 2"/>
          <p:cNvSpPr>
            <a:spLocks noGrp="1"/>
          </p:cNvSpPr>
          <p:nvPr>
            <p:ph idx="1"/>
          </p:nvPr>
        </p:nvSpPr>
        <p:spPr>
          <a:xfrm>
            <a:off x="630457" y="1828800"/>
            <a:ext cx="7297533" cy="4724400"/>
          </a:xfrm>
        </p:spPr>
        <p:txBody>
          <a:bodyPr>
            <a:normAutofit fontScale="92500" lnSpcReduction="20000"/>
          </a:bodyPr>
          <a:lstStyle/>
          <a:p>
            <a:r>
              <a:rPr lang="en-US" b="1" dirty="0"/>
              <a:t>Sex Cell Division (Meiosis)</a:t>
            </a:r>
            <a:endParaRPr lang="en-US" dirty="0"/>
          </a:p>
          <a:p>
            <a:pPr lvl="0"/>
            <a:r>
              <a:rPr lang="en-US" dirty="0"/>
              <a:t>Meiosis is the process of forming new gametes (sex cells)</a:t>
            </a:r>
          </a:p>
          <a:p>
            <a:pPr lvl="0"/>
            <a:r>
              <a:rPr lang="en-US" dirty="0"/>
              <a:t>Gametes (sperm and eggs) have only 23 chromosomes</a:t>
            </a:r>
          </a:p>
          <a:p>
            <a:pPr lvl="0"/>
            <a:r>
              <a:rPr lang="en-US" dirty="0"/>
              <a:t>When combined, the zygote has 23 pairs or 46 chromosomes</a:t>
            </a:r>
          </a:p>
          <a:p>
            <a:pPr lvl="0"/>
            <a:r>
              <a:rPr lang="en-US" dirty="0"/>
              <a:t>Like mitosis, chromosomes are duplicated and the cell divides</a:t>
            </a:r>
          </a:p>
          <a:p>
            <a:pPr lvl="0"/>
            <a:r>
              <a:rPr lang="en-US" dirty="0"/>
              <a:t>During a second cell division, the chromosomes are separated (see p. 51)</a:t>
            </a:r>
          </a:p>
          <a:p>
            <a:pPr lvl="0"/>
            <a:r>
              <a:rPr lang="en-US" dirty="0"/>
              <a:t>The process of randomly dividing 23 pairs of chromosomes results in 8.4 million different combinations!</a:t>
            </a:r>
          </a:p>
          <a:p>
            <a:pPr lvl="0"/>
            <a:r>
              <a:rPr lang="en-US" dirty="0"/>
              <a:t>Sexual reproduction increases variation within a species</a:t>
            </a:r>
          </a:p>
          <a:p>
            <a:endParaRPr lang="en-US" dirty="0"/>
          </a:p>
        </p:txBody>
      </p:sp>
    </p:spTree>
    <p:extLst>
      <p:ext uri="{BB962C8B-B14F-4D97-AF65-F5344CB8AC3E}">
        <p14:creationId xmlns:p14="http://schemas.microsoft.com/office/powerpoint/2010/main" val="394005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6412" y="381000"/>
            <a:ext cx="4689771" cy="235267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0997" y="3074034"/>
            <a:ext cx="4800600" cy="350659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812" y="1295400"/>
            <a:ext cx="5791200" cy="4461623"/>
          </a:xfrm>
          <a:prstGeom prst="rect">
            <a:avLst/>
          </a:prstGeom>
        </p:spPr>
      </p:pic>
    </p:spTree>
    <p:extLst>
      <p:ext uri="{BB962C8B-B14F-4D97-AF65-F5344CB8AC3E}">
        <p14:creationId xmlns:p14="http://schemas.microsoft.com/office/powerpoint/2010/main" val="382447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189723"/>
            <a:ext cx="10134601" cy="1144556"/>
          </a:xfrm>
        </p:spPr>
        <p:txBody>
          <a:bodyPr/>
          <a:lstStyle/>
          <a:p>
            <a:r>
              <a:rPr lang="en-US" dirty="0" smtClean="0"/>
              <a:t>Technology and Variation</a:t>
            </a:r>
            <a:endParaRPr lang="en-US" dirty="0"/>
          </a:p>
        </p:txBody>
      </p:sp>
      <p:pic>
        <p:nvPicPr>
          <p:cNvPr id="6146" name="Picture 2" descr="Image result for genetic enginee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0212" y="2172027"/>
            <a:ext cx="5078677" cy="380900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79412" y="2057757"/>
            <a:ext cx="5893631" cy="4037548"/>
          </a:xfrm>
        </p:spPr>
        <p:txBody>
          <a:bodyPr>
            <a:normAutofit/>
          </a:bodyPr>
          <a:lstStyle/>
          <a:p>
            <a:r>
              <a:rPr lang="en-US" dirty="0" smtClean="0"/>
              <a:t>Moving </a:t>
            </a:r>
            <a:r>
              <a:rPr lang="en-US" dirty="0"/>
              <a:t>pieces of one strand of DNA to other cells is a relatively new technique that has emerged. </a:t>
            </a:r>
            <a:endParaRPr lang="en-US" dirty="0" smtClean="0"/>
          </a:p>
          <a:p>
            <a:r>
              <a:rPr lang="en-US" dirty="0" smtClean="0"/>
              <a:t>In </a:t>
            </a:r>
            <a:r>
              <a:rPr lang="en-US" dirty="0"/>
              <a:t>the science of genetics, genetic engineering has enabled scientists to create individuals within a species with desirable traits. </a:t>
            </a:r>
            <a:endParaRPr lang="en-US" dirty="0" smtClean="0"/>
          </a:p>
          <a:p>
            <a:r>
              <a:rPr lang="en-US" dirty="0" smtClean="0"/>
              <a:t>Biotechnologies </a:t>
            </a:r>
            <a:r>
              <a:rPr lang="en-US" dirty="0"/>
              <a:t>are beginning to become controversial, now that the genetic code for many species has been unraveled. </a:t>
            </a:r>
          </a:p>
        </p:txBody>
      </p:sp>
    </p:spTree>
    <p:extLst>
      <p:ext uri="{BB962C8B-B14F-4D97-AF65-F5344CB8AC3E}">
        <p14:creationId xmlns:p14="http://schemas.microsoft.com/office/powerpoint/2010/main" val="132299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Biotechnology and Medicine</a:t>
            </a:r>
            <a:endParaRPr lang="en-US" dirty="0"/>
          </a:p>
        </p:txBody>
      </p:sp>
      <p:sp>
        <p:nvSpPr>
          <p:cNvPr id="3" name="Content Placeholder 2"/>
          <p:cNvSpPr>
            <a:spLocks noGrp="1"/>
          </p:cNvSpPr>
          <p:nvPr>
            <p:ph idx="1"/>
          </p:nvPr>
        </p:nvSpPr>
        <p:spPr>
          <a:xfrm>
            <a:off x="1142702" y="2057757"/>
            <a:ext cx="9870300" cy="4421076"/>
          </a:xfrm>
        </p:spPr>
        <p:txBody>
          <a:bodyPr>
            <a:normAutofit lnSpcReduction="10000"/>
          </a:bodyPr>
          <a:lstStyle/>
          <a:p>
            <a:r>
              <a:rPr lang="en-US" dirty="0"/>
              <a:t>One of the first uses of modern biotechnology was to move the human gene for insulin into bacteria. By doing this, bacteria were able to produce large quantities of insulin in a relatively short time, as a waste product, which then was collected and used by diabetes patients. </a:t>
            </a:r>
          </a:p>
          <a:p>
            <a:r>
              <a:rPr lang="en-US" dirty="0"/>
              <a:t>Bacteria are not the answer to everything, but they have motivated scientists to think about other more complex possibilities. Genetically modified, or transgenic, mammals are produced by adding human genes to the fertilized eggs of the mammal. </a:t>
            </a:r>
            <a:endParaRPr lang="en-US" dirty="0" smtClean="0"/>
          </a:p>
          <a:p>
            <a:r>
              <a:rPr lang="en-US" dirty="0" smtClean="0"/>
              <a:t>Offspring </a:t>
            </a:r>
            <a:r>
              <a:rPr lang="en-US" dirty="0"/>
              <a:t>that develop grow up with the human gene that can produce complex proteins, collected in the milk produced, purified and then used in the treatment of many human conditions, including iron deficiency, emphysema, hemophilia and blood clotting. </a:t>
            </a:r>
          </a:p>
        </p:txBody>
      </p:sp>
    </p:spTree>
    <p:extLst>
      <p:ext uri="{BB962C8B-B14F-4D97-AF65-F5344CB8AC3E}">
        <p14:creationId xmlns:p14="http://schemas.microsoft.com/office/powerpoint/2010/main" val="31498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 Page 9</a:t>
            </a:r>
            <a:endParaRPr lang="en-US" dirty="0"/>
          </a:p>
        </p:txBody>
      </p:sp>
      <p:sp>
        <p:nvSpPr>
          <p:cNvPr id="3" name="Content Placeholder 2"/>
          <p:cNvSpPr>
            <a:spLocks noGrp="1"/>
          </p:cNvSpPr>
          <p:nvPr>
            <p:ph idx="1"/>
          </p:nvPr>
        </p:nvSpPr>
        <p:spPr/>
        <p:txBody>
          <a:bodyPr>
            <a:normAutofit/>
          </a:bodyPr>
          <a:lstStyle/>
          <a:p>
            <a:r>
              <a:rPr lang="en-US" dirty="0" smtClean="0"/>
              <a:t>A Classroom of </a:t>
            </a:r>
            <a:r>
              <a:rPr lang="en-US" dirty="0"/>
              <a:t>Differences: Your school provides an excellent place </a:t>
            </a:r>
            <a:r>
              <a:rPr lang="en-US" dirty="0" smtClean="0"/>
              <a:t>to investigate </a:t>
            </a:r>
            <a:r>
              <a:rPr lang="en-US" dirty="0"/>
              <a:t>variations or differences within </a:t>
            </a:r>
            <a:r>
              <a:rPr lang="en-US" dirty="0" smtClean="0"/>
              <a:t>a group </a:t>
            </a:r>
            <a:r>
              <a:rPr lang="en-US" dirty="0"/>
              <a:t>of similar living things. In this case, </a:t>
            </a:r>
            <a:r>
              <a:rPr lang="en-US" dirty="0" smtClean="0"/>
              <a:t>the population </a:t>
            </a:r>
            <a:r>
              <a:rPr lang="en-US" dirty="0"/>
              <a:t>consists of the students in </a:t>
            </a:r>
            <a:r>
              <a:rPr lang="en-US" dirty="0" smtClean="0"/>
              <a:t>your class </a:t>
            </a:r>
            <a:r>
              <a:rPr lang="en-US" dirty="0"/>
              <a:t>and the variations are physical </a:t>
            </a:r>
            <a:r>
              <a:rPr lang="en-US" dirty="0" smtClean="0"/>
              <a:t>characteristics </a:t>
            </a:r>
            <a:r>
              <a:rPr lang="en-US" dirty="0"/>
              <a:t>that you can easily measure</a:t>
            </a:r>
            <a:r>
              <a:rPr lang="en-US" dirty="0" smtClean="0"/>
              <a:t>.</a:t>
            </a:r>
          </a:p>
          <a:p>
            <a:r>
              <a:rPr lang="en-US" dirty="0"/>
              <a:t>Working in </a:t>
            </a:r>
            <a:r>
              <a:rPr lang="en-US" dirty="0" smtClean="0"/>
              <a:t>pairs, measure </a:t>
            </a:r>
            <a:r>
              <a:rPr lang="en-US" dirty="0"/>
              <a:t>each </a:t>
            </a:r>
            <a:r>
              <a:rPr lang="en-US" dirty="0" smtClean="0"/>
              <a:t>student’s </a:t>
            </a:r>
            <a:r>
              <a:rPr lang="en-US" dirty="0"/>
              <a:t>height to </a:t>
            </a:r>
            <a:r>
              <a:rPr lang="en-US" dirty="0" smtClean="0"/>
              <a:t>the nearest centimeter and </a:t>
            </a:r>
            <a:r>
              <a:rPr lang="en-US" dirty="0"/>
              <a:t>record </a:t>
            </a:r>
            <a:r>
              <a:rPr lang="en-US" dirty="0" smtClean="0"/>
              <a:t>each measurement </a:t>
            </a:r>
            <a:r>
              <a:rPr lang="en-US" dirty="0"/>
              <a:t>on </a:t>
            </a:r>
            <a:r>
              <a:rPr lang="en-US" dirty="0" smtClean="0"/>
              <a:t>the board</a:t>
            </a:r>
          </a:p>
          <a:p>
            <a:r>
              <a:rPr lang="en-US" dirty="0" smtClean="0"/>
              <a:t>Do the same for hand span and wrist circumference.</a:t>
            </a:r>
          </a:p>
          <a:p>
            <a:r>
              <a:rPr lang="en-US" dirty="0" smtClean="0"/>
              <a:t>Create three histograms comparing the differences/similarities</a:t>
            </a:r>
          </a:p>
          <a:p>
            <a:endParaRPr lang="en-US" dirty="0"/>
          </a:p>
        </p:txBody>
      </p:sp>
    </p:spTree>
    <p:extLst>
      <p:ext uri="{BB962C8B-B14F-4D97-AF65-F5344CB8AC3E}">
        <p14:creationId xmlns:p14="http://schemas.microsoft.com/office/powerpoint/2010/main" val="4178107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189723"/>
            <a:ext cx="9525001" cy="1144556"/>
          </a:xfrm>
        </p:spPr>
        <p:txBody>
          <a:bodyPr/>
          <a:lstStyle/>
          <a:p>
            <a:r>
              <a:rPr lang="en-US" dirty="0" smtClean="0"/>
              <a:t>Biotechnology in Food Production</a:t>
            </a:r>
            <a:endParaRPr lang="en-US" dirty="0"/>
          </a:p>
        </p:txBody>
      </p:sp>
      <p:sp>
        <p:nvSpPr>
          <p:cNvPr id="3" name="Content Placeholder 2"/>
          <p:cNvSpPr>
            <a:spLocks noGrp="1"/>
          </p:cNvSpPr>
          <p:nvPr>
            <p:ph idx="1"/>
          </p:nvPr>
        </p:nvSpPr>
        <p:spPr>
          <a:xfrm>
            <a:off x="1141412" y="1905000"/>
            <a:ext cx="9525001" cy="4267200"/>
          </a:xfrm>
        </p:spPr>
        <p:txBody>
          <a:bodyPr/>
          <a:lstStyle/>
          <a:p>
            <a:r>
              <a:rPr lang="en-US" dirty="0" smtClean="0"/>
              <a:t>Genetic </a:t>
            </a:r>
            <a:r>
              <a:rPr lang="en-US" dirty="0"/>
              <a:t>engineering has become an important technique for producing food, such as fish. Aquaculture is becoming an increasingly important method of fish farming mass production. </a:t>
            </a:r>
            <a:endParaRPr lang="en-US" dirty="0" smtClean="0"/>
          </a:p>
          <a:p>
            <a:r>
              <a:rPr lang="en-US" dirty="0" smtClean="0"/>
              <a:t>Disease </a:t>
            </a:r>
            <a:r>
              <a:rPr lang="en-US" dirty="0"/>
              <a:t>resistance genes, growth hormones and even antifreeze genes enable fish farmers to increase their yield with less chance of disease, in a shorter amount of time, and at all times of the year. </a:t>
            </a:r>
            <a:endParaRPr lang="en-US" dirty="0" smtClean="0"/>
          </a:p>
          <a:p>
            <a:r>
              <a:rPr lang="en-US" dirty="0" smtClean="0"/>
              <a:t>But </a:t>
            </a:r>
            <a:r>
              <a:rPr lang="en-US" dirty="0"/>
              <a:t>what happens if these ‘special’ fish make it out into the natural fish population? </a:t>
            </a:r>
            <a:endParaRPr lang="en-US" dirty="0" smtClean="0"/>
          </a:p>
          <a:p>
            <a:r>
              <a:rPr lang="en-US" dirty="0" smtClean="0"/>
              <a:t>Will </a:t>
            </a:r>
            <a:r>
              <a:rPr lang="en-US" dirty="0"/>
              <a:t>the natural populations of fish be able to compete with them? </a:t>
            </a:r>
          </a:p>
        </p:txBody>
      </p:sp>
    </p:spTree>
    <p:extLst>
      <p:ext uri="{BB962C8B-B14F-4D97-AF65-F5344CB8AC3E}">
        <p14:creationId xmlns:p14="http://schemas.microsoft.com/office/powerpoint/2010/main" val="91387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Pure Bred vs Hybrid</a:t>
            </a:r>
            <a:endParaRPr lang="en-US" dirty="0"/>
          </a:p>
        </p:txBody>
      </p:sp>
      <p:sp>
        <p:nvSpPr>
          <p:cNvPr id="3" name="Content Placeholder 2"/>
          <p:cNvSpPr>
            <a:spLocks noGrp="1"/>
          </p:cNvSpPr>
          <p:nvPr>
            <p:ph idx="1"/>
          </p:nvPr>
        </p:nvSpPr>
        <p:spPr>
          <a:xfrm>
            <a:off x="1142703" y="2057757"/>
            <a:ext cx="5335238" cy="4037548"/>
          </a:xfrm>
        </p:spPr>
        <p:txBody>
          <a:bodyPr>
            <a:normAutofit/>
          </a:bodyPr>
          <a:lstStyle/>
          <a:p>
            <a:r>
              <a:rPr lang="en-US" dirty="0" smtClean="0"/>
              <a:t>To </a:t>
            </a:r>
            <a:r>
              <a:rPr lang="en-US" dirty="0"/>
              <a:t>produce purebred organisms, a breeder would choose pure bred parents, those parents whose ancestors have produced only the desired characteristic they want (</a:t>
            </a:r>
            <a:r>
              <a:rPr lang="en-US" b="1" dirty="0"/>
              <a:t>true-breeding</a:t>
            </a:r>
            <a:r>
              <a:rPr lang="en-US" dirty="0"/>
              <a:t>). </a:t>
            </a:r>
            <a:endParaRPr lang="en-US" dirty="0" smtClean="0"/>
          </a:p>
          <a:p>
            <a:r>
              <a:rPr lang="en-US" dirty="0" smtClean="0"/>
              <a:t>If </a:t>
            </a:r>
            <a:r>
              <a:rPr lang="en-US" dirty="0"/>
              <a:t>a breeder chooses two different 'true-breeds' then a </a:t>
            </a:r>
            <a:r>
              <a:rPr lang="en-US" b="1" dirty="0"/>
              <a:t>hybrid </a:t>
            </a:r>
            <a:r>
              <a:rPr lang="en-US" dirty="0"/>
              <a:t>would be produced. </a:t>
            </a:r>
            <a:endParaRPr lang="en-US" dirty="0" smtClean="0"/>
          </a:p>
          <a:p>
            <a:r>
              <a:rPr lang="en-US" dirty="0" smtClean="0"/>
              <a:t>Examples</a:t>
            </a:r>
            <a:r>
              <a:rPr lang="en-US" dirty="0" smtClean="0"/>
              <a:t>???</a:t>
            </a:r>
            <a:endParaRPr lang="en-US" dirty="0"/>
          </a:p>
        </p:txBody>
      </p:sp>
      <p:pic>
        <p:nvPicPr>
          <p:cNvPr id="7170" name="Picture 2" descr="Image result for pure bred vs hybr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6519" y="1762560"/>
            <a:ext cx="4904098" cy="4332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 – Page 55</a:t>
            </a:r>
            <a:endParaRPr lang="en-US" dirty="0"/>
          </a:p>
        </p:txBody>
      </p:sp>
      <p:sp>
        <p:nvSpPr>
          <p:cNvPr id="3" name="Content Placeholder 2"/>
          <p:cNvSpPr>
            <a:spLocks noGrp="1"/>
          </p:cNvSpPr>
          <p:nvPr>
            <p:ph idx="1"/>
          </p:nvPr>
        </p:nvSpPr>
        <p:spPr/>
        <p:txBody>
          <a:bodyPr/>
          <a:lstStyle/>
          <a:p>
            <a:r>
              <a:rPr lang="en-US" dirty="0" smtClean="0"/>
              <a:t>Genetically Engineered Foods</a:t>
            </a:r>
            <a:endParaRPr lang="en-US" dirty="0"/>
          </a:p>
        </p:txBody>
      </p:sp>
    </p:spTree>
    <p:extLst>
      <p:ext uri="{BB962C8B-B14F-4D97-AF65-F5344CB8AC3E}">
        <p14:creationId xmlns:p14="http://schemas.microsoft.com/office/powerpoint/2010/main" val="3912910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6</a:t>
            </a:r>
            <a:endParaRPr lang="en-US" dirty="0"/>
          </a:p>
        </p:txBody>
      </p:sp>
      <p:sp>
        <p:nvSpPr>
          <p:cNvPr id="3" name="Text Placeholder 2"/>
          <p:cNvSpPr>
            <a:spLocks noGrp="1"/>
          </p:cNvSpPr>
          <p:nvPr>
            <p:ph type="body" idx="1"/>
          </p:nvPr>
        </p:nvSpPr>
        <p:spPr/>
        <p:txBody>
          <a:bodyPr/>
          <a:lstStyle/>
          <a:p>
            <a:r>
              <a:rPr lang="en-US" dirty="0"/>
              <a:t>The Best Selection</a:t>
            </a:r>
          </a:p>
          <a:p>
            <a:endParaRPr lang="en-US" dirty="0"/>
          </a:p>
        </p:txBody>
      </p:sp>
      <p:pic>
        <p:nvPicPr>
          <p:cNvPr id="4" name="Picture 2" descr="https://o.remove.bg/downloads/90e03cbb-5d0a-46d2-b8ca-cd09ba8914a0/ecology_recycle_poster-rf4afa1bf35824ca087a156b731aeb34d_yxv_8byvr_307-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3168" y="-2177"/>
            <a:ext cx="4800600" cy="48006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012" y="304800"/>
            <a:ext cx="5943600" cy="4083138"/>
          </a:xfrm>
          <a:prstGeom prst="rect">
            <a:avLst/>
          </a:prstGeom>
        </p:spPr>
      </p:pic>
    </p:spTree>
    <p:extLst>
      <p:ext uri="{BB962C8B-B14F-4D97-AF65-F5344CB8AC3E}">
        <p14:creationId xmlns:p14="http://schemas.microsoft.com/office/powerpoint/2010/main" val="248462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a:t>
            </a:r>
            <a:endParaRPr lang="en-US" dirty="0"/>
          </a:p>
        </p:txBody>
      </p:sp>
      <p:sp>
        <p:nvSpPr>
          <p:cNvPr id="3" name="Content Placeholder 2"/>
          <p:cNvSpPr>
            <a:spLocks noGrp="1"/>
          </p:cNvSpPr>
          <p:nvPr>
            <p:ph idx="1"/>
          </p:nvPr>
        </p:nvSpPr>
        <p:spPr/>
        <p:txBody>
          <a:bodyPr/>
          <a:lstStyle/>
          <a:p>
            <a:pPr marL="0" indent="0">
              <a:buNone/>
            </a:pPr>
            <a:r>
              <a:rPr lang="en-US" dirty="0" smtClean="0"/>
              <a:t>Key Terms:</a:t>
            </a:r>
          </a:p>
          <a:p>
            <a:r>
              <a:rPr lang="en-US" dirty="0" smtClean="0"/>
              <a:t>Domestic</a:t>
            </a:r>
          </a:p>
          <a:p>
            <a:r>
              <a:rPr lang="en-US" dirty="0" smtClean="0"/>
              <a:t>Artificial Selection</a:t>
            </a:r>
          </a:p>
          <a:p>
            <a:r>
              <a:rPr lang="en-US" dirty="0" smtClean="0"/>
              <a:t>Natural Selection</a:t>
            </a:r>
          </a:p>
          <a:p>
            <a:r>
              <a:rPr lang="en-US" dirty="0" smtClean="0"/>
              <a:t>Selective Breeding</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705" t="19877" r="6640" b="20367"/>
          <a:stretch/>
        </p:blipFill>
        <p:spPr>
          <a:xfrm flipH="1">
            <a:off x="8302625" y="4119489"/>
            <a:ext cx="3886200" cy="2743200"/>
          </a:xfrm>
          <a:prstGeom prst="rect">
            <a:avLst/>
          </a:prstGeom>
        </p:spPr>
      </p:pic>
      <p:sp>
        <p:nvSpPr>
          <p:cNvPr id="5" name="TextBox 4"/>
          <p:cNvSpPr txBox="1"/>
          <p:nvPr/>
        </p:nvSpPr>
        <p:spPr>
          <a:xfrm>
            <a:off x="9370219" y="5105400"/>
            <a:ext cx="2057400" cy="1200329"/>
          </a:xfrm>
          <a:prstGeom prst="rect">
            <a:avLst/>
          </a:prstGeom>
          <a:noFill/>
        </p:spPr>
        <p:txBody>
          <a:bodyPr wrap="square" rtlCol="0">
            <a:spAutoFit/>
          </a:bodyPr>
          <a:lstStyle/>
          <a:p>
            <a:pPr algn="ctr"/>
            <a:r>
              <a:rPr lang="en-US" sz="2400" dirty="0" smtClean="0">
                <a:latin typeface="Cooper Black" panose="0208090404030B020404" pitchFamily="18" charset="0"/>
              </a:rPr>
              <a:t>Know These Terms</a:t>
            </a:r>
            <a:endParaRPr lang="en-US" sz="2400" dirty="0">
              <a:latin typeface="Cooper Black" panose="0208090404030B020404" pitchFamily="18" charset="0"/>
            </a:endParaRPr>
          </a:p>
        </p:txBody>
      </p:sp>
    </p:spTree>
    <p:extLst>
      <p:ext uri="{BB962C8B-B14F-4D97-AF65-F5344CB8AC3E}">
        <p14:creationId xmlns:p14="http://schemas.microsoft.com/office/powerpoint/2010/main" val="5992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Artificial Selection in Agriculture</a:t>
            </a:r>
            <a:endParaRPr lang="en-US" dirty="0"/>
          </a:p>
        </p:txBody>
      </p:sp>
      <p:sp>
        <p:nvSpPr>
          <p:cNvPr id="3" name="Content Placeholder 2"/>
          <p:cNvSpPr>
            <a:spLocks noGrp="1"/>
          </p:cNvSpPr>
          <p:nvPr>
            <p:ph idx="1"/>
          </p:nvPr>
        </p:nvSpPr>
        <p:spPr>
          <a:xfrm>
            <a:off x="1065212" y="1905000"/>
            <a:ext cx="10058399" cy="4724400"/>
          </a:xfrm>
        </p:spPr>
        <p:txBody>
          <a:bodyPr>
            <a:normAutofit/>
          </a:bodyPr>
          <a:lstStyle/>
          <a:p>
            <a:r>
              <a:rPr lang="en-US" dirty="0"/>
              <a:t>The process of intervention to produce more desirable organisms has been going on for some time. This process takes a long time to see results - usually many generations. </a:t>
            </a:r>
            <a:endParaRPr lang="en-US" dirty="0" smtClean="0"/>
          </a:p>
          <a:p>
            <a:r>
              <a:rPr lang="en-US" dirty="0" smtClean="0"/>
              <a:t>Farmers</a:t>
            </a:r>
            <a:r>
              <a:rPr lang="en-US" dirty="0"/>
              <a:t>, dog and horse breeders, along with scientists can now speed up the artificial selection process by using 'low-tech' or 'high-tech' </a:t>
            </a:r>
            <a:r>
              <a:rPr lang="en-US" dirty="0" smtClean="0"/>
              <a:t>technologies.</a:t>
            </a:r>
          </a:p>
          <a:p>
            <a:r>
              <a:rPr lang="en-US" dirty="0" smtClean="0"/>
              <a:t>Plant </a:t>
            </a:r>
            <a:r>
              <a:rPr lang="en-US" dirty="0"/>
              <a:t>breeding is an important part of agriculture. Selective breeding programs bring positive characteristics of two different varieties together to create a new variety that has more desirable </a:t>
            </a:r>
            <a:r>
              <a:rPr lang="en-US" dirty="0" smtClean="0"/>
              <a:t>characteristics. </a:t>
            </a:r>
          </a:p>
          <a:p>
            <a:pPr lvl="1"/>
            <a:r>
              <a:rPr lang="en-US" dirty="0" smtClean="0"/>
              <a:t>A good example is </a:t>
            </a:r>
            <a:r>
              <a:rPr lang="en-US" dirty="0"/>
              <a:t>what was done to produce Western Red Spring Wheat. The flour </a:t>
            </a:r>
            <a:r>
              <a:rPr lang="en-US" dirty="0" smtClean="0"/>
              <a:t>from </a:t>
            </a:r>
            <a:r>
              <a:rPr lang="en-US" dirty="0"/>
              <a:t>this grain is used to make pan bread. </a:t>
            </a:r>
            <a:endParaRPr lang="en-US" dirty="0" smtClean="0"/>
          </a:p>
          <a:p>
            <a:pPr lvl="1"/>
            <a:r>
              <a:rPr lang="en-US" dirty="0" smtClean="0"/>
              <a:t>Canadian </a:t>
            </a:r>
            <a:r>
              <a:rPr lang="en-US" dirty="0"/>
              <a:t>Western Durum is good for making pasta. Other varieties have also been engineered for specific purposes, such as resistance to disease, length of time to mature, resistance to extreme temperatures (hot or cold), and even taste. </a:t>
            </a:r>
          </a:p>
        </p:txBody>
      </p:sp>
    </p:spTree>
    <p:extLst>
      <p:ext uri="{BB962C8B-B14F-4D97-AF65-F5344CB8AC3E}">
        <p14:creationId xmlns:p14="http://schemas.microsoft.com/office/powerpoint/2010/main" val="42711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Selection – Charles Darwin</a:t>
            </a:r>
            <a:endParaRPr lang="en-US" dirty="0"/>
          </a:p>
        </p:txBody>
      </p:sp>
      <p:sp>
        <p:nvSpPr>
          <p:cNvPr id="3" name="Content Placeholder 2"/>
          <p:cNvSpPr>
            <a:spLocks noGrp="1"/>
          </p:cNvSpPr>
          <p:nvPr>
            <p:ph idx="1"/>
          </p:nvPr>
        </p:nvSpPr>
        <p:spPr>
          <a:xfrm>
            <a:off x="989012" y="1905000"/>
            <a:ext cx="10058399" cy="4648200"/>
          </a:xfrm>
        </p:spPr>
        <p:txBody>
          <a:bodyPr>
            <a:normAutofit/>
          </a:bodyPr>
          <a:lstStyle/>
          <a:p>
            <a:pPr marL="0" indent="0">
              <a:buNone/>
            </a:pPr>
            <a:r>
              <a:rPr lang="en-US" dirty="0"/>
              <a:t>The diversity of life in the Galapagos Islands helped Darwin explain his theory of natural selection. </a:t>
            </a:r>
            <a:r>
              <a:rPr lang="en-US" dirty="0" smtClean="0"/>
              <a:t>It </a:t>
            </a:r>
            <a:r>
              <a:rPr lang="en-US" dirty="0"/>
              <a:t>can be summed up in four statements: </a:t>
            </a:r>
          </a:p>
          <a:p>
            <a:pPr marL="457200" indent="-457200">
              <a:buAutoNum type="arabicPeriod"/>
            </a:pPr>
            <a:r>
              <a:rPr lang="en-US" dirty="0" smtClean="0"/>
              <a:t>All </a:t>
            </a:r>
            <a:r>
              <a:rPr lang="en-US" dirty="0"/>
              <a:t>organisms produce more offspring than can possibly survive. </a:t>
            </a:r>
            <a:endParaRPr lang="en-US" dirty="0" smtClean="0"/>
          </a:p>
          <a:p>
            <a:pPr marL="457200" indent="-457200">
              <a:buAutoNum type="arabicPeriod"/>
            </a:pPr>
            <a:r>
              <a:rPr lang="en-US" dirty="0" smtClean="0"/>
              <a:t>There </a:t>
            </a:r>
            <a:r>
              <a:rPr lang="en-US" dirty="0"/>
              <a:t>is incredible variation within each </a:t>
            </a:r>
            <a:r>
              <a:rPr lang="en-US" dirty="0" smtClean="0"/>
              <a:t>species.</a:t>
            </a:r>
          </a:p>
          <a:p>
            <a:pPr marL="457200" indent="-457200">
              <a:buAutoNum type="arabicPeriod"/>
            </a:pPr>
            <a:r>
              <a:rPr lang="en-US" dirty="0" smtClean="0"/>
              <a:t>Some </a:t>
            </a:r>
            <a:r>
              <a:rPr lang="en-US" dirty="0"/>
              <a:t>of the variations increase the chances of an organism surviving to reproduce. </a:t>
            </a:r>
          </a:p>
          <a:p>
            <a:pPr marL="457200" indent="-457200">
              <a:buAutoNum type="arabicPeriod"/>
            </a:pPr>
            <a:r>
              <a:rPr lang="en-US" dirty="0" smtClean="0"/>
              <a:t>Over </a:t>
            </a:r>
            <a:r>
              <a:rPr lang="en-US" dirty="0"/>
              <a:t>time, variations passed on through offspring lead to changes in the genetic characteristics of a species. </a:t>
            </a:r>
          </a:p>
        </p:txBody>
      </p:sp>
    </p:spTree>
    <p:extLst>
      <p:ext uri="{BB962C8B-B14F-4D97-AF65-F5344CB8AC3E}">
        <p14:creationId xmlns:p14="http://schemas.microsoft.com/office/powerpoint/2010/main" val="308030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Selection – Charles Darwin</a:t>
            </a:r>
            <a:endParaRPr lang="en-US" dirty="0"/>
          </a:p>
        </p:txBody>
      </p:sp>
      <p:sp>
        <p:nvSpPr>
          <p:cNvPr id="3" name="Content Placeholder 2"/>
          <p:cNvSpPr>
            <a:spLocks noGrp="1"/>
          </p:cNvSpPr>
          <p:nvPr>
            <p:ph idx="1"/>
          </p:nvPr>
        </p:nvSpPr>
        <p:spPr>
          <a:xfrm>
            <a:off x="989012" y="1905000"/>
            <a:ext cx="10058399" cy="4648200"/>
          </a:xfrm>
        </p:spPr>
        <p:txBody>
          <a:bodyPr>
            <a:normAutofit/>
          </a:bodyPr>
          <a:lstStyle/>
          <a:p>
            <a:r>
              <a:rPr lang="en-US" dirty="0"/>
              <a:t>Natural selection happens when factors in the environment determines, or ‘selects’ which individuals, within a species, will be able to survive. </a:t>
            </a:r>
            <a:endParaRPr lang="en-US" dirty="0" smtClean="0"/>
          </a:p>
          <a:p>
            <a:r>
              <a:rPr lang="en-US" dirty="0" smtClean="0"/>
              <a:t>If </a:t>
            </a:r>
            <a:r>
              <a:rPr lang="en-US" dirty="0"/>
              <a:t>they are able to live long enough to reproduce, then those individuals with their ‘survival adaptations (characteristics) will have offspring with similar survival characteristics. </a:t>
            </a:r>
            <a:endParaRPr lang="en-US" dirty="0" smtClean="0"/>
          </a:p>
          <a:p>
            <a:r>
              <a:rPr lang="en-US" dirty="0" smtClean="0"/>
              <a:t>These </a:t>
            </a:r>
            <a:r>
              <a:rPr lang="en-US" dirty="0"/>
              <a:t>observations and conclusions were supported by another biologist Alfred Wallace. </a:t>
            </a:r>
            <a:endParaRPr lang="en-US" dirty="0" smtClean="0"/>
          </a:p>
          <a:p>
            <a:pPr lvl="1"/>
            <a:r>
              <a:rPr lang="en-US" dirty="0" smtClean="0"/>
              <a:t>The </a:t>
            </a:r>
            <a:r>
              <a:rPr lang="en-US" dirty="0"/>
              <a:t>Galapagos finches provide the best example of this theory – how the fittest, or best-adapted, organisms for a specific environment survive.</a:t>
            </a:r>
          </a:p>
        </p:txBody>
      </p:sp>
    </p:spTree>
    <p:extLst>
      <p:ext uri="{BB962C8B-B14F-4D97-AF65-F5344CB8AC3E}">
        <p14:creationId xmlns:p14="http://schemas.microsoft.com/office/powerpoint/2010/main" val="300592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SCjhI86grU"/>
          <p:cNvPicPr>
            <a:picLocks noGrp="1" noRot="1" noChangeAspect="1"/>
          </p:cNvPicPr>
          <p:nvPr>
            <p:ph idx="1"/>
            <a:videoFile r:link="rId1"/>
          </p:nvPr>
        </p:nvPicPr>
        <p:blipFill>
          <a:blip r:embed="rId3"/>
          <a:stretch>
            <a:fillRect/>
          </a:stretch>
        </p:blipFill>
        <p:spPr>
          <a:xfrm>
            <a:off x="455612" y="228600"/>
            <a:ext cx="11201400" cy="6300788"/>
          </a:xfrm>
          <a:prstGeom prst="rect">
            <a:avLst/>
          </a:prstGeom>
        </p:spPr>
      </p:pic>
    </p:spTree>
    <p:extLst>
      <p:ext uri="{BB962C8B-B14F-4D97-AF65-F5344CB8AC3E}">
        <p14:creationId xmlns:p14="http://schemas.microsoft.com/office/powerpoint/2010/main" val="122342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7 </a:t>
            </a:r>
            <a:endParaRPr lang="en-US" dirty="0"/>
          </a:p>
        </p:txBody>
      </p:sp>
      <p:sp>
        <p:nvSpPr>
          <p:cNvPr id="3" name="Text Placeholder 2"/>
          <p:cNvSpPr>
            <a:spLocks noGrp="1"/>
          </p:cNvSpPr>
          <p:nvPr>
            <p:ph type="body" idx="1"/>
          </p:nvPr>
        </p:nvSpPr>
        <p:spPr/>
        <p:txBody>
          <a:bodyPr/>
          <a:lstStyle/>
          <a:p>
            <a:r>
              <a:rPr lang="en-US" dirty="0"/>
              <a:t>The Sixth Extinction</a:t>
            </a:r>
          </a:p>
          <a:p>
            <a:endParaRPr lang="en-US" dirty="0"/>
          </a:p>
        </p:txBody>
      </p:sp>
      <p:pic>
        <p:nvPicPr>
          <p:cNvPr id="4" name="Picture 2" descr="https://o.remove.bg/downloads/90e03cbb-5d0a-46d2-b8ca-cd09ba8914a0/ecology_recycle_poster-rf4afa1bf35824ca087a156b731aeb34d_yxv_8byvr_307-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3168" y="-2177"/>
            <a:ext cx="4800600" cy="48006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012" y="304800"/>
            <a:ext cx="5943600" cy="4083138"/>
          </a:xfrm>
          <a:prstGeom prst="rect">
            <a:avLst/>
          </a:prstGeom>
        </p:spPr>
      </p:pic>
    </p:spTree>
    <p:extLst>
      <p:ext uri="{BB962C8B-B14F-4D97-AF65-F5344CB8AC3E}">
        <p14:creationId xmlns:p14="http://schemas.microsoft.com/office/powerpoint/2010/main" val="260435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Histogram? Lets Look</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012" y="1828800"/>
            <a:ext cx="5781992" cy="35052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4597" y="3577046"/>
            <a:ext cx="5860824" cy="3076933"/>
          </a:xfrm>
          <a:prstGeom prst="rect">
            <a:avLst/>
          </a:prstGeom>
        </p:spPr>
      </p:pic>
    </p:spTree>
    <p:extLst>
      <p:ext uri="{BB962C8B-B14F-4D97-AF65-F5344CB8AC3E}">
        <p14:creationId xmlns:p14="http://schemas.microsoft.com/office/powerpoint/2010/main" val="25359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Extinction</a:t>
            </a:r>
            <a:endParaRPr lang="en-US" dirty="0"/>
          </a:p>
        </p:txBody>
      </p:sp>
      <p:sp>
        <p:nvSpPr>
          <p:cNvPr id="3" name="Content Placeholder 2"/>
          <p:cNvSpPr>
            <a:spLocks noGrp="1"/>
          </p:cNvSpPr>
          <p:nvPr>
            <p:ph idx="1"/>
          </p:nvPr>
        </p:nvSpPr>
        <p:spPr/>
        <p:txBody>
          <a:bodyPr/>
          <a:lstStyle/>
          <a:p>
            <a:pPr marL="0" indent="0">
              <a:buNone/>
            </a:pPr>
            <a:r>
              <a:rPr lang="en-US" dirty="0" smtClean="0"/>
              <a:t>Key Terms:</a:t>
            </a:r>
          </a:p>
          <a:p>
            <a:r>
              <a:rPr lang="en-US" dirty="0" smtClean="0"/>
              <a:t>Biological Indicators</a:t>
            </a:r>
          </a:p>
          <a:p>
            <a:r>
              <a:rPr lang="en-US" dirty="0" smtClean="0"/>
              <a:t>Extinction</a:t>
            </a:r>
          </a:p>
          <a:p>
            <a:r>
              <a:rPr lang="en-US" dirty="0" smtClean="0"/>
              <a:t>Extirpation</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705" t="19877" r="6640" b="20367"/>
          <a:stretch/>
        </p:blipFill>
        <p:spPr>
          <a:xfrm flipH="1">
            <a:off x="8302625" y="4119489"/>
            <a:ext cx="3886200" cy="2743200"/>
          </a:xfrm>
          <a:prstGeom prst="rect">
            <a:avLst/>
          </a:prstGeom>
        </p:spPr>
      </p:pic>
      <p:sp>
        <p:nvSpPr>
          <p:cNvPr id="5" name="TextBox 4"/>
          <p:cNvSpPr txBox="1"/>
          <p:nvPr/>
        </p:nvSpPr>
        <p:spPr>
          <a:xfrm>
            <a:off x="9370219" y="5105400"/>
            <a:ext cx="2057400" cy="1200329"/>
          </a:xfrm>
          <a:prstGeom prst="rect">
            <a:avLst/>
          </a:prstGeom>
          <a:noFill/>
        </p:spPr>
        <p:txBody>
          <a:bodyPr wrap="square" rtlCol="0">
            <a:spAutoFit/>
          </a:bodyPr>
          <a:lstStyle/>
          <a:p>
            <a:pPr algn="ctr"/>
            <a:r>
              <a:rPr lang="en-US" sz="2400" dirty="0" smtClean="0">
                <a:latin typeface="Cooper Black" panose="0208090404030B020404" pitchFamily="18" charset="0"/>
              </a:rPr>
              <a:t>Know These Terms</a:t>
            </a:r>
            <a:endParaRPr lang="en-US" sz="2400" dirty="0">
              <a:latin typeface="Cooper Black" panose="0208090404030B020404" pitchFamily="18" charset="0"/>
            </a:endParaRPr>
          </a:p>
        </p:txBody>
      </p:sp>
    </p:spTree>
    <p:extLst>
      <p:ext uri="{BB962C8B-B14F-4D97-AF65-F5344CB8AC3E}">
        <p14:creationId xmlns:p14="http://schemas.microsoft.com/office/powerpoint/2010/main" val="198397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189723"/>
            <a:ext cx="9144000" cy="648477"/>
          </a:xfrm>
        </p:spPr>
        <p:txBody>
          <a:bodyPr/>
          <a:lstStyle/>
          <a:p>
            <a:r>
              <a:rPr lang="en-US" dirty="0" smtClean="0"/>
              <a:t>Video – the 6</a:t>
            </a:r>
            <a:r>
              <a:rPr lang="en-US" baseline="30000" dirty="0" smtClean="0"/>
              <a:t>th</a:t>
            </a:r>
            <a:r>
              <a:rPr lang="en-US" dirty="0" smtClean="0"/>
              <a:t> Extinction</a:t>
            </a:r>
            <a:endParaRPr lang="en-US" dirty="0"/>
          </a:p>
        </p:txBody>
      </p:sp>
      <p:pic>
        <p:nvPicPr>
          <p:cNvPr id="4" name="z9gHuAwxwAs"/>
          <p:cNvPicPr>
            <a:picLocks noGrp="1" noRot="1" noChangeAspect="1"/>
          </p:cNvPicPr>
          <p:nvPr>
            <p:ph idx="1"/>
            <a:videoFile r:link="rId1"/>
          </p:nvPr>
        </p:nvPicPr>
        <p:blipFill>
          <a:blip r:embed="rId3"/>
          <a:stretch>
            <a:fillRect/>
          </a:stretch>
        </p:blipFill>
        <p:spPr>
          <a:xfrm>
            <a:off x="1103313" y="990600"/>
            <a:ext cx="9982200" cy="5614988"/>
          </a:xfrm>
          <a:prstGeom prst="rect">
            <a:avLst/>
          </a:prstGeom>
        </p:spPr>
      </p:pic>
    </p:spTree>
    <p:extLst>
      <p:ext uri="{BB962C8B-B14F-4D97-AF65-F5344CB8AC3E}">
        <p14:creationId xmlns:p14="http://schemas.microsoft.com/office/powerpoint/2010/main" val="353497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Extinction vs Extirpation</a:t>
            </a:r>
            <a:endParaRPr lang="en-US" dirty="0"/>
          </a:p>
        </p:txBody>
      </p:sp>
      <p:sp>
        <p:nvSpPr>
          <p:cNvPr id="3" name="Content Placeholder 2"/>
          <p:cNvSpPr>
            <a:spLocks noGrp="1"/>
          </p:cNvSpPr>
          <p:nvPr>
            <p:ph idx="1"/>
          </p:nvPr>
        </p:nvSpPr>
        <p:spPr/>
        <p:txBody>
          <a:bodyPr>
            <a:normAutofit/>
          </a:bodyPr>
          <a:lstStyle/>
          <a:p>
            <a:r>
              <a:rPr lang="en-US" dirty="0"/>
              <a:t>Extinction is the disappearance of every individual of a species from the entire planet. It is a natural part of the Earth's history. </a:t>
            </a:r>
            <a:endParaRPr lang="en-US" dirty="0" smtClean="0"/>
          </a:p>
          <a:p>
            <a:pPr lvl="1"/>
            <a:r>
              <a:rPr lang="en-US" dirty="0" smtClean="0"/>
              <a:t>Scientists </a:t>
            </a:r>
            <a:r>
              <a:rPr lang="en-US" dirty="0"/>
              <a:t>estimate that 99% of species that have ever existed on the Earth are now extinct (many by mass extinction - sudden environmental change, like the Ice Age). Most extinction take place over long periods of time, but the rate of extinctions is rising, and this is reducing the biological diversity of our planet. </a:t>
            </a:r>
            <a:endParaRPr lang="en-US" dirty="0" smtClean="0"/>
          </a:p>
          <a:p>
            <a:r>
              <a:rPr lang="en-US" dirty="0"/>
              <a:t>Extirpation is a local extinction, or the disappearance of a species from a particular area. </a:t>
            </a:r>
            <a:endParaRPr lang="en-US" dirty="0" smtClean="0"/>
          </a:p>
          <a:p>
            <a:pPr lvl="1"/>
            <a:r>
              <a:rPr lang="en-US" dirty="0" smtClean="0"/>
              <a:t>Most </a:t>
            </a:r>
            <a:r>
              <a:rPr lang="en-US" dirty="0"/>
              <a:t>extinctions and extirpations today are caused by human activity, such as habitat </a:t>
            </a:r>
            <a:r>
              <a:rPr lang="en-US" dirty="0" smtClean="0"/>
              <a:t>destruction</a:t>
            </a:r>
            <a:endParaRPr lang="en-US" dirty="0"/>
          </a:p>
        </p:txBody>
      </p:sp>
    </p:spTree>
    <p:extLst>
      <p:ext uri="{BB962C8B-B14F-4D97-AF65-F5344CB8AC3E}">
        <p14:creationId xmlns:p14="http://schemas.microsoft.com/office/powerpoint/2010/main" val="309944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Indicators</a:t>
            </a:r>
            <a:endParaRPr lang="en-US" dirty="0"/>
          </a:p>
        </p:txBody>
      </p:sp>
      <p:sp>
        <p:nvSpPr>
          <p:cNvPr id="3" name="Content Placeholder 2"/>
          <p:cNvSpPr>
            <a:spLocks noGrp="1"/>
          </p:cNvSpPr>
          <p:nvPr>
            <p:ph idx="1"/>
          </p:nvPr>
        </p:nvSpPr>
        <p:spPr/>
        <p:txBody>
          <a:bodyPr/>
          <a:lstStyle/>
          <a:p>
            <a:r>
              <a:rPr lang="en-US" dirty="0"/>
              <a:t>As a </a:t>
            </a:r>
            <a:r>
              <a:rPr lang="en-US" dirty="0" smtClean="0"/>
              <a:t>bio indicator </a:t>
            </a:r>
            <a:r>
              <a:rPr lang="en-US" dirty="0"/>
              <a:t>species, the Grizzly Bear helps us to determine the human impact on an ecosystem. This large carnivore’s ability to survive or disappear is historically a sign that human interference in an ecosystem is occurring or not. </a:t>
            </a:r>
            <a:endParaRPr lang="en-US" dirty="0" smtClean="0"/>
          </a:p>
          <a:p>
            <a:r>
              <a:rPr lang="en-US" dirty="0"/>
              <a:t>Activity – Page 68</a:t>
            </a:r>
          </a:p>
        </p:txBody>
      </p:sp>
    </p:spTree>
    <p:extLst>
      <p:ext uri="{BB962C8B-B14F-4D97-AF65-F5344CB8AC3E}">
        <p14:creationId xmlns:p14="http://schemas.microsoft.com/office/powerpoint/2010/main" val="365191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8</a:t>
            </a:r>
            <a:endParaRPr lang="en-US" dirty="0"/>
          </a:p>
        </p:txBody>
      </p:sp>
      <p:sp>
        <p:nvSpPr>
          <p:cNvPr id="3" name="Text Placeholder 2"/>
          <p:cNvSpPr>
            <a:spLocks noGrp="1"/>
          </p:cNvSpPr>
          <p:nvPr>
            <p:ph type="body" idx="1"/>
          </p:nvPr>
        </p:nvSpPr>
        <p:spPr/>
        <p:txBody>
          <a:bodyPr/>
          <a:lstStyle/>
          <a:p>
            <a:r>
              <a:rPr lang="en-US" dirty="0"/>
              <a:t>Pains and Gains</a:t>
            </a:r>
          </a:p>
          <a:p>
            <a:endParaRPr lang="en-US" dirty="0"/>
          </a:p>
        </p:txBody>
      </p:sp>
      <p:pic>
        <p:nvPicPr>
          <p:cNvPr id="4" name="Picture 2" descr="https://o.remove.bg/downloads/90e03cbb-5d0a-46d2-b8ca-cd09ba8914a0/ecology_recycle_poster-rf4afa1bf35824ca087a156b731aeb34d_yxv_8byvr_307-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3168" y="-2177"/>
            <a:ext cx="4800600" cy="48006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012" y="304800"/>
            <a:ext cx="5943600" cy="4083138"/>
          </a:xfrm>
          <a:prstGeom prst="rect">
            <a:avLst/>
          </a:prstGeom>
        </p:spPr>
      </p:pic>
    </p:spTree>
    <p:extLst>
      <p:ext uri="{BB962C8B-B14F-4D97-AF65-F5344CB8AC3E}">
        <p14:creationId xmlns:p14="http://schemas.microsoft.com/office/powerpoint/2010/main" val="310633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Role in Preserving Biodiversity</a:t>
            </a:r>
            <a:endParaRPr lang="en-US" dirty="0"/>
          </a:p>
        </p:txBody>
      </p:sp>
      <p:sp>
        <p:nvSpPr>
          <p:cNvPr id="3" name="Content Placeholder 2"/>
          <p:cNvSpPr>
            <a:spLocks noGrp="1"/>
          </p:cNvSpPr>
          <p:nvPr>
            <p:ph idx="1"/>
          </p:nvPr>
        </p:nvSpPr>
        <p:spPr/>
        <p:txBody>
          <a:bodyPr/>
          <a:lstStyle/>
          <a:p>
            <a:pPr marL="0" indent="0">
              <a:buNone/>
            </a:pPr>
            <a:r>
              <a:rPr lang="en-US" dirty="0" smtClean="0"/>
              <a:t>Key Terms:</a:t>
            </a:r>
          </a:p>
          <a:p>
            <a:r>
              <a:rPr lang="en-US" dirty="0" smtClean="0"/>
              <a:t>Seed banks</a:t>
            </a:r>
          </a:p>
          <a:p>
            <a:r>
              <a:rPr lang="en-US" dirty="0" smtClean="0"/>
              <a:t>Global Treaties</a:t>
            </a:r>
          </a:p>
          <a:p>
            <a:r>
              <a:rPr lang="en-US" dirty="0" smtClean="0"/>
              <a:t>CITIES</a:t>
            </a:r>
          </a:p>
          <a:p>
            <a:r>
              <a:rPr lang="en-US" dirty="0" smtClean="0"/>
              <a:t>Conservation</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705" t="19877" r="6640" b="20367"/>
          <a:stretch/>
        </p:blipFill>
        <p:spPr>
          <a:xfrm flipH="1">
            <a:off x="8302625" y="4119489"/>
            <a:ext cx="3886200" cy="2743200"/>
          </a:xfrm>
          <a:prstGeom prst="rect">
            <a:avLst/>
          </a:prstGeom>
        </p:spPr>
      </p:pic>
      <p:sp>
        <p:nvSpPr>
          <p:cNvPr id="5" name="TextBox 4"/>
          <p:cNvSpPr txBox="1"/>
          <p:nvPr/>
        </p:nvSpPr>
        <p:spPr>
          <a:xfrm>
            <a:off x="9370219" y="5105400"/>
            <a:ext cx="2057400" cy="1200329"/>
          </a:xfrm>
          <a:prstGeom prst="rect">
            <a:avLst/>
          </a:prstGeom>
          <a:noFill/>
        </p:spPr>
        <p:txBody>
          <a:bodyPr wrap="square" rtlCol="0">
            <a:spAutoFit/>
          </a:bodyPr>
          <a:lstStyle/>
          <a:p>
            <a:pPr algn="ctr"/>
            <a:r>
              <a:rPr lang="en-US" sz="2400" dirty="0" smtClean="0">
                <a:latin typeface="Cooper Black" panose="0208090404030B020404" pitchFamily="18" charset="0"/>
              </a:rPr>
              <a:t>Know These Terms</a:t>
            </a:r>
            <a:endParaRPr lang="en-US" sz="2400" dirty="0">
              <a:latin typeface="Cooper Black" panose="0208090404030B020404" pitchFamily="18" charset="0"/>
            </a:endParaRPr>
          </a:p>
        </p:txBody>
      </p:sp>
    </p:spTree>
    <p:extLst>
      <p:ext uri="{BB962C8B-B14F-4D97-AF65-F5344CB8AC3E}">
        <p14:creationId xmlns:p14="http://schemas.microsoft.com/office/powerpoint/2010/main" val="1090432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Svalbard Seed Vault</a:t>
            </a:r>
            <a:endParaRPr lang="en-US" dirty="0"/>
          </a:p>
        </p:txBody>
      </p:sp>
      <p:pic>
        <p:nvPicPr>
          <p:cNvPr id="4" name="2_OEsf-1qgY"/>
          <p:cNvPicPr>
            <a:picLocks noGrp="1" noRot="1" noChangeAspect="1"/>
          </p:cNvPicPr>
          <p:nvPr>
            <p:ph idx="1"/>
            <a:videoFile r:link="rId1"/>
          </p:nvPr>
        </p:nvPicPr>
        <p:blipFill>
          <a:blip r:embed="rId3"/>
          <a:stretch>
            <a:fillRect/>
          </a:stretch>
        </p:blipFill>
        <p:spPr>
          <a:xfrm>
            <a:off x="1522413" y="1447800"/>
            <a:ext cx="9067800" cy="5100638"/>
          </a:xfrm>
          <a:prstGeom prst="rect">
            <a:avLst/>
          </a:prstGeom>
        </p:spPr>
      </p:pic>
    </p:spTree>
    <p:extLst>
      <p:ext uri="{BB962C8B-B14F-4D97-AF65-F5344CB8AC3E}">
        <p14:creationId xmlns:p14="http://schemas.microsoft.com/office/powerpoint/2010/main" val="329802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Zoos</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Calgary Zoo is known as one of the finest zoos in the world. </a:t>
            </a:r>
            <a:r>
              <a:rPr lang="en-US" dirty="0" smtClean="0"/>
              <a:t>It </a:t>
            </a:r>
            <a:r>
              <a:rPr lang="en-US" dirty="0"/>
              <a:t>now is home to over 1100 species, including endangered species such as the Whooping Crane and the Siberian Tiger. </a:t>
            </a:r>
            <a:endParaRPr lang="en-US" dirty="0" smtClean="0"/>
          </a:p>
          <a:p>
            <a:r>
              <a:rPr lang="en-US" dirty="0" smtClean="0"/>
              <a:t>Besides </a:t>
            </a:r>
            <a:r>
              <a:rPr lang="en-US" dirty="0"/>
              <a:t>being home to a diverse group of animals and plants, the Zoo is an educational institution that runs school programs for K-12 students. It is also part of a worldwide network that is attempting to protect and preserve endangered species. </a:t>
            </a:r>
            <a:endParaRPr lang="en-US" dirty="0" smtClean="0"/>
          </a:p>
          <a:p>
            <a:r>
              <a:rPr lang="en-US" dirty="0" smtClean="0"/>
              <a:t>Animal </a:t>
            </a:r>
            <a:r>
              <a:rPr lang="en-US" dirty="0"/>
              <a:t>exchange programs help to increase the genetic diversity essential to species survival. Support for research is also a large part of their program. Zoos are visible evidence of our attempt to preserve and maintain biological diversity. </a:t>
            </a:r>
          </a:p>
        </p:txBody>
      </p:sp>
    </p:spTree>
    <p:extLst>
      <p:ext uri="{BB962C8B-B14F-4D97-AF65-F5344CB8AC3E}">
        <p14:creationId xmlns:p14="http://schemas.microsoft.com/office/powerpoint/2010/main" val="135848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Global Effort</a:t>
            </a:r>
            <a:endParaRPr lang="en-US" dirty="0"/>
          </a:p>
        </p:txBody>
      </p:sp>
      <p:sp>
        <p:nvSpPr>
          <p:cNvPr id="3" name="Content Placeholder 2"/>
          <p:cNvSpPr>
            <a:spLocks noGrp="1"/>
          </p:cNvSpPr>
          <p:nvPr>
            <p:ph idx="1"/>
          </p:nvPr>
        </p:nvSpPr>
        <p:spPr>
          <a:xfrm>
            <a:off x="303212" y="1905000"/>
            <a:ext cx="11658600" cy="4724400"/>
          </a:xfrm>
        </p:spPr>
        <p:txBody>
          <a:bodyPr>
            <a:noAutofit/>
          </a:bodyPr>
          <a:lstStyle/>
          <a:p>
            <a:r>
              <a:rPr lang="en-US" dirty="0" smtClean="0"/>
              <a:t>The </a:t>
            </a:r>
            <a:r>
              <a:rPr lang="en-US" dirty="0"/>
              <a:t>1995 Canadian Biodiversity Strategy was created to preserve biodiversity in Canada. It will be done through the cooperation of many levels of government, along with many groups, agencies and individuals, who are dedicated to preserving our bio-diverse future. </a:t>
            </a:r>
          </a:p>
          <a:p>
            <a:r>
              <a:rPr lang="en-US" dirty="0" smtClean="0"/>
              <a:t>Protected </a:t>
            </a:r>
            <a:r>
              <a:rPr lang="en-US" dirty="0"/>
              <a:t>Areas (National Parks, Provincial Parks, game preserves, natural areas) </a:t>
            </a:r>
          </a:p>
          <a:p>
            <a:r>
              <a:rPr lang="en-US" dirty="0" smtClean="0"/>
              <a:t>Restoration </a:t>
            </a:r>
            <a:r>
              <a:rPr lang="en-US" dirty="0"/>
              <a:t>Programs for Ecosystems and Species (Governments and Nature Conservancy of Canada programs to purchase land for species habitat renewal, individual landowners giving habitat back - in the form of a naturally protected area, Ducks Unlimited </a:t>
            </a:r>
            <a:r>
              <a:rPr lang="en-US" dirty="0" smtClean="0"/>
              <a:t>CARE </a:t>
            </a:r>
            <a:r>
              <a:rPr lang="en-US" dirty="0"/>
              <a:t>program, Swift Fox - restoration of a species - extirpated from Canada and now recovering) </a:t>
            </a:r>
          </a:p>
          <a:p>
            <a:r>
              <a:rPr lang="en-US" dirty="0" smtClean="0"/>
              <a:t>Resource </a:t>
            </a:r>
            <a:r>
              <a:rPr lang="en-US" dirty="0"/>
              <a:t>Use Policies (Laws - National Accord for the Protection of Species at Risk - Species at Risk Act - Wildlife Act, 1998) </a:t>
            </a:r>
          </a:p>
        </p:txBody>
      </p:sp>
    </p:spTree>
    <p:extLst>
      <p:ext uri="{BB962C8B-B14F-4D97-AF65-F5344CB8AC3E}">
        <p14:creationId xmlns:p14="http://schemas.microsoft.com/office/powerpoint/2010/main" val="338386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Global Effort</a:t>
            </a:r>
            <a:endParaRPr lang="en-US" dirty="0"/>
          </a:p>
        </p:txBody>
      </p:sp>
      <p:sp>
        <p:nvSpPr>
          <p:cNvPr id="3" name="Content Placeholder 2"/>
          <p:cNvSpPr>
            <a:spLocks noGrp="1"/>
          </p:cNvSpPr>
          <p:nvPr>
            <p:ph idx="1"/>
          </p:nvPr>
        </p:nvSpPr>
        <p:spPr>
          <a:xfrm>
            <a:off x="303212" y="1905000"/>
            <a:ext cx="11658600" cy="4724400"/>
          </a:xfrm>
        </p:spPr>
        <p:txBody>
          <a:bodyPr>
            <a:noAutofit/>
          </a:bodyPr>
          <a:lstStyle/>
          <a:p>
            <a:r>
              <a:rPr lang="en-US" dirty="0" smtClean="0"/>
              <a:t>Controlling </a:t>
            </a:r>
            <a:r>
              <a:rPr lang="en-US" dirty="0"/>
              <a:t>the Introduction and Spread of Exotic Species (Information and teaching about the invasiveness of an exotic species is communicated to the public on a regular basis. Penalties and fines, as well as loss of desirable areas for recreational purposes, has improved the perception of the negative effect an exotic species can have on a local ecosystem.) </a:t>
            </a:r>
          </a:p>
          <a:p>
            <a:r>
              <a:rPr lang="en-US" dirty="0" smtClean="0"/>
              <a:t>Global </a:t>
            </a:r>
            <a:r>
              <a:rPr lang="en-US" dirty="0"/>
              <a:t>Treaties: 1975 Convention on International Trade of Endangered Species (CITES) is aimed at preventing endangered plants and animals from being imported or exported. It is illegal to buy or sell animals or animal parts identified for protection by CITES. </a:t>
            </a:r>
          </a:p>
          <a:p>
            <a:r>
              <a:rPr lang="en-US" dirty="0" smtClean="0"/>
              <a:t>1992 </a:t>
            </a:r>
            <a:r>
              <a:rPr lang="en-US" dirty="0"/>
              <a:t>Convention on Biodiversity was signed by 180 countries to set up and maintain protected areas for threatened and endangered species. </a:t>
            </a:r>
          </a:p>
          <a:p>
            <a:r>
              <a:rPr lang="en-US" dirty="0" smtClean="0"/>
              <a:t>Canadian </a:t>
            </a:r>
            <a:r>
              <a:rPr lang="en-US" dirty="0"/>
              <a:t>Wildlife Federation and Canadian Nature Foundation educate the public about biodiversity issues and lobby the government to conserve our Canadian biodiversity. </a:t>
            </a:r>
          </a:p>
        </p:txBody>
      </p:sp>
    </p:spTree>
    <p:extLst>
      <p:ext uri="{BB962C8B-B14F-4D97-AF65-F5344CB8AC3E}">
        <p14:creationId xmlns:p14="http://schemas.microsoft.com/office/powerpoint/2010/main" val="208507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Components of Biodiversity</a:t>
            </a:r>
            <a:endParaRPr lang="en-US" dirty="0"/>
          </a:p>
        </p:txBody>
      </p:sp>
      <p:sp>
        <p:nvSpPr>
          <p:cNvPr id="3" name="Content Placeholder 2"/>
          <p:cNvSpPr>
            <a:spLocks noGrp="1"/>
          </p:cNvSpPr>
          <p:nvPr>
            <p:ph idx="1"/>
          </p:nvPr>
        </p:nvSpPr>
        <p:spPr>
          <a:xfrm>
            <a:off x="1217612" y="1905000"/>
            <a:ext cx="9982200" cy="4648200"/>
          </a:xfrm>
        </p:spPr>
        <p:txBody>
          <a:bodyPr>
            <a:noAutofit/>
          </a:bodyPr>
          <a:lstStyle/>
          <a:p>
            <a:r>
              <a:rPr lang="en-US" dirty="0" smtClean="0"/>
              <a:t>Ecosystem </a:t>
            </a:r>
            <a:r>
              <a:rPr lang="en-US" dirty="0"/>
              <a:t>diversity – the different types of living communities and the </a:t>
            </a:r>
            <a:r>
              <a:rPr lang="en-US" dirty="0" smtClean="0"/>
              <a:t>environments.</a:t>
            </a:r>
          </a:p>
          <a:p>
            <a:r>
              <a:rPr lang="en-US" dirty="0" smtClean="0"/>
              <a:t>Community </a:t>
            </a:r>
            <a:r>
              <a:rPr lang="en-US" dirty="0"/>
              <a:t>(populations of different species living in the same area) diversity – occurs within populations </a:t>
            </a:r>
            <a:r>
              <a:rPr lang="en-US" dirty="0" smtClean="0"/>
              <a:t>of </a:t>
            </a:r>
            <a:r>
              <a:rPr lang="en-US" dirty="0"/>
              <a:t>organisms living within a particular ecosystem </a:t>
            </a:r>
            <a:endParaRPr lang="en-US" dirty="0" smtClean="0"/>
          </a:p>
          <a:p>
            <a:r>
              <a:rPr lang="en-US" dirty="0" smtClean="0"/>
              <a:t>Species </a:t>
            </a:r>
            <a:r>
              <a:rPr lang="en-US" dirty="0"/>
              <a:t>diversity – occurs within individual organisms of the same species </a:t>
            </a:r>
            <a:endParaRPr lang="en-US" dirty="0" smtClean="0"/>
          </a:p>
          <a:p>
            <a:r>
              <a:rPr lang="en-US" dirty="0" smtClean="0"/>
              <a:t>Genetic </a:t>
            </a:r>
            <a:r>
              <a:rPr lang="en-US" dirty="0"/>
              <a:t>diversity – occurs within organisms at a cellular level, as it describes the variety of genetic material in all living things. </a:t>
            </a:r>
            <a:endParaRPr lang="en-US" dirty="0" smtClean="0"/>
          </a:p>
          <a:p>
            <a:r>
              <a:rPr lang="en-US" dirty="0" smtClean="0"/>
              <a:t>Species </a:t>
            </a:r>
            <a:r>
              <a:rPr lang="en-US" dirty="0"/>
              <a:t>Distribution – Plant and animal species are not distributed evenly throughout the various eco-regions of the world. </a:t>
            </a:r>
          </a:p>
        </p:txBody>
      </p:sp>
    </p:spTree>
    <p:extLst>
      <p:ext uri="{BB962C8B-B14F-4D97-AF65-F5344CB8AC3E}">
        <p14:creationId xmlns:p14="http://schemas.microsoft.com/office/powerpoint/2010/main" val="73949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Variations for Survival</a:t>
            </a:r>
            <a:endParaRPr lang="en-US" dirty="0"/>
          </a:p>
        </p:txBody>
      </p:sp>
      <p:sp>
        <p:nvSpPr>
          <p:cNvPr id="3" name="Content Placeholder 2"/>
          <p:cNvSpPr>
            <a:spLocks noGrp="1"/>
          </p:cNvSpPr>
          <p:nvPr>
            <p:ph idx="1"/>
          </p:nvPr>
        </p:nvSpPr>
        <p:spPr>
          <a:xfrm>
            <a:off x="608013" y="1905000"/>
            <a:ext cx="5638799" cy="4267200"/>
          </a:xfrm>
        </p:spPr>
        <p:txBody>
          <a:bodyPr/>
          <a:lstStyle/>
          <a:p>
            <a:r>
              <a:rPr lang="en-US" dirty="0"/>
              <a:t>Every organism needs to adapt in order to survive in its environment. There are two types of adaptations. </a:t>
            </a:r>
            <a:endParaRPr lang="en-US" dirty="0" smtClean="0"/>
          </a:p>
          <a:p>
            <a:r>
              <a:rPr lang="en-US" dirty="0" smtClean="0"/>
              <a:t>Physical </a:t>
            </a:r>
            <a:r>
              <a:rPr lang="en-US" dirty="0"/>
              <a:t>features of an organism are structural adaptations, whereas, actions are behavioral adaptations. </a:t>
            </a:r>
            <a:endParaRPr lang="en-US" dirty="0" smtClean="0"/>
          </a:p>
          <a:p>
            <a:r>
              <a:rPr lang="en-US" dirty="0" smtClean="0"/>
              <a:t>Lets think about some examples!</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5983" y="2971800"/>
            <a:ext cx="8382842" cy="4330130"/>
          </a:xfrm>
          <a:prstGeom prst="rect">
            <a:avLst/>
          </a:prstGeom>
        </p:spPr>
      </p:pic>
    </p:spTree>
    <p:extLst>
      <p:ext uri="{BB962C8B-B14F-4D97-AF65-F5344CB8AC3E}">
        <p14:creationId xmlns:p14="http://schemas.microsoft.com/office/powerpoint/2010/main" val="63710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Biological Diversity</a:t>
            </a:r>
            <a:endParaRPr lang="en-US" dirty="0"/>
          </a:p>
        </p:txBody>
      </p:sp>
      <p:sp>
        <p:nvSpPr>
          <p:cNvPr id="3" name="Content Placeholder 2"/>
          <p:cNvSpPr>
            <a:spLocks noGrp="1"/>
          </p:cNvSpPr>
          <p:nvPr>
            <p:ph idx="1"/>
          </p:nvPr>
        </p:nvSpPr>
        <p:spPr>
          <a:xfrm>
            <a:off x="303212" y="2055223"/>
            <a:ext cx="5562599" cy="4267200"/>
          </a:xfrm>
        </p:spPr>
        <p:txBody>
          <a:bodyPr/>
          <a:lstStyle/>
          <a:p>
            <a:r>
              <a:rPr lang="en-US" dirty="0"/>
              <a:t>Measuring Biological Diversity To determine the biological diversity of an area, biologists use a measurement called a diversity index. </a:t>
            </a:r>
            <a:endParaRPr lang="en-US" dirty="0" smtClean="0"/>
          </a:p>
          <a:p>
            <a:r>
              <a:rPr lang="en-US" dirty="0" smtClean="0"/>
              <a:t>This </a:t>
            </a:r>
            <a:r>
              <a:rPr lang="en-US" dirty="0"/>
              <a:t>compares the diversity of species in a certain area with the total number of organisms in that same area, or ecosystem. </a:t>
            </a:r>
            <a:endParaRPr lang="en-US" dirty="0" smtClean="0"/>
          </a:p>
          <a:p>
            <a:r>
              <a:rPr lang="en-US" dirty="0" smtClean="0"/>
              <a:t>It </a:t>
            </a:r>
            <a:r>
              <a:rPr lang="en-US" dirty="0"/>
              <a:t>is primarily used to check on the health of an ecosystem – a healthy ecosystem has a high diversity index.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5811" y="2055222"/>
            <a:ext cx="6223084" cy="4497977"/>
          </a:xfrm>
          <a:prstGeom prst="rect">
            <a:avLst/>
          </a:prstGeom>
        </p:spPr>
      </p:pic>
    </p:spTree>
    <p:extLst>
      <p:ext uri="{BB962C8B-B14F-4D97-AF65-F5344CB8AC3E}">
        <p14:creationId xmlns:p14="http://schemas.microsoft.com/office/powerpoint/2010/main" val="227934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arthtones 16x9">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extLst>
    <a:ext uri="{05A4C25C-085E-4340-85A3-A5531E510DB2}">
      <thm15:themeFamily xmlns:thm15="http://schemas.microsoft.com/office/thememl/2012/main" name="Earth tone presentation (widescreen).potx" id="{0B5E8F0C-1569-45B5-8ADA-CBBDCE8A31F7}" vid="{BAFE7D81-C21B-4995-AEF0-26102EF6BDA1}"/>
    </a:ext>
  </a:ext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Earth tone presentation (widescreen)</Template>
  <TotalTime>1241</TotalTime>
  <Words>4028</Words>
  <Application>Microsoft Office PowerPoint</Application>
  <PresentationFormat>Custom</PresentationFormat>
  <Paragraphs>297</Paragraphs>
  <Slides>69</Slides>
  <Notes>0</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69</vt:i4>
      </vt:variant>
    </vt:vector>
  </HeadingPairs>
  <TitlesOfParts>
    <vt:vector size="73" baseType="lpstr">
      <vt:lpstr>Arial</vt:lpstr>
      <vt:lpstr>Cooper Black</vt:lpstr>
      <vt:lpstr>Corbel</vt:lpstr>
      <vt:lpstr>Earthtones 16x9</vt:lpstr>
      <vt:lpstr>Biological Diversity</vt:lpstr>
      <vt:lpstr>Unit Overview</vt:lpstr>
      <vt:lpstr>Topic 1 </vt:lpstr>
      <vt:lpstr>A Wealth of Diversity</vt:lpstr>
      <vt:lpstr>Activity – Page 9</vt:lpstr>
      <vt:lpstr>What is a Histogram? Lets Look</vt:lpstr>
      <vt:lpstr>Main Components of Biodiversity</vt:lpstr>
      <vt:lpstr>Variations for Survival</vt:lpstr>
      <vt:lpstr>Measuring Biological Diversity</vt:lpstr>
      <vt:lpstr>Topic 2 </vt:lpstr>
      <vt:lpstr>Variation and Competition</vt:lpstr>
      <vt:lpstr>The Niche</vt:lpstr>
      <vt:lpstr>Variation &amp; Competition</vt:lpstr>
      <vt:lpstr>Variation &amp; Competition</vt:lpstr>
      <vt:lpstr>Broad vs Narrow Niche</vt:lpstr>
      <vt:lpstr>Symbiosis</vt:lpstr>
      <vt:lpstr>Topic 3</vt:lpstr>
      <vt:lpstr>Reproduction</vt:lpstr>
      <vt:lpstr>Asexual Reproduction</vt:lpstr>
      <vt:lpstr>PowerPoint Presentation</vt:lpstr>
      <vt:lpstr>Asexual Reproduction in Plants</vt:lpstr>
      <vt:lpstr>Sexual Reproduction</vt:lpstr>
      <vt:lpstr>Primitive Sexual Reproduction</vt:lpstr>
      <vt:lpstr>Sexual Reproduction in Plants</vt:lpstr>
      <vt:lpstr>Sexual Reproduction in Plants</vt:lpstr>
      <vt:lpstr>PowerPoint Presentation</vt:lpstr>
      <vt:lpstr>Plants can Reproduce Sexually and Asexually</vt:lpstr>
      <vt:lpstr>Sexual Reproduction in Animals</vt:lpstr>
      <vt:lpstr>PowerPoint Presentation</vt:lpstr>
      <vt:lpstr>Topic 4 </vt:lpstr>
      <vt:lpstr>Genetics</vt:lpstr>
      <vt:lpstr>Types of Variation</vt:lpstr>
      <vt:lpstr>Types of Variation</vt:lpstr>
      <vt:lpstr>Activity – Page 38: Observing Human Characteristics  </vt:lpstr>
      <vt:lpstr>Dominant or Recessive</vt:lpstr>
      <vt:lpstr>Nature vs Nurture</vt:lpstr>
      <vt:lpstr>Mutations</vt:lpstr>
      <vt:lpstr>Topic 5 </vt:lpstr>
      <vt:lpstr>DNA</vt:lpstr>
      <vt:lpstr>What is DNA?</vt:lpstr>
      <vt:lpstr>What does DNA look like?</vt:lpstr>
      <vt:lpstr>Somatic Cells</vt:lpstr>
      <vt:lpstr>Chromosomes</vt:lpstr>
      <vt:lpstr>PowerPoint Presentation</vt:lpstr>
      <vt:lpstr>Mitosis</vt:lpstr>
      <vt:lpstr>Meiosis</vt:lpstr>
      <vt:lpstr>PowerPoint Presentation</vt:lpstr>
      <vt:lpstr>Technology and Variation</vt:lpstr>
      <vt:lpstr>Biotechnology and Medicine</vt:lpstr>
      <vt:lpstr>Biotechnology in Food Production</vt:lpstr>
      <vt:lpstr>Pure Bred vs Hybrid</vt:lpstr>
      <vt:lpstr>Investigation – Page 55</vt:lpstr>
      <vt:lpstr>Topic 6</vt:lpstr>
      <vt:lpstr>Selection</vt:lpstr>
      <vt:lpstr>Artificial Selection in Agriculture</vt:lpstr>
      <vt:lpstr>Natural Selection – Charles Darwin</vt:lpstr>
      <vt:lpstr>Natural Selection – Charles Darwin</vt:lpstr>
      <vt:lpstr>PowerPoint Presentation</vt:lpstr>
      <vt:lpstr>Topic 7 </vt:lpstr>
      <vt:lpstr>Extinction</vt:lpstr>
      <vt:lpstr>Video – the 6th Extinction</vt:lpstr>
      <vt:lpstr>Extinction vs Extirpation</vt:lpstr>
      <vt:lpstr>Biological Indicators</vt:lpstr>
      <vt:lpstr>Topic 8</vt:lpstr>
      <vt:lpstr>Our Role in Preserving Biodiversity</vt:lpstr>
      <vt:lpstr>Svalbard Seed Vault</vt:lpstr>
      <vt:lpstr>The Role of Zoos</vt:lpstr>
      <vt:lpstr>A Global Effort</vt:lpstr>
      <vt:lpstr>A Global Effort</vt:lpstr>
    </vt:vector>
  </TitlesOfParts>
  <Company>Sturgeon School Division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Rebecca Pullishy</dc:creator>
  <cp:lastModifiedBy>Rebecca Pullishy</cp:lastModifiedBy>
  <cp:revision>40</cp:revision>
  <dcterms:created xsi:type="dcterms:W3CDTF">2020-06-12T17:10:11Z</dcterms:created>
  <dcterms:modified xsi:type="dcterms:W3CDTF">2020-06-15T16:33:14Z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