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5" r:id="rId2"/>
  </p:sldMasterIdLst>
  <p:notesMasterIdLst>
    <p:notesMasterId r:id="rId65"/>
  </p:notesMasterIdLst>
  <p:handoutMasterIdLst>
    <p:handoutMasterId r:id="rId66"/>
  </p:handoutMasterIdLst>
  <p:sldIdLst>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4" r:id="rId18"/>
    <p:sldId id="282" r:id="rId19"/>
    <p:sldId id="283"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9" r:id="rId38"/>
    <p:sldId id="302" r:id="rId39"/>
    <p:sldId id="303" r:id="rId40"/>
    <p:sldId id="305" r:id="rId41"/>
    <p:sldId id="307" r:id="rId42"/>
    <p:sldId id="308" r:id="rId43"/>
    <p:sldId id="310" r:id="rId44"/>
    <p:sldId id="311" r:id="rId45"/>
    <p:sldId id="312" r:id="rId46"/>
    <p:sldId id="314" r:id="rId47"/>
    <p:sldId id="315" r:id="rId48"/>
    <p:sldId id="316" r:id="rId49"/>
    <p:sldId id="317" r:id="rId50"/>
    <p:sldId id="318" r:id="rId51"/>
    <p:sldId id="319"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Lst>
  <p:sldSz cx="12188825"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56" userDrawn="1">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p:cViewPr varScale="1">
        <p:scale>
          <a:sx n="70" d="100"/>
          <a:sy n="70" d="100"/>
        </p:scale>
        <p:origin x="738" y="72"/>
      </p:cViewPr>
      <p:guideLst>
        <p:guide orient="horz" pos="2160"/>
        <p:guide orient="horz" pos="1056"/>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83" d="100"/>
          <a:sy n="83" d="100"/>
        </p:scale>
        <p:origin x="310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0E6E22E-288A-414B-A8DE-E4DBD03D5FC0}" type="datetimeFigureOut">
              <a:rPr lang="en-US"/>
              <a:t>1/19/2016</a:t>
            </a:fld>
            <a:endParaRPr/>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39A9AE7E-E0F9-4C51-AD9A-F4C3A6E23BBF}" type="datetimeFigureOut">
              <a:rPr lang="en-US"/>
              <a:t>1/19/2016</a:t>
            </a:fld>
            <a:endParaRPr/>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153403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ound Diagonal Corner Rectangle 5" title="Picture placeholder frame"/>
          <p:cNvSpPr/>
          <p:nvPr/>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Picture Placeholder 2" title="Picture placeholder"/>
          <p:cNvSpPr>
            <a:spLocks noGrp="1"/>
          </p:cNvSpPr>
          <p:nvPr>
            <p:ph type="pic" idx="10"/>
          </p:nvPr>
        </p:nvSpPr>
        <p:spPr>
          <a:xfrm>
            <a:off x="1164067" y="2476137"/>
            <a:ext cx="2218290" cy="2921726"/>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8" name="Date Placeholder 7"/>
          <p:cNvSpPr>
            <a:spLocks noGrp="1"/>
          </p:cNvSpPr>
          <p:nvPr>
            <p:ph type="dt" sz="half" idx="11"/>
          </p:nvPr>
        </p:nvSpPr>
        <p:spPr/>
        <p:txBody>
          <a:bodyPr/>
          <a:lstStyle/>
          <a:p>
            <a:fld id="{3A741029-F585-46D8-BF62-606C33A96FA0}" type="datetime1">
              <a:rPr lang="en-US" smtClean="0"/>
              <a:t>1/19/2016</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DF28FB93-0A08-4E7D-8E63-9EFA29F1E093}" type="slidenum">
              <a:rPr lang="en-US" smtClean="0"/>
              <a:pPr/>
              <a:t>‹#›</a:t>
            </a:fld>
            <a:endParaRPr lang="en-US"/>
          </a:p>
        </p:txBody>
      </p:sp>
      <p:sp>
        <p:nvSpPr>
          <p:cNvPr id="3" name="Subtitle 2"/>
          <p:cNvSpPr>
            <a:spLocks noGrp="1"/>
          </p:cNvSpPr>
          <p:nvPr>
            <p:ph type="subTitle" idx="1"/>
          </p:nvPr>
        </p:nvSpPr>
        <p:spPr>
          <a:xfrm>
            <a:off x="3736198" y="4266723"/>
            <a:ext cx="7075836" cy="991077"/>
          </a:xfrm>
        </p:spPr>
        <p:txBody>
          <a:bodyPr>
            <a:normAutofit/>
          </a:bodyPr>
          <a:lstStyle>
            <a:lvl1pPr marL="0" indent="0" algn="l">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2212" y="2514603"/>
            <a:ext cx="7079821" cy="1625599"/>
          </a:xfrm>
        </p:spPr>
        <p:txBody>
          <a:bodyPr>
            <a:normAutofit/>
          </a:bodyPr>
          <a:lstStyle>
            <a:lvl1pPr algn="l">
              <a:lnSpc>
                <a:spcPct val="90000"/>
              </a:lnSpc>
              <a:defRPr sz="4800">
                <a:solidFill>
                  <a:schemeClr val="tx2"/>
                </a:solidFill>
              </a:defRPr>
            </a:lvl1pPr>
          </a:lstStyle>
          <a:p>
            <a:r>
              <a:rPr lang="en-US" smtClean="0"/>
              <a:t>Click to edit Master title style</a:t>
            </a:r>
            <a:endParaRPr/>
          </a:p>
        </p:txBody>
      </p:sp>
    </p:spTree>
    <p:extLst>
      <p:ext uri="{BB962C8B-B14F-4D97-AF65-F5344CB8AC3E}">
        <p14:creationId xmlns:p14="http://schemas.microsoft.com/office/powerpoint/2010/main" val="30243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guide id="2" pos="863" userDrawn="1">
          <p15:clr>
            <a:srgbClr val="FBAE40"/>
          </p15:clr>
        </p15:guide>
        <p15:guide id="3" pos="68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2136EB-4D21-4091-86A3-A2E66ADCEC6F}"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Round Diagonal Corner Rectangle 7" title="Picture placeholder frame"/>
          <p:cNvSpPr/>
          <p:nvPr/>
        </p:nvSpPr>
        <p:spPr>
          <a:xfrm>
            <a:off x="7642992" y="1803400"/>
            <a:ext cx="3326951" cy="42672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title="Picture placeholder"/>
          <p:cNvSpPr>
            <a:spLocks noGrp="1"/>
          </p:cNvSpPr>
          <p:nvPr>
            <p:ph type="pic" idx="1"/>
          </p:nvPr>
        </p:nvSpPr>
        <p:spPr>
          <a:xfrm>
            <a:off x="7795393" y="1925320"/>
            <a:ext cx="3054694" cy="4023360"/>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9"/>
          <p:cNvSpPr>
            <a:spLocks noGrp="1"/>
          </p:cNvSpPr>
          <p:nvPr>
            <p:ph type="body" sz="quarter" idx="13"/>
          </p:nvPr>
        </p:nvSpPr>
        <p:spPr>
          <a:xfrm>
            <a:off x="1218882" y="1803400"/>
            <a:ext cx="586613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85375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85C4A4-B9B3-474C-A33C-74227BBD38B5}"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595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8A97D9-0678-447E-8B5E-F8FA5AE87DFE}"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Tree>
    <p:extLst>
      <p:ext uri="{BB962C8B-B14F-4D97-AF65-F5344CB8AC3E}">
        <p14:creationId xmlns:p14="http://schemas.microsoft.com/office/powerpoint/2010/main" val="15385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27B65279-2780-424C-A8DC-D75AE57777C1}" type="datetime1">
              <a:rPr lang="en-US" smtClean="0"/>
              <a:t>1/19/2016</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DF28FB93-0A08-4E7D-8E63-9EFA29F1E093}" type="slidenum">
              <a:rPr lang="en-US" smtClean="0"/>
              <a:pPr/>
              <a:t>‹#›</a:t>
            </a:fld>
            <a:endParaRPr lang="en-US"/>
          </a:p>
        </p:txBody>
      </p:sp>
      <p:sp>
        <p:nvSpPr>
          <p:cNvPr id="6" name="Round Diagonal Corner Rectangle 5" title="Picture placeholder frame"/>
          <p:cNvSpPr/>
          <p:nvPr/>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Picture Placeholder 2" title="Picture placeholder"/>
          <p:cNvSpPr>
            <a:spLocks noGrp="1"/>
          </p:cNvSpPr>
          <p:nvPr>
            <p:ph type="pic" idx="10"/>
          </p:nvPr>
        </p:nvSpPr>
        <p:spPr>
          <a:xfrm>
            <a:off x="1164067" y="2476137"/>
            <a:ext cx="2218290" cy="2921726"/>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3" name="Subtitle 2"/>
          <p:cNvSpPr>
            <a:spLocks noGrp="1"/>
          </p:cNvSpPr>
          <p:nvPr>
            <p:ph type="subTitle" idx="1"/>
          </p:nvPr>
        </p:nvSpPr>
        <p:spPr>
          <a:xfrm>
            <a:off x="3736198" y="4266723"/>
            <a:ext cx="7075836" cy="991077"/>
          </a:xfrm>
        </p:spPr>
        <p:txBody>
          <a:bodyPr>
            <a:normAutofit/>
          </a:bodyPr>
          <a:lstStyle>
            <a:lvl1pPr marL="0" indent="0" algn="l">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2212" y="2514603"/>
            <a:ext cx="7079821" cy="1625599"/>
          </a:xfrm>
        </p:spPr>
        <p:txBody>
          <a:bodyPr>
            <a:normAutofit/>
          </a:bodyPr>
          <a:lstStyle>
            <a:lvl1pPr algn="l">
              <a:lnSpc>
                <a:spcPct val="90000"/>
              </a:lnSpc>
              <a:defRPr sz="4800">
                <a:solidFill>
                  <a:schemeClr val="tx2"/>
                </a:solidFill>
              </a:defRPr>
            </a:lvl1pPr>
          </a:lstStyle>
          <a:p>
            <a:r>
              <a:rPr lang="en-US" smtClean="0"/>
              <a:t>Click to edit Master title style</a:t>
            </a:r>
            <a:endParaRPr/>
          </a:p>
        </p:txBody>
      </p:sp>
      <p:sp>
        <p:nvSpPr>
          <p:cNvPr id="11" name="Round Diagonal Corner Rectangle 10" title="Picture placeholder frame"/>
          <p:cNvSpPr/>
          <p:nvPr userDrawn="1"/>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Tree>
    <p:extLst>
      <p:ext uri="{BB962C8B-B14F-4D97-AF65-F5344CB8AC3E}">
        <p14:creationId xmlns:p14="http://schemas.microsoft.com/office/powerpoint/2010/main" val="292181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guide id="2" pos="863" userDrawn="1">
          <p15:clr>
            <a:srgbClr val="FBAE40"/>
          </p15:clr>
        </p15:guide>
        <p15:guide id="3" pos="68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89A94A6A-89F0-45A9-9734-83420AE17EDA}" type="datetime1">
              <a:rPr lang="en-US" smtClean="0"/>
              <a:t>1/19/2016</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DF28FB93-0A08-4E7D-8E63-9EFA29F1E093}" type="slidenum">
              <a:rPr lang="en-US" smtClean="0"/>
              <a:pPr/>
              <a:t>‹#›</a:t>
            </a:fld>
            <a:endParaRPr lang="en-US"/>
          </a:p>
        </p:txBody>
      </p:sp>
      <p:sp>
        <p:nvSpPr>
          <p:cNvPr id="6" name="Round Diagonal Corner Rectangle 5" title="Picture placeholder frame"/>
          <p:cNvSpPr/>
          <p:nvPr userDrawn="1"/>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Picture Placeholder 2" title="Picture placeholder"/>
          <p:cNvSpPr>
            <a:spLocks noGrp="1"/>
          </p:cNvSpPr>
          <p:nvPr>
            <p:ph type="pic" idx="10"/>
          </p:nvPr>
        </p:nvSpPr>
        <p:spPr>
          <a:xfrm>
            <a:off x="1164067" y="2476137"/>
            <a:ext cx="2218290" cy="2921726"/>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3" name="Subtitle 2"/>
          <p:cNvSpPr>
            <a:spLocks noGrp="1"/>
          </p:cNvSpPr>
          <p:nvPr>
            <p:ph type="subTitle" idx="1"/>
          </p:nvPr>
        </p:nvSpPr>
        <p:spPr>
          <a:xfrm>
            <a:off x="3736198" y="4266723"/>
            <a:ext cx="7075836" cy="991077"/>
          </a:xfrm>
        </p:spPr>
        <p:txBody>
          <a:bodyPr>
            <a:normAutofit/>
          </a:bodyPr>
          <a:lstStyle>
            <a:lvl1pPr marL="0" indent="0" algn="l">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2212" y="2514603"/>
            <a:ext cx="7079821" cy="1625599"/>
          </a:xfrm>
        </p:spPr>
        <p:txBody>
          <a:bodyPr>
            <a:normAutofit/>
          </a:bodyPr>
          <a:lstStyle>
            <a:lvl1pPr algn="l">
              <a:lnSpc>
                <a:spcPct val="90000"/>
              </a:lnSpc>
              <a:defRPr sz="4800">
                <a:solidFill>
                  <a:schemeClr val="tx2"/>
                </a:solidFill>
              </a:defRPr>
            </a:lvl1pPr>
          </a:lstStyle>
          <a:p>
            <a:r>
              <a:rPr lang="en-US" smtClean="0"/>
              <a:t>Click to edit Master title style</a:t>
            </a:r>
            <a:endParaRPr/>
          </a:p>
        </p:txBody>
      </p:sp>
    </p:spTree>
    <p:extLst>
      <p:ext uri="{BB962C8B-B14F-4D97-AF65-F5344CB8AC3E}">
        <p14:creationId xmlns:p14="http://schemas.microsoft.com/office/powerpoint/2010/main" val="10987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guide id="2" pos="863" userDrawn="1">
          <p15:clr>
            <a:srgbClr val="FBAE40"/>
          </p15:clr>
        </p15:guide>
        <p15:guide id="3" pos="68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E2ABE2-480E-4F59-89DB-7D425C2113E2}"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3558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87E872-4CAB-4883-8635-E21696B384F4}" type="datetime1">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Tree>
    <p:extLst>
      <p:ext uri="{BB962C8B-B14F-4D97-AF65-F5344CB8AC3E}">
        <p14:creationId xmlns:p14="http://schemas.microsoft.com/office/powerpoint/2010/main" val="27691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68AF959-51A6-42B8-A748-D75AB6C98C24}"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5129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F6848E8-8AFE-47E0-82EE-DBA488174865}" type="datetime1">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9373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8D2060-68FA-4062-BE68-036D8C6709E5}" type="datetime1">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4845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4D717-3E6E-43B4-A122-A8FA21D81230}" type="datetime1">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699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CFE924-02D0-4310-A1D4-CC3F6EC8186E}"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49094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09992A-0632-4D61-BD98-52667C44B734}" type="datetime1">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Round Diagonal Corner Rectangle 7" title="Picture placeholder frame"/>
          <p:cNvSpPr/>
          <p:nvPr/>
        </p:nvSpPr>
        <p:spPr>
          <a:xfrm>
            <a:off x="1218883" y="1803400"/>
            <a:ext cx="6602280" cy="42672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title="Picture placeholder"/>
          <p:cNvSpPr>
            <a:spLocks noGrp="1"/>
          </p:cNvSpPr>
          <p:nvPr>
            <p:ph type="pic" idx="1"/>
          </p:nvPr>
        </p:nvSpPr>
        <p:spPr>
          <a:xfrm>
            <a:off x="1338739" y="1925320"/>
            <a:ext cx="6362567" cy="4023360"/>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011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8" name="Rounded Rectangle 7"/>
          <p:cNvSpPr/>
          <p:nvPr/>
        </p:nvSpPr>
        <p:spPr>
          <a:xfrm>
            <a:off x="304721" y="301752"/>
            <a:ext cx="11579384" cy="6254496"/>
          </a:xfrm>
          <a:prstGeom prst="roundRect">
            <a:avLst>
              <a:gd name="adj" fmla="val 2341"/>
            </a:avLst>
          </a:prstGeom>
          <a:solidFill>
            <a:srgbClr val="FFFFFF"/>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D74D42E0-553F-45B0-A14E-302DD55B35FC}" type="datetime1">
              <a:rPr lang="en-US" smtClean="0"/>
              <a:t>1/19/2016</a:t>
            </a:fld>
            <a:endParaRPr lang="en-US"/>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en-US" smtClean="0"/>
              <a:pPr/>
              <a:t>‹#›</a:t>
            </a:fld>
            <a:endParaRPr lang="en-US"/>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226723943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77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Unit B</a:t>
            </a:r>
          </a:p>
          <a:p>
            <a:r>
              <a:rPr lang="en-US" dirty="0" smtClean="0"/>
              <a:t>Chapters 14 &amp; 15</a:t>
            </a:r>
            <a:endParaRPr lang="en-US" dirty="0"/>
          </a:p>
        </p:txBody>
      </p:sp>
      <p:sp>
        <p:nvSpPr>
          <p:cNvPr id="2" name="Title 1"/>
          <p:cNvSpPr>
            <a:spLocks noGrp="1"/>
          </p:cNvSpPr>
          <p:nvPr>
            <p:ph type="ctrTitle"/>
          </p:nvPr>
        </p:nvSpPr>
        <p:spPr/>
        <p:txBody>
          <a:bodyPr/>
          <a:lstStyle/>
          <a:p>
            <a:r>
              <a:rPr lang="en-US" dirty="0" smtClean="0"/>
              <a:t>Reproduction and Human Development</a:t>
            </a:r>
            <a:endParaRPr lang="en-US" dirty="0"/>
          </a:p>
        </p:txBody>
      </p:sp>
      <p:sp>
        <p:nvSpPr>
          <p:cNvPr id="9" name="TextBox 8"/>
          <p:cNvSpPr txBox="1"/>
          <p:nvPr/>
        </p:nvSpPr>
        <p:spPr>
          <a:xfrm>
            <a:off x="1065212" y="457200"/>
            <a:ext cx="3124200" cy="1089529"/>
          </a:xfrm>
          <a:prstGeom prst="rect">
            <a:avLst/>
          </a:prstGeom>
          <a:noFill/>
        </p:spPr>
        <p:txBody>
          <a:bodyPr wrap="square" rtlCol="0">
            <a:spAutoFit/>
          </a:bodyPr>
          <a:lstStyle/>
          <a:p>
            <a:pPr>
              <a:lnSpc>
                <a:spcPct val="90000"/>
              </a:lnSpc>
            </a:pPr>
            <a:r>
              <a:rPr lang="en-US" sz="2400" dirty="0" smtClean="0">
                <a:solidFill>
                  <a:schemeClr val="tx2"/>
                </a:solidFill>
              </a:rPr>
              <a:t>R Redding</a:t>
            </a:r>
            <a:endParaRPr lang="en-US" sz="2400" dirty="0">
              <a:solidFill>
                <a:schemeClr val="tx2"/>
              </a:solidFill>
            </a:endParaRPr>
          </a:p>
          <a:p>
            <a:pPr>
              <a:lnSpc>
                <a:spcPct val="90000"/>
              </a:lnSpc>
            </a:pPr>
            <a:r>
              <a:rPr lang="en-US" sz="2400" dirty="0" smtClean="0">
                <a:solidFill>
                  <a:schemeClr val="tx2"/>
                </a:solidFill>
              </a:rPr>
              <a:t>RWS </a:t>
            </a:r>
          </a:p>
          <a:p>
            <a:pPr>
              <a:lnSpc>
                <a:spcPct val="90000"/>
              </a:lnSpc>
            </a:pPr>
            <a:r>
              <a:rPr lang="en-US" sz="2400" dirty="0" smtClean="0">
                <a:solidFill>
                  <a:schemeClr val="tx2"/>
                </a:solidFill>
              </a:rPr>
              <a:t>Biology 30</a:t>
            </a:r>
            <a:endParaRPr lang="en-US" sz="2400" dirty="0">
              <a:solidFill>
                <a:schemeClr val="tx2"/>
              </a:solidFill>
            </a:endParaRPr>
          </a:p>
        </p:txBody>
      </p:sp>
      <p:pic>
        <p:nvPicPr>
          <p:cNvPr id="1026" name="Picture 2" descr="http://lowres.cartoonstock.com/science-mucous-bacterias-micro_organism-biologist-bacteria-jhan1713_low.jpg"/>
          <p:cNvPicPr>
            <a:picLocks noGrp="1" noChangeAspect="1" noChangeArrowheads="1"/>
          </p:cNvPicPr>
          <p:nvPr>
            <p:ph type="pic" idx="10"/>
          </p:nvPr>
        </p:nvPicPr>
        <p:blipFill>
          <a:blip r:embed="rId3">
            <a:extLst>
              <a:ext uri="{28A0092B-C50C-407E-A947-70E740481C1C}">
                <a14:useLocalDpi xmlns:a14="http://schemas.microsoft.com/office/drawing/2010/main" val="0"/>
              </a:ext>
            </a:extLst>
          </a:blip>
          <a:srcRect l="1944" r="1944"/>
          <a:stretch>
            <a:fillRect/>
          </a:stretch>
        </p:blipFill>
        <p:spPr bwMode="auto">
          <a:xfrm rot="20787267">
            <a:off x="1030436" y="2301126"/>
            <a:ext cx="2467083" cy="32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413" y="1803400"/>
            <a:ext cx="6248400" cy="4267200"/>
          </a:xfrm>
        </p:spPr>
        <p:txBody>
          <a:bodyPr>
            <a:normAutofit/>
          </a:bodyPr>
          <a:lstStyle/>
          <a:p>
            <a:r>
              <a:rPr lang="en-US" dirty="0"/>
              <a:t>The uterus is a muscular organ that holds and nourishes a developing fetus. The uterus is normally about the size and shape of a pear, but it expands to </a:t>
            </a:r>
            <a:r>
              <a:rPr lang="en-US" dirty="0" smtClean="0"/>
              <a:t>many times it’s size.</a:t>
            </a:r>
          </a:p>
          <a:p>
            <a:r>
              <a:rPr lang="en-US" dirty="0"/>
              <a:t>The lining of the uterus, called the endometrium, is richly supplied with blood vessels to provide nutrients for the fetus. </a:t>
            </a:r>
            <a:endParaRPr lang="en-US" dirty="0" smtClean="0"/>
          </a:p>
          <a:p>
            <a:r>
              <a:rPr lang="en-US" dirty="0"/>
              <a:t>At its upper end, the uterus connects to the oviducts. At its base, the uterus forms a narrow opening called the </a:t>
            </a:r>
            <a:r>
              <a:rPr lang="en-US" b="1" dirty="0"/>
              <a:t>cervix</a:t>
            </a:r>
            <a:r>
              <a:rPr lang="en-US" dirty="0"/>
              <a:t>. The cervix, in turn, connects to the </a:t>
            </a:r>
            <a:r>
              <a:rPr lang="en-US" dirty="0" smtClean="0"/>
              <a:t>vagina.</a:t>
            </a:r>
          </a:p>
          <a:p>
            <a:endParaRPr lang="en-US" dirty="0"/>
          </a:p>
        </p:txBody>
      </p:sp>
      <p:sp>
        <p:nvSpPr>
          <p:cNvPr id="3" name="Title 2"/>
          <p:cNvSpPr>
            <a:spLocks noGrp="1"/>
          </p:cNvSpPr>
          <p:nvPr>
            <p:ph type="title"/>
          </p:nvPr>
        </p:nvSpPr>
        <p:spPr/>
        <p:txBody>
          <a:bodyPr/>
          <a:lstStyle/>
          <a:p>
            <a:r>
              <a:rPr lang="en-US" dirty="0" smtClean="0"/>
              <a:t>The Uterus and Vagina</a:t>
            </a:r>
            <a:endParaRPr lang="en-US" dirty="0"/>
          </a:p>
        </p:txBody>
      </p:sp>
      <p:pic>
        <p:nvPicPr>
          <p:cNvPr id="5" name="Picture 4"/>
          <p:cNvPicPr>
            <a:picLocks noChangeAspect="1"/>
          </p:cNvPicPr>
          <p:nvPr/>
        </p:nvPicPr>
        <p:blipFill rotWithShape="1">
          <a:blip r:embed="rId2"/>
          <a:srcRect l="23646" t="26042" r="47071" b="46875"/>
          <a:stretch/>
        </p:blipFill>
        <p:spPr>
          <a:xfrm>
            <a:off x="6704012" y="2743200"/>
            <a:ext cx="4982307" cy="2590800"/>
          </a:xfrm>
          <a:prstGeom prst="rect">
            <a:avLst/>
          </a:prstGeom>
        </p:spPr>
      </p:pic>
    </p:spTree>
    <p:extLst>
      <p:ext uri="{BB962C8B-B14F-4D97-AF65-F5344CB8AC3E}">
        <p14:creationId xmlns:p14="http://schemas.microsoft.com/office/powerpoint/2010/main" val="30500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574" t="28125" r="24231" b="11458"/>
          <a:stretch/>
        </p:blipFill>
        <p:spPr>
          <a:xfrm>
            <a:off x="1065212" y="-152400"/>
            <a:ext cx="9982200" cy="6892471"/>
          </a:xfrm>
          <a:prstGeom prst="rect">
            <a:avLst/>
          </a:prstGeom>
        </p:spPr>
      </p:pic>
    </p:spTree>
    <p:extLst>
      <p:ext uri="{BB962C8B-B14F-4D97-AF65-F5344CB8AC3E}">
        <p14:creationId xmlns:p14="http://schemas.microsoft.com/office/powerpoint/2010/main" val="178788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1492" r="21492"/>
          <a:stretch>
            <a:fillRect/>
          </a:stretch>
        </p:blipFill>
        <p:spPr>
          <a:xfrm>
            <a:off x="1141412" y="2475063"/>
            <a:ext cx="2218290" cy="2921726"/>
          </a:xfrm>
        </p:spPr>
      </p:pic>
      <p:sp>
        <p:nvSpPr>
          <p:cNvPr id="3" name="Subtitle 2"/>
          <p:cNvSpPr>
            <a:spLocks noGrp="1"/>
          </p:cNvSpPr>
          <p:nvPr>
            <p:ph type="subTitle" idx="1"/>
          </p:nvPr>
        </p:nvSpPr>
        <p:spPr>
          <a:xfrm>
            <a:off x="3736198" y="3288936"/>
            <a:ext cx="7075836" cy="2578463"/>
          </a:xfrm>
        </p:spPr>
        <p:txBody>
          <a:bodyPr>
            <a:noAutofit/>
          </a:bodyPr>
          <a:lstStyle/>
          <a:p>
            <a:pPr marL="457200" indent="-457200">
              <a:buFont typeface="Arial" panose="020B0604020202020204" pitchFamily="34" charset="0"/>
              <a:buChar char="•"/>
            </a:pPr>
            <a:r>
              <a:rPr lang="en-US" sz="2800" dirty="0" smtClean="0"/>
              <a:t>Re-Read this section for review</a:t>
            </a:r>
          </a:p>
          <a:p>
            <a:pPr marL="457200" indent="-457200">
              <a:buFont typeface="Arial" panose="020B0604020202020204" pitchFamily="34" charset="0"/>
              <a:buChar char="•"/>
            </a:pPr>
            <a:r>
              <a:rPr lang="en-US" sz="2800" dirty="0" smtClean="0"/>
              <a:t>Make note of any key terms or new terminology</a:t>
            </a:r>
          </a:p>
          <a:p>
            <a:pPr marL="457200" indent="-457200">
              <a:buFont typeface="Arial" panose="020B0604020202020204" pitchFamily="34" charset="0"/>
              <a:buChar char="•"/>
            </a:pPr>
            <a:r>
              <a:rPr lang="en-US" sz="2800" dirty="0" smtClean="0"/>
              <a:t>Complete the Section 14.1 review on Page 485: Questions 1-4, 7-8</a:t>
            </a:r>
            <a:endParaRPr lang="en-US" sz="2800" dirty="0"/>
          </a:p>
        </p:txBody>
      </p:sp>
      <p:sp>
        <p:nvSpPr>
          <p:cNvPr id="4" name="Title 3"/>
          <p:cNvSpPr>
            <a:spLocks noGrp="1"/>
          </p:cNvSpPr>
          <p:nvPr>
            <p:ph type="ctrTitle"/>
          </p:nvPr>
        </p:nvSpPr>
        <p:spPr>
          <a:xfrm>
            <a:off x="3748562" y="1663337"/>
            <a:ext cx="7079821" cy="1625599"/>
          </a:xfrm>
        </p:spPr>
        <p:txBody>
          <a:bodyPr>
            <a:normAutofit/>
          </a:bodyPr>
          <a:lstStyle/>
          <a:p>
            <a:r>
              <a:rPr lang="en-US" sz="7200" b="1" dirty="0" smtClean="0"/>
              <a:t>Homework:</a:t>
            </a:r>
            <a:endParaRPr lang="en-US" sz="7200" b="1" dirty="0"/>
          </a:p>
        </p:txBody>
      </p:sp>
    </p:spTree>
    <p:extLst>
      <p:ext uri="{BB962C8B-B14F-4D97-AF65-F5344CB8AC3E}">
        <p14:creationId xmlns:p14="http://schemas.microsoft.com/office/powerpoint/2010/main" val="245568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infection that is transmitted only or mainly by sexual contact is generally known as a sexually transmitted infection, or </a:t>
            </a:r>
            <a:r>
              <a:rPr lang="en-US" b="1" dirty="0" smtClean="0"/>
              <a:t>STI</a:t>
            </a:r>
            <a:r>
              <a:rPr lang="en-US" dirty="0" smtClean="0"/>
              <a:t>.</a:t>
            </a:r>
          </a:p>
          <a:p>
            <a:r>
              <a:rPr lang="en-US" dirty="0"/>
              <a:t>STIs may be caused by viruses, bacteria, and parasites. STIs of greatest concern are those caused by viruses and bacteria. </a:t>
            </a:r>
            <a:endParaRPr lang="en-US" dirty="0" smtClean="0"/>
          </a:p>
          <a:p>
            <a:r>
              <a:rPr lang="en-US" dirty="0" smtClean="0"/>
              <a:t>The </a:t>
            </a:r>
            <a:r>
              <a:rPr lang="en-US" dirty="0"/>
              <a:t>most common </a:t>
            </a:r>
            <a:r>
              <a:rPr lang="en-US" u="sng" dirty="0"/>
              <a:t>viral STIs </a:t>
            </a:r>
            <a:r>
              <a:rPr lang="en-US" dirty="0"/>
              <a:t>are HIV/AIDS, hepatitis, genital herpes, and human papilloma virus (HPV). </a:t>
            </a:r>
            <a:endParaRPr lang="en-US" dirty="0" smtClean="0"/>
          </a:p>
          <a:p>
            <a:r>
              <a:rPr lang="en-US" dirty="0" smtClean="0"/>
              <a:t>The </a:t>
            </a:r>
            <a:r>
              <a:rPr lang="en-US" dirty="0"/>
              <a:t>most common </a:t>
            </a:r>
            <a:r>
              <a:rPr lang="en-US" u="sng" dirty="0"/>
              <a:t>bacterial STIs </a:t>
            </a:r>
            <a:r>
              <a:rPr lang="en-US" dirty="0"/>
              <a:t>are chlamydia, gonorrhea, and syphilis. </a:t>
            </a:r>
          </a:p>
        </p:txBody>
      </p:sp>
      <p:sp>
        <p:nvSpPr>
          <p:cNvPr id="3" name="Title 2"/>
          <p:cNvSpPr>
            <a:spLocks noGrp="1"/>
          </p:cNvSpPr>
          <p:nvPr>
            <p:ph type="title"/>
          </p:nvPr>
        </p:nvSpPr>
        <p:spPr/>
        <p:txBody>
          <a:bodyPr/>
          <a:lstStyle/>
          <a:p>
            <a:r>
              <a:rPr lang="en-US" dirty="0"/>
              <a:t>Chapter 14 – The Continuance of Life</a:t>
            </a:r>
            <a:br>
              <a:rPr lang="en-US" dirty="0"/>
            </a:br>
            <a:r>
              <a:rPr lang="en-US" dirty="0" smtClean="0"/>
              <a:t>14.2 The Effect of STIs on the Reproductive Systems</a:t>
            </a:r>
            <a:endParaRPr lang="en-US" dirty="0"/>
          </a:p>
        </p:txBody>
      </p:sp>
    </p:spTree>
    <p:extLst>
      <p:ext uri="{BB962C8B-B14F-4D97-AF65-F5344CB8AC3E}">
        <p14:creationId xmlns:p14="http://schemas.microsoft.com/office/powerpoint/2010/main" val="292758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acronym AIDS stands for </a:t>
            </a:r>
            <a:r>
              <a:rPr lang="en-US" u="sng" dirty="0"/>
              <a:t>acquired </a:t>
            </a:r>
            <a:r>
              <a:rPr lang="en-US" u="sng" dirty="0" smtClean="0"/>
              <a:t>immunodeficiency </a:t>
            </a:r>
            <a:r>
              <a:rPr lang="en-US" u="sng" dirty="0"/>
              <a:t>syndrome</a:t>
            </a:r>
            <a:r>
              <a:rPr lang="en-US" dirty="0"/>
              <a:t>. </a:t>
            </a:r>
            <a:endParaRPr lang="en-US" dirty="0" smtClean="0"/>
          </a:p>
          <a:p>
            <a:r>
              <a:rPr lang="en-US" dirty="0" smtClean="0"/>
              <a:t>AIDS </a:t>
            </a:r>
            <a:r>
              <a:rPr lang="en-US" dirty="0"/>
              <a:t>is caused by a group of related viruses that are collectively called </a:t>
            </a:r>
            <a:r>
              <a:rPr lang="en-US" u="sng" dirty="0"/>
              <a:t>human </a:t>
            </a:r>
            <a:r>
              <a:rPr lang="en-US" u="sng" dirty="0" smtClean="0"/>
              <a:t>immunodeficiency </a:t>
            </a:r>
            <a:r>
              <a:rPr lang="en-US" u="sng" dirty="0"/>
              <a:t>virus</a:t>
            </a:r>
            <a:r>
              <a:rPr lang="en-US" dirty="0"/>
              <a:t>, or HIV. </a:t>
            </a:r>
            <a:endParaRPr lang="en-US" dirty="0" smtClean="0"/>
          </a:p>
          <a:p>
            <a:r>
              <a:rPr lang="en-US" dirty="0" smtClean="0"/>
              <a:t>HIV </a:t>
            </a:r>
            <a:r>
              <a:rPr lang="en-US" dirty="0"/>
              <a:t>attacks a particular form of white blood cell known as helper T cells, which form part of the immune system. </a:t>
            </a:r>
            <a:endParaRPr lang="en-US" dirty="0" smtClean="0"/>
          </a:p>
          <a:p>
            <a:r>
              <a:rPr lang="en-US" dirty="0" smtClean="0"/>
              <a:t>As </a:t>
            </a:r>
            <a:r>
              <a:rPr lang="en-US" dirty="0"/>
              <a:t>the level of helper T cells in the blood decreases, the infected person becomes more vulnerable to infections that may lead to sickness and death in people who are diagnosed with acute AIDS.</a:t>
            </a:r>
          </a:p>
        </p:txBody>
      </p:sp>
      <p:sp>
        <p:nvSpPr>
          <p:cNvPr id="3" name="Title 2"/>
          <p:cNvSpPr>
            <a:spLocks noGrp="1"/>
          </p:cNvSpPr>
          <p:nvPr>
            <p:ph type="title"/>
          </p:nvPr>
        </p:nvSpPr>
        <p:spPr/>
        <p:txBody>
          <a:bodyPr/>
          <a:lstStyle/>
          <a:p>
            <a:r>
              <a:rPr lang="en-US" dirty="0"/>
              <a:t>HIV/AIDS</a:t>
            </a:r>
          </a:p>
        </p:txBody>
      </p:sp>
    </p:spTree>
    <p:extLst>
      <p:ext uri="{BB962C8B-B14F-4D97-AF65-F5344CB8AC3E}">
        <p14:creationId xmlns:p14="http://schemas.microsoft.com/office/powerpoint/2010/main" val="340070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group of diseases known as hepatitis includes three types of viral infections: hepatitis A, B, and C. </a:t>
            </a:r>
            <a:endParaRPr lang="en-US" dirty="0" smtClean="0"/>
          </a:p>
          <a:p>
            <a:r>
              <a:rPr lang="en-US" b="1" dirty="0" smtClean="0"/>
              <a:t>Hepatitis </a:t>
            </a:r>
            <a:r>
              <a:rPr lang="en-US" b="1" dirty="0"/>
              <a:t>A </a:t>
            </a:r>
            <a:r>
              <a:rPr lang="en-US" dirty="0"/>
              <a:t>is usually contracted by drinking water that is contaminated with fecal material. As well, it can be transmitted through oral or anal contact. </a:t>
            </a:r>
            <a:endParaRPr lang="en-US" dirty="0" smtClean="0"/>
          </a:p>
          <a:p>
            <a:r>
              <a:rPr lang="en-US" b="1" dirty="0" smtClean="0"/>
              <a:t>Hepatitis </a:t>
            </a:r>
            <a:r>
              <a:rPr lang="en-US" b="1" dirty="0"/>
              <a:t>B </a:t>
            </a:r>
            <a:r>
              <a:rPr lang="en-US" dirty="0"/>
              <a:t>is spread in the same way as HIV—through sexual contact or through other contact with infected body </a:t>
            </a:r>
            <a:r>
              <a:rPr lang="en-US" dirty="0" smtClean="0"/>
              <a:t>fluids </a:t>
            </a:r>
            <a:r>
              <a:rPr lang="en-US" dirty="0"/>
              <a:t>or blood. For this reason, hepatitis B is considered to be an STI. </a:t>
            </a:r>
            <a:endParaRPr lang="en-US" dirty="0" smtClean="0"/>
          </a:p>
          <a:p>
            <a:r>
              <a:rPr lang="en-US" b="1" dirty="0" smtClean="0"/>
              <a:t>Hepatitis </a:t>
            </a:r>
            <a:r>
              <a:rPr lang="en-US" b="1" dirty="0"/>
              <a:t>C </a:t>
            </a:r>
            <a:r>
              <a:rPr lang="en-US" dirty="0"/>
              <a:t>is transmitted through blood to blood contact with infected needles or syringes.</a:t>
            </a:r>
          </a:p>
        </p:txBody>
      </p:sp>
      <p:sp>
        <p:nvSpPr>
          <p:cNvPr id="3" name="Title 2"/>
          <p:cNvSpPr>
            <a:spLocks noGrp="1"/>
          </p:cNvSpPr>
          <p:nvPr>
            <p:ph type="title"/>
          </p:nvPr>
        </p:nvSpPr>
        <p:spPr/>
        <p:txBody>
          <a:bodyPr/>
          <a:lstStyle/>
          <a:p>
            <a:r>
              <a:rPr lang="en-US" dirty="0"/>
              <a:t>Hepatitis</a:t>
            </a:r>
          </a:p>
        </p:txBody>
      </p:sp>
    </p:spTree>
    <p:extLst>
      <p:ext uri="{BB962C8B-B14F-4D97-AF65-F5344CB8AC3E}">
        <p14:creationId xmlns:p14="http://schemas.microsoft.com/office/powerpoint/2010/main" val="319615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0"/>
          </p:nvPr>
        </p:nvSpPr>
        <p:spPr/>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rotWithShape="1">
          <a:blip r:embed="rId2"/>
          <a:srcRect l="23060" t="45833" r="27159" b="18750"/>
          <a:stretch/>
        </p:blipFill>
        <p:spPr>
          <a:xfrm>
            <a:off x="608012" y="1447800"/>
            <a:ext cx="10826143" cy="4330457"/>
          </a:xfrm>
          <a:prstGeom prst="rect">
            <a:avLst/>
          </a:prstGeom>
        </p:spPr>
      </p:pic>
    </p:spTree>
    <p:extLst>
      <p:ext uri="{BB962C8B-B14F-4D97-AF65-F5344CB8AC3E}">
        <p14:creationId xmlns:p14="http://schemas.microsoft.com/office/powerpoint/2010/main" val="350626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2209800"/>
            <a:ext cx="11078013" cy="4100512"/>
          </a:xfrm>
        </p:spPr>
        <p:txBody>
          <a:bodyPr>
            <a:normAutofit/>
          </a:bodyPr>
          <a:lstStyle/>
          <a:p>
            <a:r>
              <a:rPr lang="en-US" dirty="0"/>
              <a:t>Genital herpes is an extremely common viral STI. </a:t>
            </a:r>
            <a:endParaRPr lang="en-US" dirty="0" smtClean="0"/>
          </a:p>
          <a:p>
            <a:r>
              <a:rPr lang="en-US" dirty="0" smtClean="0"/>
              <a:t>The </a:t>
            </a:r>
            <a:r>
              <a:rPr lang="en-US" dirty="0"/>
              <a:t>Canadian health system does not maintain statistics on rates of herpes infection. </a:t>
            </a:r>
            <a:endParaRPr lang="en-US" dirty="0" smtClean="0"/>
          </a:p>
          <a:p>
            <a:r>
              <a:rPr lang="en-US" dirty="0" smtClean="0"/>
              <a:t>Based </a:t>
            </a:r>
            <a:r>
              <a:rPr lang="en-US" dirty="0"/>
              <a:t>on international data, however, researchers estimate that almost one in three sexually active people in Canada has genital herpes and this number is rising. </a:t>
            </a:r>
            <a:endParaRPr lang="en-US" dirty="0" smtClean="0"/>
          </a:p>
          <a:p>
            <a:r>
              <a:rPr lang="en-US" dirty="0"/>
              <a:t>Genital herpes is a viral STI that is caused by one of two herpes viruses: herpes simplex 1 (HSV 1) or herpes simplex 2 (HSV 2). </a:t>
            </a:r>
            <a:endParaRPr lang="en-US" dirty="0" smtClean="0"/>
          </a:p>
          <a:p>
            <a:r>
              <a:rPr lang="en-US" dirty="0" smtClean="0"/>
              <a:t>HSV </a:t>
            </a:r>
            <a:r>
              <a:rPr lang="en-US" dirty="0"/>
              <a:t>2 is more likely to be acquired through genital contact, causing genital herpes. HSV 1 commonly causes infections of the mouth (such as cold sores), but also causes genital infections</a:t>
            </a:r>
          </a:p>
        </p:txBody>
      </p:sp>
      <p:sp>
        <p:nvSpPr>
          <p:cNvPr id="3" name="Title 2"/>
          <p:cNvSpPr>
            <a:spLocks noGrp="1"/>
          </p:cNvSpPr>
          <p:nvPr>
            <p:ph type="title"/>
          </p:nvPr>
        </p:nvSpPr>
        <p:spPr/>
        <p:txBody>
          <a:bodyPr/>
          <a:lstStyle/>
          <a:p>
            <a:r>
              <a:rPr lang="en-US" dirty="0" smtClean="0"/>
              <a:t>Genital Herpes</a:t>
            </a:r>
            <a:endParaRPr lang="en-US" dirty="0"/>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7237">
            <a:off x="7531736" y="647699"/>
            <a:ext cx="3918761" cy="1905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412" y="2438400"/>
            <a:ext cx="10209531" cy="3632200"/>
          </a:xfrm>
        </p:spPr>
        <p:txBody>
          <a:bodyPr>
            <a:normAutofit lnSpcReduction="10000"/>
          </a:bodyPr>
          <a:lstStyle/>
          <a:p>
            <a:r>
              <a:rPr lang="en-US" dirty="0"/>
              <a:t>The group of viruses known as human papilloma virus (HPV) is responsible for a condition known as genital warts. Like herpes, HPV infection is very common in North America. </a:t>
            </a:r>
            <a:endParaRPr lang="en-US" dirty="0" smtClean="0"/>
          </a:p>
          <a:p>
            <a:r>
              <a:rPr lang="en-US" dirty="0" smtClean="0"/>
              <a:t>It </a:t>
            </a:r>
            <a:r>
              <a:rPr lang="en-US" dirty="0"/>
              <a:t>is transmitted by skin-to-skin contact. </a:t>
            </a:r>
            <a:r>
              <a:rPr lang="en-US" dirty="0" smtClean="0"/>
              <a:t>(Many </a:t>
            </a:r>
            <a:r>
              <a:rPr lang="en-US" dirty="0"/>
              <a:t>people who are infected with HPV develop </a:t>
            </a:r>
            <a:r>
              <a:rPr lang="en-US" dirty="0" smtClean="0"/>
              <a:t>flat </a:t>
            </a:r>
            <a:r>
              <a:rPr lang="en-US" dirty="0"/>
              <a:t>or raised warts around the genital area. </a:t>
            </a:r>
            <a:endParaRPr lang="en-US" dirty="0" smtClean="0"/>
          </a:p>
          <a:p>
            <a:r>
              <a:rPr lang="en-US" dirty="0" smtClean="0"/>
              <a:t>Many </a:t>
            </a:r>
            <a:r>
              <a:rPr lang="en-US" dirty="0"/>
              <a:t>others, however, show no symptoms. Because the direct symptoms of an HPV infection are not always obvious, many people carry the virus without knowing it. </a:t>
            </a:r>
            <a:endParaRPr lang="en-US" dirty="0" smtClean="0"/>
          </a:p>
          <a:p>
            <a:r>
              <a:rPr lang="en-US" dirty="0" smtClean="0"/>
              <a:t>This </a:t>
            </a:r>
            <a:r>
              <a:rPr lang="en-US" dirty="0"/>
              <a:t>is a health concern because HPV can lead to more serious disorders.</a:t>
            </a:r>
          </a:p>
        </p:txBody>
      </p:sp>
      <p:sp>
        <p:nvSpPr>
          <p:cNvPr id="3" name="Title 2"/>
          <p:cNvSpPr>
            <a:spLocks noGrp="1"/>
          </p:cNvSpPr>
          <p:nvPr>
            <p:ph type="title"/>
          </p:nvPr>
        </p:nvSpPr>
        <p:spPr/>
        <p:txBody>
          <a:bodyPr/>
          <a:lstStyle/>
          <a:p>
            <a:r>
              <a:rPr lang="en-US" dirty="0"/>
              <a:t>Human Papilloma Virus (HPV)</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0615">
            <a:off x="8846019" y="757963"/>
            <a:ext cx="2760933" cy="16844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51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Chlamydia is a potentially dangerous infection caused by the bacterium Chlamydia trachomatis. It is the most common bacterial STI in Canada, with more than 55 000 new cases reported each year. </a:t>
            </a:r>
            <a:endParaRPr lang="en-US" dirty="0" smtClean="0"/>
          </a:p>
          <a:p>
            <a:r>
              <a:rPr lang="en-US" dirty="0" smtClean="0"/>
              <a:t>People </a:t>
            </a:r>
            <a:r>
              <a:rPr lang="en-US" dirty="0"/>
              <a:t>between the ages of 15 and 24 account for the majority of new cases. The rate of infection in young women is more than twice the rate in young men.</a:t>
            </a:r>
          </a:p>
        </p:txBody>
      </p:sp>
      <p:sp>
        <p:nvSpPr>
          <p:cNvPr id="4" name="Title 3"/>
          <p:cNvSpPr>
            <a:spLocks noGrp="1"/>
          </p:cNvSpPr>
          <p:nvPr>
            <p:ph type="title"/>
          </p:nvPr>
        </p:nvSpPr>
        <p:spPr/>
        <p:txBody>
          <a:bodyPr/>
          <a:lstStyle/>
          <a:p>
            <a:r>
              <a:rPr lang="en-US" dirty="0" smtClean="0"/>
              <a:t>Chlamydia</a:t>
            </a:r>
            <a:endParaRPr lang="en-US" dirty="0"/>
          </a:p>
        </p:txBody>
      </p:sp>
      <p:pic>
        <p:nvPicPr>
          <p:cNvPr id="5" name="Picture 21" descr="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92839" y="1803400"/>
            <a:ext cx="5534074"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55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the male and female reproductive systems include a pair of gonads. The </a:t>
            </a:r>
            <a:r>
              <a:rPr lang="en-US" b="1" dirty="0"/>
              <a:t>gonads</a:t>
            </a:r>
            <a:r>
              <a:rPr lang="en-US" dirty="0"/>
              <a:t> (testes and ovaries) are the organs that produce reproductive cells: sperm in males and eggs in females. </a:t>
            </a:r>
            <a:endParaRPr lang="en-US" dirty="0" smtClean="0"/>
          </a:p>
          <a:p>
            <a:r>
              <a:rPr lang="en-US" dirty="0"/>
              <a:t>The male and female reproductive cells are also called </a:t>
            </a:r>
            <a:r>
              <a:rPr lang="en-US" b="1" dirty="0"/>
              <a:t>gametes</a:t>
            </a:r>
            <a:r>
              <a:rPr lang="en-US" dirty="0" smtClean="0"/>
              <a:t>.</a:t>
            </a:r>
          </a:p>
          <a:p>
            <a:r>
              <a:rPr lang="en-US" dirty="0"/>
              <a:t>The gonads also produce sex hormones. </a:t>
            </a:r>
            <a:r>
              <a:rPr lang="en-US" b="1" dirty="0"/>
              <a:t>Sex hormones </a:t>
            </a:r>
            <a:r>
              <a:rPr lang="en-US" dirty="0"/>
              <a:t>are the chemical compounds that control the development and function of the reproductive system.</a:t>
            </a:r>
          </a:p>
        </p:txBody>
      </p:sp>
      <p:sp>
        <p:nvSpPr>
          <p:cNvPr id="3" name="Title 2"/>
          <p:cNvSpPr>
            <a:spLocks noGrp="1"/>
          </p:cNvSpPr>
          <p:nvPr>
            <p:ph type="title"/>
          </p:nvPr>
        </p:nvSpPr>
        <p:spPr/>
        <p:txBody>
          <a:bodyPr/>
          <a:lstStyle/>
          <a:p>
            <a:r>
              <a:rPr lang="en-US" dirty="0" smtClean="0"/>
              <a:t>Chapter 14 – The Continuance of Life</a:t>
            </a:r>
            <a:br>
              <a:rPr lang="en-US" dirty="0" smtClean="0"/>
            </a:br>
            <a:r>
              <a:rPr lang="en-US" dirty="0" smtClean="0"/>
              <a:t>14.1 The Male and Female Reproductive Systems</a:t>
            </a:r>
            <a:endParaRPr lang="en-US" dirty="0"/>
          </a:p>
        </p:txBody>
      </p:sp>
    </p:spTree>
    <p:extLst>
      <p:ext uri="{BB962C8B-B14F-4D97-AF65-F5344CB8AC3E}">
        <p14:creationId xmlns:p14="http://schemas.microsoft.com/office/powerpoint/2010/main" val="32016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a:srcRect l="25008" t="39589" r="49451" b="23501"/>
          <a:stretch/>
        </p:blipFill>
        <p:spPr>
          <a:xfrm>
            <a:off x="6627812" y="1803400"/>
            <a:ext cx="4595446" cy="3733800"/>
          </a:xfrm>
          <a:prstGeom prst="rect">
            <a:avLst/>
          </a:prstGeom>
        </p:spPr>
      </p:pic>
      <p:sp>
        <p:nvSpPr>
          <p:cNvPr id="3" name="Content Placeholder 2"/>
          <p:cNvSpPr>
            <a:spLocks noGrp="1"/>
          </p:cNvSpPr>
          <p:nvPr>
            <p:ph sz="half" idx="1"/>
          </p:nvPr>
        </p:nvSpPr>
        <p:spPr/>
        <p:txBody>
          <a:bodyPr/>
          <a:lstStyle/>
          <a:p>
            <a:r>
              <a:rPr lang="en-US" dirty="0"/>
              <a:t>Gonorrhea is the second most widespread bacterial STI in Canada. Some of the effects of gonorrhea are similar to the effects of other bacterial infections, such as chlamydia. In fact, the two infections are often found together. In contrast to chlamydia, however, the reported rate of infection is almost twice as high in men as in women. </a:t>
            </a:r>
          </a:p>
        </p:txBody>
      </p:sp>
      <p:sp>
        <p:nvSpPr>
          <p:cNvPr id="4" name="Title 3"/>
          <p:cNvSpPr>
            <a:spLocks noGrp="1"/>
          </p:cNvSpPr>
          <p:nvPr>
            <p:ph type="title"/>
          </p:nvPr>
        </p:nvSpPr>
        <p:spPr/>
        <p:txBody>
          <a:bodyPr/>
          <a:lstStyle/>
          <a:p>
            <a:r>
              <a:rPr lang="en-US" dirty="0"/>
              <a:t>Gonorrhea</a:t>
            </a:r>
          </a:p>
        </p:txBody>
      </p:sp>
    </p:spTree>
    <p:extLst>
      <p:ext uri="{BB962C8B-B14F-4D97-AF65-F5344CB8AC3E}">
        <p14:creationId xmlns:p14="http://schemas.microsoft.com/office/powerpoint/2010/main" val="21445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Syphilis is the least common of the three bacterial STIs. </a:t>
            </a:r>
            <a:endParaRPr lang="en-US" dirty="0" smtClean="0"/>
          </a:p>
          <a:p>
            <a:r>
              <a:rPr lang="en-US" dirty="0" smtClean="0"/>
              <a:t>Until </a:t>
            </a:r>
            <a:r>
              <a:rPr lang="en-US" dirty="0"/>
              <a:t>very recently, health practitioners thought that eliminating syphilis completely in Canada would be possible. </a:t>
            </a:r>
            <a:endParaRPr lang="en-US" dirty="0" smtClean="0"/>
          </a:p>
          <a:p>
            <a:r>
              <a:rPr lang="en-US" dirty="0" smtClean="0"/>
              <a:t>Unfortunately</a:t>
            </a:r>
            <a:r>
              <a:rPr lang="en-US" dirty="0"/>
              <a:t>, the rate of syphilis infection has increased sharply in Canada since 1997</a:t>
            </a:r>
          </a:p>
        </p:txBody>
      </p:sp>
      <p:sp>
        <p:nvSpPr>
          <p:cNvPr id="4" name="Title 3"/>
          <p:cNvSpPr>
            <a:spLocks noGrp="1"/>
          </p:cNvSpPr>
          <p:nvPr>
            <p:ph type="title"/>
          </p:nvPr>
        </p:nvSpPr>
        <p:spPr/>
        <p:txBody>
          <a:bodyPr/>
          <a:lstStyle/>
          <a:p>
            <a:r>
              <a:rPr lang="en-US" dirty="0" smtClean="0"/>
              <a:t>Syphilis</a:t>
            </a:r>
            <a:endParaRPr lang="en-US" dirty="0"/>
          </a:p>
        </p:txBody>
      </p:sp>
      <p:pic>
        <p:nvPicPr>
          <p:cNvPr id="5" name="Content Placeholder 4"/>
          <p:cNvPicPr>
            <a:picLocks noGrp="1" noChangeAspect="1"/>
          </p:cNvPicPr>
          <p:nvPr>
            <p:ph sz="half" idx="2"/>
          </p:nvPr>
        </p:nvPicPr>
        <p:blipFill rotWithShape="1">
          <a:blip r:embed="rId2"/>
          <a:srcRect l="50829" t="39674" r="23911" b="23501"/>
          <a:stretch/>
        </p:blipFill>
        <p:spPr>
          <a:xfrm>
            <a:off x="6323012" y="1803400"/>
            <a:ext cx="5318415" cy="4359164"/>
          </a:xfrm>
          <a:prstGeom prst="rect">
            <a:avLst/>
          </a:prstGeom>
        </p:spPr>
      </p:pic>
    </p:spTree>
    <p:extLst>
      <p:ext uri="{BB962C8B-B14F-4D97-AF65-F5344CB8AC3E}">
        <p14:creationId xmlns:p14="http://schemas.microsoft.com/office/powerpoint/2010/main" val="140738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1492" r="21492"/>
          <a:stretch>
            <a:fillRect/>
          </a:stretch>
        </p:blipFill>
        <p:spPr>
          <a:xfrm>
            <a:off x="1141412" y="2475063"/>
            <a:ext cx="2218290" cy="2921726"/>
          </a:xfrm>
        </p:spPr>
      </p:pic>
      <p:sp>
        <p:nvSpPr>
          <p:cNvPr id="3" name="Subtitle 2"/>
          <p:cNvSpPr>
            <a:spLocks noGrp="1"/>
          </p:cNvSpPr>
          <p:nvPr>
            <p:ph type="subTitle" idx="1"/>
          </p:nvPr>
        </p:nvSpPr>
        <p:spPr>
          <a:xfrm>
            <a:off x="3736198" y="2743200"/>
            <a:ext cx="7075836" cy="3657600"/>
          </a:xfrm>
        </p:spPr>
        <p:txBody>
          <a:bodyPr>
            <a:noAutofit/>
          </a:bodyPr>
          <a:lstStyle/>
          <a:p>
            <a:pPr marL="457200" indent="-457200">
              <a:buFont typeface="Arial" panose="020B0604020202020204" pitchFamily="34" charset="0"/>
              <a:buChar char="•"/>
            </a:pPr>
            <a:r>
              <a:rPr lang="en-US" sz="2800" dirty="0" smtClean="0"/>
              <a:t>Re-Read this section for review</a:t>
            </a:r>
          </a:p>
          <a:p>
            <a:pPr marL="457200" indent="-457200">
              <a:buFont typeface="Arial" panose="020B0604020202020204" pitchFamily="34" charset="0"/>
              <a:buChar char="•"/>
            </a:pPr>
            <a:r>
              <a:rPr lang="en-US" sz="2800" dirty="0" smtClean="0"/>
              <a:t>Make note of any key terms or new terminology</a:t>
            </a:r>
          </a:p>
          <a:p>
            <a:pPr marL="457200" indent="-457200">
              <a:buFont typeface="Arial" panose="020B0604020202020204" pitchFamily="34" charset="0"/>
              <a:buChar char="•"/>
            </a:pPr>
            <a:r>
              <a:rPr lang="en-US" sz="2800" dirty="0" smtClean="0"/>
              <a:t>Thought lab 14.1: STI Project – presenting to the class!</a:t>
            </a:r>
          </a:p>
          <a:p>
            <a:pPr marL="457200" indent="-457200">
              <a:buFont typeface="Arial" panose="020B0604020202020204" pitchFamily="34" charset="0"/>
              <a:buChar char="•"/>
            </a:pPr>
            <a:r>
              <a:rPr lang="en-US" sz="2800" dirty="0" smtClean="0"/>
              <a:t>Complete the Section 14.2 review on Page 491: Questions 1-5</a:t>
            </a:r>
            <a:endParaRPr lang="en-US" sz="2800" dirty="0"/>
          </a:p>
        </p:txBody>
      </p:sp>
      <p:sp>
        <p:nvSpPr>
          <p:cNvPr id="4" name="Title 3"/>
          <p:cNvSpPr>
            <a:spLocks noGrp="1"/>
          </p:cNvSpPr>
          <p:nvPr>
            <p:ph type="ctrTitle"/>
          </p:nvPr>
        </p:nvSpPr>
        <p:spPr>
          <a:xfrm>
            <a:off x="3748562" y="1295401"/>
            <a:ext cx="7079821" cy="1600199"/>
          </a:xfrm>
        </p:spPr>
        <p:txBody>
          <a:bodyPr>
            <a:normAutofit/>
          </a:bodyPr>
          <a:lstStyle/>
          <a:p>
            <a:r>
              <a:rPr lang="en-US" sz="7200" b="1" dirty="0" smtClean="0"/>
              <a:t>Homework:</a:t>
            </a:r>
            <a:endParaRPr lang="en-US" sz="7200" b="1" dirty="0"/>
          </a:p>
        </p:txBody>
      </p:sp>
    </p:spTree>
    <p:extLst>
      <p:ext uri="{BB962C8B-B14F-4D97-AF65-F5344CB8AC3E}">
        <p14:creationId xmlns:p14="http://schemas.microsoft.com/office/powerpoint/2010/main" val="12825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14 – The Continuance of Life</a:t>
            </a:r>
            <a:br>
              <a:rPr lang="en-US" dirty="0"/>
            </a:br>
            <a:r>
              <a:rPr lang="en-US" dirty="0" smtClean="0"/>
              <a:t>14.3 Hormonal Regulation of the Reproductive System</a:t>
            </a:r>
            <a:endParaRPr lang="en-US" dirty="0"/>
          </a:p>
        </p:txBody>
      </p:sp>
      <p:pic>
        <p:nvPicPr>
          <p:cNvPr id="4" name="Picture 29" descr="T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3012" y="1631324"/>
            <a:ext cx="6934200" cy="4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development of the male sex organs begins before birth. </a:t>
            </a:r>
            <a:endParaRPr lang="en-US" dirty="0" smtClean="0"/>
          </a:p>
          <a:p>
            <a:r>
              <a:rPr lang="en-US" dirty="0" smtClean="0"/>
              <a:t>In </a:t>
            </a:r>
            <a:r>
              <a:rPr lang="en-US" dirty="0"/>
              <a:t>embryos that are genetically male, the Y chromosome carries a gene called the testis-determining factor (TDF) gene. </a:t>
            </a:r>
            <a:endParaRPr lang="en-US" dirty="0" smtClean="0"/>
          </a:p>
          <a:p>
            <a:r>
              <a:rPr lang="en-US" dirty="0" smtClean="0"/>
              <a:t>The </a:t>
            </a:r>
            <a:r>
              <a:rPr lang="en-US" dirty="0"/>
              <a:t>action of this gene triggers the production of the male sex hormones. </a:t>
            </a:r>
            <a:endParaRPr lang="en-US" dirty="0" smtClean="0"/>
          </a:p>
          <a:p>
            <a:r>
              <a:rPr lang="en-US" dirty="0" smtClean="0"/>
              <a:t>The </a:t>
            </a:r>
            <a:r>
              <a:rPr lang="en-US" dirty="0"/>
              <a:t>presence of androgens initiates the development of male sex organs and ducts in the fetus. </a:t>
            </a:r>
          </a:p>
        </p:txBody>
      </p:sp>
      <p:sp>
        <p:nvSpPr>
          <p:cNvPr id="3" name="Title 2"/>
          <p:cNvSpPr>
            <a:spLocks noGrp="1"/>
          </p:cNvSpPr>
          <p:nvPr>
            <p:ph type="title"/>
          </p:nvPr>
        </p:nvSpPr>
        <p:spPr/>
        <p:txBody>
          <a:bodyPr/>
          <a:lstStyle/>
          <a:p>
            <a:r>
              <a:rPr lang="en-US" dirty="0"/>
              <a:t>Sex Hormones and the Male Reproductive System</a:t>
            </a:r>
          </a:p>
        </p:txBody>
      </p:sp>
    </p:spTree>
    <p:extLst>
      <p:ext uri="{BB962C8B-B14F-4D97-AF65-F5344CB8AC3E}">
        <p14:creationId xmlns:p14="http://schemas.microsoft.com/office/powerpoint/2010/main" val="34929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Puberty is the period in which the reproductive system completes its development and becomes fully functional. </a:t>
            </a:r>
            <a:endParaRPr lang="en-US" dirty="0" smtClean="0"/>
          </a:p>
          <a:p>
            <a:r>
              <a:rPr lang="en-US" dirty="0" smtClean="0"/>
              <a:t>Most </a:t>
            </a:r>
            <a:r>
              <a:rPr lang="en-US" dirty="0"/>
              <a:t>boys enter puberty between 10 and 13 years of age, although the age of onset varies greatly. At puberty, a series of hormonal events lead to gradual physical changes in the body. </a:t>
            </a:r>
            <a:endParaRPr lang="en-US" dirty="0" smtClean="0"/>
          </a:p>
          <a:p>
            <a:r>
              <a:rPr lang="en-US" dirty="0" smtClean="0"/>
              <a:t>These </a:t>
            </a:r>
            <a:r>
              <a:rPr lang="en-US" dirty="0"/>
              <a:t>changes include the </a:t>
            </a:r>
            <a:r>
              <a:rPr lang="en-US" dirty="0" smtClean="0"/>
              <a:t>final </a:t>
            </a:r>
            <a:r>
              <a:rPr lang="en-US" dirty="0"/>
              <a:t>development of the sex organs, as well as the development of the secondary sex characteristics. </a:t>
            </a:r>
            <a:endParaRPr lang="en-US" dirty="0" smtClean="0"/>
          </a:p>
          <a:p>
            <a:r>
              <a:rPr lang="en-US" dirty="0" smtClean="0"/>
              <a:t>Puberty </a:t>
            </a:r>
            <a:r>
              <a:rPr lang="en-US" dirty="0"/>
              <a:t>begins when the hypothalamus increases its production of gonadotropin releasing hormone (</a:t>
            </a:r>
            <a:r>
              <a:rPr lang="en-US" dirty="0" err="1"/>
              <a:t>GnRH</a:t>
            </a:r>
            <a:r>
              <a:rPr lang="en-US" dirty="0"/>
              <a:t>). </a:t>
            </a:r>
          </a:p>
        </p:txBody>
      </p:sp>
      <p:sp>
        <p:nvSpPr>
          <p:cNvPr id="3" name="Title 2"/>
          <p:cNvSpPr>
            <a:spLocks noGrp="1"/>
          </p:cNvSpPr>
          <p:nvPr>
            <p:ph type="title"/>
          </p:nvPr>
        </p:nvSpPr>
        <p:spPr/>
        <p:txBody>
          <a:bodyPr/>
          <a:lstStyle/>
          <a:p>
            <a:r>
              <a:rPr lang="en-US" dirty="0"/>
              <a:t>Maturation of the Male Reproductive System</a:t>
            </a:r>
          </a:p>
        </p:txBody>
      </p:sp>
    </p:spTree>
    <p:extLst>
      <p:ext uri="{BB962C8B-B14F-4D97-AF65-F5344CB8AC3E}">
        <p14:creationId xmlns:p14="http://schemas.microsoft.com/office/powerpoint/2010/main" val="37244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6094729" cy="4267200"/>
          </a:xfrm>
        </p:spPr>
        <p:txBody>
          <a:bodyPr/>
          <a:lstStyle/>
          <a:p>
            <a:r>
              <a:rPr lang="en-US" dirty="0" err="1"/>
              <a:t>GnRH</a:t>
            </a:r>
            <a:r>
              <a:rPr lang="en-US" dirty="0"/>
              <a:t> acts on the anterior pituitary gland, causing it to release two different sex hormones: follicle stimulating hormone (FSH) and luteinizing hormone (LH). </a:t>
            </a:r>
            <a:endParaRPr lang="en-US" dirty="0" smtClean="0"/>
          </a:p>
          <a:p>
            <a:r>
              <a:rPr lang="en-US" dirty="0" smtClean="0"/>
              <a:t>In </a:t>
            </a:r>
            <a:r>
              <a:rPr lang="en-US" dirty="0"/>
              <a:t>males, these hormones cause the testes to begin producing sperm and to release testosterone. Testosterone acts on various tissues to complete the development of the sex organs and sexual characteristics</a:t>
            </a:r>
            <a:r>
              <a:rPr lang="en-US" dirty="0" smtClean="0"/>
              <a:t>.</a:t>
            </a:r>
          </a:p>
          <a:p>
            <a:endParaRPr lang="en-US" dirty="0"/>
          </a:p>
          <a:p>
            <a:endParaRPr lang="en-US" dirty="0"/>
          </a:p>
        </p:txBody>
      </p:sp>
      <p:sp>
        <p:nvSpPr>
          <p:cNvPr id="3" name="Title 2"/>
          <p:cNvSpPr>
            <a:spLocks noGrp="1"/>
          </p:cNvSpPr>
          <p:nvPr>
            <p:ph type="title"/>
          </p:nvPr>
        </p:nvSpPr>
        <p:spPr/>
        <p:txBody>
          <a:bodyPr/>
          <a:lstStyle/>
          <a:p>
            <a:r>
              <a:rPr lang="en-US" dirty="0" smtClean="0"/>
              <a:t>Continued…</a:t>
            </a:r>
            <a:endParaRPr lang="en-US" dirty="0"/>
          </a:p>
        </p:txBody>
      </p:sp>
      <p:pic>
        <p:nvPicPr>
          <p:cNvPr id="4" name="Picture 19"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2" y="934510"/>
            <a:ext cx="3351531" cy="513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3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you can see, the release of </a:t>
            </a:r>
            <a:r>
              <a:rPr lang="en-US" dirty="0" err="1"/>
              <a:t>GnRH</a:t>
            </a:r>
            <a:r>
              <a:rPr lang="en-US" dirty="0"/>
              <a:t> from the hypothalamus triggers the release of FSH and LH from the anterior pituitary. FSH causes the interstitial cells in the testes to produce sperm. </a:t>
            </a:r>
            <a:endParaRPr lang="en-US" dirty="0" smtClean="0"/>
          </a:p>
          <a:p>
            <a:r>
              <a:rPr lang="en-US" dirty="0" smtClean="0"/>
              <a:t>At </a:t>
            </a:r>
            <a:r>
              <a:rPr lang="en-US" dirty="0"/>
              <a:t>the same time, FSH causes cells in the seminiferous tubules (where sperm are produced) to release a hormone called </a:t>
            </a:r>
            <a:r>
              <a:rPr lang="en-US" b="1" dirty="0" err="1"/>
              <a:t>inhibin</a:t>
            </a:r>
            <a:r>
              <a:rPr lang="en-US" dirty="0"/>
              <a:t>. </a:t>
            </a:r>
            <a:r>
              <a:rPr lang="en-US" dirty="0" err="1"/>
              <a:t>Inhibin</a:t>
            </a:r>
            <a:r>
              <a:rPr lang="en-US" dirty="0"/>
              <a:t> acts on the anterior pituitary to inhibit the production of FSH</a:t>
            </a:r>
            <a:r>
              <a:rPr lang="en-US" dirty="0" smtClean="0"/>
              <a:t>.</a:t>
            </a:r>
          </a:p>
          <a:p>
            <a:r>
              <a:rPr lang="en-US" dirty="0"/>
              <a:t>A similar feedback loop maintains the secondary sex characteristics. LH causes the testes to release testosterone, which promotes changes such as muscle development and the formation of facial hair. As well, testosterone acts on the anterior pituitary to inhibit the release of LH.</a:t>
            </a:r>
          </a:p>
        </p:txBody>
      </p:sp>
      <p:sp>
        <p:nvSpPr>
          <p:cNvPr id="3" name="Title 2"/>
          <p:cNvSpPr>
            <a:spLocks noGrp="1"/>
          </p:cNvSpPr>
          <p:nvPr>
            <p:ph type="title"/>
          </p:nvPr>
        </p:nvSpPr>
        <p:spPr/>
        <p:txBody>
          <a:bodyPr/>
          <a:lstStyle/>
          <a:p>
            <a:r>
              <a:rPr lang="en-US" dirty="0"/>
              <a:t>Hormonal Regulation of the Male Reproductive System</a:t>
            </a:r>
          </a:p>
        </p:txBody>
      </p:sp>
    </p:spTree>
    <p:extLst>
      <p:ext uri="{BB962C8B-B14F-4D97-AF65-F5344CB8AC3E}">
        <p14:creationId xmlns:p14="http://schemas.microsoft.com/office/powerpoint/2010/main" val="244808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man in good health can remain fertile for his entire life. Even so, most men experience a gradual decline in their testosterone level beginning around age 40. This condition is called </a:t>
            </a:r>
            <a:r>
              <a:rPr lang="en-US" b="1" dirty="0" err="1"/>
              <a:t>andropause</a:t>
            </a:r>
            <a:r>
              <a:rPr lang="en-US" dirty="0"/>
              <a:t>. </a:t>
            </a:r>
            <a:endParaRPr lang="en-US" dirty="0" smtClean="0"/>
          </a:p>
          <a:p>
            <a:r>
              <a:rPr lang="en-US" dirty="0" smtClean="0"/>
              <a:t>In </a:t>
            </a:r>
            <a:r>
              <a:rPr lang="en-US" dirty="0"/>
              <a:t>some men, the hormonal change may be linked to symptoms such as fatigue, depression, loss of muscle and bone mass, and a drop in sperm production. </a:t>
            </a:r>
            <a:endParaRPr lang="en-US" dirty="0" smtClean="0"/>
          </a:p>
          <a:p>
            <a:r>
              <a:rPr lang="en-US" dirty="0" smtClean="0"/>
              <a:t>However</a:t>
            </a:r>
            <a:r>
              <a:rPr lang="en-US" dirty="0"/>
              <a:t>, some studies suggest that low doses of testosterone can help to counter the symptoms of </a:t>
            </a:r>
            <a:r>
              <a:rPr lang="en-US" dirty="0" err="1"/>
              <a:t>andropause</a:t>
            </a:r>
            <a:r>
              <a:rPr lang="en-US" dirty="0"/>
              <a:t>. </a:t>
            </a:r>
          </a:p>
        </p:txBody>
      </p:sp>
      <p:sp>
        <p:nvSpPr>
          <p:cNvPr id="3" name="Title 2"/>
          <p:cNvSpPr>
            <a:spLocks noGrp="1"/>
          </p:cNvSpPr>
          <p:nvPr>
            <p:ph type="title"/>
          </p:nvPr>
        </p:nvSpPr>
        <p:spPr/>
        <p:txBody>
          <a:bodyPr/>
          <a:lstStyle/>
          <a:p>
            <a:r>
              <a:rPr lang="en-US" dirty="0"/>
              <a:t>Aging and the Male Reproductive System</a:t>
            </a:r>
          </a:p>
        </p:txBody>
      </p:sp>
    </p:spTree>
    <p:extLst>
      <p:ext uri="{BB962C8B-B14F-4D97-AF65-F5344CB8AC3E}">
        <p14:creationId xmlns:p14="http://schemas.microsoft.com/office/powerpoint/2010/main" val="81314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03400"/>
            <a:ext cx="9904731" cy="4597400"/>
          </a:xfrm>
        </p:spPr>
        <p:txBody>
          <a:bodyPr>
            <a:normAutofit lnSpcReduction="10000"/>
          </a:bodyPr>
          <a:lstStyle/>
          <a:p>
            <a:r>
              <a:rPr lang="en-US" dirty="0"/>
              <a:t>Like a baby boy, a baby girl has a complete but immature set of reproductive organs at birth. North American girls usually begin puberty between 9 and 13 years of age. </a:t>
            </a:r>
            <a:endParaRPr lang="en-US" dirty="0" smtClean="0"/>
          </a:p>
          <a:p>
            <a:r>
              <a:rPr lang="en-US" dirty="0" smtClean="0"/>
              <a:t>The </a:t>
            </a:r>
            <a:r>
              <a:rPr lang="en-US" dirty="0"/>
              <a:t>basic hormones and hormonal processes of female puberty are similar to those of male puberty. A girl begins puberty when the hypothalamus increases its production of </a:t>
            </a:r>
            <a:r>
              <a:rPr lang="en-US" dirty="0" err="1"/>
              <a:t>GnRH</a:t>
            </a:r>
            <a:r>
              <a:rPr lang="en-US" dirty="0"/>
              <a:t>. </a:t>
            </a:r>
            <a:endParaRPr lang="en-US" dirty="0" smtClean="0"/>
          </a:p>
          <a:p>
            <a:r>
              <a:rPr lang="en-US" dirty="0" smtClean="0"/>
              <a:t>This </a:t>
            </a:r>
            <a:r>
              <a:rPr lang="en-US" dirty="0"/>
              <a:t>hormone acts on the anterior pituitary to trigger the release of LH and FSH. In girls, FSH and LH act on the ovaries to produce the female sex hormones estrogen and progesterone. </a:t>
            </a:r>
            <a:endParaRPr lang="en-US" dirty="0" smtClean="0"/>
          </a:p>
          <a:p>
            <a:r>
              <a:rPr lang="en-US" dirty="0" smtClean="0"/>
              <a:t>These </a:t>
            </a:r>
            <a:r>
              <a:rPr lang="en-US" dirty="0"/>
              <a:t>hormones stimulate the development of the female secondary sex characteristics and launch a reproductive cycle that will continue until about middle age.</a:t>
            </a:r>
          </a:p>
        </p:txBody>
      </p:sp>
      <p:sp>
        <p:nvSpPr>
          <p:cNvPr id="3" name="Title 2"/>
          <p:cNvSpPr>
            <a:spLocks noGrp="1"/>
          </p:cNvSpPr>
          <p:nvPr>
            <p:ph type="title"/>
          </p:nvPr>
        </p:nvSpPr>
        <p:spPr/>
        <p:txBody>
          <a:bodyPr/>
          <a:lstStyle/>
          <a:p>
            <a:r>
              <a:rPr lang="en-US" dirty="0"/>
              <a:t>Sex Hormones and the Female Reproductive System</a:t>
            </a:r>
          </a:p>
        </p:txBody>
      </p:sp>
    </p:spTree>
    <p:extLst>
      <p:ext uri="{BB962C8B-B14F-4D97-AF65-F5344CB8AC3E}">
        <p14:creationId xmlns:p14="http://schemas.microsoft.com/office/powerpoint/2010/main" val="40255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10364611" cy="4267200"/>
          </a:xfrm>
        </p:spPr>
        <p:txBody>
          <a:bodyPr>
            <a:normAutofit/>
          </a:bodyPr>
          <a:lstStyle/>
          <a:p>
            <a:r>
              <a:rPr lang="en-US" dirty="0"/>
              <a:t>The structures that play a direct role in reproduction are called the </a:t>
            </a:r>
            <a:r>
              <a:rPr lang="en-US" b="1" dirty="0"/>
              <a:t>primary sex characteristics</a:t>
            </a:r>
            <a:r>
              <a:rPr lang="en-US" dirty="0"/>
              <a:t>. </a:t>
            </a:r>
            <a:endParaRPr lang="en-US" dirty="0" smtClean="0"/>
          </a:p>
          <a:p>
            <a:r>
              <a:rPr lang="en-US" dirty="0"/>
              <a:t>Males and females also have a distinct set of features that are not directly related to reproductive function. These are known as </a:t>
            </a:r>
            <a:r>
              <a:rPr lang="en-US" b="1" dirty="0"/>
              <a:t>secondary sex characteristics</a:t>
            </a:r>
            <a:r>
              <a:rPr lang="en-US" dirty="0"/>
              <a:t>. </a:t>
            </a:r>
          </a:p>
        </p:txBody>
      </p:sp>
      <p:sp>
        <p:nvSpPr>
          <p:cNvPr id="3" name="Title 2"/>
          <p:cNvSpPr>
            <a:spLocks noGrp="1"/>
          </p:cNvSpPr>
          <p:nvPr>
            <p:ph type="title"/>
          </p:nvPr>
        </p:nvSpPr>
        <p:spPr/>
        <p:txBody>
          <a:bodyPr/>
          <a:lstStyle/>
          <a:p>
            <a:r>
              <a:rPr lang="en-US" dirty="0" smtClean="0"/>
              <a:t>Continued…</a:t>
            </a:r>
            <a:endParaRPr lang="en-US" dirty="0"/>
          </a:p>
        </p:txBody>
      </p:sp>
      <p:pic>
        <p:nvPicPr>
          <p:cNvPr id="4" name="Picture 3"/>
          <p:cNvPicPr>
            <a:picLocks noChangeAspect="1"/>
          </p:cNvPicPr>
          <p:nvPr/>
        </p:nvPicPr>
        <p:blipFill rotWithShape="1">
          <a:blip r:embed="rId2"/>
          <a:srcRect l="26574" t="40352" r="37157" b="31250"/>
          <a:stretch/>
        </p:blipFill>
        <p:spPr>
          <a:xfrm>
            <a:off x="3656012" y="3429000"/>
            <a:ext cx="6893932" cy="3034763"/>
          </a:xfrm>
          <a:prstGeom prst="rect">
            <a:avLst/>
          </a:prstGeom>
        </p:spPr>
      </p:pic>
    </p:spTree>
    <p:extLst>
      <p:ext uri="{BB962C8B-B14F-4D97-AF65-F5344CB8AC3E}">
        <p14:creationId xmlns:p14="http://schemas.microsoft.com/office/powerpoint/2010/main" val="26031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 humans, female reproductive function follows a cyclical pattern known as the menstrual cycle. </a:t>
            </a:r>
            <a:r>
              <a:rPr lang="en-US" dirty="0" smtClean="0"/>
              <a:t>The </a:t>
            </a:r>
            <a:r>
              <a:rPr lang="en-US" dirty="0"/>
              <a:t>menstrual cycle ensures that an ovum is released at the same time as the uterus is most receptive to a fertilized egg. </a:t>
            </a:r>
            <a:endParaRPr lang="en-US" dirty="0" smtClean="0"/>
          </a:p>
          <a:p>
            <a:r>
              <a:rPr lang="en-US" dirty="0" smtClean="0"/>
              <a:t>The </a:t>
            </a:r>
            <a:r>
              <a:rPr lang="en-US" dirty="0"/>
              <a:t>menstrual cycle is usually about 28 days long, although it may vary considerably from one woman to the next, and even from one cycle to the next in the same woman</a:t>
            </a:r>
            <a:r>
              <a:rPr lang="en-US" dirty="0" smtClean="0"/>
              <a:t>.</a:t>
            </a:r>
          </a:p>
          <a:p>
            <a:r>
              <a:rPr lang="en-US" dirty="0"/>
              <a:t>The menstrual cycle is actually two separate but interconnected cycles of events: One cycle takes place in the ovaries and is known as the </a:t>
            </a:r>
            <a:r>
              <a:rPr lang="en-US" b="1" dirty="0"/>
              <a:t>ovarian cycle. </a:t>
            </a:r>
            <a:r>
              <a:rPr lang="en-US" dirty="0"/>
              <a:t>The other cycle takes place in the uterus and is known as the </a:t>
            </a:r>
            <a:r>
              <a:rPr lang="en-US" b="1" dirty="0"/>
              <a:t>uterine cycle. </a:t>
            </a:r>
          </a:p>
        </p:txBody>
      </p:sp>
      <p:sp>
        <p:nvSpPr>
          <p:cNvPr id="3" name="Title 2"/>
          <p:cNvSpPr>
            <a:spLocks noGrp="1"/>
          </p:cNvSpPr>
          <p:nvPr>
            <p:ph type="title"/>
          </p:nvPr>
        </p:nvSpPr>
        <p:spPr>
          <a:xfrm>
            <a:off x="989012" y="431800"/>
            <a:ext cx="10210799" cy="1168400"/>
          </a:xfrm>
        </p:spPr>
        <p:txBody>
          <a:bodyPr/>
          <a:lstStyle/>
          <a:p>
            <a:r>
              <a:rPr lang="en-US" dirty="0"/>
              <a:t>Hormonal Regulation of the Female Reproductive System</a:t>
            </a:r>
          </a:p>
        </p:txBody>
      </p:sp>
    </p:spTree>
    <p:extLst>
      <p:ext uri="{BB962C8B-B14F-4D97-AF65-F5344CB8AC3E}">
        <p14:creationId xmlns:p14="http://schemas.microsoft.com/office/powerpoint/2010/main" val="74006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8882" y="1803400"/>
            <a:ext cx="5637529" cy="4267200"/>
          </a:xfrm>
        </p:spPr>
        <p:txBody>
          <a:bodyPr>
            <a:normAutofit/>
          </a:bodyPr>
          <a:lstStyle/>
          <a:p>
            <a:r>
              <a:rPr lang="en-US" dirty="0"/>
              <a:t>The Ovarian Cycle </a:t>
            </a:r>
            <a:r>
              <a:rPr lang="en-US" dirty="0" smtClean="0"/>
              <a:t>In </a:t>
            </a:r>
            <a:r>
              <a:rPr lang="en-US" dirty="0"/>
              <a:t>a single ovarian cycle, one follicle matures, releases an ovum, and then develops into a yellowish, gland-like structure known as a corpus luteum. </a:t>
            </a:r>
            <a:r>
              <a:rPr lang="en-US" dirty="0" smtClean="0"/>
              <a:t>The </a:t>
            </a:r>
            <a:r>
              <a:rPr lang="en-US" dirty="0"/>
              <a:t>corpus luteum then </a:t>
            </a:r>
            <a:r>
              <a:rPr lang="en-US" dirty="0" smtClean="0"/>
              <a:t>degenerates.</a:t>
            </a:r>
          </a:p>
          <a:p>
            <a:r>
              <a:rPr lang="en-US" dirty="0"/>
              <a:t>The ovarian cycle can be roughly divided into two </a:t>
            </a:r>
            <a:r>
              <a:rPr lang="en-US" dirty="0" smtClean="0"/>
              <a:t>stages The follicular stage and the luteal stage. </a:t>
            </a:r>
            <a:r>
              <a:rPr lang="en-US" dirty="0"/>
              <a:t>Ovulation marks the end of the follicular stage and the beginning of the </a:t>
            </a:r>
            <a:r>
              <a:rPr lang="en-US" dirty="0" smtClean="0"/>
              <a:t>luteal </a:t>
            </a:r>
            <a:r>
              <a:rPr lang="en-US" dirty="0"/>
              <a:t>stage. </a:t>
            </a:r>
          </a:p>
        </p:txBody>
      </p:sp>
      <p:sp>
        <p:nvSpPr>
          <p:cNvPr id="4" name="Title 3"/>
          <p:cNvSpPr>
            <a:spLocks noGrp="1"/>
          </p:cNvSpPr>
          <p:nvPr>
            <p:ph type="title"/>
          </p:nvPr>
        </p:nvSpPr>
        <p:spPr/>
        <p:txBody>
          <a:bodyPr/>
          <a:lstStyle/>
          <a:p>
            <a:r>
              <a:rPr lang="en-US" dirty="0" smtClean="0"/>
              <a:t>Continued…</a:t>
            </a:r>
            <a:endParaRPr lang="en-US" dirty="0"/>
          </a:p>
        </p:txBody>
      </p:sp>
      <p:pic>
        <p:nvPicPr>
          <p:cNvPr id="5" name="Picture 4"/>
          <p:cNvPicPr>
            <a:picLocks noChangeAspect="1"/>
          </p:cNvPicPr>
          <p:nvPr/>
        </p:nvPicPr>
        <p:blipFill rotWithShape="1">
          <a:blip r:embed="rId2"/>
          <a:srcRect l="54100" t="16667" r="25402" b="32292"/>
          <a:stretch/>
        </p:blipFill>
        <p:spPr>
          <a:xfrm>
            <a:off x="7237412" y="533400"/>
            <a:ext cx="4037331" cy="5652263"/>
          </a:xfrm>
          <a:prstGeom prst="rect">
            <a:avLst/>
          </a:prstGeom>
        </p:spPr>
      </p:pic>
    </p:spTree>
    <p:extLst>
      <p:ext uri="{BB962C8B-B14F-4D97-AF65-F5344CB8AC3E}">
        <p14:creationId xmlns:p14="http://schemas.microsoft.com/office/powerpoint/2010/main" val="127700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a:srcRect l="34585" t="22554" r="23912" b="14983"/>
          <a:stretch/>
        </p:blipFill>
        <p:spPr>
          <a:xfrm>
            <a:off x="6061701" y="1231185"/>
            <a:ext cx="5673433" cy="4800600"/>
          </a:xfrm>
          <a:prstGeom prst="rect">
            <a:avLst/>
          </a:prstGeom>
        </p:spPr>
      </p:pic>
      <p:sp>
        <p:nvSpPr>
          <p:cNvPr id="3" name="Content Placeholder 2"/>
          <p:cNvSpPr>
            <a:spLocks noGrp="1"/>
          </p:cNvSpPr>
          <p:nvPr>
            <p:ph sz="half" idx="1"/>
          </p:nvPr>
        </p:nvSpPr>
        <p:spPr>
          <a:xfrm>
            <a:off x="455612" y="1803400"/>
            <a:ext cx="5791200" cy="4597400"/>
          </a:xfrm>
        </p:spPr>
        <p:txBody>
          <a:bodyPr>
            <a:normAutofit/>
          </a:bodyPr>
          <a:lstStyle/>
          <a:p>
            <a:r>
              <a:rPr lang="en-US" dirty="0"/>
              <a:t>A follicle matures by growing layers of follicular cells and a central fluid-filled vesicle. The vesicle contains the maturing ovum. At ovulation, the follicle ruptures and the ovum is released into the oviduct. </a:t>
            </a:r>
            <a:endParaRPr lang="en-US" dirty="0" smtClean="0"/>
          </a:p>
          <a:p>
            <a:r>
              <a:rPr lang="en-US" dirty="0" smtClean="0"/>
              <a:t>The </a:t>
            </a:r>
            <a:r>
              <a:rPr lang="en-US" dirty="0"/>
              <a:t>follicle develops into a corpus luteum. If pregnancy does not occur, the corpus luteum starts to degenerate after about 10 days. </a:t>
            </a:r>
            <a:endParaRPr lang="en-US" dirty="0" smtClean="0"/>
          </a:p>
          <a:p>
            <a:pPr marL="0" indent="0">
              <a:buNone/>
            </a:pPr>
            <a:r>
              <a:rPr lang="en-US" dirty="0" smtClean="0"/>
              <a:t>*</a:t>
            </a:r>
            <a:r>
              <a:rPr lang="en-US" sz="1600" dirty="0" smtClean="0"/>
              <a:t>Note </a:t>
            </a:r>
            <a:r>
              <a:rPr lang="en-US" sz="1600" dirty="0"/>
              <a:t>that the follicle </a:t>
            </a:r>
            <a:r>
              <a:rPr lang="en-US" sz="1600" dirty="0" smtClean="0"/>
              <a:t>goes </a:t>
            </a:r>
            <a:r>
              <a:rPr lang="en-US" sz="1600" dirty="0"/>
              <a:t>through all the stages in one place.</a:t>
            </a:r>
          </a:p>
        </p:txBody>
      </p:sp>
      <p:sp>
        <p:nvSpPr>
          <p:cNvPr id="4" name="Title 3"/>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130083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uterine cycle begins on the </a:t>
            </a:r>
            <a:r>
              <a:rPr lang="en-US" dirty="0" smtClean="0"/>
              <a:t>first </a:t>
            </a:r>
            <a:r>
              <a:rPr lang="en-US" dirty="0"/>
              <a:t>day of menstruation (which is also the </a:t>
            </a:r>
            <a:r>
              <a:rPr lang="en-US" dirty="0" smtClean="0"/>
              <a:t>first </a:t>
            </a:r>
            <a:r>
              <a:rPr lang="en-US" dirty="0"/>
              <a:t>day of the ovarian cycle). </a:t>
            </a:r>
            <a:endParaRPr lang="en-US" dirty="0" smtClean="0"/>
          </a:p>
          <a:p>
            <a:r>
              <a:rPr lang="en-US" dirty="0" smtClean="0"/>
              <a:t>On </a:t>
            </a:r>
            <a:r>
              <a:rPr lang="en-US" dirty="0"/>
              <a:t>this day, the corpus luteum has degenerated and the levels of the sex hormones in the blood are low. </a:t>
            </a:r>
            <a:endParaRPr lang="en-US" dirty="0" smtClean="0"/>
          </a:p>
          <a:p>
            <a:r>
              <a:rPr lang="en-US" dirty="0" smtClean="0"/>
              <a:t>As </a:t>
            </a:r>
            <a:r>
              <a:rPr lang="en-US" dirty="0"/>
              <a:t>a new follicle begins to mature and release estrogen, the level of estrogen in the blood gradually increases. </a:t>
            </a:r>
            <a:endParaRPr lang="en-US" dirty="0" smtClean="0"/>
          </a:p>
          <a:p>
            <a:r>
              <a:rPr lang="en-US" dirty="0" smtClean="0"/>
              <a:t>Beginning </a:t>
            </a:r>
            <a:r>
              <a:rPr lang="en-US" dirty="0"/>
              <a:t>around the sixth day of the uterine cycle, the estrogen level is high enough to cause the endometrium to begin thickening. </a:t>
            </a:r>
            <a:endParaRPr lang="en-US" dirty="0" smtClean="0"/>
          </a:p>
        </p:txBody>
      </p:sp>
      <p:sp>
        <p:nvSpPr>
          <p:cNvPr id="3" name="Title 2"/>
          <p:cNvSpPr>
            <a:spLocks noGrp="1"/>
          </p:cNvSpPr>
          <p:nvPr>
            <p:ph type="title"/>
          </p:nvPr>
        </p:nvSpPr>
        <p:spPr/>
        <p:txBody>
          <a:bodyPr/>
          <a:lstStyle/>
          <a:p>
            <a:r>
              <a:rPr lang="en-US" dirty="0"/>
              <a:t>The Uterine Cycle</a:t>
            </a:r>
          </a:p>
        </p:txBody>
      </p:sp>
    </p:spTree>
    <p:extLst>
      <p:ext uri="{BB962C8B-B14F-4D97-AF65-F5344CB8AC3E}">
        <p14:creationId xmlns:p14="http://schemas.microsoft.com/office/powerpoint/2010/main" val="135740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5561329" cy="4267200"/>
          </a:xfrm>
        </p:spPr>
        <p:txBody>
          <a:bodyPr>
            <a:normAutofit lnSpcReduction="10000"/>
          </a:bodyPr>
          <a:lstStyle/>
          <a:p>
            <a:r>
              <a:rPr lang="en-US" dirty="0"/>
              <a:t>After ovulation, the release of progesterone by the corpus luteum causes a more rapid thickening of the endometrium. </a:t>
            </a:r>
          </a:p>
          <a:p>
            <a:r>
              <a:rPr lang="en-US" dirty="0"/>
              <a:t>Between days 15 and 23 of the cycle, the thickness of the endometrium may double or even triple. If fertilization does not occur, the corpus luteum degenerates. </a:t>
            </a:r>
          </a:p>
          <a:p>
            <a:r>
              <a:rPr lang="en-US" dirty="0"/>
              <a:t>The levels of the sex hormones drop, the endometrium breaks down, and menstruation begins again.</a:t>
            </a:r>
          </a:p>
        </p:txBody>
      </p:sp>
      <p:sp>
        <p:nvSpPr>
          <p:cNvPr id="3" name="Title 2"/>
          <p:cNvSpPr>
            <a:spLocks noGrp="1"/>
          </p:cNvSpPr>
          <p:nvPr>
            <p:ph type="title"/>
          </p:nvPr>
        </p:nvSpPr>
        <p:spPr/>
        <p:txBody>
          <a:bodyPr/>
          <a:lstStyle/>
          <a:p>
            <a:r>
              <a:rPr lang="en-US" dirty="0" smtClean="0"/>
              <a:t>Continued…</a:t>
            </a:r>
            <a:endParaRPr lang="en-US" dirty="0"/>
          </a:p>
        </p:txBody>
      </p:sp>
      <p:pic>
        <p:nvPicPr>
          <p:cNvPr id="4" name="Picture 17" descr="Page 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2" y="431800"/>
            <a:ext cx="3580131" cy="616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hormone levels drop, a woman’s menstrual cycle becomes irregular. Within a few years, it stops altogether. </a:t>
            </a:r>
            <a:endParaRPr lang="en-US" dirty="0" smtClean="0"/>
          </a:p>
          <a:p>
            <a:r>
              <a:rPr lang="en-US" dirty="0" smtClean="0"/>
              <a:t>The </a:t>
            </a:r>
            <a:r>
              <a:rPr lang="en-US" dirty="0"/>
              <a:t>end of the menstrual cycle is known as menopause. Among North American women, the average age of menopause is approximately 50, but menopause can begin earlier or later</a:t>
            </a:r>
            <a:r>
              <a:rPr lang="en-US" dirty="0" smtClean="0"/>
              <a:t>.</a:t>
            </a:r>
          </a:p>
          <a:p>
            <a:r>
              <a:rPr lang="en-US" dirty="0"/>
              <a:t>. Over the longer term, menopause is associated with rising cholesterol levels, diminishing bone mass, and increased risk of uterine cancer, breast cancer, and heart disease. </a:t>
            </a:r>
            <a:endParaRPr lang="en-US" dirty="0" smtClean="0"/>
          </a:p>
          <a:p>
            <a:r>
              <a:rPr lang="en-US" dirty="0" smtClean="0"/>
              <a:t>For </a:t>
            </a:r>
            <a:r>
              <a:rPr lang="en-US" dirty="0"/>
              <a:t>these reasons, many women consider hormone replacement therapy (HRT) during or following menopause. </a:t>
            </a:r>
          </a:p>
        </p:txBody>
      </p:sp>
      <p:sp>
        <p:nvSpPr>
          <p:cNvPr id="3" name="Title 2"/>
          <p:cNvSpPr>
            <a:spLocks noGrp="1"/>
          </p:cNvSpPr>
          <p:nvPr>
            <p:ph type="title"/>
          </p:nvPr>
        </p:nvSpPr>
        <p:spPr/>
        <p:txBody>
          <a:bodyPr/>
          <a:lstStyle/>
          <a:p>
            <a:r>
              <a:rPr lang="en-US" dirty="0"/>
              <a:t>Aging and the Menstrual Cycle</a:t>
            </a:r>
          </a:p>
        </p:txBody>
      </p:sp>
    </p:spTree>
    <p:extLst>
      <p:ext uri="{BB962C8B-B14F-4D97-AF65-F5344CB8AC3E}">
        <p14:creationId xmlns:p14="http://schemas.microsoft.com/office/powerpoint/2010/main" val="373395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1492" r="21492"/>
          <a:stretch>
            <a:fillRect/>
          </a:stretch>
        </p:blipFill>
        <p:spPr>
          <a:xfrm>
            <a:off x="1141412" y="2475063"/>
            <a:ext cx="2218290" cy="2921726"/>
          </a:xfrm>
        </p:spPr>
      </p:pic>
      <p:sp>
        <p:nvSpPr>
          <p:cNvPr id="3" name="Subtitle 2"/>
          <p:cNvSpPr>
            <a:spLocks noGrp="1"/>
          </p:cNvSpPr>
          <p:nvPr>
            <p:ph type="subTitle" idx="1"/>
          </p:nvPr>
        </p:nvSpPr>
        <p:spPr>
          <a:xfrm>
            <a:off x="3736198" y="3288936"/>
            <a:ext cx="7075836" cy="2883264"/>
          </a:xfrm>
        </p:spPr>
        <p:txBody>
          <a:bodyPr>
            <a:noAutofit/>
          </a:bodyPr>
          <a:lstStyle/>
          <a:p>
            <a:pPr marL="457200" indent="-457200">
              <a:buFont typeface="Arial" panose="020B0604020202020204" pitchFamily="34" charset="0"/>
              <a:buChar char="•"/>
            </a:pPr>
            <a:r>
              <a:rPr lang="en-US" sz="2800" dirty="0" smtClean="0"/>
              <a:t>Re-Read this section for review</a:t>
            </a:r>
          </a:p>
          <a:p>
            <a:pPr marL="457200" indent="-457200">
              <a:buFont typeface="Arial" panose="020B0604020202020204" pitchFamily="34" charset="0"/>
              <a:buChar char="•"/>
            </a:pPr>
            <a:r>
              <a:rPr lang="en-US" sz="2800" dirty="0" smtClean="0"/>
              <a:t>Make note of any key terms or new terminology</a:t>
            </a:r>
          </a:p>
          <a:p>
            <a:pPr marL="457200" indent="-457200">
              <a:buFont typeface="Arial" panose="020B0604020202020204" pitchFamily="34" charset="0"/>
              <a:buChar char="•"/>
            </a:pPr>
            <a:r>
              <a:rPr lang="en-US" sz="2800" dirty="0" smtClean="0"/>
              <a:t>Complete Investigation 14B: The Menstrual Cycle on page 500</a:t>
            </a:r>
          </a:p>
          <a:p>
            <a:pPr marL="457200" indent="-457200">
              <a:buFont typeface="Arial" panose="020B0604020202020204" pitchFamily="34" charset="0"/>
              <a:buChar char="•"/>
            </a:pPr>
            <a:r>
              <a:rPr lang="en-US" sz="2800" dirty="0" smtClean="0"/>
              <a:t>Complete the Section 14.3 review on Page 502: Questions 1,3,4,6 and 8</a:t>
            </a:r>
            <a:endParaRPr lang="en-US" sz="2800" dirty="0"/>
          </a:p>
        </p:txBody>
      </p:sp>
      <p:sp>
        <p:nvSpPr>
          <p:cNvPr id="4" name="Title 3"/>
          <p:cNvSpPr>
            <a:spLocks noGrp="1"/>
          </p:cNvSpPr>
          <p:nvPr>
            <p:ph type="ctrTitle"/>
          </p:nvPr>
        </p:nvSpPr>
        <p:spPr>
          <a:xfrm>
            <a:off x="3748562" y="1663337"/>
            <a:ext cx="7079821" cy="1625599"/>
          </a:xfrm>
        </p:spPr>
        <p:txBody>
          <a:bodyPr>
            <a:normAutofit/>
          </a:bodyPr>
          <a:lstStyle/>
          <a:p>
            <a:r>
              <a:rPr lang="en-US" sz="7200" b="1" dirty="0" smtClean="0"/>
              <a:t>Homework:</a:t>
            </a:r>
            <a:endParaRPr lang="en-US" sz="7200" b="1" dirty="0"/>
          </a:p>
        </p:txBody>
      </p:sp>
    </p:spTree>
    <p:extLst>
      <p:ext uri="{BB962C8B-B14F-4D97-AF65-F5344CB8AC3E}">
        <p14:creationId xmlns:p14="http://schemas.microsoft.com/office/powerpoint/2010/main" val="91581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812" y="1803400"/>
            <a:ext cx="10439400" cy="4521200"/>
          </a:xfrm>
        </p:spPr>
        <p:txBody>
          <a:bodyPr>
            <a:normAutofit lnSpcReduction="10000"/>
          </a:bodyPr>
          <a:lstStyle/>
          <a:p>
            <a:r>
              <a:rPr lang="en-US" dirty="0"/>
              <a:t>Biologists also use a complementary system to organize and describe developmental events before birth. </a:t>
            </a:r>
            <a:r>
              <a:rPr lang="en-US" dirty="0" smtClean="0"/>
              <a:t>This </a:t>
            </a:r>
            <a:r>
              <a:rPr lang="en-US" dirty="0"/>
              <a:t>system uses two main periods of prenatal development: </a:t>
            </a:r>
          </a:p>
          <a:p>
            <a:pPr marL="457200" indent="-457200">
              <a:buFont typeface="+mj-lt"/>
              <a:buAutoNum type="arabicPeriod"/>
            </a:pPr>
            <a:r>
              <a:rPr lang="en-US" dirty="0" smtClean="0"/>
              <a:t>The </a:t>
            </a:r>
            <a:r>
              <a:rPr lang="en-US" u="sng" dirty="0"/>
              <a:t>embryonic period </a:t>
            </a:r>
            <a:r>
              <a:rPr lang="en-US" dirty="0"/>
              <a:t>of development: This period of development takes place over the </a:t>
            </a:r>
            <a:r>
              <a:rPr lang="en-US" dirty="0" smtClean="0"/>
              <a:t>first </a:t>
            </a:r>
            <a:r>
              <a:rPr lang="en-US" dirty="0"/>
              <a:t>eight weeks, or the </a:t>
            </a:r>
            <a:r>
              <a:rPr lang="en-US" dirty="0" smtClean="0"/>
              <a:t>first </a:t>
            </a:r>
            <a:r>
              <a:rPr lang="en-US" dirty="0"/>
              <a:t>two thirds of the </a:t>
            </a:r>
            <a:r>
              <a:rPr lang="en-US" dirty="0" smtClean="0"/>
              <a:t>first </a:t>
            </a:r>
            <a:r>
              <a:rPr lang="en-US" dirty="0"/>
              <a:t>trimester. During this time, tremendous change takes place. Cells divide and become redistributed. Tissues and organs form, as do structures that support and nourish the developing embryo. </a:t>
            </a:r>
          </a:p>
          <a:p>
            <a:pPr marL="457200" indent="-457200">
              <a:buFont typeface="+mj-lt"/>
              <a:buAutoNum type="arabicPeriod"/>
            </a:pPr>
            <a:r>
              <a:rPr lang="en-US" dirty="0" smtClean="0"/>
              <a:t>The </a:t>
            </a:r>
            <a:r>
              <a:rPr lang="en-US" u="sng" dirty="0"/>
              <a:t>fetal period </a:t>
            </a:r>
            <a:r>
              <a:rPr lang="en-US" dirty="0"/>
              <a:t>of development: This period of development takes place from the start of the ninth week through to birth. It corresponds to the remaining third of the </a:t>
            </a:r>
            <a:r>
              <a:rPr lang="en-US" dirty="0" smtClean="0"/>
              <a:t>first </a:t>
            </a:r>
            <a:r>
              <a:rPr lang="en-US" dirty="0"/>
              <a:t>trimester and all of the second and third trimesters. During the fetal period, the body grows rapidly and organs begin to function and coordinate to form organ systems.</a:t>
            </a:r>
          </a:p>
        </p:txBody>
      </p:sp>
      <p:sp>
        <p:nvSpPr>
          <p:cNvPr id="3" name="Title 2"/>
          <p:cNvSpPr>
            <a:spLocks noGrp="1"/>
          </p:cNvSpPr>
          <p:nvPr>
            <p:ph type="title"/>
          </p:nvPr>
        </p:nvSpPr>
        <p:spPr/>
        <p:txBody>
          <a:bodyPr/>
          <a:lstStyle/>
          <a:p>
            <a:r>
              <a:rPr lang="en-US" dirty="0" smtClean="0"/>
              <a:t>Chapter 15 – Human Development</a:t>
            </a:r>
            <a:br>
              <a:rPr lang="en-US" dirty="0" smtClean="0"/>
            </a:br>
            <a:r>
              <a:rPr lang="en-US" dirty="0" smtClean="0"/>
              <a:t>15.1 Fertilization and Embryonic Development</a:t>
            </a:r>
            <a:endParaRPr lang="en-US" dirty="0"/>
          </a:p>
        </p:txBody>
      </p:sp>
    </p:spTree>
    <p:extLst>
      <p:ext uri="{BB962C8B-B14F-4D97-AF65-F5344CB8AC3E}">
        <p14:creationId xmlns:p14="http://schemas.microsoft.com/office/powerpoint/2010/main" val="235735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612" y="1803400"/>
            <a:ext cx="10133331" cy="4521200"/>
          </a:xfrm>
        </p:spPr>
        <p:txBody>
          <a:bodyPr>
            <a:normAutofit lnSpcReduction="10000"/>
          </a:bodyPr>
          <a:lstStyle/>
          <a:p>
            <a:r>
              <a:rPr lang="en-US" dirty="0"/>
              <a:t>Human development begins with fertilization. Fertilization involves the joining of male and female gametes </a:t>
            </a:r>
            <a:r>
              <a:rPr lang="en-US" dirty="0" smtClean="0"/>
              <a:t>to </a:t>
            </a:r>
            <a:r>
              <a:rPr lang="en-US" dirty="0"/>
              <a:t>form a single cell that contains 23 chromosomes from each parent, for a total of 46 chromosomes</a:t>
            </a:r>
            <a:r>
              <a:rPr lang="en-US" dirty="0" smtClean="0"/>
              <a:t>.</a:t>
            </a:r>
          </a:p>
          <a:p>
            <a:r>
              <a:rPr lang="en-US" dirty="0"/>
              <a:t>When a sperm meets the </a:t>
            </a:r>
            <a:r>
              <a:rPr lang="en-US" b="1" dirty="0"/>
              <a:t>corona </a:t>
            </a:r>
            <a:r>
              <a:rPr lang="en-US" b="1" dirty="0" err="1"/>
              <a:t>radiata</a:t>
            </a:r>
            <a:r>
              <a:rPr lang="en-US" dirty="0"/>
              <a:t>, the sperm’s enzyme-containing acrosome </a:t>
            </a:r>
            <a:r>
              <a:rPr lang="en-US" dirty="0" smtClean="0"/>
              <a:t>releases </a:t>
            </a:r>
            <a:r>
              <a:rPr lang="en-US" dirty="0"/>
              <a:t>its contents. The enzymes digest a path through the corona and </a:t>
            </a:r>
            <a:r>
              <a:rPr lang="en-US" b="1" dirty="0"/>
              <a:t>zona </a:t>
            </a:r>
            <a:r>
              <a:rPr lang="en-US" b="1" dirty="0" err="1"/>
              <a:t>pellucida</a:t>
            </a:r>
            <a:r>
              <a:rPr lang="en-US" dirty="0"/>
              <a:t>. </a:t>
            </a:r>
            <a:endParaRPr lang="en-US" dirty="0" smtClean="0"/>
          </a:p>
          <a:p>
            <a:r>
              <a:rPr lang="en-US" dirty="0" smtClean="0"/>
              <a:t>Meanwhile</a:t>
            </a:r>
            <a:r>
              <a:rPr lang="en-US" dirty="0"/>
              <a:t>, the sperm advances farther by means of the lashing actions of its </a:t>
            </a:r>
            <a:r>
              <a:rPr lang="en-US" dirty="0" smtClean="0"/>
              <a:t>tail, many </a:t>
            </a:r>
            <a:r>
              <a:rPr lang="en-US" dirty="0"/>
              <a:t>sperm are involved in this activity. The action of hundreds of sperm may be necessary to clear a path for the one sperm that is able to successfully enter the egg. </a:t>
            </a:r>
            <a:endParaRPr lang="en-US" dirty="0" smtClean="0"/>
          </a:p>
          <a:p>
            <a:r>
              <a:rPr lang="en-US" dirty="0" smtClean="0"/>
              <a:t>Once </a:t>
            </a:r>
            <a:r>
              <a:rPr lang="en-US" dirty="0"/>
              <a:t>a sperm enters the egg, the egg’s plasma membrane depolarizes, preventing other sperm from binding with and entering it</a:t>
            </a:r>
            <a:r>
              <a:rPr lang="en-US" dirty="0" smtClean="0"/>
              <a:t>. A </a:t>
            </a:r>
            <a:r>
              <a:rPr lang="en-US" b="1" dirty="0" smtClean="0"/>
              <a:t>zygote</a:t>
            </a:r>
            <a:r>
              <a:rPr lang="en-US" dirty="0" smtClean="0"/>
              <a:t> forms</a:t>
            </a:r>
            <a:endParaRPr lang="en-US" dirty="0"/>
          </a:p>
        </p:txBody>
      </p:sp>
      <p:sp>
        <p:nvSpPr>
          <p:cNvPr id="3" name="Title 2"/>
          <p:cNvSpPr>
            <a:spLocks noGrp="1"/>
          </p:cNvSpPr>
          <p:nvPr>
            <p:ph type="title"/>
          </p:nvPr>
        </p:nvSpPr>
        <p:spPr/>
        <p:txBody>
          <a:bodyPr/>
          <a:lstStyle/>
          <a:p>
            <a:r>
              <a:rPr lang="en-US" dirty="0" smtClean="0"/>
              <a:t>Fertilization</a:t>
            </a:r>
            <a:endParaRPr lang="en-US" dirty="0"/>
          </a:p>
        </p:txBody>
      </p:sp>
    </p:spTree>
    <p:extLst>
      <p:ext uri="{BB962C8B-B14F-4D97-AF65-F5344CB8AC3E}">
        <p14:creationId xmlns:p14="http://schemas.microsoft.com/office/powerpoint/2010/main" val="19838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2" y="1803400"/>
            <a:ext cx="10896600" cy="4521200"/>
          </a:xfrm>
        </p:spPr>
        <p:txBody>
          <a:bodyPr>
            <a:normAutofit fontScale="92500" lnSpcReduction="20000"/>
          </a:bodyPr>
          <a:lstStyle/>
          <a:p>
            <a:r>
              <a:rPr lang="en-US" dirty="0"/>
              <a:t>This process of cell division without enlargement of the cells is called cleavage. </a:t>
            </a:r>
            <a:endParaRPr lang="en-US" dirty="0" smtClean="0"/>
          </a:p>
          <a:p>
            <a:r>
              <a:rPr lang="en-US" dirty="0" smtClean="0"/>
              <a:t>By </a:t>
            </a:r>
            <a:r>
              <a:rPr lang="en-US" dirty="0"/>
              <a:t>the time the zygote is a sphere of 16 cells, it is called a </a:t>
            </a:r>
            <a:r>
              <a:rPr lang="en-US" b="1" dirty="0" err="1"/>
              <a:t>morula</a:t>
            </a:r>
            <a:r>
              <a:rPr lang="en-US" dirty="0"/>
              <a:t>. </a:t>
            </a:r>
            <a:r>
              <a:rPr lang="en-US" dirty="0" smtClean="0"/>
              <a:t>The </a:t>
            </a:r>
            <a:r>
              <a:rPr lang="en-US" dirty="0" err="1"/>
              <a:t>morula</a:t>
            </a:r>
            <a:r>
              <a:rPr lang="en-US" dirty="0"/>
              <a:t> reaches the uterus within three to </a:t>
            </a:r>
            <a:r>
              <a:rPr lang="en-US" dirty="0" smtClean="0"/>
              <a:t>five </a:t>
            </a:r>
            <a:r>
              <a:rPr lang="en-US" dirty="0"/>
              <a:t>days after fertilization. </a:t>
            </a:r>
            <a:endParaRPr lang="en-US" dirty="0" smtClean="0"/>
          </a:p>
          <a:p>
            <a:r>
              <a:rPr lang="en-US" dirty="0" smtClean="0"/>
              <a:t>During </a:t>
            </a:r>
            <a:r>
              <a:rPr lang="en-US" dirty="0"/>
              <a:t>this time, it begins to </a:t>
            </a:r>
            <a:r>
              <a:rPr lang="en-US" dirty="0" smtClean="0"/>
              <a:t>fill </a:t>
            </a:r>
            <a:r>
              <a:rPr lang="en-US" dirty="0"/>
              <a:t>with </a:t>
            </a:r>
            <a:r>
              <a:rPr lang="en-US" dirty="0" smtClean="0"/>
              <a:t>fluid </a:t>
            </a:r>
            <a:r>
              <a:rPr lang="en-US" dirty="0"/>
              <a:t>that diffuses from the uterus. As the </a:t>
            </a:r>
            <a:r>
              <a:rPr lang="en-US" dirty="0" smtClean="0"/>
              <a:t>fluid-filled </a:t>
            </a:r>
            <a:r>
              <a:rPr lang="en-US" dirty="0"/>
              <a:t>space develops, two different groups of cells form. The entire spherical structure is now called a </a:t>
            </a:r>
            <a:r>
              <a:rPr lang="en-US" b="1" dirty="0" smtClean="0"/>
              <a:t>blastocyst</a:t>
            </a:r>
            <a:r>
              <a:rPr lang="en-US" dirty="0" smtClean="0"/>
              <a:t>. </a:t>
            </a:r>
          </a:p>
          <a:p>
            <a:r>
              <a:rPr lang="en-US" dirty="0" smtClean="0"/>
              <a:t>The </a:t>
            </a:r>
            <a:r>
              <a:rPr lang="en-US" dirty="0"/>
              <a:t>term blastocyst comes from two Greek words that mean “germ pouch.” Here, the word “germ” refers to cells from which new cells or tissues can develop. Thus, the blastocyst is a hollow structure—a “pouch”—from which new cellular structures can develop. </a:t>
            </a:r>
            <a:endParaRPr lang="en-US" dirty="0" smtClean="0"/>
          </a:p>
          <a:p>
            <a:r>
              <a:rPr lang="en-US" dirty="0" smtClean="0"/>
              <a:t>One </a:t>
            </a:r>
            <a:r>
              <a:rPr lang="en-US" dirty="0"/>
              <a:t>group of cells, called the </a:t>
            </a:r>
            <a:r>
              <a:rPr lang="en-US" b="1" dirty="0" smtClean="0"/>
              <a:t>trophoblast</a:t>
            </a:r>
            <a:r>
              <a:rPr lang="en-US" dirty="0" smtClean="0"/>
              <a:t>, forms </a:t>
            </a:r>
            <a:r>
              <a:rPr lang="en-US" dirty="0"/>
              <a:t>the outer layer of the blastocyst. The trophoblast will develop into a membrane called the chorion. </a:t>
            </a:r>
            <a:endParaRPr lang="en-US" dirty="0" smtClean="0"/>
          </a:p>
          <a:p>
            <a:r>
              <a:rPr lang="en-US" dirty="0" smtClean="0"/>
              <a:t>The </a:t>
            </a:r>
            <a:r>
              <a:rPr lang="en-US" dirty="0"/>
              <a:t>chorion, in turn, will develop to form part of the </a:t>
            </a:r>
            <a:r>
              <a:rPr lang="en-US" b="1" dirty="0"/>
              <a:t>placenta</a:t>
            </a:r>
            <a:r>
              <a:rPr lang="en-US" dirty="0"/>
              <a:t>. The placenta is a structure that provides nutrients and oxygen to, and removes wastes from, the developing offspring. </a:t>
            </a:r>
          </a:p>
        </p:txBody>
      </p:sp>
      <p:sp>
        <p:nvSpPr>
          <p:cNvPr id="3" name="Title 2"/>
          <p:cNvSpPr>
            <a:spLocks noGrp="1"/>
          </p:cNvSpPr>
          <p:nvPr>
            <p:ph type="title"/>
          </p:nvPr>
        </p:nvSpPr>
        <p:spPr/>
        <p:txBody>
          <a:bodyPr/>
          <a:lstStyle/>
          <a:p>
            <a:r>
              <a:rPr lang="en-US" dirty="0"/>
              <a:t>Cleavage and Implantation</a:t>
            </a:r>
          </a:p>
        </p:txBody>
      </p:sp>
    </p:spTree>
    <p:extLst>
      <p:ext uri="{BB962C8B-B14F-4D97-AF65-F5344CB8AC3E}">
        <p14:creationId xmlns:p14="http://schemas.microsoft.com/office/powerpoint/2010/main" val="254527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413" y="1803400"/>
            <a:ext cx="3962399" cy="4267200"/>
          </a:xfrm>
        </p:spPr>
        <p:txBody>
          <a:bodyPr/>
          <a:lstStyle/>
          <a:p>
            <a:r>
              <a:rPr lang="en-US" dirty="0"/>
              <a:t>The male reproductive system includes organs that produce and store large numbers of sperm </a:t>
            </a:r>
            <a:r>
              <a:rPr lang="en-US" dirty="0" smtClean="0"/>
              <a:t>cells (male gametes)</a:t>
            </a:r>
          </a:p>
          <a:p>
            <a:r>
              <a:rPr lang="en-US" dirty="0"/>
              <a:t>Some of the male reproductive structures are located outside the body, and others are located inside the </a:t>
            </a:r>
            <a:r>
              <a:rPr lang="en-US" dirty="0" smtClean="0"/>
              <a:t>body. Why?</a:t>
            </a:r>
          </a:p>
          <a:p>
            <a:endParaRPr lang="en-US" dirty="0"/>
          </a:p>
        </p:txBody>
      </p:sp>
      <p:sp>
        <p:nvSpPr>
          <p:cNvPr id="3" name="Title 2"/>
          <p:cNvSpPr>
            <a:spLocks noGrp="1"/>
          </p:cNvSpPr>
          <p:nvPr>
            <p:ph type="title"/>
          </p:nvPr>
        </p:nvSpPr>
        <p:spPr>
          <a:xfrm>
            <a:off x="1218882" y="431800"/>
            <a:ext cx="9904729" cy="1168400"/>
          </a:xfrm>
        </p:spPr>
        <p:txBody>
          <a:bodyPr/>
          <a:lstStyle/>
          <a:p>
            <a:r>
              <a:rPr lang="en-US" dirty="0"/>
              <a:t>Structures &amp;</a:t>
            </a:r>
            <a:r>
              <a:rPr lang="en-US" dirty="0" smtClean="0"/>
              <a:t> </a:t>
            </a:r>
            <a:r>
              <a:rPr lang="en-US" dirty="0"/>
              <a:t>Functions of the Male Reproductive System</a:t>
            </a:r>
          </a:p>
        </p:txBody>
      </p:sp>
      <p:pic>
        <p:nvPicPr>
          <p:cNvPr id="4" name="Picture 6"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1829158"/>
            <a:ext cx="6338132" cy="403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7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nestling of the blastocyst into the endometrium is called </a:t>
            </a:r>
            <a:r>
              <a:rPr lang="en-US" b="1" dirty="0"/>
              <a:t>implantation</a:t>
            </a:r>
            <a:r>
              <a:rPr lang="en-US" dirty="0"/>
              <a:t>. Implantation is complete by the tenth to fourteenth day. With successful implantation, the woman is now said to be pregnant</a:t>
            </a:r>
            <a:r>
              <a:rPr lang="en-US" dirty="0" smtClean="0"/>
              <a:t>.</a:t>
            </a:r>
          </a:p>
          <a:p>
            <a:r>
              <a:rPr lang="en-US" dirty="0" smtClean="0"/>
              <a:t>About </a:t>
            </a:r>
            <a:r>
              <a:rPr lang="en-US" dirty="0"/>
              <a:t>the time that implantation begins, the trophoblast starts to secrete a hormone called </a:t>
            </a:r>
            <a:r>
              <a:rPr lang="en-US" b="1" dirty="0"/>
              <a:t>human chorionic gonadotropin (</a:t>
            </a:r>
            <a:r>
              <a:rPr lang="en-US" b="1" dirty="0" err="1"/>
              <a:t>hCG</a:t>
            </a:r>
            <a:r>
              <a:rPr lang="en-US" b="1" dirty="0"/>
              <a:t>). </a:t>
            </a:r>
            <a:r>
              <a:rPr lang="en-US" dirty="0" err="1"/>
              <a:t>hCG</a:t>
            </a:r>
            <a:r>
              <a:rPr lang="en-US" dirty="0"/>
              <a:t> has the same effects as luteinizing hormone (LH</a:t>
            </a:r>
            <a:r>
              <a:rPr lang="en-US" dirty="0" smtClean="0"/>
              <a:t>), </a:t>
            </a:r>
            <a:r>
              <a:rPr lang="en-US" dirty="0"/>
              <a:t>it maintains the corpus luteum past the time when it would otherwise degenerate. </a:t>
            </a:r>
            <a:endParaRPr lang="en-US" dirty="0" smtClean="0"/>
          </a:p>
          <a:p>
            <a:r>
              <a:rPr lang="en-US" dirty="0" smtClean="0"/>
              <a:t>As </a:t>
            </a:r>
            <a:r>
              <a:rPr lang="en-US" dirty="0"/>
              <a:t>a result, the secretion of estrogen and progesterone continues, maintaining the endometrium and preventing menstruation</a:t>
            </a:r>
          </a:p>
        </p:txBody>
      </p:sp>
      <p:sp>
        <p:nvSpPr>
          <p:cNvPr id="3" name="Title 2"/>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4937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During the second week, as the blastocyst continues and completes the process of implantation, the inner cell mass changes. A space begins to form between the inner cell mass and the trophoblast. This space, called the amniotic cavity, will soon </a:t>
            </a:r>
            <a:r>
              <a:rPr lang="en-US" dirty="0" smtClean="0"/>
              <a:t>fill </a:t>
            </a:r>
            <a:r>
              <a:rPr lang="en-US" dirty="0"/>
              <a:t>with </a:t>
            </a:r>
            <a:r>
              <a:rPr lang="en-US" dirty="0" smtClean="0"/>
              <a:t>fluid </a:t>
            </a:r>
            <a:r>
              <a:rPr lang="en-US" dirty="0"/>
              <a:t>and is the place where the baby will develop</a:t>
            </a:r>
            <a:r>
              <a:rPr lang="en-US" dirty="0" smtClean="0"/>
              <a:t>.</a:t>
            </a:r>
          </a:p>
          <a:p>
            <a:r>
              <a:rPr lang="en-US" dirty="0"/>
              <a:t>At </a:t>
            </a:r>
            <a:r>
              <a:rPr lang="en-US" dirty="0" smtClean="0"/>
              <a:t>first</a:t>
            </a:r>
            <a:r>
              <a:rPr lang="en-US" dirty="0"/>
              <a:t>, the embryonic disk consists of two layers: an outer ectoderm, which is closer to the amniotic cavity, and an inner endoderm. Shortly after, a third layer, called the </a:t>
            </a:r>
            <a:r>
              <a:rPr lang="en-US" dirty="0" smtClean="0"/>
              <a:t>mesoderm</a:t>
            </a:r>
          </a:p>
          <a:p>
            <a:r>
              <a:rPr lang="en-US" dirty="0"/>
              <a:t>The process of forming these three layers is called gastrulation, and the three layers are called the primary germ layers. The developing embryo is now called the gastrula. </a:t>
            </a:r>
          </a:p>
          <a:p>
            <a:endParaRPr lang="en-US" dirty="0"/>
          </a:p>
        </p:txBody>
      </p:sp>
      <p:sp>
        <p:nvSpPr>
          <p:cNvPr id="3" name="Title 2"/>
          <p:cNvSpPr>
            <a:spLocks noGrp="1"/>
          </p:cNvSpPr>
          <p:nvPr>
            <p:ph type="title"/>
          </p:nvPr>
        </p:nvSpPr>
        <p:spPr/>
        <p:txBody>
          <a:bodyPr/>
          <a:lstStyle/>
          <a:p>
            <a:r>
              <a:rPr lang="en-US" dirty="0"/>
              <a:t>Gastrulation and the Start of Tissue Formation</a:t>
            </a:r>
          </a:p>
        </p:txBody>
      </p:sp>
    </p:spTree>
    <p:extLst>
      <p:ext uri="{BB962C8B-B14F-4D97-AF65-F5344CB8AC3E}">
        <p14:creationId xmlns:p14="http://schemas.microsoft.com/office/powerpoint/2010/main" val="214841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3" y="2133600"/>
            <a:ext cx="3429000" cy="3937000"/>
          </a:xfrm>
        </p:spPr>
        <p:txBody>
          <a:bodyPr>
            <a:normAutofit/>
          </a:bodyPr>
          <a:lstStyle/>
          <a:p>
            <a:r>
              <a:rPr lang="en-US" dirty="0"/>
              <a:t>Between the third and eighth weeks, the organs form. With each passing day, different rates of cell division in the primary germ layers cause tissues to fold into distinct patterns. Gradually, the three-layered embryo is </a:t>
            </a:r>
            <a:r>
              <a:rPr lang="en-US" dirty="0" smtClean="0"/>
              <a:t>transformed.</a:t>
            </a:r>
            <a:endParaRPr lang="en-US" dirty="0"/>
          </a:p>
        </p:txBody>
      </p:sp>
      <p:sp>
        <p:nvSpPr>
          <p:cNvPr id="3" name="Title 2"/>
          <p:cNvSpPr>
            <a:spLocks noGrp="1"/>
          </p:cNvSpPr>
          <p:nvPr>
            <p:ph type="title"/>
          </p:nvPr>
        </p:nvSpPr>
        <p:spPr>
          <a:xfrm>
            <a:off x="455612" y="431800"/>
            <a:ext cx="3657601" cy="1347631"/>
          </a:xfrm>
        </p:spPr>
        <p:txBody>
          <a:bodyPr/>
          <a:lstStyle/>
          <a:p>
            <a:r>
              <a:rPr lang="en-US" dirty="0" err="1"/>
              <a:t>Neurulation</a:t>
            </a:r>
            <a:r>
              <a:rPr lang="en-US" dirty="0"/>
              <a:t> &amp;</a:t>
            </a:r>
            <a:r>
              <a:rPr lang="en-US" dirty="0" smtClean="0"/>
              <a:t> </a:t>
            </a:r>
            <a:r>
              <a:rPr lang="en-US" dirty="0"/>
              <a:t>Organ Formation</a:t>
            </a:r>
          </a:p>
        </p:txBody>
      </p:sp>
      <p:graphicFrame>
        <p:nvGraphicFramePr>
          <p:cNvPr id="4" name="Object 2"/>
          <p:cNvGraphicFramePr>
            <a:graphicFrameLocks noChangeAspect="1"/>
          </p:cNvGraphicFramePr>
          <p:nvPr>
            <p:extLst>
              <p:ext uri="{D42A27DB-BD31-4B8C-83A1-F6EECF244321}">
                <p14:modId xmlns:p14="http://schemas.microsoft.com/office/powerpoint/2010/main" val="3039294967"/>
              </p:ext>
            </p:extLst>
          </p:nvPr>
        </p:nvGraphicFramePr>
        <p:xfrm>
          <a:off x="3960812" y="458631"/>
          <a:ext cx="7392508" cy="5257800"/>
        </p:xfrm>
        <a:graphic>
          <a:graphicData uri="http://schemas.openxmlformats.org/presentationml/2006/ole">
            <mc:AlternateContent xmlns:mc="http://schemas.openxmlformats.org/markup-compatibility/2006">
              <mc:Choice xmlns:v="urn:schemas-microsoft-com:vml" Requires="v">
                <p:oleObj spid="_x0000_s3084" name="Image" r:id="rId3" imgW="12711111" imgH="9041270" progId="Photoshop.Image.9">
                  <p:embed/>
                </p:oleObj>
              </mc:Choice>
              <mc:Fallback>
                <p:oleObj name="Image" r:id="rId3" imgW="12711111" imgH="9041270"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812" y="458631"/>
                        <a:ext cx="7392508" cy="5257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7358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0"/>
          </p:nvPr>
        </p:nvSpPr>
        <p:spPr/>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634331292"/>
              </p:ext>
            </p:extLst>
          </p:nvPr>
        </p:nvGraphicFramePr>
        <p:xfrm>
          <a:off x="912812" y="304800"/>
          <a:ext cx="10217579" cy="6338056"/>
        </p:xfrm>
        <a:graphic>
          <a:graphicData uri="http://schemas.openxmlformats.org/presentationml/2006/ole">
            <mc:AlternateContent xmlns:mc="http://schemas.openxmlformats.org/markup-compatibility/2006">
              <mc:Choice xmlns:v="urn:schemas-microsoft-com:vml" Requires="v">
                <p:oleObj spid="_x0000_s4108" name="Image" r:id="rId3" imgW="12342857" imgH="7657143" progId="Photoshop.Image.9">
                  <p:embed/>
                </p:oleObj>
              </mc:Choice>
              <mc:Fallback>
                <p:oleObj name="Image" r:id="rId3" imgW="12342857" imgH="7657143"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2" y="304800"/>
                        <a:ext cx="10217579" cy="633805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3754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523729" cy="4267200"/>
          </a:xfrm>
        </p:spPr>
        <p:txBody>
          <a:bodyPr/>
          <a:lstStyle/>
          <a:p>
            <a:r>
              <a:rPr lang="en-US" dirty="0"/>
              <a:t>The internal organs of the embryo form between the third and eighth weeks. At the same time, an intricate system of membranes that are external to the embryo are also forming. </a:t>
            </a:r>
            <a:endParaRPr lang="en-US" dirty="0" smtClean="0"/>
          </a:p>
          <a:p>
            <a:r>
              <a:rPr lang="en-US" dirty="0" smtClean="0"/>
              <a:t>These </a:t>
            </a:r>
            <a:r>
              <a:rPr lang="en-US" dirty="0"/>
              <a:t>extra-embryonic membranes: the allantois, amnion, chorion, and yolk sac. </a:t>
            </a:r>
            <a:endParaRPr lang="en-US" dirty="0" smtClean="0"/>
          </a:p>
          <a:p>
            <a:r>
              <a:rPr lang="en-US" dirty="0" smtClean="0"/>
              <a:t>The </a:t>
            </a:r>
            <a:r>
              <a:rPr lang="en-US" dirty="0"/>
              <a:t>extra-embryonic membranes, along with the placenta and umbilical cord that develop from some of them, are responsible for the protection, nutrition, respiration, and excretion of the embryo (and, later, the fetus).</a:t>
            </a:r>
          </a:p>
        </p:txBody>
      </p:sp>
      <p:sp>
        <p:nvSpPr>
          <p:cNvPr id="3" name="Title 2"/>
          <p:cNvSpPr>
            <a:spLocks noGrp="1"/>
          </p:cNvSpPr>
          <p:nvPr>
            <p:ph type="title"/>
          </p:nvPr>
        </p:nvSpPr>
        <p:spPr/>
        <p:txBody>
          <a:bodyPr/>
          <a:lstStyle/>
          <a:p>
            <a:r>
              <a:rPr lang="en-US" dirty="0"/>
              <a:t>Structures That Support the Embryo</a:t>
            </a:r>
          </a:p>
        </p:txBody>
      </p:sp>
    </p:spTree>
    <p:extLst>
      <p:ext uri="{BB962C8B-B14F-4D97-AF65-F5344CB8AC3E}">
        <p14:creationId xmlns:p14="http://schemas.microsoft.com/office/powerpoint/2010/main" val="410837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3" y="1803400"/>
            <a:ext cx="5410199" cy="4267200"/>
          </a:xfrm>
        </p:spPr>
        <p:txBody>
          <a:bodyPr>
            <a:normAutofit lnSpcReduction="10000"/>
          </a:bodyPr>
          <a:lstStyle/>
          <a:p>
            <a:r>
              <a:rPr lang="en-US" dirty="0"/>
              <a:t>The </a:t>
            </a:r>
            <a:r>
              <a:rPr lang="en-US" b="1" dirty="0"/>
              <a:t>placenta</a:t>
            </a:r>
            <a:r>
              <a:rPr lang="en-US" dirty="0"/>
              <a:t> is a disk-shaped organ that is rich in blood vessels. The embryo (or fetus) is attached to the uterine wall by the placenta, and metabolic exchange occurs through </a:t>
            </a:r>
            <a:r>
              <a:rPr lang="en-US" dirty="0" smtClean="0"/>
              <a:t>it. </a:t>
            </a:r>
            <a:r>
              <a:rPr lang="en-US" dirty="0"/>
              <a:t>The placenta is fully developed by about 10 weeks, with a mass of about 600 g. </a:t>
            </a:r>
            <a:endParaRPr lang="en-US" dirty="0" smtClean="0"/>
          </a:p>
          <a:p>
            <a:r>
              <a:rPr lang="en-US" dirty="0"/>
              <a:t>Near the end of the eighth week, as the yolk sac shrinks and the amniotic sac enlarges, the </a:t>
            </a:r>
            <a:r>
              <a:rPr lang="en-US" b="1" dirty="0"/>
              <a:t>umbilical cord </a:t>
            </a:r>
            <a:r>
              <a:rPr lang="en-US" dirty="0"/>
              <a:t>forms. The umbilical cord is a rope-like structure that averages about 60 cm long and 2 cm in </a:t>
            </a:r>
            <a:r>
              <a:rPr lang="en-US" dirty="0" smtClean="0"/>
              <a:t>diameter. Used for gas exchange.</a:t>
            </a:r>
            <a:endParaRPr lang="en-US" dirty="0"/>
          </a:p>
        </p:txBody>
      </p:sp>
      <p:sp>
        <p:nvSpPr>
          <p:cNvPr id="3" name="Title 2"/>
          <p:cNvSpPr>
            <a:spLocks noGrp="1"/>
          </p:cNvSpPr>
          <p:nvPr>
            <p:ph type="title"/>
          </p:nvPr>
        </p:nvSpPr>
        <p:spPr/>
        <p:txBody>
          <a:bodyPr/>
          <a:lstStyle/>
          <a:p>
            <a:r>
              <a:rPr lang="en-US" dirty="0" smtClean="0"/>
              <a:t>The Placenta and Umbilical Cord</a:t>
            </a:r>
            <a:endParaRPr lang="en-US" dirty="0"/>
          </a:p>
        </p:txBody>
      </p:sp>
      <p:pic>
        <p:nvPicPr>
          <p:cNvPr id="4" name="Picture 3"/>
          <p:cNvPicPr>
            <a:picLocks noChangeAspect="1"/>
          </p:cNvPicPr>
          <p:nvPr/>
        </p:nvPicPr>
        <p:blipFill rotWithShape="1">
          <a:blip r:embed="rId2"/>
          <a:srcRect l="23061" t="38541" r="46485" b="16667"/>
          <a:stretch/>
        </p:blipFill>
        <p:spPr>
          <a:xfrm>
            <a:off x="6018212" y="1600200"/>
            <a:ext cx="5715000" cy="4725866"/>
          </a:xfrm>
          <a:prstGeom prst="rect">
            <a:avLst/>
          </a:prstGeom>
        </p:spPr>
      </p:pic>
    </p:spTree>
    <p:extLst>
      <p:ext uri="{BB962C8B-B14F-4D97-AF65-F5344CB8AC3E}">
        <p14:creationId xmlns:p14="http://schemas.microsoft.com/office/powerpoint/2010/main" val="18241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1492" r="21492"/>
          <a:stretch>
            <a:fillRect/>
          </a:stretch>
        </p:blipFill>
        <p:spPr>
          <a:xfrm>
            <a:off x="1141412" y="2475063"/>
            <a:ext cx="2218290" cy="2921726"/>
          </a:xfrm>
        </p:spPr>
      </p:pic>
      <p:sp>
        <p:nvSpPr>
          <p:cNvPr id="3" name="Subtitle 2"/>
          <p:cNvSpPr>
            <a:spLocks noGrp="1"/>
          </p:cNvSpPr>
          <p:nvPr>
            <p:ph type="subTitle" idx="1"/>
          </p:nvPr>
        </p:nvSpPr>
        <p:spPr>
          <a:xfrm>
            <a:off x="3736198" y="3288936"/>
            <a:ext cx="7075836" cy="2883264"/>
          </a:xfrm>
        </p:spPr>
        <p:txBody>
          <a:bodyPr>
            <a:noAutofit/>
          </a:bodyPr>
          <a:lstStyle/>
          <a:p>
            <a:pPr marL="457200" indent="-457200">
              <a:buFont typeface="Arial" panose="020B0604020202020204" pitchFamily="34" charset="0"/>
              <a:buChar char="•"/>
            </a:pPr>
            <a:r>
              <a:rPr lang="en-US" sz="2800" dirty="0" smtClean="0"/>
              <a:t>Re-Read this section for review</a:t>
            </a:r>
          </a:p>
          <a:p>
            <a:pPr marL="457200" indent="-457200">
              <a:buFont typeface="Arial" panose="020B0604020202020204" pitchFamily="34" charset="0"/>
              <a:buChar char="•"/>
            </a:pPr>
            <a:r>
              <a:rPr lang="en-US" sz="2800" dirty="0" smtClean="0"/>
              <a:t>Make note of any key terms or new terminology</a:t>
            </a:r>
          </a:p>
          <a:p>
            <a:pPr marL="457200" indent="-457200">
              <a:buFont typeface="Arial" panose="020B0604020202020204" pitchFamily="34" charset="0"/>
              <a:buChar char="•"/>
            </a:pPr>
            <a:r>
              <a:rPr lang="en-US" sz="2800" dirty="0" smtClean="0"/>
              <a:t>Complete the Section 15.1 review on Page 518: Questions 1-6, 8 and 9</a:t>
            </a:r>
            <a:endParaRPr lang="en-US" sz="2800" dirty="0"/>
          </a:p>
        </p:txBody>
      </p:sp>
      <p:sp>
        <p:nvSpPr>
          <p:cNvPr id="4" name="Title 3"/>
          <p:cNvSpPr>
            <a:spLocks noGrp="1"/>
          </p:cNvSpPr>
          <p:nvPr>
            <p:ph type="ctrTitle"/>
          </p:nvPr>
        </p:nvSpPr>
        <p:spPr>
          <a:xfrm>
            <a:off x="3748562" y="1663337"/>
            <a:ext cx="7079821" cy="1625599"/>
          </a:xfrm>
        </p:spPr>
        <p:txBody>
          <a:bodyPr>
            <a:normAutofit/>
          </a:bodyPr>
          <a:lstStyle/>
          <a:p>
            <a:r>
              <a:rPr lang="en-US" sz="7200" b="1" dirty="0" smtClean="0"/>
              <a:t>Homework:</a:t>
            </a:r>
            <a:endParaRPr lang="en-US" sz="7200" b="1" dirty="0"/>
          </a:p>
        </p:txBody>
      </p:sp>
    </p:spTree>
    <p:extLst>
      <p:ext uri="{BB962C8B-B14F-4D97-AF65-F5344CB8AC3E}">
        <p14:creationId xmlns:p14="http://schemas.microsoft.com/office/powerpoint/2010/main" val="20749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2812" y="685800"/>
            <a:ext cx="9751060" cy="1168400"/>
          </a:xfrm>
        </p:spPr>
        <p:txBody>
          <a:bodyPr/>
          <a:lstStyle/>
          <a:p>
            <a:r>
              <a:rPr lang="en-US" dirty="0"/>
              <a:t>Chapter 15 – Human Development</a:t>
            </a:r>
            <a:br>
              <a:rPr lang="en-US" dirty="0"/>
            </a:br>
            <a:r>
              <a:rPr lang="en-US" dirty="0" smtClean="0"/>
              <a:t>15.2 Fetal Development and Birth</a:t>
            </a:r>
            <a:endParaRPr lang="en-US" dirty="0"/>
          </a:p>
        </p:txBody>
      </p:sp>
      <p:pic>
        <p:nvPicPr>
          <p:cNvPr id="8" name="Content Placeholder 7"/>
          <p:cNvPicPr>
            <a:picLocks noGrp="1" noChangeAspect="1"/>
          </p:cNvPicPr>
          <p:nvPr>
            <p:ph idx="1"/>
          </p:nvPr>
        </p:nvPicPr>
        <p:blipFill rotWithShape="1">
          <a:blip r:embed="rId2"/>
          <a:srcRect l="31928" t="13095" r="29921" b="61083"/>
          <a:stretch/>
        </p:blipFill>
        <p:spPr>
          <a:xfrm>
            <a:off x="912812" y="2133600"/>
            <a:ext cx="10012323" cy="3810000"/>
          </a:xfrm>
          <a:prstGeom prst="rect">
            <a:avLst/>
          </a:prstGeom>
        </p:spPr>
      </p:pic>
    </p:spTree>
    <p:extLst>
      <p:ext uri="{BB962C8B-B14F-4D97-AF65-F5344CB8AC3E}">
        <p14:creationId xmlns:p14="http://schemas.microsoft.com/office/powerpoint/2010/main" val="6636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2812" y="685800"/>
            <a:ext cx="9751060" cy="1168400"/>
          </a:xfrm>
        </p:spPr>
        <p:txBody>
          <a:bodyPr/>
          <a:lstStyle/>
          <a:p>
            <a:r>
              <a:rPr lang="en-US" dirty="0"/>
              <a:t>Chapter 15 – Human Development</a:t>
            </a:r>
            <a:br>
              <a:rPr lang="en-US" dirty="0"/>
            </a:br>
            <a:r>
              <a:rPr lang="en-US" dirty="0" smtClean="0"/>
              <a:t>15.2 Fetal Development and Birth</a:t>
            </a:r>
            <a:endParaRPr lang="en-US" dirty="0"/>
          </a:p>
        </p:txBody>
      </p:sp>
      <p:pic>
        <p:nvPicPr>
          <p:cNvPr id="6" name="Content Placeholder 7"/>
          <p:cNvPicPr>
            <a:picLocks noGrp="1" noChangeAspect="1"/>
          </p:cNvPicPr>
          <p:nvPr>
            <p:ph idx="1"/>
          </p:nvPr>
        </p:nvPicPr>
        <p:blipFill rotWithShape="1">
          <a:blip r:embed="rId2"/>
          <a:srcRect l="31928" t="38040" r="29670" b="34518"/>
          <a:stretch/>
        </p:blipFill>
        <p:spPr>
          <a:xfrm>
            <a:off x="791800" y="1905000"/>
            <a:ext cx="10484212" cy="4212080"/>
          </a:xfrm>
          <a:prstGeom prst="rect">
            <a:avLst/>
          </a:prstGeom>
        </p:spPr>
      </p:pic>
    </p:spTree>
    <p:extLst>
      <p:ext uri="{BB962C8B-B14F-4D97-AF65-F5344CB8AC3E}">
        <p14:creationId xmlns:p14="http://schemas.microsoft.com/office/powerpoint/2010/main" val="13024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2812" y="685800"/>
            <a:ext cx="9751060" cy="1168400"/>
          </a:xfrm>
        </p:spPr>
        <p:txBody>
          <a:bodyPr/>
          <a:lstStyle/>
          <a:p>
            <a:r>
              <a:rPr lang="en-US" dirty="0"/>
              <a:t>Chapter 15 – Human Development</a:t>
            </a:r>
            <a:br>
              <a:rPr lang="en-US" dirty="0"/>
            </a:br>
            <a:r>
              <a:rPr lang="en-US" dirty="0" smtClean="0"/>
              <a:t>15.2 Fetal Development and Birth</a:t>
            </a:r>
            <a:endParaRPr lang="en-US" dirty="0"/>
          </a:p>
        </p:txBody>
      </p:sp>
      <p:pic>
        <p:nvPicPr>
          <p:cNvPr id="5" name="Content Placeholder 7"/>
          <p:cNvPicPr>
            <a:picLocks noGrp="1" noChangeAspect="1"/>
          </p:cNvPicPr>
          <p:nvPr>
            <p:ph idx="1"/>
          </p:nvPr>
        </p:nvPicPr>
        <p:blipFill rotWithShape="1">
          <a:blip r:embed="rId2"/>
          <a:srcRect l="31928" t="65481" r="29921" b="13691"/>
          <a:stretch/>
        </p:blipFill>
        <p:spPr>
          <a:xfrm>
            <a:off x="455612" y="2286000"/>
            <a:ext cx="11353800" cy="3505200"/>
          </a:xfrm>
          <a:prstGeom prst="rect">
            <a:avLst/>
          </a:prstGeom>
        </p:spPr>
      </p:pic>
    </p:spTree>
    <p:extLst>
      <p:ext uri="{BB962C8B-B14F-4D97-AF65-F5344CB8AC3E}">
        <p14:creationId xmlns:p14="http://schemas.microsoft.com/office/powerpoint/2010/main" val="39678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28800"/>
            <a:ext cx="6629400" cy="4267200"/>
          </a:xfrm>
        </p:spPr>
        <p:txBody>
          <a:bodyPr/>
          <a:lstStyle/>
          <a:p>
            <a:r>
              <a:rPr lang="en-US" dirty="0"/>
              <a:t>The two male gonads are called the testes. The testes are held outside the body in a pouch of skin called the </a:t>
            </a:r>
            <a:r>
              <a:rPr lang="en-US" b="1" dirty="0"/>
              <a:t>scrotum</a:t>
            </a:r>
            <a:r>
              <a:rPr lang="en-US" dirty="0" smtClean="0"/>
              <a:t>.</a:t>
            </a:r>
          </a:p>
          <a:p>
            <a:r>
              <a:rPr lang="en-US" dirty="0"/>
              <a:t>the testes are composed of long, coiled tubes, called seminiferous tubules, as well as hormone-secreting cells, called interstitial cells, that lie between the seminiferous tubules. </a:t>
            </a:r>
            <a:endParaRPr lang="en-US" dirty="0" smtClean="0"/>
          </a:p>
          <a:p>
            <a:r>
              <a:rPr lang="en-US" dirty="0" smtClean="0"/>
              <a:t>The </a:t>
            </a:r>
            <a:r>
              <a:rPr lang="en-US" dirty="0"/>
              <a:t>interstitial cells secrete the male hormone testosterone. The seminiferous tubules are where </a:t>
            </a:r>
            <a:r>
              <a:rPr lang="en-US" dirty="0" smtClean="0"/>
              <a:t>sperm are produced</a:t>
            </a:r>
          </a:p>
          <a:p>
            <a:endParaRPr lang="en-US" dirty="0"/>
          </a:p>
        </p:txBody>
      </p:sp>
      <p:sp>
        <p:nvSpPr>
          <p:cNvPr id="3" name="Title 2"/>
          <p:cNvSpPr>
            <a:spLocks noGrp="1"/>
          </p:cNvSpPr>
          <p:nvPr>
            <p:ph type="title"/>
          </p:nvPr>
        </p:nvSpPr>
        <p:spPr/>
        <p:txBody>
          <a:bodyPr/>
          <a:lstStyle/>
          <a:p>
            <a:r>
              <a:rPr lang="en-US" dirty="0" smtClean="0"/>
              <a:t>The Testes</a:t>
            </a:r>
            <a:endParaRPr lang="en-US" dirty="0"/>
          </a:p>
        </p:txBody>
      </p:sp>
      <p:pic>
        <p:nvPicPr>
          <p:cNvPr id="4" name="Picture 9"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612" y="1295400"/>
            <a:ext cx="36449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substances and conditions can affect the normal development of the embryo and fetus. The term teratogen refers to any agent that causes a structural abnormality due to exposure during pregnancy. </a:t>
            </a:r>
            <a:endParaRPr lang="en-US" dirty="0" smtClean="0"/>
          </a:p>
          <a:p>
            <a:r>
              <a:rPr lang="en-US" dirty="0" smtClean="0"/>
              <a:t>Cigarette </a:t>
            </a:r>
            <a:r>
              <a:rPr lang="en-US" dirty="0"/>
              <a:t>smoke, for example, can constrict the fetus’s blood vessels, preventing the fetus from getting enough oxygen. Mothers who smoke or who are exposed to second-hand smoke during pregnancy tend to have babies that are underweight. Cigarette smoke during pregnancy also increases the risk of premature births, stillbirths, and miscarriages</a:t>
            </a:r>
          </a:p>
        </p:txBody>
      </p:sp>
      <p:sp>
        <p:nvSpPr>
          <p:cNvPr id="3" name="Title 2"/>
          <p:cNvSpPr>
            <a:spLocks noGrp="1"/>
          </p:cNvSpPr>
          <p:nvPr>
            <p:ph type="title"/>
          </p:nvPr>
        </p:nvSpPr>
        <p:spPr/>
        <p:txBody>
          <a:bodyPr/>
          <a:lstStyle/>
          <a:p>
            <a:r>
              <a:rPr lang="en-US" dirty="0"/>
              <a:t>The Effects of Teratogens on Development</a:t>
            </a:r>
          </a:p>
        </p:txBody>
      </p:sp>
    </p:spTree>
    <p:extLst>
      <p:ext uri="{BB962C8B-B14F-4D97-AF65-F5344CB8AC3E}">
        <p14:creationId xmlns:p14="http://schemas.microsoft.com/office/powerpoint/2010/main" val="6844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3" y="1803400"/>
            <a:ext cx="6400799" cy="4267200"/>
          </a:xfrm>
        </p:spPr>
        <p:txBody>
          <a:bodyPr>
            <a:normAutofit fontScale="92500"/>
          </a:bodyPr>
          <a:lstStyle/>
          <a:p>
            <a:r>
              <a:rPr lang="en-US" dirty="0"/>
              <a:t>The birthing process is called parturition, and all the events associated with parturition are commonly referred to as </a:t>
            </a:r>
            <a:r>
              <a:rPr lang="en-US" dirty="0" err="1"/>
              <a:t>labour</a:t>
            </a:r>
            <a:r>
              <a:rPr lang="en-US" dirty="0"/>
              <a:t>. </a:t>
            </a:r>
            <a:endParaRPr lang="en-US" dirty="0" smtClean="0"/>
          </a:p>
          <a:p>
            <a:r>
              <a:rPr lang="en-US" dirty="0" smtClean="0"/>
              <a:t>These </a:t>
            </a:r>
            <a:r>
              <a:rPr lang="en-US" dirty="0"/>
              <a:t>events typically begin with uterine contractions. The uterus experiences contractions throughout pregnancy. At </a:t>
            </a:r>
            <a:r>
              <a:rPr lang="en-US" dirty="0" smtClean="0"/>
              <a:t>first</a:t>
            </a:r>
            <a:r>
              <a:rPr lang="en-US" dirty="0"/>
              <a:t>, these are light, lasting about 20 to 30 seconds and occurring every 15 to 20 minutes. Near the end of pregnancy, the contractions become stronger and more frequent. </a:t>
            </a:r>
            <a:endParaRPr lang="en-US" dirty="0" smtClean="0"/>
          </a:p>
          <a:p>
            <a:r>
              <a:rPr lang="en-US" dirty="0" smtClean="0"/>
              <a:t>The </a:t>
            </a:r>
            <a:r>
              <a:rPr lang="en-US" dirty="0"/>
              <a:t>onset of </a:t>
            </a:r>
            <a:r>
              <a:rPr lang="en-US" dirty="0" err="1"/>
              <a:t>labour</a:t>
            </a:r>
            <a:r>
              <a:rPr lang="en-US" dirty="0"/>
              <a:t> is marked by uterine contractions that occur every 15 to 20 minutes and last for 40 seconds or longer.</a:t>
            </a:r>
          </a:p>
        </p:txBody>
      </p:sp>
      <p:sp>
        <p:nvSpPr>
          <p:cNvPr id="3" name="Title 2"/>
          <p:cNvSpPr>
            <a:spLocks noGrp="1"/>
          </p:cNvSpPr>
          <p:nvPr>
            <p:ph type="title"/>
          </p:nvPr>
        </p:nvSpPr>
        <p:spPr/>
        <p:txBody>
          <a:bodyPr/>
          <a:lstStyle/>
          <a:p>
            <a:r>
              <a:rPr lang="en-US" dirty="0"/>
              <a:t>Parturition: Delivery of the Baby</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3471" r="6941"/>
          <a:stretch>
            <a:fillRect/>
          </a:stretch>
        </p:blipFill>
        <p:spPr bwMode="auto">
          <a:xfrm>
            <a:off x="6704012" y="2235830"/>
            <a:ext cx="4953000" cy="27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1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0"/>
          </p:nvPr>
        </p:nvSpPr>
        <p:spPr/>
      </p:sp>
      <p:graphicFrame>
        <p:nvGraphicFramePr>
          <p:cNvPr id="5" name="Object 2"/>
          <p:cNvGraphicFramePr>
            <a:graphicFrameLocks noChangeAspect="1"/>
          </p:cNvGraphicFramePr>
          <p:nvPr>
            <p:extLst>
              <p:ext uri="{D42A27DB-BD31-4B8C-83A1-F6EECF244321}">
                <p14:modId xmlns:p14="http://schemas.microsoft.com/office/powerpoint/2010/main" val="2569076014"/>
              </p:ext>
            </p:extLst>
          </p:nvPr>
        </p:nvGraphicFramePr>
        <p:xfrm>
          <a:off x="227012" y="304800"/>
          <a:ext cx="7507470" cy="6331562"/>
        </p:xfrm>
        <a:graphic>
          <a:graphicData uri="http://schemas.openxmlformats.org/presentationml/2006/ole">
            <mc:AlternateContent xmlns:mc="http://schemas.openxmlformats.org/markup-compatibility/2006">
              <mc:Choice xmlns:v="urn:schemas-microsoft-com:vml" Requires="v">
                <p:oleObj spid="_x0000_s6155" name="Image" r:id="rId3" imgW="12076190" imgH="10184127" progId="Photoshop.Image.9">
                  <p:embed/>
                </p:oleObj>
              </mc:Choice>
              <mc:Fallback>
                <p:oleObj name="Image" r:id="rId3" imgW="12076190" imgH="10184127"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304800"/>
                        <a:ext cx="7507470" cy="6331562"/>
                      </a:xfrm>
                      <a:prstGeom prst="rect">
                        <a:avLst/>
                      </a:prstGeom>
                      <a:noFill/>
                      <a:ln>
                        <a:noFill/>
                      </a:ln>
                      <a:effectLst/>
                    </p:spPr>
                  </p:pic>
                </p:oleObj>
              </mc:Fallback>
            </mc:AlternateContent>
          </a:graphicData>
        </a:graphic>
      </p:graphicFrame>
      <p:sp>
        <p:nvSpPr>
          <p:cNvPr id="6" name="TextBox 5"/>
          <p:cNvSpPr txBox="1"/>
          <p:nvPr/>
        </p:nvSpPr>
        <p:spPr>
          <a:xfrm>
            <a:off x="7923212" y="304800"/>
            <a:ext cx="4191000" cy="6186309"/>
          </a:xfrm>
          <a:prstGeom prst="rect">
            <a:avLst/>
          </a:prstGeom>
          <a:noFill/>
        </p:spPr>
        <p:txBody>
          <a:bodyPr wrap="square" rtlCol="0">
            <a:spAutoFit/>
          </a:bodyPr>
          <a:lstStyle/>
          <a:p>
            <a:pPr>
              <a:lnSpc>
                <a:spcPct val="90000"/>
              </a:lnSpc>
            </a:pPr>
            <a:r>
              <a:rPr lang="en-US" sz="2200" dirty="0"/>
              <a:t>For several reasons, it may not be safe or possible to deliver a baby in the usual way. </a:t>
            </a:r>
            <a:endParaRPr lang="en-US" sz="2200" dirty="0" smtClean="0"/>
          </a:p>
          <a:p>
            <a:pPr>
              <a:lnSpc>
                <a:spcPct val="90000"/>
              </a:lnSpc>
            </a:pPr>
            <a:r>
              <a:rPr lang="en-US" sz="2200" dirty="0" smtClean="0"/>
              <a:t>For </a:t>
            </a:r>
            <a:r>
              <a:rPr lang="en-US" sz="2200" dirty="0"/>
              <a:t>example, the baby may be in a </a:t>
            </a:r>
            <a:r>
              <a:rPr lang="en-US" sz="2200" dirty="0" smtClean="0"/>
              <a:t>rump-first </a:t>
            </a:r>
            <a:r>
              <a:rPr lang="en-US" sz="2200" dirty="0"/>
              <a:t>position. It is </a:t>
            </a:r>
            <a:r>
              <a:rPr lang="en-US" sz="2200" dirty="0" smtClean="0"/>
              <a:t>difficult </a:t>
            </a:r>
            <a:r>
              <a:rPr lang="en-US" sz="2200" dirty="0"/>
              <a:t>for the cervix to expand enough to accommodate this type of birth (called a breech birth), and the baby or mother could be harmed. Instead, the baby is usually delivered by a Caesarean section. </a:t>
            </a:r>
            <a:endParaRPr lang="en-US" sz="2200" dirty="0" smtClean="0"/>
          </a:p>
          <a:p>
            <a:pPr>
              <a:lnSpc>
                <a:spcPct val="90000"/>
              </a:lnSpc>
            </a:pPr>
            <a:r>
              <a:rPr lang="en-US" sz="2200" dirty="0" smtClean="0"/>
              <a:t>In </a:t>
            </a:r>
            <a:r>
              <a:rPr lang="en-US" sz="2200" dirty="0"/>
              <a:t>this procedure, a physician makes an incision in the mother’s abdomen and uterus, and delivers the baby through the incision. </a:t>
            </a:r>
            <a:endParaRPr lang="en-US" sz="2200" dirty="0" smtClean="0"/>
          </a:p>
          <a:p>
            <a:pPr>
              <a:lnSpc>
                <a:spcPct val="90000"/>
              </a:lnSpc>
            </a:pPr>
            <a:r>
              <a:rPr lang="en-US" sz="2200" dirty="0" smtClean="0"/>
              <a:t>A </a:t>
            </a:r>
            <a:r>
              <a:rPr lang="en-US" sz="2200" dirty="0"/>
              <a:t>mother with a sexually transmitted infection, such as herpes, or a mother with a small pelvis may also have her baby delivered by Caesarean</a:t>
            </a:r>
          </a:p>
        </p:txBody>
      </p:sp>
    </p:spTree>
    <p:extLst>
      <p:ext uri="{BB962C8B-B14F-4D97-AF65-F5344CB8AC3E}">
        <p14:creationId xmlns:p14="http://schemas.microsoft.com/office/powerpoint/2010/main" val="370028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1492" r="21492"/>
          <a:stretch>
            <a:fillRect/>
          </a:stretch>
        </p:blipFill>
        <p:spPr>
          <a:xfrm>
            <a:off x="1141412" y="2475063"/>
            <a:ext cx="2218290" cy="2921726"/>
          </a:xfrm>
        </p:spPr>
      </p:pic>
      <p:sp>
        <p:nvSpPr>
          <p:cNvPr id="3" name="Subtitle 2"/>
          <p:cNvSpPr>
            <a:spLocks noGrp="1"/>
          </p:cNvSpPr>
          <p:nvPr>
            <p:ph type="subTitle" idx="1"/>
          </p:nvPr>
        </p:nvSpPr>
        <p:spPr>
          <a:xfrm>
            <a:off x="3736198" y="3288936"/>
            <a:ext cx="7075836" cy="2883264"/>
          </a:xfrm>
        </p:spPr>
        <p:txBody>
          <a:bodyPr>
            <a:noAutofit/>
          </a:bodyPr>
          <a:lstStyle/>
          <a:p>
            <a:pPr marL="457200" indent="-457200">
              <a:buFont typeface="Arial" panose="020B0604020202020204" pitchFamily="34" charset="0"/>
              <a:buChar char="•"/>
            </a:pPr>
            <a:r>
              <a:rPr lang="en-US" sz="2800" dirty="0" smtClean="0"/>
              <a:t>Re-Read this section for review</a:t>
            </a:r>
          </a:p>
          <a:p>
            <a:pPr marL="457200" indent="-457200">
              <a:buFont typeface="Arial" panose="020B0604020202020204" pitchFamily="34" charset="0"/>
              <a:buChar char="•"/>
            </a:pPr>
            <a:r>
              <a:rPr lang="en-US" sz="2800" dirty="0" smtClean="0"/>
              <a:t>Make note of any key terms or new terminology</a:t>
            </a:r>
          </a:p>
          <a:p>
            <a:pPr marL="457200" indent="-457200">
              <a:buFont typeface="Arial" panose="020B0604020202020204" pitchFamily="34" charset="0"/>
              <a:buChar char="•"/>
            </a:pPr>
            <a:r>
              <a:rPr lang="en-US" sz="2800" dirty="0" smtClean="0"/>
              <a:t>Complete the Section 15.2 review on Page 528: Questions 1-6</a:t>
            </a:r>
            <a:endParaRPr lang="en-US" sz="2800" dirty="0"/>
          </a:p>
        </p:txBody>
      </p:sp>
      <p:sp>
        <p:nvSpPr>
          <p:cNvPr id="4" name="Title 3"/>
          <p:cNvSpPr>
            <a:spLocks noGrp="1"/>
          </p:cNvSpPr>
          <p:nvPr>
            <p:ph type="ctrTitle"/>
          </p:nvPr>
        </p:nvSpPr>
        <p:spPr>
          <a:xfrm>
            <a:off x="3748562" y="1663337"/>
            <a:ext cx="7079821" cy="1625599"/>
          </a:xfrm>
        </p:spPr>
        <p:txBody>
          <a:bodyPr>
            <a:normAutofit/>
          </a:bodyPr>
          <a:lstStyle/>
          <a:p>
            <a:r>
              <a:rPr lang="en-US" sz="7200" b="1" dirty="0" smtClean="0"/>
              <a:t>Homework:</a:t>
            </a:r>
            <a:endParaRPr lang="en-US" sz="7200" b="1" dirty="0"/>
          </a:p>
        </p:txBody>
      </p:sp>
    </p:spTree>
    <p:extLst>
      <p:ext uri="{BB962C8B-B14F-4D97-AF65-F5344CB8AC3E}">
        <p14:creationId xmlns:p14="http://schemas.microsoft.com/office/powerpoint/2010/main" val="3680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7237729" cy="4267200"/>
          </a:xfrm>
        </p:spPr>
        <p:txBody>
          <a:bodyPr/>
          <a:lstStyle/>
          <a:p>
            <a:r>
              <a:rPr lang="en-US" dirty="0"/>
              <a:t>On July 25, 1978, Leslie Brown made history by giving birth to a healthy baby girl. Louise Joy Brown, born in Great Britain, was the world’s </a:t>
            </a:r>
            <a:r>
              <a:rPr lang="en-US" dirty="0" smtClean="0"/>
              <a:t>first </a:t>
            </a:r>
            <a:r>
              <a:rPr lang="en-US" dirty="0"/>
              <a:t>“test tube baby.” Her life began in a laboratory. </a:t>
            </a:r>
            <a:endParaRPr lang="en-US" dirty="0" smtClean="0"/>
          </a:p>
          <a:p>
            <a:r>
              <a:rPr lang="en-US" dirty="0" smtClean="0"/>
              <a:t>Scientists </a:t>
            </a:r>
            <a:r>
              <a:rPr lang="en-US" dirty="0"/>
              <a:t>removed an egg from her mother and mixed it with sperm from her father. After two and a half days, scientists placed the fertilized egg in Leslie’s uterus. Almost nine months later, Louise was delivered by Caesarean section. </a:t>
            </a:r>
          </a:p>
        </p:txBody>
      </p:sp>
      <p:sp>
        <p:nvSpPr>
          <p:cNvPr id="3" name="Title 2"/>
          <p:cNvSpPr>
            <a:spLocks noGrp="1"/>
          </p:cNvSpPr>
          <p:nvPr>
            <p:ph type="title"/>
          </p:nvPr>
        </p:nvSpPr>
        <p:spPr/>
        <p:txBody>
          <a:bodyPr/>
          <a:lstStyle/>
          <a:p>
            <a:r>
              <a:rPr lang="en-US" dirty="0"/>
              <a:t>Chapter 15 – Human Development</a:t>
            </a:r>
            <a:br>
              <a:rPr lang="en-US" dirty="0"/>
            </a:br>
            <a:r>
              <a:rPr lang="en-US" dirty="0" smtClean="0"/>
              <a:t>15.3 Reproduction, Technology and Society</a:t>
            </a:r>
            <a:endParaRPr lang="en-US" dirty="0"/>
          </a:p>
        </p:txBody>
      </p:sp>
      <p:pic>
        <p:nvPicPr>
          <p:cNvPr id="7170" name="Picture 2" descr="http://1.bp.blogspot.com/-WK14rNGCUlo/UicSWEm17sI/AAAAAAAAAHk/oPg7pVc4eu4/s1600/Test+Tube+Baby+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012" y="2209800"/>
            <a:ext cx="291749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6628129" cy="4267200"/>
          </a:xfrm>
        </p:spPr>
        <p:txBody>
          <a:bodyPr/>
          <a:lstStyle/>
          <a:p>
            <a:pPr marL="0" indent="0">
              <a:buNone/>
            </a:pPr>
            <a:r>
              <a:rPr lang="en-US" dirty="0" smtClean="0"/>
              <a:t>Artificial </a:t>
            </a:r>
            <a:r>
              <a:rPr lang="en-US" dirty="0"/>
              <a:t>Insemination </a:t>
            </a:r>
            <a:endParaRPr lang="en-US" dirty="0" smtClean="0"/>
          </a:p>
          <a:p>
            <a:r>
              <a:rPr lang="en-US" dirty="0" smtClean="0"/>
              <a:t>Artificial </a:t>
            </a:r>
            <a:r>
              <a:rPr lang="en-US" dirty="0"/>
              <a:t>insemination (AI) has been used for decades as a way to promote breeding success among domestic animals. It had also been used by human couples for years, before the </a:t>
            </a:r>
            <a:r>
              <a:rPr lang="en-US" dirty="0" smtClean="0"/>
              <a:t>first </a:t>
            </a:r>
            <a:r>
              <a:rPr lang="en-US" dirty="0"/>
              <a:t>success of IVF. </a:t>
            </a:r>
            <a:endParaRPr lang="en-US" dirty="0" smtClean="0"/>
          </a:p>
          <a:p>
            <a:r>
              <a:rPr lang="en-US" dirty="0" smtClean="0"/>
              <a:t>Artificial </a:t>
            </a:r>
            <a:r>
              <a:rPr lang="en-US" dirty="0"/>
              <a:t>insemination continues to be </a:t>
            </a:r>
            <a:r>
              <a:rPr lang="en-US" dirty="0" smtClean="0"/>
              <a:t>refined </a:t>
            </a:r>
            <a:r>
              <a:rPr lang="en-US" dirty="0"/>
              <a:t>and is still useful when the man is sterile or infertile. In </a:t>
            </a:r>
            <a:r>
              <a:rPr lang="en-US" dirty="0" smtClean="0"/>
              <a:t>artificial </a:t>
            </a:r>
            <a:r>
              <a:rPr lang="en-US" dirty="0"/>
              <a:t>insemination, sperm are collected and concentrated before being placed in the woman’s vagina. </a:t>
            </a:r>
          </a:p>
        </p:txBody>
      </p:sp>
      <p:sp>
        <p:nvSpPr>
          <p:cNvPr id="3" name="Title 2"/>
          <p:cNvSpPr>
            <a:spLocks noGrp="1"/>
          </p:cNvSpPr>
          <p:nvPr>
            <p:ph type="title"/>
          </p:nvPr>
        </p:nvSpPr>
        <p:spPr/>
        <p:txBody>
          <a:bodyPr/>
          <a:lstStyle/>
          <a:p>
            <a:r>
              <a:rPr lang="en-US" dirty="0"/>
              <a:t>Technologies That Enhance Reproductive Potential</a:t>
            </a:r>
          </a:p>
        </p:txBody>
      </p:sp>
      <p:pic>
        <p:nvPicPr>
          <p:cNvPr id="26626" name="Picture 2" descr="http://attainfertility.com/fertility-photos/artificial-insemination-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11" y="1905000"/>
            <a:ext cx="3222625"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7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3" y="1803400"/>
            <a:ext cx="5486399" cy="4267200"/>
          </a:xfrm>
        </p:spPr>
        <p:txBody>
          <a:bodyPr>
            <a:normAutofit lnSpcReduction="10000"/>
          </a:bodyPr>
          <a:lstStyle/>
          <a:p>
            <a:pPr marL="0" indent="0">
              <a:buNone/>
            </a:pPr>
            <a:r>
              <a:rPr lang="en-US" dirty="0"/>
              <a:t>In Vitro Fertilization </a:t>
            </a:r>
            <a:endParaRPr lang="en-US" dirty="0" smtClean="0"/>
          </a:p>
          <a:p>
            <a:r>
              <a:rPr lang="en-US" dirty="0" smtClean="0"/>
              <a:t>As </a:t>
            </a:r>
            <a:r>
              <a:rPr lang="en-US" dirty="0"/>
              <a:t>in the case of Leslie Brown, IVF offers a solution for women with blocked oviducts. Today, ultrasound machines are used to identify </a:t>
            </a:r>
            <a:r>
              <a:rPr lang="en-US" dirty="0" smtClean="0"/>
              <a:t>specific </a:t>
            </a:r>
            <a:r>
              <a:rPr lang="en-US" dirty="0"/>
              <a:t>follicles that are close to ovulation. </a:t>
            </a:r>
            <a:endParaRPr lang="en-US" dirty="0" smtClean="0"/>
          </a:p>
          <a:p>
            <a:r>
              <a:rPr lang="en-US" dirty="0" smtClean="0"/>
              <a:t>Immature </a:t>
            </a:r>
            <a:r>
              <a:rPr lang="en-US" dirty="0"/>
              <a:t>eggs can be retrieved directly from these follicles. The eggs are combined with sperm in laboratory </a:t>
            </a:r>
            <a:r>
              <a:rPr lang="en-US" dirty="0" smtClean="0"/>
              <a:t>glassware. </a:t>
            </a:r>
            <a:r>
              <a:rPr lang="en-US" dirty="0"/>
              <a:t>After fertilization, the developing embryo is placed in the uterus</a:t>
            </a:r>
          </a:p>
        </p:txBody>
      </p:sp>
      <p:sp>
        <p:nvSpPr>
          <p:cNvPr id="3" name="Title 2"/>
          <p:cNvSpPr>
            <a:spLocks noGrp="1"/>
          </p:cNvSpPr>
          <p:nvPr>
            <p:ph type="title"/>
          </p:nvPr>
        </p:nvSpPr>
        <p:spPr/>
        <p:txBody>
          <a:bodyPr/>
          <a:lstStyle/>
          <a:p>
            <a:r>
              <a:rPr lang="en-US" dirty="0"/>
              <a:t>Technologies That Enhance Reproductive Potential</a:t>
            </a:r>
          </a:p>
        </p:txBody>
      </p:sp>
      <p:pic>
        <p:nvPicPr>
          <p:cNvPr id="27650" name="Picture 2" descr="http://www.mexicalihealthcare.com/images/procedures/1399485353Mexicali-Health-Care-In-Vitro-Fertilization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666" y="1955042"/>
            <a:ext cx="5509526" cy="396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6094729" cy="4267200"/>
          </a:xfrm>
        </p:spPr>
        <p:txBody>
          <a:bodyPr/>
          <a:lstStyle/>
          <a:p>
            <a:pPr marL="0" indent="0">
              <a:buNone/>
            </a:pPr>
            <a:r>
              <a:rPr lang="en-US" dirty="0"/>
              <a:t>Surrogate Mothers </a:t>
            </a:r>
            <a:endParaRPr lang="en-US" dirty="0" smtClean="0"/>
          </a:p>
          <a:p>
            <a:r>
              <a:rPr lang="en-US" dirty="0" smtClean="0"/>
              <a:t>Sometimes</a:t>
            </a:r>
            <a:r>
              <a:rPr lang="en-US" dirty="0"/>
              <a:t>, an infertile couple contracts another woman to carry a baby for them. </a:t>
            </a:r>
            <a:endParaRPr lang="en-US" dirty="0" smtClean="0"/>
          </a:p>
          <a:p>
            <a:r>
              <a:rPr lang="en-US" dirty="0" smtClean="0"/>
              <a:t>The </a:t>
            </a:r>
            <a:r>
              <a:rPr lang="en-US" dirty="0"/>
              <a:t>woman who carries the baby is called the surrogate mother. Using AI or IVF, one or both gametes may be contributed by the contracting couple.</a:t>
            </a:r>
          </a:p>
        </p:txBody>
      </p:sp>
      <p:sp>
        <p:nvSpPr>
          <p:cNvPr id="3" name="Title 2"/>
          <p:cNvSpPr>
            <a:spLocks noGrp="1"/>
          </p:cNvSpPr>
          <p:nvPr>
            <p:ph type="title"/>
          </p:nvPr>
        </p:nvSpPr>
        <p:spPr/>
        <p:txBody>
          <a:bodyPr/>
          <a:lstStyle/>
          <a:p>
            <a:r>
              <a:rPr lang="en-US" dirty="0"/>
              <a:t>Technologies That Enhance Reproductive Potential</a:t>
            </a:r>
          </a:p>
        </p:txBody>
      </p:sp>
      <p:pic>
        <p:nvPicPr>
          <p:cNvPr id="28674" name="Picture 2" descr="http://www.albertmohler.com/wp-content/uploads/newsweekwom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2" y="1905000"/>
            <a:ext cx="2819400" cy="38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4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1924050"/>
            <a:ext cx="6704329" cy="4267200"/>
          </a:xfrm>
        </p:spPr>
        <p:txBody>
          <a:bodyPr/>
          <a:lstStyle/>
          <a:p>
            <a:pPr marL="0" indent="0">
              <a:buNone/>
            </a:pPr>
            <a:r>
              <a:rPr lang="en-US" dirty="0"/>
              <a:t>Superovulation </a:t>
            </a:r>
            <a:endParaRPr lang="en-US" dirty="0" smtClean="0"/>
          </a:p>
          <a:p>
            <a:r>
              <a:rPr lang="en-US" dirty="0" smtClean="0"/>
              <a:t>Superovulation </a:t>
            </a:r>
            <a:r>
              <a:rPr lang="en-US" dirty="0"/>
              <a:t>is the production of multiple eggs as a result of hormone treatment. Women who ovulate rarely or not at all may receive treatment with hormones that stimulate follicle development and ovulation. </a:t>
            </a:r>
            <a:endParaRPr lang="en-US" dirty="0" smtClean="0"/>
          </a:p>
          <a:p>
            <a:r>
              <a:rPr lang="en-US" dirty="0" smtClean="0"/>
              <a:t>Superovulation </a:t>
            </a:r>
            <a:r>
              <a:rPr lang="en-US" dirty="0"/>
              <a:t>is also often used in conjunction with other </a:t>
            </a:r>
            <a:r>
              <a:rPr lang="en-US" dirty="0" smtClean="0"/>
              <a:t>artificial </a:t>
            </a:r>
            <a:r>
              <a:rPr lang="en-US" dirty="0"/>
              <a:t>reproductive technologies.</a:t>
            </a:r>
          </a:p>
        </p:txBody>
      </p:sp>
      <p:sp>
        <p:nvSpPr>
          <p:cNvPr id="3" name="Title 2"/>
          <p:cNvSpPr>
            <a:spLocks noGrp="1"/>
          </p:cNvSpPr>
          <p:nvPr>
            <p:ph type="title"/>
          </p:nvPr>
        </p:nvSpPr>
        <p:spPr/>
        <p:txBody>
          <a:bodyPr/>
          <a:lstStyle/>
          <a:p>
            <a:r>
              <a:rPr lang="en-US" dirty="0"/>
              <a:t>Technologies That Enhance Reproductive Potential</a:t>
            </a:r>
          </a:p>
        </p:txBody>
      </p:sp>
      <p:pic>
        <p:nvPicPr>
          <p:cNvPr id="29698" name="Picture 2" descr="http://www.kkh.com.sg/Services/Women/KKIVFCentre/PublishingImages/SO-IU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140" y="1797622"/>
            <a:ext cx="4420871" cy="370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2" y="1803400"/>
            <a:ext cx="11125200" cy="4521200"/>
          </a:xfrm>
        </p:spPr>
        <p:txBody>
          <a:bodyPr>
            <a:normAutofit fontScale="92500" lnSpcReduction="10000"/>
          </a:bodyPr>
          <a:lstStyle/>
          <a:p>
            <a:pPr marL="0" indent="0">
              <a:buNone/>
            </a:pPr>
            <a:r>
              <a:rPr lang="en-US" dirty="0"/>
              <a:t>Abstinence </a:t>
            </a:r>
            <a:endParaRPr lang="en-US" dirty="0" smtClean="0"/>
          </a:p>
          <a:p>
            <a:r>
              <a:rPr lang="en-US" dirty="0" smtClean="0"/>
              <a:t>The </a:t>
            </a:r>
            <a:r>
              <a:rPr lang="en-US" dirty="0"/>
              <a:t>surest way to avoid conceiving a child is simply not to have sexual intercourse. Complete abstinence also has the important advantage of ensuring almost total protection from STIs</a:t>
            </a:r>
            <a:r>
              <a:rPr lang="en-US" dirty="0" smtClean="0"/>
              <a:t>. </a:t>
            </a:r>
            <a:r>
              <a:rPr lang="en-US" dirty="0"/>
              <a:t>Not all couples, however, are willing to abstain entirely from a sexual relationship</a:t>
            </a:r>
            <a:r>
              <a:rPr lang="en-US" dirty="0" smtClean="0"/>
              <a:t>.</a:t>
            </a:r>
          </a:p>
          <a:p>
            <a:pPr marL="0" indent="0">
              <a:buNone/>
            </a:pPr>
            <a:r>
              <a:rPr lang="en-US" dirty="0"/>
              <a:t>Surgical Sterilization </a:t>
            </a:r>
            <a:endParaRPr lang="en-US" dirty="0" smtClean="0"/>
          </a:p>
          <a:p>
            <a:r>
              <a:rPr lang="en-US" dirty="0" smtClean="0"/>
              <a:t>both </a:t>
            </a:r>
            <a:r>
              <a:rPr lang="en-US" dirty="0"/>
              <a:t>men and women can have surgery to make them infertile or sterile. In women, a procedure called a tubal ligation is used. Tubal ligation involves cutting the oviducts and tying off the cut ends. This ensures that the ovum never encounters sperm and never reaches the uterus. The ovum disintegrates in the oviduct. </a:t>
            </a:r>
            <a:endParaRPr lang="en-US" dirty="0" smtClean="0"/>
          </a:p>
          <a:p>
            <a:r>
              <a:rPr lang="en-US" dirty="0" smtClean="0"/>
              <a:t>The </a:t>
            </a:r>
            <a:r>
              <a:rPr lang="en-US" dirty="0"/>
              <a:t>equivalent procedure in men is called a vasectomy. The ductus deferens is cut and tied. The man is still able to have an erection and ejaculate, but his semen does not contain any sperm</a:t>
            </a:r>
          </a:p>
        </p:txBody>
      </p:sp>
      <p:sp>
        <p:nvSpPr>
          <p:cNvPr id="3" name="Title 2"/>
          <p:cNvSpPr>
            <a:spLocks noGrp="1"/>
          </p:cNvSpPr>
          <p:nvPr>
            <p:ph type="title"/>
          </p:nvPr>
        </p:nvSpPr>
        <p:spPr/>
        <p:txBody>
          <a:bodyPr/>
          <a:lstStyle/>
          <a:p>
            <a:r>
              <a:rPr lang="en-US" dirty="0"/>
              <a:t>Technologies That Reduce Reproductive Potential</a:t>
            </a:r>
          </a:p>
        </p:txBody>
      </p:sp>
    </p:spTree>
    <p:extLst>
      <p:ext uri="{BB962C8B-B14F-4D97-AF65-F5344CB8AC3E}">
        <p14:creationId xmlns:p14="http://schemas.microsoft.com/office/powerpoint/2010/main" val="67005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Developing sperm are supported and nourished by </a:t>
            </a:r>
            <a:r>
              <a:rPr lang="en-US" b="1" dirty="0" err="1"/>
              <a:t>Sertoli</a:t>
            </a:r>
            <a:r>
              <a:rPr lang="en-US" b="1" dirty="0"/>
              <a:t> cells</a:t>
            </a:r>
            <a:r>
              <a:rPr lang="en-US" dirty="0"/>
              <a:t>, which are also located in the </a:t>
            </a:r>
            <a:r>
              <a:rPr lang="en-US" b="1" dirty="0"/>
              <a:t>seminiferous tubules</a:t>
            </a:r>
            <a:r>
              <a:rPr lang="en-US" dirty="0" smtClean="0"/>
              <a:t>.</a:t>
            </a:r>
          </a:p>
          <a:p>
            <a:r>
              <a:rPr lang="en-US" dirty="0"/>
              <a:t>From each testis, sperm are transported to a nearby duct called the </a:t>
            </a:r>
            <a:r>
              <a:rPr lang="en-US" b="1" dirty="0" smtClean="0"/>
              <a:t>epididymis</a:t>
            </a:r>
            <a:r>
              <a:rPr lang="en-US" dirty="0" smtClean="0"/>
              <a:t>. </a:t>
            </a:r>
          </a:p>
          <a:p>
            <a:r>
              <a:rPr lang="en-US" dirty="0" smtClean="0"/>
              <a:t>Within </a:t>
            </a:r>
            <a:r>
              <a:rPr lang="en-US" dirty="0"/>
              <a:t>each epididymis, the sperm mature and become motile. The epididymis is connected to a storage duct called the </a:t>
            </a:r>
            <a:r>
              <a:rPr lang="en-US" b="1" dirty="0"/>
              <a:t>ductus deferens </a:t>
            </a:r>
            <a:r>
              <a:rPr lang="en-US" dirty="0" smtClean="0"/>
              <a:t>which </a:t>
            </a:r>
            <a:r>
              <a:rPr lang="en-US" dirty="0"/>
              <a:t>leads to the penis via the </a:t>
            </a:r>
            <a:r>
              <a:rPr lang="en-US" b="1" dirty="0"/>
              <a:t>ejaculatory duct</a:t>
            </a:r>
            <a:r>
              <a:rPr lang="en-US" dirty="0" smtClean="0"/>
              <a:t>.</a:t>
            </a:r>
          </a:p>
          <a:p>
            <a:endParaRPr lang="en-US" dirty="0"/>
          </a:p>
        </p:txBody>
      </p:sp>
      <p:sp>
        <p:nvSpPr>
          <p:cNvPr id="3" name="Title 2"/>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21513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613" y="1803400"/>
            <a:ext cx="6400800" cy="4267200"/>
          </a:xfrm>
        </p:spPr>
        <p:txBody>
          <a:bodyPr>
            <a:normAutofit/>
          </a:bodyPr>
          <a:lstStyle/>
          <a:p>
            <a:pPr marL="0" indent="0">
              <a:buNone/>
            </a:pPr>
            <a:r>
              <a:rPr lang="en-US" dirty="0"/>
              <a:t>Hormone Treatments </a:t>
            </a:r>
            <a:endParaRPr lang="en-US" dirty="0" smtClean="0"/>
          </a:p>
          <a:p>
            <a:r>
              <a:rPr lang="en-US" dirty="0" smtClean="0"/>
              <a:t>Several </a:t>
            </a:r>
            <a:r>
              <a:rPr lang="en-US" dirty="0"/>
              <a:t>contraceptive technologies work by changing the balance of reproductive hormones within a woman’s body. Hormone medications may be taken orally (through an oral contraceptive or birth control pill), by injection, or by implants inserted under the skin. The </a:t>
            </a:r>
            <a:r>
              <a:rPr lang="en-US" dirty="0" smtClean="0"/>
              <a:t>artificial </a:t>
            </a:r>
            <a:r>
              <a:rPr lang="en-US" dirty="0"/>
              <a:t>hormones mimic the effect of progesterone and inhibit the release of FSH and LH from the anterior pituitary. </a:t>
            </a:r>
          </a:p>
        </p:txBody>
      </p:sp>
      <p:sp>
        <p:nvSpPr>
          <p:cNvPr id="3" name="Title 2"/>
          <p:cNvSpPr>
            <a:spLocks noGrp="1"/>
          </p:cNvSpPr>
          <p:nvPr>
            <p:ph type="title"/>
          </p:nvPr>
        </p:nvSpPr>
        <p:spPr/>
        <p:txBody>
          <a:bodyPr/>
          <a:lstStyle/>
          <a:p>
            <a:r>
              <a:rPr lang="en-US" dirty="0"/>
              <a:t>Technologies That Reduce Reproductive Potential</a:t>
            </a:r>
          </a:p>
        </p:txBody>
      </p:sp>
      <p:pic>
        <p:nvPicPr>
          <p:cNvPr id="30722" name="Picture 2" descr="http://www.soc.ucsb.edu/sexinfo/sites/default/files/files/styles/large/public/field/image/hormonal_meth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2209800"/>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1803400"/>
            <a:ext cx="11125200" cy="4521200"/>
          </a:xfrm>
        </p:spPr>
        <p:txBody>
          <a:bodyPr>
            <a:normAutofit lnSpcReduction="10000"/>
          </a:bodyPr>
          <a:lstStyle/>
          <a:p>
            <a:pPr marL="0" indent="0">
              <a:buNone/>
            </a:pPr>
            <a:r>
              <a:rPr lang="en-US" dirty="0"/>
              <a:t>Physical or Chemical Barriers </a:t>
            </a:r>
            <a:endParaRPr lang="en-US" dirty="0" smtClean="0"/>
          </a:p>
          <a:p>
            <a:r>
              <a:rPr lang="en-US" dirty="0" smtClean="0"/>
              <a:t>Many </a:t>
            </a:r>
            <a:r>
              <a:rPr lang="en-US" dirty="0"/>
              <a:t>contraceptive technologies are designed to prevent sperm from reaching the ovum. Physical barriers include male or female </a:t>
            </a:r>
            <a:r>
              <a:rPr lang="en-US" dirty="0" smtClean="0"/>
              <a:t>condoms, </a:t>
            </a:r>
            <a:r>
              <a:rPr lang="en-US" dirty="0"/>
              <a:t>a latex cap—called a diaphragm—that </a:t>
            </a:r>
            <a:r>
              <a:rPr lang="en-US" dirty="0" smtClean="0"/>
              <a:t>fits </a:t>
            </a:r>
            <a:r>
              <a:rPr lang="en-US" dirty="0"/>
              <a:t>over the </a:t>
            </a:r>
            <a:r>
              <a:rPr lang="en-US" dirty="0" smtClean="0"/>
              <a:t>cervix, </a:t>
            </a:r>
            <a:r>
              <a:rPr lang="en-US" dirty="0"/>
              <a:t>and the contraceptive </a:t>
            </a:r>
            <a:r>
              <a:rPr lang="en-US" dirty="0" smtClean="0"/>
              <a:t>sponge. Spermicides—chemical </a:t>
            </a:r>
            <a:r>
              <a:rPr lang="en-US" dirty="0"/>
              <a:t>barriers that kill sperm—include jellies, foams, and creams. </a:t>
            </a:r>
            <a:endParaRPr lang="en-US" dirty="0" smtClean="0"/>
          </a:p>
          <a:p>
            <a:pPr marL="0" indent="0">
              <a:buNone/>
            </a:pPr>
            <a:r>
              <a:rPr lang="en-US" dirty="0"/>
              <a:t>Natural Family Planning </a:t>
            </a:r>
            <a:endParaRPr lang="en-US" dirty="0" smtClean="0"/>
          </a:p>
          <a:p>
            <a:r>
              <a:rPr lang="en-US" dirty="0" smtClean="0"/>
              <a:t>Some </a:t>
            </a:r>
            <a:r>
              <a:rPr lang="en-US" dirty="0"/>
              <a:t>couples refrain from sexual intercourse during the time of the woman’s cycle when she is most </a:t>
            </a:r>
            <a:r>
              <a:rPr lang="en-US" dirty="0" smtClean="0"/>
              <a:t>fertile. This </a:t>
            </a:r>
            <a:r>
              <a:rPr lang="en-US" dirty="0"/>
              <a:t>is known as natural family planning or the rhythm method. Because a woman’s cycle can vary from month to month, the couple must pay careful attention to the subtle signals of the woman’s body, such as body temperature and the properties of the cervical mucus. This method is among the least reliable forms of birth control</a:t>
            </a:r>
          </a:p>
        </p:txBody>
      </p:sp>
      <p:sp>
        <p:nvSpPr>
          <p:cNvPr id="3" name="Title 2"/>
          <p:cNvSpPr>
            <a:spLocks noGrp="1"/>
          </p:cNvSpPr>
          <p:nvPr>
            <p:ph type="title"/>
          </p:nvPr>
        </p:nvSpPr>
        <p:spPr/>
        <p:txBody>
          <a:bodyPr/>
          <a:lstStyle/>
          <a:p>
            <a:r>
              <a:rPr lang="en-US" dirty="0"/>
              <a:t>Technologies That Reduce Reproductive Potential</a:t>
            </a:r>
          </a:p>
        </p:txBody>
      </p:sp>
    </p:spTree>
    <p:extLst>
      <p:ext uri="{BB962C8B-B14F-4D97-AF65-F5344CB8AC3E}">
        <p14:creationId xmlns:p14="http://schemas.microsoft.com/office/powerpoint/2010/main" val="196685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1492" r="21492"/>
          <a:stretch>
            <a:fillRect/>
          </a:stretch>
        </p:blipFill>
        <p:spPr>
          <a:xfrm>
            <a:off x="1141412" y="2475063"/>
            <a:ext cx="2218290" cy="2921726"/>
          </a:xfrm>
        </p:spPr>
      </p:pic>
      <p:sp>
        <p:nvSpPr>
          <p:cNvPr id="3" name="Subtitle 2"/>
          <p:cNvSpPr>
            <a:spLocks noGrp="1"/>
          </p:cNvSpPr>
          <p:nvPr>
            <p:ph type="subTitle" idx="1"/>
          </p:nvPr>
        </p:nvSpPr>
        <p:spPr>
          <a:xfrm>
            <a:off x="3736198" y="3288936"/>
            <a:ext cx="7075836" cy="2883264"/>
          </a:xfrm>
        </p:spPr>
        <p:txBody>
          <a:bodyPr>
            <a:noAutofit/>
          </a:bodyPr>
          <a:lstStyle/>
          <a:p>
            <a:pPr marL="457200" indent="-457200">
              <a:buFont typeface="Arial" panose="020B0604020202020204" pitchFamily="34" charset="0"/>
              <a:buChar char="•"/>
            </a:pPr>
            <a:r>
              <a:rPr lang="en-US" sz="2800" dirty="0" smtClean="0"/>
              <a:t>Re-Read this section for review</a:t>
            </a:r>
          </a:p>
          <a:p>
            <a:pPr marL="457200" indent="-457200">
              <a:buFont typeface="Arial" panose="020B0604020202020204" pitchFamily="34" charset="0"/>
              <a:buChar char="•"/>
            </a:pPr>
            <a:r>
              <a:rPr lang="en-US" sz="2800" dirty="0" smtClean="0"/>
              <a:t>Make note of any key terms or new terminology</a:t>
            </a:r>
          </a:p>
          <a:p>
            <a:pPr marL="457200" indent="-457200">
              <a:buFont typeface="Arial" panose="020B0604020202020204" pitchFamily="34" charset="0"/>
              <a:buChar char="•"/>
            </a:pPr>
            <a:r>
              <a:rPr lang="en-US" sz="2800" dirty="0" smtClean="0"/>
              <a:t>Complete the thought Lab 15.2 on page 533</a:t>
            </a:r>
          </a:p>
          <a:p>
            <a:pPr marL="457200" indent="-457200">
              <a:buFont typeface="Arial" panose="020B0604020202020204" pitchFamily="34" charset="0"/>
              <a:buChar char="•"/>
            </a:pPr>
            <a:r>
              <a:rPr lang="en-US" sz="2800" dirty="0" smtClean="0"/>
              <a:t>Complete the Section 15.3 review on Page 534: Questions 1,3,4 and 5</a:t>
            </a:r>
            <a:endParaRPr lang="en-US" sz="2800" dirty="0"/>
          </a:p>
        </p:txBody>
      </p:sp>
      <p:sp>
        <p:nvSpPr>
          <p:cNvPr id="4" name="Title 3"/>
          <p:cNvSpPr>
            <a:spLocks noGrp="1"/>
          </p:cNvSpPr>
          <p:nvPr>
            <p:ph type="ctrTitle"/>
          </p:nvPr>
        </p:nvSpPr>
        <p:spPr>
          <a:xfrm>
            <a:off x="3748562" y="1663337"/>
            <a:ext cx="7079821" cy="1625599"/>
          </a:xfrm>
        </p:spPr>
        <p:txBody>
          <a:bodyPr>
            <a:normAutofit/>
          </a:bodyPr>
          <a:lstStyle/>
          <a:p>
            <a:r>
              <a:rPr lang="en-US" sz="7200" b="1" dirty="0" smtClean="0"/>
              <a:t>Homework:</a:t>
            </a:r>
            <a:endParaRPr lang="en-US" sz="7200" b="1" dirty="0"/>
          </a:p>
        </p:txBody>
      </p:sp>
    </p:spTree>
    <p:extLst>
      <p:ext uri="{BB962C8B-B14F-4D97-AF65-F5344CB8AC3E}">
        <p14:creationId xmlns:p14="http://schemas.microsoft.com/office/powerpoint/2010/main" val="42686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3" y="1803400"/>
            <a:ext cx="4876799" cy="4267200"/>
          </a:xfrm>
        </p:spPr>
        <p:txBody>
          <a:bodyPr/>
          <a:lstStyle/>
          <a:p>
            <a:r>
              <a:rPr lang="en-US" dirty="0"/>
              <a:t>. The seminal vesicles produce a mucus-like </a:t>
            </a:r>
            <a:r>
              <a:rPr lang="en-US" dirty="0" smtClean="0"/>
              <a:t>fluid </a:t>
            </a:r>
            <a:r>
              <a:rPr lang="en-US" dirty="0"/>
              <a:t>that contains the sugar fructose, which provides energy for the sperm. </a:t>
            </a:r>
            <a:endParaRPr lang="en-US" dirty="0" smtClean="0"/>
          </a:p>
          <a:p>
            <a:r>
              <a:rPr lang="en-US" dirty="0" smtClean="0"/>
              <a:t>The </a:t>
            </a:r>
            <a:r>
              <a:rPr lang="en-US" b="1" dirty="0"/>
              <a:t>prostate gland </a:t>
            </a:r>
            <a:r>
              <a:rPr lang="en-US" dirty="0"/>
              <a:t>and </a:t>
            </a:r>
            <a:r>
              <a:rPr lang="en-US" b="1" dirty="0"/>
              <a:t>Cowper’s gland </a:t>
            </a:r>
            <a:r>
              <a:rPr lang="en-US" dirty="0"/>
              <a:t>also secrete mucus-like </a:t>
            </a:r>
            <a:r>
              <a:rPr lang="en-US" dirty="0" smtClean="0"/>
              <a:t>fluids</a:t>
            </a:r>
            <a:r>
              <a:rPr lang="en-US" dirty="0"/>
              <a:t>, as well as an alkaline </a:t>
            </a:r>
            <a:r>
              <a:rPr lang="en-US" dirty="0" smtClean="0"/>
              <a:t>fluid </a:t>
            </a:r>
            <a:r>
              <a:rPr lang="en-US" dirty="0"/>
              <a:t>to neutralize the acids from urine in the urethra. </a:t>
            </a:r>
          </a:p>
          <a:p>
            <a:r>
              <a:rPr lang="en-US" dirty="0" smtClean="0"/>
              <a:t>The </a:t>
            </a:r>
            <a:r>
              <a:rPr lang="en-US" dirty="0"/>
              <a:t>combination of sperm cells and </a:t>
            </a:r>
            <a:r>
              <a:rPr lang="en-US" dirty="0" smtClean="0"/>
              <a:t>fluids </a:t>
            </a:r>
            <a:r>
              <a:rPr lang="en-US" dirty="0"/>
              <a:t>is called </a:t>
            </a:r>
            <a:r>
              <a:rPr lang="en-US" b="1" dirty="0"/>
              <a:t>semen</a:t>
            </a:r>
            <a:r>
              <a:rPr lang="en-US" dirty="0"/>
              <a:t>.</a:t>
            </a:r>
          </a:p>
        </p:txBody>
      </p:sp>
      <p:sp>
        <p:nvSpPr>
          <p:cNvPr id="3" name="Title 2"/>
          <p:cNvSpPr>
            <a:spLocks noGrp="1"/>
          </p:cNvSpPr>
          <p:nvPr>
            <p:ph type="title"/>
          </p:nvPr>
        </p:nvSpPr>
        <p:spPr/>
        <p:txBody>
          <a:bodyPr/>
          <a:lstStyle/>
          <a:p>
            <a:r>
              <a:rPr lang="en-US" dirty="0" smtClean="0"/>
              <a:t>Seminal Fluid</a:t>
            </a:r>
            <a:endParaRPr lang="en-US" dirty="0"/>
          </a:p>
        </p:txBody>
      </p:sp>
      <p:pic>
        <p:nvPicPr>
          <p:cNvPr id="4" name="Picture 3"/>
          <p:cNvPicPr>
            <a:picLocks noChangeAspect="1"/>
          </p:cNvPicPr>
          <p:nvPr/>
        </p:nvPicPr>
        <p:blipFill rotWithShape="1">
          <a:blip r:embed="rId2"/>
          <a:srcRect l="45901" t="39584" r="24817" b="31249"/>
          <a:stretch/>
        </p:blipFill>
        <p:spPr>
          <a:xfrm>
            <a:off x="5484812" y="1832377"/>
            <a:ext cx="6218400" cy="3482304"/>
          </a:xfrm>
          <a:prstGeom prst="rect">
            <a:avLst/>
          </a:prstGeom>
        </p:spPr>
      </p:pic>
    </p:spTree>
    <p:extLst>
      <p:ext uri="{BB962C8B-B14F-4D97-AF65-F5344CB8AC3E}">
        <p14:creationId xmlns:p14="http://schemas.microsoft.com/office/powerpoint/2010/main" val="118601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3732529" cy="4267200"/>
          </a:xfrm>
        </p:spPr>
        <p:txBody>
          <a:bodyPr/>
          <a:lstStyle/>
          <a:p>
            <a:r>
              <a:rPr lang="en-US" dirty="0"/>
              <a:t>The two female gonads, or </a:t>
            </a:r>
            <a:r>
              <a:rPr lang="en-US" b="1" dirty="0"/>
              <a:t>ovaries</a:t>
            </a:r>
            <a:r>
              <a:rPr lang="en-US" dirty="0"/>
              <a:t>, produce only a limited number of gametes. The female gametes are called eggs, or </a:t>
            </a:r>
            <a:r>
              <a:rPr lang="en-US" b="1" dirty="0" smtClean="0"/>
              <a:t>ova</a:t>
            </a:r>
            <a:r>
              <a:rPr lang="en-US" dirty="0" smtClean="0"/>
              <a:t>.</a:t>
            </a:r>
          </a:p>
          <a:p>
            <a:r>
              <a:rPr lang="en-US" dirty="0"/>
              <a:t>Most of the structures of the female reproductive system are located inside </a:t>
            </a:r>
            <a:r>
              <a:rPr lang="en-US" dirty="0" smtClean="0"/>
              <a:t>the body.</a:t>
            </a:r>
          </a:p>
          <a:p>
            <a:endParaRPr lang="en-US" dirty="0"/>
          </a:p>
        </p:txBody>
      </p:sp>
      <p:sp>
        <p:nvSpPr>
          <p:cNvPr id="3" name="Title 2"/>
          <p:cNvSpPr>
            <a:spLocks noGrp="1"/>
          </p:cNvSpPr>
          <p:nvPr>
            <p:ph type="title"/>
          </p:nvPr>
        </p:nvSpPr>
        <p:spPr>
          <a:xfrm>
            <a:off x="912812" y="431800"/>
            <a:ext cx="10439399" cy="1168400"/>
          </a:xfrm>
        </p:spPr>
        <p:txBody>
          <a:bodyPr/>
          <a:lstStyle/>
          <a:p>
            <a:r>
              <a:rPr lang="en-US" dirty="0"/>
              <a:t>Structures &amp;</a:t>
            </a:r>
            <a:r>
              <a:rPr lang="en-US" dirty="0" smtClean="0"/>
              <a:t> </a:t>
            </a:r>
            <a:r>
              <a:rPr lang="en-US" dirty="0"/>
              <a:t>Functions of the Female Reproductive System</a:t>
            </a:r>
          </a:p>
        </p:txBody>
      </p:sp>
      <p:pic>
        <p:nvPicPr>
          <p:cNvPr id="4" name="Picture 18"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2" y="1700212"/>
            <a:ext cx="53402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6551929" cy="4267200"/>
          </a:xfrm>
        </p:spPr>
        <p:txBody>
          <a:bodyPr>
            <a:normAutofit lnSpcReduction="10000"/>
          </a:bodyPr>
          <a:lstStyle/>
          <a:p>
            <a:r>
              <a:rPr lang="en-US" dirty="0"/>
              <a:t>The ovary contains specialized cell structures called </a:t>
            </a:r>
            <a:r>
              <a:rPr lang="en-US" b="1" dirty="0"/>
              <a:t>follicles</a:t>
            </a:r>
            <a:r>
              <a:rPr lang="en-US" dirty="0"/>
              <a:t>. A single ovum develops within each follicle. </a:t>
            </a:r>
            <a:endParaRPr lang="en-US" dirty="0" smtClean="0"/>
          </a:p>
          <a:p>
            <a:r>
              <a:rPr lang="en-US" dirty="0" smtClean="0"/>
              <a:t>Each </a:t>
            </a:r>
            <a:r>
              <a:rPr lang="en-US" dirty="0"/>
              <a:t>month, a single follicle matures and then ruptures, releasing the ovum into the oviduct. This event is called </a:t>
            </a:r>
            <a:r>
              <a:rPr lang="en-US" b="1" dirty="0" smtClean="0"/>
              <a:t>ovulation</a:t>
            </a:r>
            <a:r>
              <a:rPr lang="en-US" dirty="0" smtClean="0"/>
              <a:t>.</a:t>
            </a:r>
          </a:p>
          <a:p>
            <a:r>
              <a:rPr lang="en-US" dirty="0"/>
              <a:t>Thread-like projections called </a:t>
            </a:r>
            <a:r>
              <a:rPr lang="en-US" b="1" dirty="0" smtClean="0"/>
              <a:t>fimbriae</a:t>
            </a:r>
            <a:r>
              <a:rPr lang="en-US" dirty="0" smtClean="0"/>
              <a:t> </a:t>
            </a:r>
            <a:r>
              <a:rPr lang="en-US" dirty="0"/>
              <a:t>continually sweep over the ovary. </a:t>
            </a:r>
            <a:endParaRPr lang="en-US" dirty="0" smtClean="0"/>
          </a:p>
          <a:p>
            <a:r>
              <a:rPr lang="en-US" dirty="0" smtClean="0"/>
              <a:t>When </a:t>
            </a:r>
            <a:r>
              <a:rPr lang="en-US" dirty="0"/>
              <a:t>an ovum is released, it is swept by the </a:t>
            </a:r>
            <a:r>
              <a:rPr lang="en-US" dirty="0" smtClean="0"/>
              <a:t>fimbriae </a:t>
            </a:r>
            <a:r>
              <a:rPr lang="en-US" dirty="0"/>
              <a:t>into a cilia-lined tube about 10 cm long called an </a:t>
            </a:r>
            <a:r>
              <a:rPr lang="en-US" b="1" dirty="0" smtClean="0"/>
              <a:t>oviduct</a:t>
            </a:r>
            <a:r>
              <a:rPr lang="en-US" dirty="0" smtClean="0"/>
              <a:t>.</a:t>
            </a:r>
          </a:p>
          <a:p>
            <a:endParaRPr lang="en-US" dirty="0"/>
          </a:p>
        </p:txBody>
      </p:sp>
      <p:sp>
        <p:nvSpPr>
          <p:cNvPr id="3" name="Title 2"/>
          <p:cNvSpPr>
            <a:spLocks noGrp="1"/>
          </p:cNvSpPr>
          <p:nvPr>
            <p:ph type="title"/>
          </p:nvPr>
        </p:nvSpPr>
        <p:spPr/>
        <p:txBody>
          <a:bodyPr/>
          <a:lstStyle/>
          <a:p>
            <a:r>
              <a:rPr lang="en-US" dirty="0" smtClean="0"/>
              <a:t>Continued…</a:t>
            </a:r>
            <a:endParaRPr lang="en-US" dirty="0"/>
          </a:p>
        </p:txBody>
      </p:sp>
      <p:pic>
        <p:nvPicPr>
          <p:cNvPr id="4" name="Picture 29"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612" y="2438400"/>
            <a:ext cx="4098059" cy="254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3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ography repor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Biography report presentation" id="{DB613D04-7526-4698-9864-5A45026A3266}" vid="{640876E2-5A1A-4A4F-9FA9-9B19A690D43A}"/>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CBF2842-3FE1-4EA6-9E92-ED3FE550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Biography report presentation</Template>
  <TotalTime>0</TotalTime>
  <Words>4680</Words>
  <Application>Microsoft Office PowerPoint</Application>
  <PresentationFormat>Custom</PresentationFormat>
  <Paragraphs>235</Paragraphs>
  <Slides>62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Arial</vt:lpstr>
      <vt:lpstr>Calibri</vt:lpstr>
      <vt:lpstr>Cambria</vt:lpstr>
      <vt:lpstr>Constantia</vt:lpstr>
      <vt:lpstr>Biography report presentation</vt:lpstr>
      <vt:lpstr>Image</vt:lpstr>
      <vt:lpstr>Reproduction and Human Development</vt:lpstr>
      <vt:lpstr>Chapter 14 – The Continuance of Life 14.1 The Male and Female Reproductive Systems</vt:lpstr>
      <vt:lpstr>Continued…</vt:lpstr>
      <vt:lpstr>Structures &amp; Functions of the Male Reproductive System</vt:lpstr>
      <vt:lpstr>The Testes</vt:lpstr>
      <vt:lpstr>Continued…</vt:lpstr>
      <vt:lpstr>Seminal Fluid</vt:lpstr>
      <vt:lpstr>Structures &amp; Functions of the Female Reproductive System</vt:lpstr>
      <vt:lpstr>Continued…</vt:lpstr>
      <vt:lpstr>The Uterus and Vagina</vt:lpstr>
      <vt:lpstr>PowerPoint Presentation</vt:lpstr>
      <vt:lpstr>Homework:</vt:lpstr>
      <vt:lpstr>Chapter 14 – The Continuance of Life 14.2 The Effect of STIs on the Reproductive Systems</vt:lpstr>
      <vt:lpstr>HIV/AIDS</vt:lpstr>
      <vt:lpstr>Hepatitis</vt:lpstr>
      <vt:lpstr>PowerPoint Presentation</vt:lpstr>
      <vt:lpstr>Genital Herpes</vt:lpstr>
      <vt:lpstr>Human Papilloma Virus (HPV)</vt:lpstr>
      <vt:lpstr>Chlamydia</vt:lpstr>
      <vt:lpstr>Gonorrhea</vt:lpstr>
      <vt:lpstr>Syphilis</vt:lpstr>
      <vt:lpstr>Homework:</vt:lpstr>
      <vt:lpstr>Chapter 14 – The Continuance of Life 14.3 Hormonal Regulation of the Reproductive System</vt:lpstr>
      <vt:lpstr>Sex Hormones and the Male Reproductive System</vt:lpstr>
      <vt:lpstr>Maturation of the Male Reproductive System</vt:lpstr>
      <vt:lpstr>Continued…</vt:lpstr>
      <vt:lpstr>Hormonal Regulation of the Male Reproductive System</vt:lpstr>
      <vt:lpstr>Aging and the Male Reproductive System</vt:lpstr>
      <vt:lpstr>Sex Hormones and the Female Reproductive System</vt:lpstr>
      <vt:lpstr>Hormonal Regulation of the Female Reproductive System</vt:lpstr>
      <vt:lpstr>Continued…</vt:lpstr>
      <vt:lpstr>Continued…</vt:lpstr>
      <vt:lpstr>The Uterine Cycle</vt:lpstr>
      <vt:lpstr>Continued…</vt:lpstr>
      <vt:lpstr>Aging and the Menstrual Cycle</vt:lpstr>
      <vt:lpstr>Homework:</vt:lpstr>
      <vt:lpstr>Chapter 15 – Human Development 15.1 Fertilization and Embryonic Development</vt:lpstr>
      <vt:lpstr>Fertilization</vt:lpstr>
      <vt:lpstr>Cleavage and Implantation</vt:lpstr>
      <vt:lpstr>Continued…</vt:lpstr>
      <vt:lpstr>Gastrulation and the Start of Tissue Formation</vt:lpstr>
      <vt:lpstr>Neurulation &amp; Organ Formation</vt:lpstr>
      <vt:lpstr>PowerPoint Presentation</vt:lpstr>
      <vt:lpstr>Structures That Support the Embryo</vt:lpstr>
      <vt:lpstr>The Placenta and Umbilical Cord</vt:lpstr>
      <vt:lpstr>Homework:</vt:lpstr>
      <vt:lpstr>Chapter 15 – Human Development 15.2 Fetal Development and Birth</vt:lpstr>
      <vt:lpstr>Chapter 15 – Human Development 15.2 Fetal Development and Birth</vt:lpstr>
      <vt:lpstr>Chapter 15 – Human Development 15.2 Fetal Development and Birth</vt:lpstr>
      <vt:lpstr>The Effects of Teratogens on Development</vt:lpstr>
      <vt:lpstr>Parturition: Delivery of the Baby</vt:lpstr>
      <vt:lpstr>PowerPoint Presentation</vt:lpstr>
      <vt:lpstr>Homework:</vt:lpstr>
      <vt:lpstr>Chapter 15 – Human Development 15.3 Reproduction, Technology and Society</vt:lpstr>
      <vt:lpstr>Technologies That Enhance Reproductive Potential</vt:lpstr>
      <vt:lpstr>Technologies That Enhance Reproductive Potential</vt:lpstr>
      <vt:lpstr>Technologies That Enhance Reproductive Potential</vt:lpstr>
      <vt:lpstr>Technologies That Enhance Reproductive Potential</vt:lpstr>
      <vt:lpstr>Technologies That Reduce Reproductive Potential</vt:lpstr>
      <vt:lpstr>Technologies That Reduce Reproductive Potential</vt:lpstr>
      <vt:lpstr>Technologies That Reduce Reproductive Potential</vt:lpstr>
      <vt:lpstr>Homework:</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2015-02-19T19:24:16Z</dcterms:created>
  <dcterms:modified xsi:type="dcterms:W3CDTF">2016-01-19T18:47:39Z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TC034606339991</vt:lpwstr>
  </property>
</Properties>
</file>