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44" r:id="rId5"/>
  </p:sldMasterIdLst>
  <p:notesMasterIdLst>
    <p:notesMasterId r:id="rId49"/>
  </p:notesMasterIdLst>
  <p:handoutMasterIdLst>
    <p:handoutMasterId r:id="rId50"/>
  </p:handoutMasterIdLst>
  <p:sldIdLst>
    <p:sldId id="256" r:id="rId6"/>
    <p:sldId id="257" r:id="rId7"/>
    <p:sldId id="258" r:id="rId8"/>
    <p:sldId id="259" r:id="rId9"/>
    <p:sldId id="260" r:id="rId10"/>
    <p:sldId id="299"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00"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90" r:id="rId37"/>
    <p:sldId id="285" r:id="rId38"/>
    <p:sldId id="286" r:id="rId39"/>
    <p:sldId id="287" r:id="rId40"/>
    <p:sldId id="288" r:id="rId41"/>
    <p:sldId id="289" r:id="rId42"/>
    <p:sldId id="292" r:id="rId43"/>
    <p:sldId id="293" r:id="rId44"/>
    <p:sldId id="294" r:id="rId45"/>
    <p:sldId id="295" r:id="rId46"/>
    <p:sldId id="298" r:id="rId47"/>
    <p:sldId id="297" r:id="rId48"/>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011E8595-8F4B-4E5C-87FF-99B89BFDA582}" type="datetimeFigureOut">
              <a:rPr lang="en-US" smtClean="0"/>
              <a:t>9/1/2015</a:t>
            </a:fld>
            <a:endParaRPr lang="en-US"/>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B6696BFC-4FF0-4AF7-8653-CF8FE11EDA1C}" type="slidenum">
              <a:rPr lang="en-US" smtClean="0"/>
              <a:t>‹#›</a:t>
            </a:fld>
            <a:endParaRPr lang="en-US"/>
          </a:p>
        </p:txBody>
      </p:sp>
    </p:spTree>
    <p:extLst>
      <p:ext uri="{BB962C8B-B14F-4D97-AF65-F5344CB8AC3E}">
        <p14:creationId xmlns:p14="http://schemas.microsoft.com/office/powerpoint/2010/main" val="1598506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0317D490-A680-4695-B0C1-159316B216F4}" type="datetimeFigureOut">
              <a:rPr lang="en-US" smtClean="0"/>
              <a:t>9/1/2015</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8404E791-803B-46AB-B4D3-F0B5DFEF7A82}" type="slidenum">
              <a:rPr lang="en-US" smtClean="0"/>
              <a:t>‹#›</a:t>
            </a:fld>
            <a:endParaRPr lang="en-US"/>
          </a:p>
        </p:txBody>
      </p:sp>
    </p:spTree>
    <p:extLst>
      <p:ext uri="{BB962C8B-B14F-4D97-AF65-F5344CB8AC3E}">
        <p14:creationId xmlns:p14="http://schemas.microsoft.com/office/powerpoint/2010/main" val="752918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04E791-803B-46AB-B4D3-F0B5DFEF7A82}" type="slidenum">
              <a:rPr lang="en-US" smtClean="0"/>
              <a:t>35</a:t>
            </a:fld>
            <a:endParaRPr lang="en-US"/>
          </a:p>
        </p:txBody>
      </p:sp>
    </p:spTree>
    <p:extLst>
      <p:ext uri="{BB962C8B-B14F-4D97-AF65-F5344CB8AC3E}">
        <p14:creationId xmlns:p14="http://schemas.microsoft.com/office/powerpoint/2010/main" val="2374385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fld id="{DF0CBB3F-62F0-4C65-8535-347ABEED957F}" type="datetimeFigureOut">
              <a:rPr lang="en-US" smtClean="0"/>
              <a:pPr/>
              <a:t>9/1/2015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01B0BB-EE0F-4E7C-A558-50208ACD4B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DF0CBB3F-62F0-4C65-8535-347ABEED957F}" type="datetimeFigureOut">
              <a:rPr lang="en-US" smtClean="0"/>
              <a:pPr/>
              <a:t>9/1/2015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01B0BB-EE0F-4E7C-A558-50208ACD4B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533400"/>
            <a:ext cx="2095500" cy="5410200"/>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381000" y="533400"/>
            <a:ext cx="61341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DF0CBB3F-62F0-4C65-8535-347ABEED957F}" type="datetimeFigureOut">
              <a:rPr lang="en-US" smtClean="0"/>
              <a:pPr/>
              <a:t>9/1/2015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01B0BB-EE0F-4E7C-A558-50208ACD4BE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335796FD-36D7-4064-840B-CC6A7E6BF6FC}" type="slidenum">
              <a:rPr lang="en-MY"/>
              <a:pPr/>
              <a:t>‹#›</a:t>
            </a:fld>
            <a:endParaRPr lang="en-MY"/>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DF9B9AE7-A6C6-4BC0-BE85-59CC26251D4A}" type="slidenum">
              <a:rPr lang="en-MY"/>
              <a:pPr/>
              <a:t>‹#›</a:t>
            </a:fld>
            <a:endParaRPr lang="en-MY"/>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AECADEFA-4F58-4034-AA01-4D13C3FCD5F4}" type="slidenum">
              <a:rPr lang="en-MY"/>
              <a:pPr/>
              <a:t>‹#›</a:t>
            </a:fld>
            <a:endParaRPr lang="en-MY"/>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762000" y="15240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953000" y="15240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0F9B27E0-006F-453C-A41D-AD07A0E9DCF8}" type="slidenum">
              <a:rPr lang="en-MY"/>
              <a:pPr/>
              <a:t>‹#›</a:t>
            </a:fld>
            <a:endParaRPr lang="en-MY"/>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endParaRPr lang="en-MY"/>
          </a:p>
        </p:txBody>
      </p:sp>
      <p:sp>
        <p:nvSpPr>
          <p:cNvPr id="8" name="Footer Placeholder 7"/>
          <p:cNvSpPr>
            <a:spLocks noGrp="1"/>
          </p:cNvSpPr>
          <p:nvPr>
            <p:ph type="ftr" sz="quarter" idx="11"/>
          </p:nvPr>
        </p:nvSpPr>
        <p:spPr/>
        <p:txBody>
          <a:bodyPr/>
          <a:lstStyle>
            <a:lvl1pPr>
              <a:defRPr/>
            </a:lvl1pPr>
          </a:lstStyle>
          <a:p>
            <a:endParaRPr lang="en-MY"/>
          </a:p>
        </p:txBody>
      </p:sp>
      <p:sp>
        <p:nvSpPr>
          <p:cNvPr id="9" name="Slide Number Placeholder 8"/>
          <p:cNvSpPr>
            <a:spLocks noGrp="1"/>
          </p:cNvSpPr>
          <p:nvPr>
            <p:ph type="sldNum" sz="quarter" idx="12"/>
          </p:nvPr>
        </p:nvSpPr>
        <p:spPr/>
        <p:txBody>
          <a:bodyPr/>
          <a:lstStyle>
            <a:lvl1pPr>
              <a:defRPr/>
            </a:lvl1pPr>
          </a:lstStyle>
          <a:p>
            <a:fld id="{DB67A55F-798B-43F4-A5F4-70F2736E1DC7}" type="slidenum">
              <a:rPr lang="en-MY"/>
              <a:pPr/>
              <a:t>‹#›</a:t>
            </a:fld>
            <a:endParaRPr lang="en-MY"/>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endParaRPr lang="en-MY"/>
          </a:p>
        </p:txBody>
      </p:sp>
      <p:sp>
        <p:nvSpPr>
          <p:cNvPr id="4" name="Footer Placeholder 3"/>
          <p:cNvSpPr>
            <a:spLocks noGrp="1"/>
          </p:cNvSpPr>
          <p:nvPr>
            <p:ph type="ftr" sz="quarter" idx="11"/>
          </p:nvPr>
        </p:nvSpPr>
        <p:spPr/>
        <p:txBody>
          <a:bodyPr/>
          <a:lstStyle>
            <a:lvl1pPr>
              <a:defRPr/>
            </a:lvl1pPr>
          </a:lstStyle>
          <a:p>
            <a:endParaRPr lang="en-MY"/>
          </a:p>
        </p:txBody>
      </p:sp>
      <p:sp>
        <p:nvSpPr>
          <p:cNvPr id="5" name="Slide Number Placeholder 4"/>
          <p:cNvSpPr>
            <a:spLocks noGrp="1"/>
          </p:cNvSpPr>
          <p:nvPr>
            <p:ph type="sldNum" sz="quarter" idx="12"/>
          </p:nvPr>
        </p:nvSpPr>
        <p:spPr/>
        <p:txBody>
          <a:bodyPr/>
          <a:lstStyle>
            <a:lvl1pPr>
              <a:defRPr/>
            </a:lvl1pPr>
          </a:lstStyle>
          <a:p>
            <a:fld id="{7BE792EC-6B5C-4BA2-9786-225D56D37E7D}" type="slidenum">
              <a:rPr lang="en-MY"/>
              <a:pPr/>
              <a:t>‹#›</a:t>
            </a:fld>
            <a:endParaRPr lang="en-MY"/>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MY"/>
          </a:p>
        </p:txBody>
      </p:sp>
      <p:sp>
        <p:nvSpPr>
          <p:cNvPr id="3" name="Footer Placeholder 2"/>
          <p:cNvSpPr>
            <a:spLocks noGrp="1"/>
          </p:cNvSpPr>
          <p:nvPr>
            <p:ph type="ftr" sz="quarter" idx="11"/>
          </p:nvPr>
        </p:nvSpPr>
        <p:spPr/>
        <p:txBody>
          <a:bodyPr/>
          <a:lstStyle>
            <a:lvl1pPr>
              <a:defRPr/>
            </a:lvl1pPr>
          </a:lstStyle>
          <a:p>
            <a:endParaRPr lang="en-MY"/>
          </a:p>
        </p:txBody>
      </p:sp>
      <p:sp>
        <p:nvSpPr>
          <p:cNvPr id="4" name="Slide Number Placeholder 3"/>
          <p:cNvSpPr>
            <a:spLocks noGrp="1"/>
          </p:cNvSpPr>
          <p:nvPr>
            <p:ph type="sldNum" sz="quarter" idx="12"/>
          </p:nvPr>
        </p:nvSpPr>
        <p:spPr/>
        <p:txBody>
          <a:bodyPr/>
          <a:lstStyle>
            <a:lvl1pPr>
              <a:defRPr/>
            </a:lvl1pPr>
          </a:lstStyle>
          <a:p>
            <a:fld id="{C0B05753-4E66-451B-982A-A5A0427812EB}" type="slidenum">
              <a:rPr lang="en-MY"/>
              <a:pPr/>
              <a:t>‹#›</a:t>
            </a:fld>
            <a:endParaRPr lang="en-MY"/>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561C786D-30F2-494A-8ECB-2C7AC0424B83}" type="slidenum">
              <a:rPr lang="en-MY"/>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DF0CBB3F-62F0-4C65-8535-347ABEED957F}" type="datetimeFigureOut">
              <a:rPr lang="en-US" smtClean="0"/>
              <a:pPr/>
              <a:t>9/1/2015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01B0BB-EE0F-4E7C-A558-50208ACD4BE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424EE1FE-4B96-4937-BD1F-9287D843F9E7}" type="slidenum">
              <a:rPr lang="en-MY"/>
              <a:pPr/>
              <a:t>‹#›</a:t>
            </a:fld>
            <a:endParaRPr lang="en-MY"/>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032BF2B8-21C4-4B65-96D3-2B9871475F00}" type="slidenum">
              <a:rPr lang="en-MY"/>
              <a:pPr/>
              <a:t>‹#›</a:t>
            </a:fld>
            <a:endParaRPr lang="en-MY"/>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381000"/>
            <a:ext cx="2057400" cy="5791200"/>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762000" y="3810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FFD5E2E4-1DBD-46A9-A485-202C3DE9A78B}" type="slidenum">
              <a:rPr lang="en-MY"/>
              <a:pPr/>
              <a:t>‹#›</a:t>
            </a:fld>
            <a:endParaRPr lang="en-MY"/>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DA5FBCAC-28ED-4556-AF03-227D621AF874}" type="slidenum">
              <a:rPr lang="en-MY"/>
              <a:pPr/>
              <a:t>‹#›</a:t>
            </a:fld>
            <a:endParaRPr lang="en-MY"/>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8825A6C6-AC06-4040-9646-463FA0C5C3F7}" type="slidenum">
              <a:rPr lang="en-MY"/>
              <a:pPr/>
              <a:t>‹#›</a:t>
            </a:fld>
            <a:endParaRPr lang="en-MY"/>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211D1451-7D57-4144-979C-A150882DE4D2}" type="slidenum">
              <a:rPr lang="en-MY"/>
              <a:pPr/>
              <a:t>‹#›</a:t>
            </a:fld>
            <a:endParaRPr lang="en-MY"/>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762000" y="15240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953000" y="15240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D46AEE6E-0717-473C-9520-31B477625473}" type="slidenum">
              <a:rPr lang="en-MY"/>
              <a:pPr/>
              <a:t>‹#›</a:t>
            </a:fld>
            <a:endParaRPr lang="en-MY"/>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endParaRPr lang="en-MY"/>
          </a:p>
        </p:txBody>
      </p:sp>
      <p:sp>
        <p:nvSpPr>
          <p:cNvPr id="8" name="Footer Placeholder 7"/>
          <p:cNvSpPr>
            <a:spLocks noGrp="1"/>
          </p:cNvSpPr>
          <p:nvPr>
            <p:ph type="ftr" sz="quarter" idx="11"/>
          </p:nvPr>
        </p:nvSpPr>
        <p:spPr/>
        <p:txBody>
          <a:bodyPr/>
          <a:lstStyle>
            <a:lvl1pPr>
              <a:defRPr/>
            </a:lvl1pPr>
          </a:lstStyle>
          <a:p>
            <a:endParaRPr lang="en-MY"/>
          </a:p>
        </p:txBody>
      </p:sp>
      <p:sp>
        <p:nvSpPr>
          <p:cNvPr id="9" name="Slide Number Placeholder 8"/>
          <p:cNvSpPr>
            <a:spLocks noGrp="1"/>
          </p:cNvSpPr>
          <p:nvPr>
            <p:ph type="sldNum" sz="quarter" idx="12"/>
          </p:nvPr>
        </p:nvSpPr>
        <p:spPr/>
        <p:txBody>
          <a:bodyPr/>
          <a:lstStyle>
            <a:lvl1pPr>
              <a:defRPr/>
            </a:lvl1pPr>
          </a:lstStyle>
          <a:p>
            <a:fld id="{3BD5757D-7C61-4B7B-9F0C-4E3847B7A647}" type="slidenum">
              <a:rPr lang="en-MY"/>
              <a:pPr/>
              <a:t>‹#›</a:t>
            </a:fld>
            <a:endParaRPr lang="en-MY"/>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endParaRPr lang="en-MY"/>
          </a:p>
        </p:txBody>
      </p:sp>
      <p:sp>
        <p:nvSpPr>
          <p:cNvPr id="4" name="Footer Placeholder 3"/>
          <p:cNvSpPr>
            <a:spLocks noGrp="1"/>
          </p:cNvSpPr>
          <p:nvPr>
            <p:ph type="ftr" sz="quarter" idx="11"/>
          </p:nvPr>
        </p:nvSpPr>
        <p:spPr/>
        <p:txBody>
          <a:bodyPr/>
          <a:lstStyle>
            <a:lvl1pPr>
              <a:defRPr/>
            </a:lvl1pPr>
          </a:lstStyle>
          <a:p>
            <a:endParaRPr lang="en-MY"/>
          </a:p>
        </p:txBody>
      </p:sp>
      <p:sp>
        <p:nvSpPr>
          <p:cNvPr id="5" name="Slide Number Placeholder 4"/>
          <p:cNvSpPr>
            <a:spLocks noGrp="1"/>
          </p:cNvSpPr>
          <p:nvPr>
            <p:ph type="sldNum" sz="quarter" idx="12"/>
          </p:nvPr>
        </p:nvSpPr>
        <p:spPr/>
        <p:txBody>
          <a:bodyPr/>
          <a:lstStyle>
            <a:lvl1pPr>
              <a:defRPr/>
            </a:lvl1pPr>
          </a:lstStyle>
          <a:p>
            <a:fld id="{39156378-B8D1-44C7-BC8A-62875384DC4A}" type="slidenum">
              <a:rPr lang="en-MY"/>
              <a:pPr/>
              <a:t>‹#›</a:t>
            </a:fld>
            <a:endParaRPr lang="en-MY"/>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MY"/>
          </a:p>
        </p:txBody>
      </p:sp>
      <p:sp>
        <p:nvSpPr>
          <p:cNvPr id="3" name="Footer Placeholder 2"/>
          <p:cNvSpPr>
            <a:spLocks noGrp="1"/>
          </p:cNvSpPr>
          <p:nvPr>
            <p:ph type="ftr" sz="quarter" idx="11"/>
          </p:nvPr>
        </p:nvSpPr>
        <p:spPr/>
        <p:txBody>
          <a:bodyPr/>
          <a:lstStyle>
            <a:lvl1pPr>
              <a:defRPr/>
            </a:lvl1pPr>
          </a:lstStyle>
          <a:p>
            <a:endParaRPr lang="en-MY"/>
          </a:p>
        </p:txBody>
      </p:sp>
      <p:sp>
        <p:nvSpPr>
          <p:cNvPr id="4" name="Slide Number Placeholder 3"/>
          <p:cNvSpPr>
            <a:spLocks noGrp="1"/>
          </p:cNvSpPr>
          <p:nvPr>
            <p:ph type="sldNum" sz="quarter" idx="12"/>
          </p:nvPr>
        </p:nvSpPr>
        <p:spPr/>
        <p:txBody>
          <a:bodyPr/>
          <a:lstStyle>
            <a:lvl1pPr>
              <a:defRPr/>
            </a:lvl1pPr>
          </a:lstStyle>
          <a:p>
            <a:fld id="{D0303658-321B-4878-94FD-1B0345D44E58}" type="slidenum">
              <a:rPr lang="en-MY"/>
              <a:pPr/>
              <a:t>‹#›</a:t>
            </a:fld>
            <a:endParaRPr lang="en-MY"/>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F0CBB3F-62F0-4C65-8535-347ABEED957F}" type="datetimeFigureOut">
              <a:rPr lang="en-US" smtClean="0"/>
              <a:pPr/>
              <a:t>9/1/2015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01B0BB-EE0F-4E7C-A558-50208ACD4BE1}"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890B740F-A739-4BC0-BCA2-74E4E3FC4F2C}" type="slidenum">
              <a:rPr lang="en-MY"/>
              <a:pPr/>
              <a:t>‹#›</a:t>
            </a:fld>
            <a:endParaRPr lang="en-MY"/>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80BACEA6-845E-430E-B178-7CCF1EC29491}" type="slidenum">
              <a:rPr lang="en-MY"/>
              <a:pPr/>
              <a:t>‹#›</a:t>
            </a:fld>
            <a:endParaRPr lang="en-MY"/>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F607D9A9-5633-4A5A-B8CF-C86D2FFB48F8}" type="slidenum">
              <a:rPr lang="en-MY"/>
              <a:pPr/>
              <a:t>‹#›</a:t>
            </a:fld>
            <a:endParaRPr lang="en-MY"/>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381000"/>
            <a:ext cx="2057400" cy="5791200"/>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762000" y="3810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45FEDA93-D884-42E0-AB42-95C5A0C81848}" type="slidenum">
              <a:rPr lang="en-MY"/>
              <a:pPr/>
              <a:t>‹#›</a:t>
            </a:fld>
            <a:endParaRPr lang="en-MY"/>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EC5F0433-3DB8-4F73-92E3-68E024AE2F17}" type="slidenum">
              <a:rPr lang="en-MY"/>
              <a:pPr/>
              <a:t>‹#›</a:t>
            </a:fld>
            <a:endParaRPr lang="en-MY"/>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419DC9F6-C398-4442-B634-693AD35E2FA0}" type="slidenum">
              <a:rPr lang="en-MY"/>
              <a:pPr/>
              <a:t>‹#›</a:t>
            </a:fld>
            <a:endParaRPr lang="en-MY"/>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33543DB5-91D5-4843-B870-DBEFBD7E1E6D}" type="slidenum">
              <a:rPr lang="en-MY"/>
              <a:pPr/>
              <a:t>‹#›</a:t>
            </a:fld>
            <a:endParaRPr lang="en-MY"/>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9AA63181-29DD-4A77-A6AD-4174F98D909A}" type="slidenum">
              <a:rPr lang="en-MY"/>
              <a:pPr/>
              <a:t>‹#›</a:t>
            </a:fld>
            <a:endParaRPr lang="en-MY"/>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endParaRPr lang="en-MY"/>
          </a:p>
        </p:txBody>
      </p:sp>
      <p:sp>
        <p:nvSpPr>
          <p:cNvPr id="8" name="Footer Placeholder 7"/>
          <p:cNvSpPr>
            <a:spLocks noGrp="1"/>
          </p:cNvSpPr>
          <p:nvPr>
            <p:ph type="ftr" sz="quarter" idx="11"/>
          </p:nvPr>
        </p:nvSpPr>
        <p:spPr/>
        <p:txBody>
          <a:bodyPr/>
          <a:lstStyle>
            <a:lvl1pPr>
              <a:defRPr/>
            </a:lvl1pPr>
          </a:lstStyle>
          <a:p>
            <a:endParaRPr lang="en-MY"/>
          </a:p>
        </p:txBody>
      </p:sp>
      <p:sp>
        <p:nvSpPr>
          <p:cNvPr id="9" name="Slide Number Placeholder 8"/>
          <p:cNvSpPr>
            <a:spLocks noGrp="1"/>
          </p:cNvSpPr>
          <p:nvPr>
            <p:ph type="sldNum" sz="quarter" idx="12"/>
          </p:nvPr>
        </p:nvSpPr>
        <p:spPr/>
        <p:txBody>
          <a:bodyPr/>
          <a:lstStyle>
            <a:lvl1pPr>
              <a:defRPr/>
            </a:lvl1pPr>
          </a:lstStyle>
          <a:p>
            <a:fld id="{C136A8EB-9DCD-47E1-BB50-C09F7F452AA5}" type="slidenum">
              <a:rPr lang="en-MY"/>
              <a:pPr/>
              <a:t>‹#›</a:t>
            </a:fld>
            <a:endParaRPr lang="en-MY"/>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endParaRPr lang="en-MY"/>
          </a:p>
        </p:txBody>
      </p:sp>
      <p:sp>
        <p:nvSpPr>
          <p:cNvPr id="4" name="Footer Placeholder 3"/>
          <p:cNvSpPr>
            <a:spLocks noGrp="1"/>
          </p:cNvSpPr>
          <p:nvPr>
            <p:ph type="ftr" sz="quarter" idx="11"/>
          </p:nvPr>
        </p:nvSpPr>
        <p:spPr/>
        <p:txBody>
          <a:bodyPr/>
          <a:lstStyle>
            <a:lvl1pPr>
              <a:defRPr/>
            </a:lvl1pPr>
          </a:lstStyle>
          <a:p>
            <a:endParaRPr lang="en-MY"/>
          </a:p>
        </p:txBody>
      </p:sp>
      <p:sp>
        <p:nvSpPr>
          <p:cNvPr id="5" name="Slide Number Placeholder 4"/>
          <p:cNvSpPr>
            <a:spLocks noGrp="1"/>
          </p:cNvSpPr>
          <p:nvPr>
            <p:ph type="sldNum" sz="quarter" idx="12"/>
          </p:nvPr>
        </p:nvSpPr>
        <p:spPr/>
        <p:txBody>
          <a:bodyPr/>
          <a:lstStyle>
            <a:lvl1pPr>
              <a:defRPr/>
            </a:lvl1pPr>
          </a:lstStyle>
          <a:p>
            <a:fld id="{5C9E0430-A6F9-4A96-A1C3-DD5330258284}" type="slidenum">
              <a:rPr lang="en-MY"/>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876800" y="4572000"/>
            <a:ext cx="1866900" cy="137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6896100" y="4572000"/>
            <a:ext cx="1866900" cy="137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fld id="{DF0CBB3F-62F0-4C65-8535-347ABEED957F}" type="datetimeFigureOut">
              <a:rPr lang="en-US" smtClean="0"/>
              <a:pPr/>
              <a:t>9/1/2015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01B0BB-EE0F-4E7C-A558-50208ACD4BE1}"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MY"/>
          </a:p>
        </p:txBody>
      </p:sp>
      <p:sp>
        <p:nvSpPr>
          <p:cNvPr id="3" name="Footer Placeholder 2"/>
          <p:cNvSpPr>
            <a:spLocks noGrp="1"/>
          </p:cNvSpPr>
          <p:nvPr>
            <p:ph type="ftr" sz="quarter" idx="11"/>
          </p:nvPr>
        </p:nvSpPr>
        <p:spPr/>
        <p:txBody>
          <a:bodyPr/>
          <a:lstStyle>
            <a:lvl1pPr>
              <a:defRPr/>
            </a:lvl1pPr>
          </a:lstStyle>
          <a:p>
            <a:endParaRPr lang="en-MY"/>
          </a:p>
        </p:txBody>
      </p:sp>
      <p:sp>
        <p:nvSpPr>
          <p:cNvPr id="4" name="Slide Number Placeholder 3"/>
          <p:cNvSpPr>
            <a:spLocks noGrp="1"/>
          </p:cNvSpPr>
          <p:nvPr>
            <p:ph type="sldNum" sz="quarter" idx="12"/>
          </p:nvPr>
        </p:nvSpPr>
        <p:spPr/>
        <p:txBody>
          <a:bodyPr/>
          <a:lstStyle>
            <a:lvl1pPr>
              <a:defRPr/>
            </a:lvl1pPr>
          </a:lstStyle>
          <a:p>
            <a:fld id="{799381DB-F2CC-410C-A7F9-6B49C399B864}" type="slidenum">
              <a:rPr lang="en-MY"/>
              <a:pPr/>
              <a:t>‹#›</a:t>
            </a:fld>
            <a:endParaRPr lang="en-MY"/>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8A72E7FA-AEDB-46BD-A2E4-8D7BE8185C34}" type="slidenum">
              <a:rPr lang="en-MY"/>
              <a:pPr/>
              <a:t>‹#›</a:t>
            </a:fld>
            <a:endParaRPr lang="en-MY"/>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MY"/>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9474229E-269F-482C-AC19-947400494467}" type="slidenum">
              <a:rPr lang="en-MY"/>
              <a:pPr/>
              <a:t>‹#›</a:t>
            </a:fld>
            <a:endParaRPr lang="en-MY"/>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C785B9AD-36CC-436B-9E6F-98B43465CA32}" type="slidenum">
              <a:rPr lang="en-MY"/>
              <a:pPr/>
              <a:t>‹#›</a:t>
            </a:fld>
            <a:endParaRPr lang="en-MY"/>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B32FE8DD-FA8E-4B58-AF3C-1BA59E956AF4}" type="slidenum">
              <a:rPr lang="en-MY"/>
              <a:pPr/>
              <a:t>‹#›</a:t>
            </a:fld>
            <a:endParaRPr lang="en-MY"/>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F0CBB3F-62F0-4C65-8535-347ABEED957F}"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1B0BB-EE0F-4E7C-A558-50208ACD4BE1}" type="slidenum">
              <a:rPr lang="en-US" smtClean="0"/>
              <a:pPr/>
              <a:t>‹#›</a:t>
            </a:fld>
            <a:endParaRPr lang="en-US"/>
          </a:p>
        </p:txBody>
      </p:sp>
    </p:spTree>
    <p:extLst>
      <p:ext uri="{BB962C8B-B14F-4D97-AF65-F5344CB8AC3E}">
        <p14:creationId xmlns:p14="http://schemas.microsoft.com/office/powerpoint/2010/main" val="1204040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CBB3F-62F0-4C65-8535-347ABEED957F}"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1B0BB-EE0F-4E7C-A558-50208ACD4BE1}" type="slidenum">
              <a:rPr lang="en-US" smtClean="0"/>
              <a:pPr/>
              <a:t>‹#›</a:t>
            </a:fld>
            <a:endParaRPr lang="en-US"/>
          </a:p>
        </p:txBody>
      </p:sp>
    </p:spTree>
    <p:extLst>
      <p:ext uri="{BB962C8B-B14F-4D97-AF65-F5344CB8AC3E}">
        <p14:creationId xmlns:p14="http://schemas.microsoft.com/office/powerpoint/2010/main" val="6154600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CBB3F-62F0-4C65-8535-347ABEED957F}"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1B0BB-EE0F-4E7C-A558-50208ACD4BE1}" type="slidenum">
              <a:rPr lang="en-US" smtClean="0"/>
              <a:pPr/>
              <a:t>‹#›</a:t>
            </a:fld>
            <a:endParaRPr lang="en-US"/>
          </a:p>
        </p:txBody>
      </p:sp>
    </p:spTree>
    <p:extLst>
      <p:ext uri="{BB962C8B-B14F-4D97-AF65-F5344CB8AC3E}">
        <p14:creationId xmlns:p14="http://schemas.microsoft.com/office/powerpoint/2010/main" val="1021939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0CBB3F-62F0-4C65-8535-347ABEED957F}"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01B0BB-EE0F-4E7C-A558-50208ACD4BE1}" type="slidenum">
              <a:rPr lang="en-US" smtClean="0"/>
              <a:pPr/>
              <a:t>‹#›</a:t>
            </a:fld>
            <a:endParaRPr lang="en-US"/>
          </a:p>
        </p:txBody>
      </p:sp>
    </p:spTree>
    <p:extLst>
      <p:ext uri="{BB962C8B-B14F-4D97-AF65-F5344CB8AC3E}">
        <p14:creationId xmlns:p14="http://schemas.microsoft.com/office/powerpoint/2010/main" val="39349862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0CBB3F-62F0-4C65-8535-347ABEED957F}" type="datetimeFigureOut">
              <a:rPr lang="en-US" smtClean="0"/>
              <a:pPr/>
              <a:t>9/1/2015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01B0BB-EE0F-4E7C-A558-50208ACD4BE1}" type="slidenum">
              <a:rPr lang="en-US" smtClean="0"/>
              <a:pPr/>
              <a:t>‹#›</a:t>
            </a:fld>
            <a:endParaRPr lang="en-US"/>
          </a:p>
        </p:txBody>
      </p:sp>
    </p:spTree>
    <p:extLst>
      <p:ext uri="{BB962C8B-B14F-4D97-AF65-F5344CB8AC3E}">
        <p14:creationId xmlns:p14="http://schemas.microsoft.com/office/powerpoint/2010/main" val="279566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fld id="{DF0CBB3F-62F0-4C65-8535-347ABEED957F}" type="datetimeFigureOut">
              <a:rPr lang="en-US" smtClean="0"/>
              <a:pPr/>
              <a:t>9/1/2015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E01B0BB-EE0F-4E7C-A558-50208ACD4BE1}"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0CBB3F-62F0-4C65-8535-347ABEED957F}" type="datetimeFigureOut">
              <a:rPr lang="en-US" smtClean="0"/>
              <a:pPr/>
              <a:t>9/1/2015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01B0BB-EE0F-4E7C-A558-50208ACD4BE1}" type="slidenum">
              <a:rPr lang="en-US" smtClean="0"/>
              <a:pPr/>
              <a:t>‹#›</a:t>
            </a:fld>
            <a:endParaRPr lang="en-US"/>
          </a:p>
        </p:txBody>
      </p:sp>
    </p:spTree>
    <p:extLst>
      <p:ext uri="{BB962C8B-B14F-4D97-AF65-F5344CB8AC3E}">
        <p14:creationId xmlns:p14="http://schemas.microsoft.com/office/powerpoint/2010/main" val="4150407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CBB3F-62F0-4C65-8535-347ABEED957F}" type="datetimeFigureOut">
              <a:rPr lang="en-US" smtClean="0"/>
              <a:pPr/>
              <a:t>9/1/2015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01B0BB-EE0F-4E7C-A558-50208ACD4BE1}" type="slidenum">
              <a:rPr lang="en-US" smtClean="0"/>
              <a:pPr/>
              <a:t>‹#›</a:t>
            </a:fld>
            <a:endParaRPr lang="en-US"/>
          </a:p>
        </p:txBody>
      </p:sp>
    </p:spTree>
    <p:extLst>
      <p:ext uri="{BB962C8B-B14F-4D97-AF65-F5344CB8AC3E}">
        <p14:creationId xmlns:p14="http://schemas.microsoft.com/office/powerpoint/2010/main" val="41577972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0CBB3F-62F0-4C65-8535-347ABEED957F}"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01B0BB-EE0F-4E7C-A558-50208ACD4BE1}" type="slidenum">
              <a:rPr lang="en-US" smtClean="0"/>
              <a:pPr/>
              <a:t>‹#›</a:t>
            </a:fld>
            <a:endParaRPr lang="en-US"/>
          </a:p>
        </p:txBody>
      </p:sp>
    </p:spTree>
    <p:extLst>
      <p:ext uri="{BB962C8B-B14F-4D97-AF65-F5344CB8AC3E}">
        <p14:creationId xmlns:p14="http://schemas.microsoft.com/office/powerpoint/2010/main" val="41385346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0CBB3F-62F0-4C65-8535-347ABEED957F}"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01B0BB-EE0F-4E7C-A558-50208ACD4BE1}" type="slidenum">
              <a:rPr lang="en-US" smtClean="0"/>
              <a:pPr/>
              <a:t>‹#›</a:t>
            </a:fld>
            <a:endParaRPr lang="en-US"/>
          </a:p>
        </p:txBody>
      </p:sp>
    </p:spTree>
    <p:extLst>
      <p:ext uri="{BB962C8B-B14F-4D97-AF65-F5344CB8AC3E}">
        <p14:creationId xmlns:p14="http://schemas.microsoft.com/office/powerpoint/2010/main" val="8821305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0CBB3F-62F0-4C65-8535-347ABEED957F}"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01B0BB-EE0F-4E7C-A558-50208ACD4BE1}" type="slidenum">
              <a:rPr lang="en-US" smtClean="0"/>
              <a:pPr/>
              <a:t>‹#›</a:t>
            </a:fld>
            <a:endParaRPr lang="en-US"/>
          </a:p>
        </p:txBody>
      </p:sp>
    </p:spTree>
    <p:extLst>
      <p:ext uri="{BB962C8B-B14F-4D97-AF65-F5344CB8AC3E}">
        <p14:creationId xmlns:p14="http://schemas.microsoft.com/office/powerpoint/2010/main" val="36507764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0CBB3F-62F0-4C65-8535-347ABEED957F}"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01B0BB-EE0F-4E7C-A558-50208ACD4BE1}" type="slidenum">
              <a:rPr lang="en-US" smtClean="0"/>
              <a:pPr/>
              <a:t>‹#›</a:t>
            </a:fld>
            <a:endParaRPr lang="en-US"/>
          </a:p>
        </p:txBody>
      </p:sp>
    </p:spTree>
    <p:extLst>
      <p:ext uri="{BB962C8B-B14F-4D97-AF65-F5344CB8AC3E}">
        <p14:creationId xmlns:p14="http://schemas.microsoft.com/office/powerpoint/2010/main" val="39693319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0CBB3F-62F0-4C65-8535-347ABEED957F}"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01B0BB-EE0F-4E7C-A558-50208ACD4BE1}" type="slidenum">
              <a:rPr lang="en-US" smtClean="0"/>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632579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0CBB3F-62F0-4C65-8535-347ABEED957F}"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01B0BB-EE0F-4E7C-A558-50208ACD4BE1}" type="slidenum">
              <a:rPr lang="en-US" smtClean="0"/>
              <a:pPr/>
              <a:t>‹#›</a:t>
            </a:fld>
            <a:endParaRPr lang="en-US"/>
          </a:p>
        </p:txBody>
      </p:sp>
    </p:spTree>
    <p:extLst>
      <p:ext uri="{BB962C8B-B14F-4D97-AF65-F5344CB8AC3E}">
        <p14:creationId xmlns:p14="http://schemas.microsoft.com/office/powerpoint/2010/main" val="34006338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F0CBB3F-62F0-4C65-8535-347ABEED957F}" type="datetimeFigureOut">
              <a:rPr lang="en-US" smtClean="0"/>
              <a:pPr/>
              <a:t>9/1/2015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01B0BB-EE0F-4E7C-A558-50208ACD4BE1}" type="slidenum">
              <a:rPr lang="en-US" smtClean="0"/>
              <a:pPr/>
              <a:t>‹#›</a:t>
            </a:fld>
            <a:endParaRPr lang="en-US"/>
          </a:p>
        </p:txBody>
      </p:sp>
    </p:spTree>
    <p:extLst>
      <p:ext uri="{BB962C8B-B14F-4D97-AF65-F5344CB8AC3E}">
        <p14:creationId xmlns:p14="http://schemas.microsoft.com/office/powerpoint/2010/main" val="22668551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F0CBB3F-62F0-4C65-8535-347ABEED957F}" type="datetimeFigureOut">
              <a:rPr lang="en-US" smtClean="0"/>
              <a:pPr/>
              <a:t>9/1/2015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01B0BB-EE0F-4E7C-A558-50208ACD4BE1}" type="slidenum">
              <a:rPr lang="en-US" smtClean="0"/>
              <a:pPr/>
              <a:t>‹#›</a:t>
            </a:fld>
            <a:endParaRPr lang="en-US"/>
          </a:p>
        </p:txBody>
      </p:sp>
    </p:spTree>
    <p:extLst>
      <p:ext uri="{BB962C8B-B14F-4D97-AF65-F5344CB8AC3E}">
        <p14:creationId xmlns:p14="http://schemas.microsoft.com/office/powerpoint/2010/main" val="3624861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fld id="{DF0CBB3F-62F0-4C65-8535-347ABEED957F}" type="datetimeFigureOut">
              <a:rPr lang="en-US" smtClean="0"/>
              <a:pPr/>
              <a:t>9/1/2015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E01B0BB-EE0F-4E7C-A558-50208ACD4BE1}"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CBB3F-62F0-4C65-8535-347ABEED957F}"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1B0BB-EE0F-4E7C-A558-50208ACD4BE1}" type="slidenum">
              <a:rPr lang="en-US" smtClean="0"/>
              <a:pPr/>
              <a:t>‹#›</a:t>
            </a:fld>
            <a:endParaRPr lang="en-US"/>
          </a:p>
        </p:txBody>
      </p:sp>
    </p:spTree>
    <p:extLst>
      <p:ext uri="{BB962C8B-B14F-4D97-AF65-F5344CB8AC3E}">
        <p14:creationId xmlns:p14="http://schemas.microsoft.com/office/powerpoint/2010/main" val="17565999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CBB3F-62F0-4C65-8535-347ABEED957F}"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1B0BB-EE0F-4E7C-A558-50208ACD4BE1}" type="slidenum">
              <a:rPr lang="en-US" smtClean="0"/>
              <a:pPr/>
              <a:t>‹#›</a:t>
            </a:fld>
            <a:endParaRPr lang="en-US"/>
          </a:p>
        </p:txBody>
      </p:sp>
    </p:spTree>
    <p:extLst>
      <p:ext uri="{BB962C8B-B14F-4D97-AF65-F5344CB8AC3E}">
        <p14:creationId xmlns:p14="http://schemas.microsoft.com/office/powerpoint/2010/main" val="352119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F0CBB3F-62F0-4C65-8535-347ABEED957F}" type="datetimeFigureOut">
              <a:rPr lang="en-US" smtClean="0"/>
              <a:pPr/>
              <a:t>9/1/2015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E01B0BB-EE0F-4E7C-A558-50208ACD4B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F0CBB3F-62F0-4C65-8535-347ABEED957F}" type="datetimeFigureOut">
              <a:rPr lang="en-US" smtClean="0"/>
              <a:pPr/>
              <a:t>9/1/2015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01B0BB-EE0F-4E7C-A558-50208ACD4B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F0CBB3F-62F0-4C65-8535-347ABEED957F}" type="datetimeFigureOut">
              <a:rPr lang="en-US" smtClean="0"/>
              <a:pPr/>
              <a:t>9/1/2015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01B0BB-EE0F-4E7C-A558-50208ACD4B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876800" y="4572000"/>
            <a:ext cx="3886200" cy="1371600"/>
          </a:xfrm>
          <a:prstGeom prst="rect">
            <a:avLst/>
          </a:prstGeom>
          <a:noFill/>
          <a:ln w="9525">
            <a:noFill/>
            <a:miter lim="800000"/>
            <a:headEnd/>
            <a:tailEnd/>
          </a:ln>
          <a:effectLst>
            <a:outerShdw dist="35921" dir="2700000" algn="ctr" rotWithShape="0">
              <a:schemeClr val="bg1">
                <a:alpha val="50000"/>
              </a:schemeClr>
            </a:outerShdw>
          </a:effectLst>
        </p:spPr>
        <p:txBody>
          <a:bodyPr vert="horz" wrap="square" lIns="91440" tIns="45720" rIns="91440" bIns="45720" numCol="1" anchor="t" anchorCtr="0" compatLnSpc="1">
            <a:prstTxWarp prst="textNoShape">
              <a:avLst/>
            </a:prstTxWarp>
          </a:bodyPr>
          <a:lstStyle/>
          <a:p>
            <a:pPr lvl="0"/>
            <a:r>
              <a:rPr lang="en-MY" smtClean="0"/>
              <a:t>Place Your </a:t>
            </a:r>
          </a:p>
          <a:p>
            <a:pPr lvl="0"/>
            <a:r>
              <a:rPr lang="en-MY" smtClean="0"/>
              <a:t>Subtitle Here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DF0CBB3F-62F0-4C65-8535-347ABEED957F}" type="datetimeFigureOut">
              <a:rPr lang="en-US" smtClean="0"/>
              <a:pPr/>
              <a:t>9/1/2015</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E01B0BB-EE0F-4E7C-A558-50208ACD4BE1}" type="slidenum">
              <a:rPr lang="en-US" smtClean="0"/>
              <a:pPr/>
              <a:t>‹#›</a:t>
            </a:fld>
            <a:endParaRPr lang="en-US"/>
          </a:p>
        </p:txBody>
      </p:sp>
      <p:sp>
        <p:nvSpPr>
          <p:cNvPr id="1036" name="Rectangle 12"/>
          <p:cNvSpPr>
            <a:spLocks noGrp="1" noChangeArrowheads="1"/>
          </p:cNvSpPr>
          <p:nvPr>
            <p:ph type="title"/>
          </p:nvPr>
        </p:nvSpPr>
        <p:spPr bwMode="auto">
          <a:xfrm>
            <a:off x="381000" y="533400"/>
            <a:ext cx="8382000" cy="1143000"/>
          </a:xfrm>
          <a:prstGeom prst="rect">
            <a:avLst/>
          </a:prstGeom>
          <a:noFill/>
          <a:ln w="9525">
            <a:noFill/>
            <a:miter lim="800000"/>
            <a:headEnd/>
            <a:tailEnd/>
          </a:ln>
          <a:effectLst>
            <a:outerShdw dist="35921" dir="2700000" algn="ctr" rotWithShape="0">
              <a:schemeClr val="tx2"/>
            </a:outerShdw>
          </a:effectLst>
        </p:spPr>
        <p:txBody>
          <a:bodyPr vert="horz" wrap="square" lIns="91440" tIns="45720" rIns="91440" bIns="45720" numCol="1" anchor="ctr" anchorCtr="0" compatLnSpc="1">
            <a:prstTxWarp prst="textNoShape">
              <a:avLst/>
            </a:prstTxWarp>
          </a:bodyPr>
          <a:lstStyle/>
          <a:p>
            <a:pPr lvl="0"/>
            <a:r>
              <a:rPr lang="en-MY" smtClean="0"/>
              <a:t>Science Template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7500">
          <a:solidFill>
            <a:schemeClr val="bg1"/>
          </a:solidFill>
          <a:latin typeface="+mj-lt"/>
          <a:ea typeface="+mj-ea"/>
          <a:cs typeface="+mj-cs"/>
        </a:defRPr>
      </a:lvl1pPr>
      <a:lvl2pPr algn="ctr" rtl="0" eaLnBrk="1" fontAlgn="base" hangingPunct="1">
        <a:spcBef>
          <a:spcPct val="0"/>
        </a:spcBef>
        <a:spcAft>
          <a:spcPct val="0"/>
        </a:spcAft>
        <a:defRPr sz="7500">
          <a:solidFill>
            <a:schemeClr val="bg1"/>
          </a:solidFill>
          <a:latin typeface="HeliosCondBlack" pitchFamily="34" charset="0"/>
        </a:defRPr>
      </a:lvl2pPr>
      <a:lvl3pPr algn="ctr" rtl="0" eaLnBrk="1" fontAlgn="base" hangingPunct="1">
        <a:spcBef>
          <a:spcPct val="0"/>
        </a:spcBef>
        <a:spcAft>
          <a:spcPct val="0"/>
        </a:spcAft>
        <a:defRPr sz="7500">
          <a:solidFill>
            <a:schemeClr val="bg1"/>
          </a:solidFill>
          <a:latin typeface="HeliosCondBlack" pitchFamily="34" charset="0"/>
        </a:defRPr>
      </a:lvl3pPr>
      <a:lvl4pPr algn="ctr" rtl="0" eaLnBrk="1" fontAlgn="base" hangingPunct="1">
        <a:spcBef>
          <a:spcPct val="0"/>
        </a:spcBef>
        <a:spcAft>
          <a:spcPct val="0"/>
        </a:spcAft>
        <a:defRPr sz="7500">
          <a:solidFill>
            <a:schemeClr val="bg1"/>
          </a:solidFill>
          <a:latin typeface="HeliosCondBlack" pitchFamily="34" charset="0"/>
        </a:defRPr>
      </a:lvl4pPr>
      <a:lvl5pPr algn="ctr" rtl="0" eaLnBrk="1" fontAlgn="base" hangingPunct="1">
        <a:spcBef>
          <a:spcPct val="0"/>
        </a:spcBef>
        <a:spcAft>
          <a:spcPct val="0"/>
        </a:spcAft>
        <a:defRPr sz="7500">
          <a:solidFill>
            <a:schemeClr val="bg1"/>
          </a:solidFill>
          <a:latin typeface="HeliosCondBlack" pitchFamily="34" charset="0"/>
        </a:defRPr>
      </a:lvl5pPr>
      <a:lvl6pPr marL="457200" algn="ctr" rtl="0" eaLnBrk="1" fontAlgn="base" hangingPunct="1">
        <a:spcBef>
          <a:spcPct val="0"/>
        </a:spcBef>
        <a:spcAft>
          <a:spcPct val="0"/>
        </a:spcAft>
        <a:defRPr sz="7500">
          <a:solidFill>
            <a:schemeClr val="bg1"/>
          </a:solidFill>
          <a:latin typeface="HeliosCondBlack" pitchFamily="34" charset="0"/>
        </a:defRPr>
      </a:lvl6pPr>
      <a:lvl7pPr marL="914400" algn="ctr" rtl="0" eaLnBrk="1" fontAlgn="base" hangingPunct="1">
        <a:spcBef>
          <a:spcPct val="0"/>
        </a:spcBef>
        <a:spcAft>
          <a:spcPct val="0"/>
        </a:spcAft>
        <a:defRPr sz="7500">
          <a:solidFill>
            <a:schemeClr val="bg1"/>
          </a:solidFill>
          <a:latin typeface="HeliosCondBlack" pitchFamily="34" charset="0"/>
        </a:defRPr>
      </a:lvl7pPr>
      <a:lvl8pPr marL="1371600" algn="ctr" rtl="0" eaLnBrk="1" fontAlgn="base" hangingPunct="1">
        <a:spcBef>
          <a:spcPct val="0"/>
        </a:spcBef>
        <a:spcAft>
          <a:spcPct val="0"/>
        </a:spcAft>
        <a:defRPr sz="7500">
          <a:solidFill>
            <a:schemeClr val="bg1"/>
          </a:solidFill>
          <a:latin typeface="HeliosCondBlack" pitchFamily="34" charset="0"/>
        </a:defRPr>
      </a:lvl8pPr>
      <a:lvl9pPr marL="1828800" algn="ctr" rtl="0" eaLnBrk="1" fontAlgn="base" hangingPunct="1">
        <a:spcBef>
          <a:spcPct val="0"/>
        </a:spcBef>
        <a:spcAft>
          <a:spcPct val="0"/>
        </a:spcAft>
        <a:defRPr sz="7500">
          <a:solidFill>
            <a:schemeClr val="bg1"/>
          </a:solidFill>
          <a:latin typeface="HeliosCondBlack" pitchFamily="34" charset="0"/>
        </a:defRPr>
      </a:lvl9pPr>
    </p:titleStyle>
    <p:bodyStyle>
      <a:lvl1pPr marL="342900" indent="-342900" algn="ctr" rtl="0" eaLnBrk="1" fontAlgn="base" hangingPunct="1">
        <a:spcBef>
          <a:spcPct val="20000"/>
        </a:spcBef>
        <a:spcAft>
          <a:spcPct val="0"/>
        </a:spcAft>
        <a:defRPr sz="3500">
          <a:solidFill>
            <a:schemeClr val="tx1"/>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762000" y="381000"/>
            <a:ext cx="5867400" cy="731838"/>
          </a:xfrm>
          <a:prstGeom prst="rect">
            <a:avLst/>
          </a:prstGeom>
          <a:noFill/>
          <a:ln w="9525">
            <a:noFill/>
            <a:miter lim="800000"/>
            <a:headEnd/>
            <a:tailEnd/>
          </a:ln>
          <a:effectLst>
            <a:outerShdw dist="35921" dir="2700000" algn="ctr" rotWithShape="0">
              <a:srgbClr val="3333CC"/>
            </a:outerShdw>
          </a:effectLst>
        </p:spPr>
        <p:txBody>
          <a:bodyPr vert="horz" wrap="square" lIns="91440" tIns="45720" rIns="91440" bIns="45720" numCol="1" anchor="ctr" anchorCtr="0" compatLnSpc="1">
            <a:prstTxWarp prst="textNoShape">
              <a:avLst/>
            </a:prstTxWarp>
          </a:bodyPr>
          <a:lstStyle/>
          <a:p>
            <a:pPr lvl="0"/>
            <a:r>
              <a:rPr lang="en-MY" smtClean="0"/>
              <a:t>Place Your Topic Here</a:t>
            </a:r>
          </a:p>
        </p:txBody>
      </p:sp>
      <p:sp>
        <p:nvSpPr>
          <p:cNvPr id="53251" name="Rectangle 3"/>
          <p:cNvSpPr>
            <a:spLocks noGrp="1" noChangeArrowheads="1"/>
          </p:cNvSpPr>
          <p:nvPr>
            <p:ph type="body" idx="1"/>
          </p:nvPr>
        </p:nvSpPr>
        <p:spPr bwMode="auto">
          <a:xfrm>
            <a:off x="762000" y="1524000"/>
            <a:ext cx="82296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532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MY"/>
          </a:p>
        </p:txBody>
      </p:sp>
      <p:sp>
        <p:nvSpPr>
          <p:cNvPr id="532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MY"/>
          </a:p>
        </p:txBody>
      </p:sp>
      <p:sp>
        <p:nvSpPr>
          <p:cNvPr id="532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7B79D35-0461-4B82-B153-DD29982525A8}" type="slidenum">
              <a:rPr lang="en-MY"/>
              <a:pPr/>
              <a:t>‹#›</a:t>
            </a:fld>
            <a:endParaRPr lang="en-MY"/>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HeliosCondBlack" pitchFamily="34" charset="0"/>
        </a:defRPr>
      </a:lvl2pPr>
      <a:lvl3pPr algn="l" rtl="0" eaLnBrk="1" fontAlgn="base" hangingPunct="1">
        <a:spcBef>
          <a:spcPct val="0"/>
        </a:spcBef>
        <a:spcAft>
          <a:spcPct val="0"/>
        </a:spcAft>
        <a:defRPr sz="4000">
          <a:solidFill>
            <a:schemeClr val="bg1"/>
          </a:solidFill>
          <a:latin typeface="HeliosCondBlack" pitchFamily="34" charset="0"/>
        </a:defRPr>
      </a:lvl3pPr>
      <a:lvl4pPr algn="l" rtl="0" eaLnBrk="1" fontAlgn="base" hangingPunct="1">
        <a:spcBef>
          <a:spcPct val="0"/>
        </a:spcBef>
        <a:spcAft>
          <a:spcPct val="0"/>
        </a:spcAft>
        <a:defRPr sz="4000">
          <a:solidFill>
            <a:schemeClr val="bg1"/>
          </a:solidFill>
          <a:latin typeface="HeliosCondBlack" pitchFamily="34" charset="0"/>
        </a:defRPr>
      </a:lvl4pPr>
      <a:lvl5pPr algn="l" rtl="0" eaLnBrk="1" fontAlgn="base" hangingPunct="1">
        <a:spcBef>
          <a:spcPct val="0"/>
        </a:spcBef>
        <a:spcAft>
          <a:spcPct val="0"/>
        </a:spcAft>
        <a:defRPr sz="4000">
          <a:solidFill>
            <a:schemeClr val="bg1"/>
          </a:solidFill>
          <a:latin typeface="HeliosCondBlack" pitchFamily="34" charset="0"/>
        </a:defRPr>
      </a:lvl5pPr>
      <a:lvl6pPr marL="457200" algn="l" rtl="0" eaLnBrk="1" fontAlgn="base" hangingPunct="1">
        <a:spcBef>
          <a:spcPct val="0"/>
        </a:spcBef>
        <a:spcAft>
          <a:spcPct val="0"/>
        </a:spcAft>
        <a:defRPr sz="4000">
          <a:solidFill>
            <a:schemeClr val="bg1"/>
          </a:solidFill>
          <a:latin typeface="HeliosCondBlack" pitchFamily="34" charset="0"/>
        </a:defRPr>
      </a:lvl6pPr>
      <a:lvl7pPr marL="914400" algn="l" rtl="0" eaLnBrk="1" fontAlgn="base" hangingPunct="1">
        <a:spcBef>
          <a:spcPct val="0"/>
        </a:spcBef>
        <a:spcAft>
          <a:spcPct val="0"/>
        </a:spcAft>
        <a:defRPr sz="4000">
          <a:solidFill>
            <a:schemeClr val="bg1"/>
          </a:solidFill>
          <a:latin typeface="HeliosCondBlack" pitchFamily="34" charset="0"/>
        </a:defRPr>
      </a:lvl7pPr>
      <a:lvl8pPr marL="1371600" algn="l" rtl="0" eaLnBrk="1" fontAlgn="base" hangingPunct="1">
        <a:spcBef>
          <a:spcPct val="0"/>
        </a:spcBef>
        <a:spcAft>
          <a:spcPct val="0"/>
        </a:spcAft>
        <a:defRPr sz="4000">
          <a:solidFill>
            <a:schemeClr val="bg1"/>
          </a:solidFill>
          <a:latin typeface="HeliosCondBlack" pitchFamily="34" charset="0"/>
        </a:defRPr>
      </a:lvl8pPr>
      <a:lvl9pPr marL="1828800" algn="l" rtl="0" eaLnBrk="1" fontAlgn="base" hangingPunct="1">
        <a:spcBef>
          <a:spcPct val="0"/>
        </a:spcBef>
        <a:spcAft>
          <a:spcPct val="0"/>
        </a:spcAft>
        <a:defRPr sz="4000">
          <a:solidFill>
            <a:schemeClr val="bg1"/>
          </a:solidFill>
          <a:latin typeface="HeliosCondBlack" pitchFamily="34" charset="0"/>
        </a:defRPr>
      </a:lvl9pPr>
    </p:titleStyle>
    <p:bodyStyle>
      <a:lvl1pPr marL="342900" indent="-342900" algn="l" rtl="0" eaLnBrk="1" fontAlgn="base" hangingPunct="1">
        <a:spcBef>
          <a:spcPct val="20000"/>
        </a:spcBef>
        <a:spcAft>
          <a:spcPct val="0"/>
        </a:spcAft>
        <a:defRPr sz="2000">
          <a:solidFill>
            <a:srgbClr val="000066"/>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52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MY"/>
          </a:p>
        </p:txBody>
      </p:sp>
      <p:sp>
        <p:nvSpPr>
          <p:cNvPr id="152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MY"/>
          </a:p>
        </p:txBody>
      </p:sp>
      <p:sp>
        <p:nvSpPr>
          <p:cNvPr id="152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5AF869D-92BC-403D-8ED1-87BB90A5571D}" type="slidenum">
              <a:rPr lang="en-MY"/>
              <a:pPr/>
              <a:t>‹#›</a:t>
            </a:fld>
            <a:endParaRPr lang="en-MY"/>
          </a:p>
        </p:txBody>
      </p:sp>
      <p:sp>
        <p:nvSpPr>
          <p:cNvPr id="152605" name="Rectangle 29"/>
          <p:cNvSpPr>
            <a:spLocks noGrp="1" noChangeArrowheads="1"/>
          </p:cNvSpPr>
          <p:nvPr>
            <p:ph type="title"/>
          </p:nvPr>
        </p:nvSpPr>
        <p:spPr bwMode="auto">
          <a:xfrm>
            <a:off x="762000" y="381000"/>
            <a:ext cx="5867400" cy="731838"/>
          </a:xfrm>
          <a:prstGeom prst="rect">
            <a:avLst/>
          </a:prstGeom>
          <a:noFill/>
          <a:ln w="9525">
            <a:noFill/>
            <a:miter lim="800000"/>
            <a:headEnd/>
            <a:tailEnd/>
          </a:ln>
          <a:effectLst>
            <a:outerShdw dist="35921" dir="2700000" algn="ctr" rotWithShape="0">
              <a:schemeClr val="hlink"/>
            </a:outerShdw>
          </a:effectLst>
        </p:spPr>
        <p:txBody>
          <a:bodyPr vert="horz" wrap="square" lIns="91440" tIns="45720" rIns="91440" bIns="45720" numCol="1" anchor="ctr" anchorCtr="0" compatLnSpc="1">
            <a:prstTxWarp prst="textNoShape">
              <a:avLst/>
            </a:prstTxWarp>
          </a:bodyPr>
          <a:lstStyle/>
          <a:p>
            <a:pPr lvl="0"/>
            <a:r>
              <a:rPr lang="en-MY" smtClean="0"/>
              <a:t>Place Your Topic Here</a:t>
            </a:r>
          </a:p>
        </p:txBody>
      </p:sp>
      <p:sp>
        <p:nvSpPr>
          <p:cNvPr id="152606" name="Rectangle 30"/>
          <p:cNvSpPr>
            <a:spLocks noGrp="1" noChangeArrowheads="1"/>
          </p:cNvSpPr>
          <p:nvPr>
            <p:ph type="body" idx="1"/>
          </p:nvPr>
        </p:nvSpPr>
        <p:spPr bwMode="auto">
          <a:xfrm>
            <a:off x="762000" y="1524000"/>
            <a:ext cx="82296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iming>
    <p:tnLst>
      <p:par>
        <p:cTn id="1" dur="indefinite" restart="never" nodeType="tmRoot"/>
      </p:par>
    </p:tnLst>
  </p:timing>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HeliosCondBlack" pitchFamily="34" charset="0"/>
        </a:defRPr>
      </a:lvl2pPr>
      <a:lvl3pPr algn="l" rtl="0" eaLnBrk="1" fontAlgn="base" hangingPunct="1">
        <a:spcBef>
          <a:spcPct val="0"/>
        </a:spcBef>
        <a:spcAft>
          <a:spcPct val="0"/>
        </a:spcAft>
        <a:defRPr sz="4000">
          <a:solidFill>
            <a:schemeClr val="bg1"/>
          </a:solidFill>
          <a:latin typeface="HeliosCondBlack" pitchFamily="34" charset="0"/>
        </a:defRPr>
      </a:lvl3pPr>
      <a:lvl4pPr algn="l" rtl="0" eaLnBrk="1" fontAlgn="base" hangingPunct="1">
        <a:spcBef>
          <a:spcPct val="0"/>
        </a:spcBef>
        <a:spcAft>
          <a:spcPct val="0"/>
        </a:spcAft>
        <a:defRPr sz="4000">
          <a:solidFill>
            <a:schemeClr val="bg1"/>
          </a:solidFill>
          <a:latin typeface="HeliosCondBlack" pitchFamily="34" charset="0"/>
        </a:defRPr>
      </a:lvl4pPr>
      <a:lvl5pPr algn="l" rtl="0" eaLnBrk="1" fontAlgn="base" hangingPunct="1">
        <a:spcBef>
          <a:spcPct val="0"/>
        </a:spcBef>
        <a:spcAft>
          <a:spcPct val="0"/>
        </a:spcAft>
        <a:defRPr sz="4000">
          <a:solidFill>
            <a:schemeClr val="bg1"/>
          </a:solidFill>
          <a:latin typeface="HeliosCondBlack" pitchFamily="34" charset="0"/>
        </a:defRPr>
      </a:lvl5pPr>
      <a:lvl6pPr marL="457200" algn="l" rtl="0" eaLnBrk="1" fontAlgn="base" hangingPunct="1">
        <a:spcBef>
          <a:spcPct val="0"/>
        </a:spcBef>
        <a:spcAft>
          <a:spcPct val="0"/>
        </a:spcAft>
        <a:defRPr sz="4000">
          <a:solidFill>
            <a:schemeClr val="bg1"/>
          </a:solidFill>
          <a:latin typeface="HeliosCondBlack" pitchFamily="34" charset="0"/>
        </a:defRPr>
      </a:lvl6pPr>
      <a:lvl7pPr marL="914400" algn="l" rtl="0" eaLnBrk="1" fontAlgn="base" hangingPunct="1">
        <a:spcBef>
          <a:spcPct val="0"/>
        </a:spcBef>
        <a:spcAft>
          <a:spcPct val="0"/>
        </a:spcAft>
        <a:defRPr sz="4000">
          <a:solidFill>
            <a:schemeClr val="bg1"/>
          </a:solidFill>
          <a:latin typeface="HeliosCondBlack" pitchFamily="34" charset="0"/>
        </a:defRPr>
      </a:lvl7pPr>
      <a:lvl8pPr marL="1371600" algn="l" rtl="0" eaLnBrk="1" fontAlgn="base" hangingPunct="1">
        <a:spcBef>
          <a:spcPct val="0"/>
        </a:spcBef>
        <a:spcAft>
          <a:spcPct val="0"/>
        </a:spcAft>
        <a:defRPr sz="4000">
          <a:solidFill>
            <a:schemeClr val="bg1"/>
          </a:solidFill>
          <a:latin typeface="HeliosCondBlack" pitchFamily="34" charset="0"/>
        </a:defRPr>
      </a:lvl8pPr>
      <a:lvl9pPr marL="1828800" algn="l" rtl="0" eaLnBrk="1" fontAlgn="base" hangingPunct="1">
        <a:spcBef>
          <a:spcPct val="0"/>
        </a:spcBef>
        <a:spcAft>
          <a:spcPct val="0"/>
        </a:spcAft>
        <a:defRPr sz="4000">
          <a:solidFill>
            <a:schemeClr val="bg1"/>
          </a:solidFill>
          <a:latin typeface="HeliosCondBlack" pitchFamily="34" charset="0"/>
        </a:defRPr>
      </a:lvl9pPr>
    </p:titleStyle>
    <p:bodyStyle>
      <a:lvl1pPr marL="342900" indent="-342900" algn="l" rtl="0" eaLnBrk="1" fontAlgn="base" hangingPunct="1">
        <a:spcBef>
          <a:spcPct val="20000"/>
        </a:spcBef>
        <a:spcAft>
          <a:spcPct val="0"/>
        </a:spcAft>
        <a:defRPr sz="2000">
          <a:solidFill>
            <a:srgbClr val="CCFFFF"/>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566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MY"/>
          </a:p>
        </p:txBody>
      </p:sp>
      <p:sp>
        <p:nvSpPr>
          <p:cNvPr id="1566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MY"/>
          </a:p>
        </p:txBody>
      </p:sp>
      <p:sp>
        <p:nvSpPr>
          <p:cNvPr id="1566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E2F37262-B074-42B9-8A3B-639FC5CB3257}" type="slidenum">
              <a:rPr lang="en-MY"/>
              <a:pPr/>
              <a:t>‹#›</a:t>
            </a:fld>
            <a:endParaRPr lang="en-MY"/>
          </a:p>
        </p:txBody>
      </p:sp>
      <p:sp>
        <p:nvSpPr>
          <p:cNvPr id="156682" name="Rectangle 10"/>
          <p:cNvSpPr>
            <a:spLocks noGrp="1" noChangeArrowheads="1"/>
          </p:cNvSpPr>
          <p:nvPr>
            <p:ph type="title"/>
          </p:nvPr>
        </p:nvSpPr>
        <p:spPr bwMode="auto">
          <a:xfrm>
            <a:off x="4953000" y="4343400"/>
            <a:ext cx="3657600" cy="1600200"/>
          </a:xfrm>
          <a:prstGeom prst="rect">
            <a:avLst/>
          </a:prstGeom>
          <a:noFill/>
          <a:ln w="9525">
            <a:noFill/>
            <a:miter lim="800000"/>
            <a:headEnd/>
            <a:tailEnd/>
          </a:ln>
          <a:effectLst>
            <a:outerShdw dist="35921" dir="2700000" algn="ctr" rotWithShape="0">
              <a:schemeClr val="tx2"/>
            </a:outerShdw>
          </a:effectLst>
        </p:spPr>
        <p:txBody>
          <a:bodyPr vert="horz" wrap="square" lIns="91440" tIns="45720" rIns="91440" bIns="45720" numCol="1" anchor="ctr" anchorCtr="0" compatLnSpc="1">
            <a:prstTxWarp prst="textNoShape">
              <a:avLst/>
            </a:prstTxWarp>
          </a:bodyPr>
          <a:lstStyle/>
          <a:p>
            <a:pPr lvl="0"/>
            <a:r>
              <a:rPr lang="en-MY" smtClean="0"/>
              <a:t>Transitional Page</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5000">
          <a:solidFill>
            <a:srgbClr val="CCFFFF"/>
          </a:solidFill>
          <a:latin typeface="+mj-lt"/>
          <a:ea typeface="+mj-ea"/>
          <a:cs typeface="+mj-cs"/>
        </a:defRPr>
      </a:lvl1pPr>
      <a:lvl2pPr algn="ctr" rtl="0" eaLnBrk="1" fontAlgn="base" hangingPunct="1">
        <a:spcBef>
          <a:spcPct val="0"/>
        </a:spcBef>
        <a:spcAft>
          <a:spcPct val="0"/>
        </a:spcAft>
        <a:defRPr sz="5000">
          <a:solidFill>
            <a:srgbClr val="CCFFFF"/>
          </a:solidFill>
          <a:latin typeface="HeliosCondBlack" pitchFamily="34" charset="0"/>
        </a:defRPr>
      </a:lvl2pPr>
      <a:lvl3pPr algn="ctr" rtl="0" eaLnBrk="1" fontAlgn="base" hangingPunct="1">
        <a:spcBef>
          <a:spcPct val="0"/>
        </a:spcBef>
        <a:spcAft>
          <a:spcPct val="0"/>
        </a:spcAft>
        <a:defRPr sz="5000">
          <a:solidFill>
            <a:srgbClr val="CCFFFF"/>
          </a:solidFill>
          <a:latin typeface="HeliosCondBlack" pitchFamily="34" charset="0"/>
        </a:defRPr>
      </a:lvl3pPr>
      <a:lvl4pPr algn="ctr" rtl="0" eaLnBrk="1" fontAlgn="base" hangingPunct="1">
        <a:spcBef>
          <a:spcPct val="0"/>
        </a:spcBef>
        <a:spcAft>
          <a:spcPct val="0"/>
        </a:spcAft>
        <a:defRPr sz="5000">
          <a:solidFill>
            <a:srgbClr val="CCFFFF"/>
          </a:solidFill>
          <a:latin typeface="HeliosCondBlack" pitchFamily="34" charset="0"/>
        </a:defRPr>
      </a:lvl4pPr>
      <a:lvl5pPr algn="ctr" rtl="0" eaLnBrk="1" fontAlgn="base" hangingPunct="1">
        <a:spcBef>
          <a:spcPct val="0"/>
        </a:spcBef>
        <a:spcAft>
          <a:spcPct val="0"/>
        </a:spcAft>
        <a:defRPr sz="5000">
          <a:solidFill>
            <a:srgbClr val="CCFFFF"/>
          </a:solidFill>
          <a:latin typeface="HeliosCondBlack" pitchFamily="34" charset="0"/>
        </a:defRPr>
      </a:lvl5pPr>
      <a:lvl6pPr marL="457200" algn="ctr" rtl="0" eaLnBrk="1" fontAlgn="base" hangingPunct="1">
        <a:spcBef>
          <a:spcPct val="0"/>
        </a:spcBef>
        <a:spcAft>
          <a:spcPct val="0"/>
        </a:spcAft>
        <a:defRPr sz="5000">
          <a:solidFill>
            <a:srgbClr val="CCFFFF"/>
          </a:solidFill>
          <a:latin typeface="HeliosCondBlack" pitchFamily="34" charset="0"/>
        </a:defRPr>
      </a:lvl6pPr>
      <a:lvl7pPr marL="914400" algn="ctr" rtl="0" eaLnBrk="1" fontAlgn="base" hangingPunct="1">
        <a:spcBef>
          <a:spcPct val="0"/>
        </a:spcBef>
        <a:spcAft>
          <a:spcPct val="0"/>
        </a:spcAft>
        <a:defRPr sz="5000">
          <a:solidFill>
            <a:srgbClr val="CCFFFF"/>
          </a:solidFill>
          <a:latin typeface="HeliosCondBlack" pitchFamily="34" charset="0"/>
        </a:defRPr>
      </a:lvl7pPr>
      <a:lvl8pPr marL="1371600" algn="ctr" rtl="0" eaLnBrk="1" fontAlgn="base" hangingPunct="1">
        <a:spcBef>
          <a:spcPct val="0"/>
        </a:spcBef>
        <a:spcAft>
          <a:spcPct val="0"/>
        </a:spcAft>
        <a:defRPr sz="5000">
          <a:solidFill>
            <a:srgbClr val="CCFFFF"/>
          </a:solidFill>
          <a:latin typeface="HeliosCondBlack" pitchFamily="34" charset="0"/>
        </a:defRPr>
      </a:lvl8pPr>
      <a:lvl9pPr marL="1828800" algn="ctr" rtl="0" eaLnBrk="1" fontAlgn="base" hangingPunct="1">
        <a:spcBef>
          <a:spcPct val="0"/>
        </a:spcBef>
        <a:spcAft>
          <a:spcPct val="0"/>
        </a:spcAft>
        <a:defRPr sz="5000">
          <a:solidFill>
            <a:srgbClr val="CCFFFF"/>
          </a:solidFill>
          <a:latin typeface="HeliosCondBlack" pitchFamily="34" charset="0"/>
        </a:defRPr>
      </a:lvl9pPr>
    </p:titleStyle>
    <p:bodyStyle>
      <a:lvl1pPr marL="342900" indent="-342900" algn="ctr" rtl="0" eaLnBrk="1" fontAlgn="base" hangingPunct="1">
        <a:spcBef>
          <a:spcPct val="20000"/>
        </a:spcBef>
        <a:spcAft>
          <a:spcPct val="0"/>
        </a:spcAft>
        <a:defRPr sz="4500">
          <a:solidFill>
            <a:schemeClr val="bg1"/>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0CBB3F-62F0-4C65-8535-347ABEED957F}" type="datetimeFigureOut">
              <a:rPr lang="en-US" smtClean="0"/>
              <a:pPr/>
              <a:t>9/1/2015</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E01B0BB-EE0F-4E7C-A558-50208ACD4BE1}" type="slidenum">
              <a:rPr lang="en-US" smtClean="0"/>
              <a:pPr/>
              <a:t>‹#›</a:t>
            </a:fld>
            <a:endParaRPr lang="en-US"/>
          </a:p>
        </p:txBody>
      </p:sp>
    </p:spTree>
    <p:extLst>
      <p:ext uri="{BB962C8B-B14F-4D97-AF65-F5344CB8AC3E}">
        <p14:creationId xmlns:p14="http://schemas.microsoft.com/office/powerpoint/2010/main" val="2583969900"/>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Photosynthesis and Cellular Respiration </a:t>
            </a:r>
            <a:endParaRPr lang="en-US" dirty="0"/>
          </a:p>
        </p:txBody>
      </p:sp>
      <p:sp>
        <p:nvSpPr>
          <p:cNvPr id="3" name="Subtitle 2"/>
          <p:cNvSpPr>
            <a:spLocks noGrp="1"/>
          </p:cNvSpPr>
          <p:nvPr>
            <p:ph type="subTitle" idx="1"/>
          </p:nvPr>
        </p:nvSpPr>
        <p:spPr>
          <a:xfrm>
            <a:off x="2133600" y="3598342"/>
            <a:ext cx="6560234" cy="2269058"/>
          </a:xfrm>
        </p:spPr>
        <p:txBody>
          <a:bodyPr>
            <a:normAutofit/>
          </a:bodyPr>
          <a:lstStyle/>
          <a:p>
            <a:r>
              <a:rPr lang="en-US" dirty="0" smtClean="0"/>
              <a:t>Chapter 5 McGraw Hill Biology</a:t>
            </a:r>
          </a:p>
          <a:p>
            <a:r>
              <a:rPr lang="en-US" dirty="0" smtClean="0"/>
              <a:t>Unit III</a:t>
            </a:r>
          </a:p>
          <a:p>
            <a:endParaRPr lang="en-US" dirty="0" smtClean="0"/>
          </a:p>
          <a:p>
            <a:r>
              <a:rPr lang="en-US" dirty="0" smtClean="0"/>
              <a:t>Curriculum Weighting – 15%</a:t>
            </a:r>
          </a:p>
          <a:p>
            <a:r>
              <a:rPr lang="en-US" dirty="0" smtClean="0"/>
              <a:t>Redding </a:t>
            </a:r>
            <a:r>
              <a:rPr lang="en-US" smtClean="0"/>
              <a:t>- </a:t>
            </a:r>
            <a:r>
              <a:rPr lang="en-US" smtClean="0"/>
              <a:t>2015</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258" y="2362200"/>
            <a:ext cx="1443552" cy="4267200"/>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979857" y="-1085835"/>
            <a:ext cx="1443552" cy="4267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Metabolism</a:t>
            </a:r>
            <a:endParaRPr lang="en-US" dirty="0"/>
          </a:p>
        </p:txBody>
      </p:sp>
      <p:sp>
        <p:nvSpPr>
          <p:cNvPr id="3" name="Content Placeholder 2"/>
          <p:cNvSpPr>
            <a:spLocks noGrp="1"/>
          </p:cNvSpPr>
          <p:nvPr>
            <p:ph idx="1"/>
          </p:nvPr>
        </p:nvSpPr>
        <p:spPr/>
        <p:txBody>
          <a:bodyPr>
            <a:normAutofit/>
          </a:bodyPr>
          <a:lstStyle/>
          <a:p>
            <a:r>
              <a:rPr lang="en-US" sz="3600" dirty="0" smtClean="0"/>
              <a:t>Enzymes </a:t>
            </a:r>
            <a:r>
              <a:rPr lang="en-US" sz="3600" u="sng" dirty="0" smtClean="0"/>
              <a:t>catalyze</a:t>
            </a:r>
            <a:r>
              <a:rPr lang="en-US" sz="3600" dirty="0" smtClean="0"/>
              <a:t> cellular metabolism and energy production</a:t>
            </a:r>
          </a:p>
          <a:p>
            <a:r>
              <a:rPr lang="en-US" sz="3600" dirty="0" smtClean="0"/>
              <a:t>Refers to chemical reactions that occur within a cell to support its life</a:t>
            </a:r>
          </a:p>
          <a:p>
            <a:r>
              <a:rPr lang="en-US" sz="3600" dirty="0" smtClean="0"/>
              <a:t>There are two broad categories:</a:t>
            </a:r>
          </a:p>
          <a:p>
            <a:pPr lvl="1"/>
            <a:r>
              <a:rPr lang="en-US" sz="3600" u="sng" dirty="0" smtClean="0"/>
              <a:t>Anabolic</a:t>
            </a:r>
            <a:r>
              <a:rPr lang="en-US" sz="3600" dirty="0" smtClean="0"/>
              <a:t> and </a:t>
            </a:r>
            <a:r>
              <a:rPr lang="en-US" sz="3600" u="sng" dirty="0" smtClean="0"/>
              <a:t>Catabolic</a:t>
            </a:r>
            <a:endParaRPr lang="en-US" sz="3600" u="sn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Metabolism</a:t>
            </a:r>
            <a:endParaRPr lang="en-US" u="sng" dirty="0"/>
          </a:p>
        </p:txBody>
      </p:sp>
      <p:sp>
        <p:nvSpPr>
          <p:cNvPr id="3" name="Text Placeholder 2"/>
          <p:cNvSpPr>
            <a:spLocks noGrp="1"/>
          </p:cNvSpPr>
          <p:nvPr>
            <p:ph type="body" idx="1"/>
          </p:nvPr>
        </p:nvSpPr>
        <p:spPr/>
        <p:txBody>
          <a:bodyPr/>
          <a:lstStyle/>
          <a:p>
            <a:r>
              <a:rPr lang="en-US" sz="3200" dirty="0" smtClean="0"/>
              <a:t>Anabolic</a:t>
            </a:r>
            <a:r>
              <a:rPr lang="en-US" dirty="0" smtClean="0"/>
              <a:t>	</a:t>
            </a:r>
            <a:endParaRPr lang="en-US" dirty="0"/>
          </a:p>
        </p:txBody>
      </p:sp>
      <p:sp>
        <p:nvSpPr>
          <p:cNvPr id="5" name="Content Placeholder 4"/>
          <p:cNvSpPr>
            <a:spLocks noGrp="1"/>
          </p:cNvSpPr>
          <p:nvPr>
            <p:ph sz="half" idx="2"/>
          </p:nvPr>
        </p:nvSpPr>
        <p:spPr/>
        <p:txBody>
          <a:bodyPr>
            <a:normAutofit/>
          </a:bodyPr>
          <a:lstStyle/>
          <a:p>
            <a:r>
              <a:rPr lang="en-US" sz="2800" dirty="0" smtClean="0"/>
              <a:t>Synthesize large molecules from small ones</a:t>
            </a:r>
          </a:p>
          <a:p>
            <a:r>
              <a:rPr lang="en-US" sz="2800" dirty="0" smtClean="0"/>
              <a:t>Require energy</a:t>
            </a:r>
          </a:p>
          <a:p>
            <a:r>
              <a:rPr lang="en-US" sz="2800" dirty="0" smtClean="0"/>
              <a:t>Must be activated to occur by a catalyst</a:t>
            </a:r>
            <a:endParaRPr lang="en-US" sz="2800" dirty="0"/>
          </a:p>
        </p:txBody>
      </p:sp>
      <p:sp>
        <p:nvSpPr>
          <p:cNvPr id="4" name="Text Placeholder 3"/>
          <p:cNvSpPr>
            <a:spLocks noGrp="1"/>
          </p:cNvSpPr>
          <p:nvPr>
            <p:ph type="body" sz="quarter" idx="3"/>
          </p:nvPr>
        </p:nvSpPr>
        <p:spPr/>
        <p:txBody>
          <a:bodyPr/>
          <a:lstStyle/>
          <a:p>
            <a:r>
              <a:rPr lang="en-US" sz="3200" dirty="0" smtClean="0"/>
              <a:t>Catabolic</a:t>
            </a:r>
            <a:endParaRPr lang="en-US" sz="3200" dirty="0"/>
          </a:p>
        </p:txBody>
      </p:sp>
      <p:sp>
        <p:nvSpPr>
          <p:cNvPr id="6" name="Content Placeholder 5"/>
          <p:cNvSpPr>
            <a:spLocks noGrp="1"/>
          </p:cNvSpPr>
          <p:nvPr>
            <p:ph sz="quarter" idx="4"/>
          </p:nvPr>
        </p:nvSpPr>
        <p:spPr/>
        <p:txBody>
          <a:bodyPr/>
          <a:lstStyle/>
          <a:p>
            <a:r>
              <a:rPr lang="en-US" sz="2800" dirty="0" smtClean="0"/>
              <a:t>Break down large molecules into smaller ones </a:t>
            </a:r>
          </a:p>
          <a:p>
            <a:r>
              <a:rPr lang="en-US" sz="2800" dirty="0" smtClean="0"/>
              <a:t>Release energy</a:t>
            </a:r>
          </a:p>
          <a:p>
            <a:r>
              <a:rPr lang="en-US" sz="2800" dirty="0" smtClean="0"/>
              <a:t>Must be activated to occur by a catalyst</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499064"/>
          </a:xfrm>
        </p:spPr>
        <p:txBody>
          <a:bodyPr>
            <a:normAutofit/>
          </a:bodyPr>
          <a:lstStyle/>
          <a:p>
            <a:r>
              <a:rPr lang="en-US" dirty="0" smtClean="0"/>
              <a:t>Chemistry! </a:t>
            </a:r>
            <a:br>
              <a:rPr lang="en-US" dirty="0" smtClean="0"/>
            </a:br>
            <a:r>
              <a:rPr lang="en-US" dirty="0" smtClean="0"/>
              <a:t>Remember this for later!</a:t>
            </a:r>
            <a:endParaRPr lang="en-US" dirty="0"/>
          </a:p>
        </p:txBody>
      </p:sp>
      <p:sp>
        <p:nvSpPr>
          <p:cNvPr id="3" name="Content Placeholder 2"/>
          <p:cNvSpPr>
            <a:spLocks noGrp="1"/>
          </p:cNvSpPr>
          <p:nvPr>
            <p:ph idx="1"/>
          </p:nvPr>
        </p:nvSpPr>
        <p:spPr/>
        <p:txBody>
          <a:bodyPr>
            <a:normAutofit fontScale="92500"/>
          </a:bodyPr>
          <a:lstStyle/>
          <a:p>
            <a:r>
              <a:rPr lang="en-US" sz="3600" dirty="0" smtClean="0"/>
              <a:t>When an atom loses an electron, another atom but be gaining an electron!</a:t>
            </a:r>
          </a:p>
          <a:p>
            <a:r>
              <a:rPr lang="en-US" sz="3600" dirty="0" smtClean="0"/>
              <a:t>Oxidation – Loss of electrons (LEO)</a:t>
            </a:r>
          </a:p>
          <a:p>
            <a:r>
              <a:rPr lang="en-US" sz="3600" dirty="0" smtClean="0"/>
              <a:t>Reduction – Gain of electrons (GER)</a:t>
            </a:r>
          </a:p>
          <a:p>
            <a:r>
              <a:rPr lang="en-US" sz="3600" dirty="0" smtClean="0"/>
              <a:t>Reduced atoms contain more energy than they do in their oxidized form</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p:txBody>
          <a:bodyPr>
            <a:normAutofit lnSpcReduction="10000"/>
          </a:bodyPr>
          <a:lstStyle/>
          <a:p>
            <a:r>
              <a:rPr lang="en-US" sz="4000" dirty="0" smtClean="0"/>
              <a:t>Why is ATP the energy currency of cells?</a:t>
            </a:r>
          </a:p>
          <a:p>
            <a:r>
              <a:rPr lang="en-US" sz="4000" dirty="0" smtClean="0"/>
              <a:t>Define the term </a:t>
            </a:r>
            <a:r>
              <a:rPr lang="en-US" sz="4000" u="sng" dirty="0" smtClean="0"/>
              <a:t>metabolism</a:t>
            </a:r>
          </a:p>
          <a:p>
            <a:r>
              <a:rPr lang="en-US" sz="4000" dirty="0" smtClean="0"/>
              <a:t>What are the areas within a chloroplast?</a:t>
            </a:r>
          </a:p>
          <a:p>
            <a:r>
              <a:rPr lang="en-US" sz="4000" dirty="0" smtClean="0"/>
              <a:t>What does </a:t>
            </a:r>
            <a:r>
              <a:rPr lang="en-US" sz="4000" i="1" dirty="0" smtClean="0"/>
              <a:t>chlorophyll</a:t>
            </a:r>
            <a:r>
              <a:rPr lang="en-US" sz="4000" dirty="0" smtClean="0"/>
              <a:t> do?</a:t>
            </a:r>
            <a:endParaRPr lang="en-US"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880064"/>
          </a:xfrm>
        </p:spPr>
        <p:txBody>
          <a:bodyPr>
            <a:normAutofit/>
          </a:bodyPr>
          <a:lstStyle/>
          <a:p>
            <a:r>
              <a:rPr lang="en-US" b="1" dirty="0" smtClean="0"/>
              <a:t>5.2: Photosynthesis Stores Energy in Organic Compounds</a:t>
            </a:r>
            <a:endParaRPr lang="en-US" b="1" dirty="0"/>
          </a:p>
        </p:txBody>
      </p:sp>
      <p:sp>
        <p:nvSpPr>
          <p:cNvPr id="3" name="Content Placeholder 2"/>
          <p:cNvSpPr>
            <a:spLocks noGrp="1"/>
          </p:cNvSpPr>
          <p:nvPr>
            <p:ph idx="1"/>
          </p:nvPr>
        </p:nvSpPr>
        <p:spPr>
          <a:xfrm>
            <a:off x="685346" y="2286000"/>
            <a:ext cx="7765322" cy="3505201"/>
          </a:xfrm>
        </p:spPr>
        <p:txBody>
          <a:bodyPr>
            <a:normAutofit/>
          </a:bodyPr>
          <a:lstStyle/>
          <a:p>
            <a:r>
              <a:rPr lang="en-US" sz="3600" dirty="0" smtClean="0"/>
              <a:t>Plants produce structural and metabolic substances for their own use.</a:t>
            </a:r>
          </a:p>
          <a:p>
            <a:r>
              <a:rPr lang="en-US" sz="3600" dirty="0" smtClean="0"/>
              <a:t>Humans have also found ways to take advantage of these properties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Photosynthesis</a:t>
            </a:r>
            <a:endParaRPr lang="en-US" dirty="0"/>
          </a:p>
        </p:txBody>
      </p:sp>
      <p:sp>
        <p:nvSpPr>
          <p:cNvPr id="3" name="Text Placeholder 2"/>
          <p:cNvSpPr>
            <a:spLocks noGrp="1"/>
          </p:cNvSpPr>
          <p:nvPr>
            <p:ph type="body" idx="1"/>
          </p:nvPr>
        </p:nvSpPr>
        <p:spPr/>
        <p:txBody>
          <a:bodyPr/>
          <a:lstStyle/>
          <a:p>
            <a:r>
              <a:rPr lang="en-US" dirty="0" smtClean="0"/>
              <a:t>What plants make</a:t>
            </a:r>
          </a:p>
        </p:txBody>
      </p:sp>
      <p:sp>
        <p:nvSpPr>
          <p:cNvPr id="5" name="Content Placeholder 4"/>
          <p:cNvSpPr>
            <a:spLocks noGrp="1"/>
          </p:cNvSpPr>
          <p:nvPr>
            <p:ph sz="half" idx="2"/>
          </p:nvPr>
        </p:nvSpPr>
        <p:spPr/>
        <p:txBody>
          <a:bodyPr>
            <a:normAutofit fontScale="85000" lnSpcReduction="20000"/>
          </a:bodyPr>
          <a:lstStyle/>
          <a:p>
            <a:r>
              <a:rPr lang="en-US" sz="3200" dirty="0" smtClean="0"/>
              <a:t>Poison</a:t>
            </a:r>
          </a:p>
          <a:p>
            <a:r>
              <a:rPr lang="en-US" sz="3200" dirty="0" smtClean="0"/>
              <a:t>Fragrance</a:t>
            </a:r>
          </a:p>
          <a:p>
            <a:r>
              <a:rPr lang="en-US" sz="3200" dirty="0" smtClean="0"/>
              <a:t>Protein</a:t>
            </a:r>
          </a:p>
          <a:p>
            <a:r>
              <a:rPr lang="en-US" sz="3200" dirty="0" smtClean="0"/>
              <a:t>Cellulose</a:t>
            </a:r>
          </a:p>
          <a:p>
            <a:r>
              <a:rPr lang="en-US" sz="3200" dirty="0" smtClean="0"/>
              <a:t>Oils and fats</a:t>
            </a:r>
          </a:p>
          <a:p>
            <a:r>
              <a:rPr lang="en-US" sz="3200" dirty="0" smtClean="0"/>
              <a:t>Sucrose</a:t>
            </a:r>
          </a:p>
          <a:p>
            <a:r>
              <a:rPr lang="en-US" sz="3200" dirty="0" smtClean="0"/>
              <a:t>starch</a:t>
            </a:r>
            <a:endParaRPr lang="en-US" sz="3200" dirty="0"/>
          </a:p>
        </p:txBody>
      </p:sp>
      <p:sp>
        <p:nvSpPr>
          <p:cNvPr id="4" name="Text Placeholder 3"/>
          <p:cNvSpPr>
            <a:spLocks noGrp="1"/>
          </p:cNvSpPr>
          <p:nvPr>
            <p:ph type="body" sz="quarter" idx="3"/>
          </p:nvPr>
        </p:nvSpPr>
        <p:spPr/>
        <p:txBody>
          <a:bodyPr/>
          <a:lstStyle/>
          <a:p>
            <a:r>
              <a:rPr lang="en-US" dirty="0" smtClean="0"/>
              <a:t>What we them use it for</a:t>
            </a:r>
            <a:endParaRPr lang="en-US" dirty="0"/>
          </a:p>
        </p:txBody>
      </p:sp>
      <p:sp>
        <p:nvSpPr>
          <p:cNvPr id="6" name="Content Placeholder 5"/>
          <p:cNvSpPr>
            <a:spLocks noGrp="1"/>
          </p:cNvSpPr>
          <p:nvPr>
            <p:ph sz="quarter" idx="4"/>
          </p:nvPr>
        </p:nvSpPr>
        <p:spPr/>
        <p:txBody>
          <a:bodyPr>
            <a:normAutofit fontScale="85000" lnSpcReduction="10000"/>
          </a:bodyPr>
          <a:lstStyle/>
          <a:p>
            <a:r>
              <a:rPr lang="en-US" sz="2400" dirty="0" smtClean="0"/>
              <a:t>Pharmaceuticals</a:t>
            </a:r>
          </a:p>
          <a:p>
            <a:r>
              <a:rPr lang="en-US" sz="2400" dirty="0" smtClean="0"/>
              <a:t>Perfume</a:t>
            </a:r>
          </a:p>
          <a:p>
            <a:r>
              <a:rPr lang="en-US" sz="2400" dirty="0" smtClean="0"/>
              <a:t>Source of AA to construct human proteins</a:t>
            </a:r>
          </a:p>
          <a:p>
            <a:r>
              <a:rPr lang="en-US" sz="2400" dirty="0" smtClean="0"/>
              <a:t>Fiber for clothing</a:t>
            </a:r>
          </a:p>
          <a:p>
            <a:r>
              <a:rPr lang="en-US" sz="2400" dirty="0" smtClean="0"/>
              <a:t>Personal care products</a:t>
            </a:r>
          </a:p>
          <a:p>
            <a:r>
              <a:rPr lang="en-US" sz="2400" dirty="0" smtClean="0"/>
              <a:t>Fast release source of energy</a:t>
            </a:r>
          </a:p>
          <a:p>
            <a:r>
              <a:rPr lang="en-US" sz="2400" dirty="0" smtClean="0"/>
              <a:t>Slow release source of energy</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Photosynthesis - Divided</a:t>
            </a:r>
            <a:endParaRPr lang="en-US" dirty="0"/>
          </a:p>
        </p:txBody>
      </p:sp>
      <p:sp>
        <p:nvSpPr>
          <p:cNvPr id="3" name="Text Placeholder 2"/>
          <p:cNvSpPr>
            <a:spLocks noGrp="1"/>
          </p:cNvSpPr>
          <p:nvPr>
            <p:ph type="body" idx="1"/>
          </p:nvPr>
        </p:nvSpPr>
        <p:spPr>
          <a:xfrm>
            <a:off x="457200" y="1600200"/>
            <a:ext cx="4040188" cy="914400"/>
          </a:xfrm>
        </p:spPr>
        <p:txBody>
          <a:bodyPr/>
          <a:lstStyle/>
          <a:p>
            <a:r>
              <a:rPr lang="en-US" sz="3200" dirty="0" smtClean="0"/>
              <a:t>Light dependent</a:t>
            </a:r>
            <a:r>
              <a:rPr lang="en-US" dirty="0" smtClean="0"/>
              <a:t>	</a:t>
            </a:r>
            <a:endParaRPr lang="en-US" dirty="0"/>
          </a:p>
        </p:txBody>
      </p:sp>
      <p:sp>
        <p:nvSpPr>
          <p:cNvPr id="5" name="Content Placeholder 4"/>
          <p:cNvSpPr>
            <a:spLocks noGrp="1"/>
          </p:cNvSpPr>
          <p:nvPr>
            <p:ph sz="half" idx="2"/>
          </p:nvPr>
        </p:nvSpPr>
        <p:spPr/>
        <p:txBody>
          <a:bodyPr/>
          <a:lstStyle/>
          <a:p>
            <a:r>
              <a:rPr lang="en-US" sz="2800" dirty="0" smtClean="0"/>
              <a:t>Generates ATP and NADPH (reduced nicotinamide adenine dinucleotide phosphate), high energy compounds</a:t>
            </a:r>
          </a:p>
          <a:p>
            <a:endParaRPr lang="en-US" dirty="0"/>
          </a:p>
        </p:txBody>
      </p:sp>
      <p:sp>
        <p:nvSpPr>
          <p:cNvPr id="4" name="Text Placeholder 3"/>
          <p:cNvSpPr>
            <a:spLocks noGrp="1"/>
          </p:cNvSpPr>
          <p:nvPr>
            <p:ph type="body" sz="quarter" idx="3"/>
          </p:nvPr>
        </p:nvSpPr>
        <p:spPr>
          <a:xfrm>
            <a:off x="4419600" y="1535113"/>
            <a:ext cx="4724399" cy="639762"/>
          </a:xfrm>
        </p:spPr>
        <p:txBody>
          <a:bodyPr/>
          <a:lstStyle/>
          <a:p>
            <a:r>
              <a:rPr lang="en-US" sz="3200" dirty="0" smtClean="0"/>
              <a:t>Light independent</a:t>
            </a:r>
            <a:endParaRPr lang="en-US" sz="3200" dirty="0"/>
          </a:p>
        </p:txBody>
      </p:sp>
      <p:sp>
        <p:nvSpPr>
          <p:cNvPr id="6" name="Content Placeholder 5"/>
          <p:cNvSpPr>
            <a:spLocks noGrp="1"/>
          </p:cNvSpPr>
          <p:nvPr>
            <p:ph sz="quarter" idx="4"/>
          </p:nvPr>
        </p:nvSpPr>
        <p:spPr/>
        <p:txBody>
          <a:bodyPr>
            <a:normAutofit/>
          </a:bodyPr>
          <a:lstStyle/>
          <a:p>
            <a:r>
              <a:rPr lang="en-US" sz="2800" dirty="0" smtClean="0"/>
              <a:t>ATP and NADH are then used to reduce carbon dioxide to make glucose into starch for storage</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Dependent Reactions:</a:t>
            </a:r>
            <a:endParaRPr lang="en-US" dirty="0"/>
          </a:p>
        </p:txBody>
      </p:sp>
      <p:sp>
        <p:nvSpPr>
          <p:cNvPr id="3" name="Content Placeholder 2"/>
          <p:cNvSpPr>
            <a:spLocks noGrp="1"/>
          </p:cNvSpPr>
          <p:nvPr>
            <p:ph idx="1"/>
          </p:nvPr>
        </p:nvSpPr>
        <p:spPr>
          <a:xfrm>
            <a:off x="228600" y="1646236"/>
            <a:ext cx="8686800" cy="4983163"/>
          </a:xfrm>
        </p:spPr>
        <p:txBody>
          <a:bodyPr>
            <a:normAutofit/>
          </a:bodyPr>
          <a:lstStyle/>
          <a:p>
            <a:r>
              <a:rPr lang="en-US" sz="3200" dirty="0" smtClean="0"/>
              <a:t>Within the </a:t>
            </a:r>
            <a:r>
              <a:rPr lang="en-US" sz="3200" u="sng" dirty="0" smtClean="0"/>
              <a:t>thylakoid</a:t>
            </a:r>
            <a:r>
              <a:rPr lang="en-US" sz="3200" dirty="0" smtClean="0"/>
              <a:t> membrane is chlorophyll, which absorbs solar energy</a:t>
            </a:r>
          </a:p>
          <a:p>
            <a:r>
              <a:rPr lang="en-US" sz="3200" dirty="0" smtClean="0"/>
              <a:t>The </a:t>
            </a:r>
            <a:r>
              <a:rPr lang="en-US" sz="3200" u="sng" dirty="0" smtClean="0"/>
              <a:t>thylakoid</a:t>
            </a:r>
            <a:r>
              <a:rPr lang="en-US" sz="3200" dirty="0" smtClean="0"/>
              <a:t> discs are divided into two photosystems (PS1 and PS2); they are named because of the order they were discovered not the order they occur in!</a:t>
            </a:r>
          </a:p>
          <a:p>
            <a:r>
              <a:rPr lang="en-US" sz="3200" dirty="0" smtClean="0"/>
              <a:t>Each Photosystem contains a molecule that accepts electrons (chlorophyll ‘a’), called a reaction center</a:t>
            </a:r>
            <a:endParaRPr lang="en-US"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a:xfrm>
            <a:off x="228600" y="1371600"/>
            <a:ext cx="8686800" cy="5181599"/>
          </a:xfrm>
        </p:spPr>
        <p:txBody>
          <a:bodyPr>
            <a:normAutofit fontScale="92500" lnSpcReduction="10000"/>
          </a:bodyPr>
          <a:lstStyle/>
          <a:p>
            <a:r>
              <a:rPr lang="en-US" sz="4000" dirty="0" smtClean="0"/>
              <a:t>When a reaction center has received the energy passing onto it, an electron in the center becomes ‘excited’ (raised to a higher energy level)</a:t>
            </a:r>
          </a:p>
          <a:p>
            <a:r>
              <a:rPr lang="en-US" sz="4000" dirty="0" smtClean="0"/>
              <a:t>This electron is then passed to an electron accepting molecule which becomes reduced (GER!)</a:t>
            </a:r>
          </a:p>
          <a:p>
            <a:r>
              <a:rPr lang="en-US" sz="4000" dirty="0" smtClean="0"/>
              <a:t>Page 173 of your text has a great illustration! Lets have a look!</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hoto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33400" y="182951"/>
            <a:ext cx="8059400" cy="644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825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5.1: Matter &amp; Energy Pathways in Living Systems</a:t>
            </a:r>
            <a:endParaRPr lang="en-US" b="1" dirty="0"/>
          </a:p>
        </p:txBody>
      </p:sp>
      <p:sp>
        <p:nvSpPr>
          <p:cNvPr id="3" name="Content Placeholder 2"/>
          <p:cNvSpPr>
            <a:spLocks noGrp="1"/>
          </p:cNvSpPr>
          <p:nvPr>
            <p:ph idx="1"/>
          </p:nvPr>
        </p:nvSpPr>
        <p:spPr>
          <a:xfrm>
            <a:off x="685346" y="2286000"/>
            <a:ext cx="7765322" cy="4343400"/>
          </a:xfrm>
        </p:spPr>
        <p:txBody>
          <a:bodyPr>
            <a:normAutofit/>
          </a:bodyPr>
          <a:lstStyle/>
          <a:p>
            <a:r>
              <a:rPr lang="en-US" sz="2400" dirty="0" smtClean="0"/>
              <a:t>Photosynthesis</a:t>
            </a:r>
          </a:p>
          <a:p>
            <a:pPr lvl="1"/>
            <a:r>
              <a:rPr lang="en-US" sz="2400" dirty="0" smtClean="0"/>
              <a:t>Capturing and converting light energy from the sun</a:t>
            </a:r>
          </a:p>
          <a:p>
            <a:pPr lvl="1"/>
            <a:r>
              <a:rPr lang="en-US" sz="2400" dirty="0" smtClean="0"/>
              <a:t>Main product is carbohydrates which can be used or stored as fats or converted to starch</a:t>
            </a:r>
          </a:p>
          <a:p>
            <a:pPr lvl="1"/>
            <a:r>
              <a:rPr lang="en-US" sz="2400" dirty="0" smtClean="0"/>
              <a:t>Bi products are oxygen, ATP and heat</a:t>
            </a:r>
          </a:p>
          <a:p>
            <a:r>
              <a:rPr lang="en-US" sz="2400" dirty="0" smtClean="0"/>
              <a:t>Cellular Respiration</a:t>
            </a:r>
          </a:p>
          <a:p>
            <a:pPr lvl="1"/>
            <a:r>
              <a:rPr lang="en-US" sz="2400" dirty="0" smtClean="0"/>
              <a:t>Releasing stored energy</a:t>
            </a:r>
          </a:p>
          <a:p>
            <a:pPr lvl="1"/>
            <a:r>
              <a:rPr lang="en-US" sz="2400" dirty="0" smtClean="0"/>
              <a:t>ATP is the source of energy for cellular activities</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a:xfrm>
            <a:off x="685346" y="1732450"/>
            <a:ext cx="7765322" cy="4668350"/>
          </a:xfrm>
        </p:spPr>
        <p:txBody>
          <a:bodyPr>
            <a:normAutofit/>
          </a:bodyPr>
          <a:lstStyle/>
          <a:p>
            <a:r>
              <a:rPr lang="en-US" sz="2800" dirty="0" smtClean="0"/>
              <a:t>Review and summarize the 4 steps of the light independent reactions of photosynthesis</a:t>
            </a:r>
          </a:p>
          <a:p>
            <a:endParaRPr lang="en-US" sz="2800" dirty="0" smtClean="0"/>
          </a:p>
          <a:p>
            <a:r>
              <a:rPr lang="en-US" sz="2800" dirty="0" smtClean="0"/>
              <a:t>Teach some one in class! </a:t>
            </a:r>
          </a:p>
          <a:p>
            <a:pPr lvl="1"/>
            <a:r>
              <a:rPr lang="en-US" sz="2800" dirty="0" smtClean="0"/>
              <a:t>Pick a partner and explain what you know about it, then have them re-explain the process to you showing what they know about the light independent reactions!</a:t>
            </a:r>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ATP: </a:t>
            </a:r>
            <a:r>
              <a:rPr lang="en-US" dirty="0" err="1" smtClean="0"/>
              <a:t>Chemiosmosis</a:t>
            </a:r>
            <a:endParaRPr lang="en-US" dirty="0"/>
          </a:p>
        </p:txBody>
      </p:sp>
      <p:sp>
        <p:nvSpPr>
          <p:cNvPr id="3" name="Content Placeholder 2"/>
          <p:cNvSpPr>
            <a:spLocks noGrp="1"/>
          </p:cNvSpPr>
          <p:nvPr>
            <p:ph idx="1"/>
          </p:nvPr>
        </p:nvSpPr>
        <p:spPr>
          <a:xfrm>
            <a:off x="457200" y="1646236"/>
            <a:ext cx="8229600" cy="4906963"/>
          </a:xfrm>
        </p:spPr>
        <p:txBody>
          <a:bodyPr>
            <a:normAutofit/>
          </a:bodyPr>
          <a:lstStyle/>
          <a:p>
            <a:r>
              <a:rPr lang="en-US" sz="2800" dirty="0" smtClean="0"/>
              <a:t>Hydrogen cannot diffuse back across the membrane of </a:t>
            </a:r>
            <a:r>
              <a:rPr lang="en-US" sz="2800" dirty="0" err="1" smtClean="0"/>
              <a:t>stroma</a:t>
            </a:r>
            <a:r>
              <a:rPr lang="en-US" sz="2800" dirty="0" smtClean="0"/>
              <a:t> from the thylakoid membrane because the membrane is impermeable to the charge</a:t>
            </a:r>
          </a:p>
          <a:p>
            <a:r>
              <a:rPr lang="en-US" sz="2800" dirty="0" smtClean="0"/>
              <a:t>A special structure called </a:t>
            </a:r>
            <a:r>
              <a:rPr lang="en-US" sz="2800" u="sng" dirty="0" smtClean="0"/>
              <a:t>ATP</a:t>
            </a:r>
            <a:r>
              <a:rPr lang="en-US" sz="2800" dirty="0" smtClean="0"/>
              <a:t> </a:t>
            </a:r>
            <a:r>
              <a:rPr lang="en-US" sz="2800" u="sng" dirty="0" err="1" smtClean="0"/>
              <a:t>Synthase</a:t>
            </a:r>
            <a:r>
              <a:rPr lang="en-US" sz="2800" dirty="0" smtClean="0"/>
              <a:t> provides a pathway for hydrogen!</a:t>
            </a:r>
          </a:p>
          <a:p>
            <a:pPr lvl="1"/>
            <a:r>
              <a:rPr lang="en-US" sz="3200" dirty="0" smtClean="0"/>
              <a:t>In turn the hydrogen helps ADP become ATP – </a:t>
            </a:r>
            <a:r>
              <a:rPr lang="en-US" sz="3200" i="1" u="sng" dirty="0" err="1" smtClean="0"/>
              <a:t>chemiosmosis</a:t>
            </a:r>
            <a:r>
              <a:rPr lang="en-US" sz="3200" dirty="0" smtClean="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Light Independent Reactions</a:t>
            </a:r>
            <a:endParaRPr lang="en-US" dirty="0"/>
          </a:p>
        </p:txBody>
      </p:sp>
      <p:sp>
        <p:nvSpPr>
          <p:cNvPr id="3" name="Content Placeholder 2"/>
          <p:cNvSpPr>
            <a:spLocks noGrp="1"/>
          </p:cNvSpPr>
          <p:nvPr>
            <p:ph idx="1"/>
          </p:nvPr>
        </p:nvSpPr>
        <p:spPr/>
        <p:txBody>
          <a:bodyPr>
            <a:normAutofit/>
          </a:bodyPr>
          <a:lstStyle/>
          <a:p>
            <a:r>
              <a:rPr lang="en-US" sz="3200" dirty="0" smtClean="0"/>
              <a:t>When there is a sufficient amount of ATP and NADPH in the </a:t>
            </a:r>
            <a:r>
              <a:rPr lang="en-US" sz="3200" dirty="0" err="1" smtClean="0"/>
              <a:t>stroma</a:t>
            </a:r>
            <a:r>
              <a:rPr lang="en-US" sz="3200" dirty="0" smtClean="0"/>
              <a:t>, the energy from these molecules can be used to synthesize glucose in the presence or absence of light</a:t>
            </a:r>
          </a:p>
          <a:p>
            <a:r>
              <a:rPr lang="en-US" sz="3200" dirty="0" smtClean="0"/>
              <a:t>This occurs through the </a:t>
            </a:r>
            <a:r>
              <a:rPr lang="en-US" sz="3200" u="sng" dirty="0" smtClean="0"/>
              <a:t>Calvin-Benson</a:t>
            </a:r>
            <a:r>
              <a:rPr lang="en-US" sz="3200" dirty="0" smtClean="0"/>
              <a:t> Cycle</a:t>
            </a:r>
            <a:endParaRPr lang="en-US"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Calvin-Benson Cycle:</a:t>
            </a:r>
            <a:endParaRPr lang="en-US" dirty="0"/>
          </a:p>
        </p:txBody>
      </p:sp>
      <p:sp>
        <p:nvSpPr>
          <p:cNvPr id="3" name="Content Placeholder 2"/>
          <p:cNvSpPr>
            <a:spLocks noGrp="1"/>
          </p:cNvSpPr>
          <p:nvPr>
            <p:ph idx="1"/>
          </p:nvPr>
        </p:nvSpPr>
        <p:spPr/>
        <p:txBody>
          <a:bodyPr>
            <a:normAutofit/>
          </a:bodyPr>
          <a:lstStyle/>
          <a:p>
            <a:r>
              <a:rPr lang="en-US" sz="3200" dirty="0" smtClean="0"/>
              <a:t>Divided into three steps:</a:t>
            </a:r>
          </a:p>
          <a:p>
            <a:r>
              <a:rPr lang="en-US" sz="3200" dirty="0" smtClean="0"/>
              <a:t>Fixing</a:t>
            </a:r>
          </a:p>
          <a:p>
            <a:pPr lvl="1"/>
            <a:r>
              <a:rPr lang="en-US" sz="3200" dirty="0" smtClean="0"/>
              <a:t>Carbon dioxide fixation</a:t>
            </a:r>
          </a:p>
          <a:p>
            <a:pPr lvl="1"/>
            <a:r>
              <a:rPr lang="en-US" sz="3200" dirty="0" smtClean="0"/>
              <a:t>Carbon is fixed to </a:t>
            </a:r>
            <a:r>
              <a:rPr lang="en-US" sz="3200" dirty="0" err="1" smtClean="0"/>
              <a:t>RuBP</a:t>
            </a:r>
            <a:r>
              <a:rPr lang="en-US" sz="3200" dirty="0" smtClean="0"/>
              <a:t> making a six carbon compound (unstable) which splits into two, 3 carbon compounds (stable)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a:xfrm>
            <a:off x="457200" y="1646236"/>
            <a:ext cx="8229600" cy="4906963"/>
          </a:xfrm>
        </p:spPr>
        <p:txBody>
          <a:bodyPr>
            <a:normAutofit/>
          </a:bodyPr>
          <a:lstStyle/>
          <a:p>
            <a:r>
              <a:rPr lang="en-US" sz="3200" dirty="0" smtClean="0"/>
              <a:t>Reduction</a:t>
            </a:r>
          </a:p>
          <a:p>
            <a:pPr lvl="1"/>
            <a:r>
              <a:rPr lang="en-US" sz="2800" dirty="0" smtClean="0"/>
              <a:t>Newly formed three carbon compounds are in a low energy state – we need to convert them to high energy. We do this by activating them with ATP and reducing them with NADPH. </a:t>
            </a:r>
          </a:p>
          <a:p>
            <a:pPr lvl="1"/>
            <a:r>
              <a:rPr lang="en-US" sz="2800" dirty="0" smtClean="0"/>
              <a:t>The result is 2 molecules of PGAL (glyceraldehyde-3-phosphate) some (2) of which leave the cycle and go to make glucose. The rest stays and moves onto the next phase</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a:t>
            </a:r>
            <a:endParaRPr lang="en-US" dirty="0"/>
          </a:p>
        </p:txBody>
      </p:sp>
      <p:sp>
        <p:nvSpPr>
          <p:cNvPr id="3" name="Content Placeholder 2"/>
          <p:cNvSpPr>
            <a:spLocks noGrp="1"/>
          </p:cNvSpPr>
          <p:nvPr>
            <p:ph idx="1"/>
          </p:nvPr>
        </p:nvSpPr>
        <p:spPr/>
        <p:txBody>
          <a:bodyPr>
            <a:noAutofit/>
          </a:bodyPr>
          <a:lstStyle/>
          <a:p>
            <a:r>
              <a:rPr lang="en-US" sz="3200" dirty="0" smtClean="0"/>
              <a:t>Replacing</a:t>
            </a:r>
          </a:p>
          <a:p>
            <a:pPr lvl="1"/>
            <a:r>
              <a:rPr lang="en-US" sz="3200" dirty="0" smtClean="0"/>
              <a:t>Most of the PGAL molecules (10) are then used to make </a:t>
            </a:r>
            <a:r>
              <a:rPr lang="en-US" sz="3200" dirty="0" err="1" smtClean="0"/>
              <a:t>RuBP</a:t>
            </a:r>
            <a:r>
              <a:rPr lang="en-US" sz="3200" dirty="0" smtClean="0"/>
              <a:t>.</a:t>
            </a:r>
          </a:p>
          <a:p>
            <a:pPr lvl="1"/>
            <a:r>
              <a:rPr lang="en-US" sz="3200" dirty="0" smtClean="0"/>
              <a:t>Energy supplied by ATP is required to break the bonds and reform the 5 carbon </a:t>
            </a:r>
            <a:r>
              <a:rPr lang="en-US" sz="3200" dirty="0" err="1" smtClean="0"/>
              <a:t>RuBP</a:t>
            </a:r>
            <a:r>
              <a:rPr lang="en-US" sz="3200" dirty="0" smtClean="0"/>
              <a:t> molecule</a:t>
            </a:r>
          </a:p>
          <a:p>
            <a:pPr lvl="1" algn="ctr">
              <a:buNone/>
            </a:pPr>
            <a:endParaRPr lang="en-US" sz="3200" dirty="0" smtClean="0"/>
          </a:p>
          <a:p>
            <a:pPr lvl="1" algn="ctr">
              <a:buNone/>
            </a:pPr>
            <a:r>
              <a:rPr lang="en-US" sz="3200" dirty="0" smtClean="0"/>
              <a:t>Textbook page 177 illustrates this cycle!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p:txBody>
          <a:bodyPr>
            <a:normAutofit/>
          </a:bodyPr>
          <a:lstStyle/>
          <a:p>
            <a:r>
              <a:rPr lang="en-US" sz="2800" dirty="0" smtClean="0"/>
              <a:t>Read page 177 and 179 – Quiz Soon! </a:t>
            </a:r>
          </a:p>
          <a:p>
            <a:endParaRPr lang="en-US" sz="2800" dirty="0" smtClean="0"/>
          </a:p>
          <a:p>
            <a:r>
              <a:rPr lang="en-US" sz="2800" dirty="0" smtClean="0"/>
              <a:t>Write down the bullets to help you remember the steps – teach someone!</a:t>
            </a:r>
          </a:p>
          <a:p>
            <a:endParaRPr lang="en-US" sz="2800" dirty="0" smtClean="0"/>
          </a:p>
          <a:p>
            <a:r>
              <a:rPr lang="en-US" sz="2800" dirty="0" smtClean="0"/>
              <a:t>Review Questions 5.2 – 1,2,4,6,7,9,11</a:t>
            </a:r>
          </a:p>
          <a:p>
            <a:pPr lvl="1"/>
            <a:r>
              <a:rPr lang="en-US" sz="2800" dirty="0" smtClean="0"/>
              <a:t>Due next class – I will be checking!</a:t>
            </a:r>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Part B – Cellular Respiration</a:t>
            </a:r>
            <a:endParaRPr lang="en-CA" dirty="0"/>
          </a:p>
        </p:txBody>
      </p:sp>
      <p:sp>
        <p:nvSpPr>
          <p:cNvPr id="3" name="Subtitle 2"/>
          <p:cNvSpPr>
            <a:spLocks noGrp="1"/>
          </p:cNvSpPr>
          <p:nvPr>
            <p:ph type="subTitle" idx="1"/>
          </p:nvPr>
        </p:nvSpPr>
        <p:spPr/>
        <p:txBody>
          <a:bodyPr/>
          <a:lstStyle/>
          <a:p>
            <a:r>
              <a:rPr lang="en-CA" dirty="0" smtClean="0"/>
              <a:t>Redding – 2012</a:t>
            </a:r>
          </a:p>
          <a:p>
            <a:r>
              <a:rPr lang="en-CA" dirty="0" smtClean="0"/>
              <a:t>Biology 20 – Unit III</a:t>
            </a:r>
            <a:endParaRPr lang="en-C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Review</a:t>
            </a:r>
            <a:endParaRPr lang="en-CA" dirty="0"/>
          </a:p>
        </p:txBody>
      </p:sp>
      <p:sp>
        <p:nvSpPr>
          <p:cNvPr id="3" name="Content Placeholder 2"/>
          <p:cNvSpPr>
            <a:spLocks noGrp="1"/>
          </p:cNvSpPr>
          <p:nvPr>
            <p:ph idx="1"/>
          </p:nvPr>
        </p:nvSpPr>
        <p:spPr/>
        <p:txBody>
          <a:bodyPr>
            <a:normAutofit/>
          </a:bodyPr>
          <a:lstStyle/>
          <a:p>
            <a:r>
              <a:rPr lang="en-CA" sz="3200" dirty="0" smtClean="0"/>
              <a:t>Photosynthesis reduces carbon dioxide to glucose</a:t>
            </a:r>
          </a:p>
          <a:p>
            <a:r>
              <a:rPr lang="en-CA" sz="3200" dirty="0" smtClean="0"/>
              <a:t>Hydrogen ions and electrons are chemically added to carbon dioxide to produce high energy molecules of glucose</a:t>
            </a:r>
          </a:p>
          <a:p>
            <a:r>
              <a:rPr lang="en-CA" sz="3200" dirty="0" smtClean="0"/>
              <a:t>Cellular respiration oxidizes glucose back to carbon dioxide, energy is released</a:t>
            </a:r>
            <a:endParaRPr lang="en-CA"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Three pathways</a:t>
            </a:r>
            <a:endParaRPr lang="en-CA" dirty="0"/>
          </a:p>
        </p:txBody>
      </p:sp>
      <p:sp>
        <p:nvSpPr>
          <p:cNvPr id="3" name="Content Placeholder 2"/>
          <p:cNvSpPr>
            <a:spLocks noGrp="1"/>
          </p:cNvSpPr>
          <p:nvPr>
            <p:ph idx="1"/>
          </p:nvPr>
        </p:nvSpPr>
        <p:spPr/>
        <p:txBody>
          <a:bodyPr>
            <a:normAutofit lnSpcReduction="10000"/>
          </a:bodyPr>
          <a:lstStyle/>
          <a:p>
            <a:r>
              <a:rPr lang="en-CA" sz="3600" dirty="0" smtClean="0"/>
              <a:t>There are three energy releasing pathways of cellular respiration and it depends on the organism as to which kind is carried out:</a:t>
            </a:r>
          </a:p>
          <a:p>
            <a:pPr lvl="1"/>
            <a:r>
              <a:rPr lang="en-CA" sz="3200" dirty="0" smtClean="0"/>
              <a:t>Aerobic respiration</a:t>
            </a:r>
          </a:p>
          <a:p>
            <a:pPr lvl="1"/>
            <a:r>
              <a:rPr lang="en-CA" sz="3200" dirty="0" smtClean="0"/>
              <a:t>Anaerobic respiration</a:t>
            </a:r>
          </a:p>
          <a:p>
            <a:pPr lvl="1"/>
            <a:r>
              <a:rPr lang="en-CA" sz="3200" dirty="0" smtClean="0"/>
              <a:t>Fermentation </a:t>
            </a:r>
          </a:p>
          <a:p>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ATP! Responsible for a lot!</a:t>
            </a:r>
            <a:endParaRPr lang="en-US" u="sng" dirty="0"/>
          </a:p>
        </p:txBody>
      </p:sp>
      <p:sp>
        <p:nvSpPr>
          <p:cNvPr id="3" name="Content Placeholder 2"/>
          <p:cNvSpPr>
            <a:spLocks noGrp="1"/>
          </p:cNvSpPr>
          <p:nvPr>
            <p:ph idx="1"/>
          </p:nvPr>
        </p:nvSpPr>
        <p:spPr>
          <a:xfrm>
            <a:off x="685346" y="1732450"/>
            <a:ext cx="7765322" cy="4668350"/>
          </a:xfrm>
        </p:spPr>
        <p:txBody>
          <a:bodyPr>
            <a:normAutofit fontScale="92500"/>
          </a:bodyPr>
          <a:lstStyle/>
          <a:p>
            <a:r>
              <a:rPr lang="en-US" sz="3600" dirty="0" smtClean="0"/>
              <a:t>Active transport of ions and molecules</a:t>
            </a:r>
          </a:p>
          <a:p>
            <a:r>
              <a:rPr lang="en-US" sz="3600" dirty="0" smtClean="0"/>
              <a:t>Moving chromosomes during cell division</a:t>
            </a:r>
          </a:p>
          <a:p>
            <a:r>
              <a:rPr lang="en-US" sz="3600" dirty="0" smtClean="0"/>
              <a:t>Causing cilia and flagella to move</a:t>
            </a:r>
          </a:p>
          <a:p>
            <a:r>
              <a:rPr lang="en-US" sz="3600" dirty="0" smtClean="0"/>
              <a:t>Causing muscles to contract</a:t>
            </a:r>
          </a:p>
          <a:p>
            <a:r>
              <a:rPr lang="en-US" sz="3600" dirty="0" smtClean="0"/>
              <a:t>Synthesizing </a:t>
            </a:r>
            <a:r>
              <a:rPr lang="en-US" sz="3600" dirty="0" err="1" smtClean="0"/>
              <a:t>carbs</a:t>
            </a:r>
            <a:r>
              <a:rPr lang="en-US" sz="3600" dirty="0" smtClean="0"/>
              <a:t>, fats, proteins and nucleic acids</a:t>
            </a:r>
            <a:endParaRPr 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Lets take a look:</a:t>
            </a:r>
            <a:endParaRPr lang="en-CA" dirty="0"/>
          </a:p>
        </p:txBody>
      </p:sp>
      <p:sp>
        <p:nvSpPr>
          <p:cNvPr id="3" name="Text Placeholder 2"/>
          <p:cNvSpPr>
            <a:spLocks noGrp="1"/>
          </p:cNvSpPr>
          <p:nvPr>
            <p:ph type="body" idx="1"/>
          </p:nvPr>
        </p:nvSpPr>
        <p:spPr/>
        <p:txBody>
          <a:bodyPr/>
          <a:lstStyle/>
          <a:p>
            <a:r>
              <a:rPr lang="en-CA" dirty="0" smtClean="0"/>
              <a:t>Aerobic		</a:t>
            </a:r>
            <a:endParaRPr lang="en-CA" dirty="0"/>
          </a:p>
        </p:txBody>
      </p:sp>
      <p:sp>
        <p:nvSpPr>
          <p:cNvPr id="5" name="Content Placeholder 4"/>
          <p:cNvSpPr>
            <a:spLocks noGrp="1"/>
          </p:cNvSpPr>
          <p:nvPr>
            <p:ph sz="half" idx="2"/>
          </p:nvPr>
        </p:nvSpPr>
        <p:spPr/>
        <p:txBody>
          <a:bodyPr>
            <a:normAutofit fontScale="92500" lnSpcReduction="20000"/>
          </a:bodyPr>
          <a:lstStyle/>
          <a:p>
            <a:r>
              <a:rPr lang="en-CA" sz="2800" dirty="0" err="1" smtClean="0"/>
              <a:t>Oxic</a:t>
            </a:r>
            <a:endParaRPr lang="en-CA" sz="2800" dirty="0" smtClean="0"/>
          </a:p>
          <a:p>
            <a:r>
              <a:rPr lang="en-CA" sz="2800" dirty="0" smtClean="0"/>
              <a:t>Oxygen containing</a:t>
            </a:r>
          </a:p>
          <a:p>
            <a:r>
              <a:rPr lang="en-CA" sz="2800" dirty="0" smtClean="0"/>
              <a:t>Organisms that live in oxygen rich environments</a:t>
            </a:r>
          </a:p>
          <a:p>
            <a:r>
              <a:rPr lang="en-CA" sz="2800" dirty="0" smtClean="0"/>
              <a:t>Requires oxygen to produce ATP</a:t>
            </a:r>
          </a:p>
          <a:p>
            <a:r>
              <a:rPr lang="en-CA" sz="2800" dirty="0" smtClean="0"/>
              <a:t>Mostly eukaryotic</a:t>
            </a:r>
          </a:p>
          <a:p>
            <a:endParaRPr lang="en-CA" dirty="0"/>
          </a:p>
        </p:txBody>
      </p:sp>
      <p:sp>
        <p:nvSpPr>
          <p:cNvPr id="4" name="Text Placeholder 3"/>
          <p:cNvSpPr>
            <a:spLocks noGrp="1"/>
          </p:cNvSpPr>
          <p:nvPr>
            <p:ph type="body" sz="quarter" idx="3"/>
          </p:nvPr>
        </p:nvSpPr>
        <p:spPr/>
        <p:txBody>
          <a:bodyPr/>
          <a:lstStyle/>
          <a:p>
            <a:r>
              <a:rPr lang="en-CA" dirty="0" smtClean="0"/>
              <a:t>anaerobic</a:t>
            </a:r>
            <a:endParaRPr lang="en-CA" dirty="0"/>
          </a:p>
        </p:txBody>
      </p:sp>
      <p:sp>
        <p:nvSpPr>
          <p:cNvPr id="6" name="Content Placeholder 5"/>
          <p:cNvSpPr>
            <a:spLocks noGrp="1"/>
          </p:cNvSpPr>
          <p:nvPr>
            <p:ph sz="quarter" idx="4"/>
          </p:nvPr>
        </p:nvSpPr>
        <p:spPr/>
        <p:txBody>
          <a:bodyPr>
            <a:normAutofit fontScale="85000" lnSpcReduction="20000"/>
          </a:bodyPr>
          <a:lstStyle/>
          <a:p>
            <a:r>
              <a:rPr lang="en-CA" sz="2800" dirty="0" smtClean="0"/>
              <a:t>Anoxic </a:t>
            </a:r>
          </a:p>
          <a:p>
            <a:r>
              <a:rPr lang="en-CA" sz="2800" dirty="0" smtClean="0"/>
              <a:t>Lack of oxygen</a:t>
            </a:r>
          </a:p>
          <a:p>
            <a:r>
              <a:rPr lang="en-CA" sz="2800" dirty="0" smtClean="0"/>
              <a:t>Organisms that live in oxygen poor environments</a:t>
            </a:r>
          </a:p>
          <a:p>
            <a:r>
              <a:rPr lang="en-CA" sz="2800" dirty="0" smtClean="0"/>
              <a:t>Does not require oxygen to produce ATP</a:t>
            </a:r>
          </a:p>
          <a:p>
            <a:r>
              <a:rPr lang="en-CA" sz="2800" dirty="0" smtClean="0"/>
              <a:t>Mostly </a:t>
            </a:r>
            <a:r>
              <a:rPr lang="en-CA" sz="2800" dirty="0" err="1" smtClean="0"/>
              <a:t>archaea</a:t>
            </a:r>
            <a:r>
              <a:rPr lang="en-CA" sz="2800" dirty="0" smtClean="0"/>
              <a:t> and bacteria</a:t>
            </a:r>
          </a:p>
          <a:p>
            <a:endParaRPr lang="en-C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Fermentation</a:t>
            </a:r>
            <a:endParaRPr lang="en-CA" dirty="0"/>
          </a:p>
        </p:txBody>
      </p:sp>
      <p:sp>
        <p:nvSpPr>
          <p:cNvPr id="3" name="Content Placeholder 2"/>
          <p:cNvSpPr>
            <a:spLocks noGrp="1"/>
          </p:cNvSpPr>
          <p:nvPr>
            <p:ph idx="1"/>
          </p:nvPr>
        </p:nvSpPr>
        <p:spPr/>
        <p:txBody>
          <a:bodyPr>
            <a:normAutofit fontScale="92500"/>
          </a:bodyPr>
          <a:lstStyle/>
          <a:p>
            <a:r>
              <a:rPr lang="en-CA" sz="4000" dirty="0" smtClean="0"/>
              <a:t>Releasing energy from food sources</a:t>
            </a:r>
          </a:p>
          <a:p>
            <a:r>
              <a:rPr lang="en-CA" sz="4000" dirty="0" smtClean="0"/>
              <a:t>Anaerobic process but different from true anaerobic respiration</a:t>
            </a:r>
          </a:p>
          <a:p>
            <a:r>
              <a:rPr lang="en-CA" sz="4000" dirty="0" smtClean="0"/>
              <a:t>Mostly yeasts and bacteria but also occurs in muscle cells of animals</a:t>
            </a:r>
            <a:endParaRPr lang="en-CA" sz="4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ellular_respiration_flowchart"/>
          <p:cNvPicPr>
            <a:picLocks noChangeAspect="1" noChangeArrowheads="1"/>
          </p:cNvPicPr>
          <p:nvPr/>
        </p:nvPicPr>
        <p:blipFill>
          <a:blip r:embed="rId2" cstate="print"/>
          <a:srcRect/>
          <a:stretch>
            <a:fillRect/>
          </a:stretch>
        </p:blipFill>
        <p:spPr bwMode="auto">
          <a:xfrm>
            <a:off x="1676400" y="457200"/>
            <a:ext cx="5867400" cy="597969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Examining Aerobic Respiration</a:t>
            </a:r>
            <a:endParaRPr lang="en-CA" dirty="0"/>
          </a:p>
        </p:txBody>
      </p:sp>
      <p:sp>
        <p:nvSpPr>
          <p:cNvPr id="3" name="Content Placeholder 2"/>
          <p:cNvSpPr>
            <a:spLocks noGrp="1"/>
          </p:cNvSpPr>
          <p:nvPr>
            <p:ph idx="1"/>
          </p:nvPr>
        </p:nvSpPr>
        <p:spPr/>
        <p:txBody>
          <a:bodyPr>
            <a:noAutofit/>
          </a:bodyPr>
          <a:lstStyle/>
          <a:p>
            <a:r>
              <a:rPr lang="en-CA" sz="3200" dirty="0" smtClean="0"/>
              <a:t>Begins with </a:t>
            </a:r>
            <a:r>
              <a:rPr lang="en-CA" sz="3200" u="sng" dirty="0" smtClean="0"/>
              <a:t>glycolysis</a:t>
            </a:r>
            <a:r>
              <a:rPr lang="en-CA" sz="3200" dirty="0" smtClean="0"/>
              <a:t> – occurs in the cytoplasm of cells, requires 2 ATP</a:t>
            </a:r>
          </a:p>
          <a:p>
            <a:r>
              <a:rPr lang="en-CA" sz="3200" dirty="0" smtClean="0"/>
              <a:t>Glycolysis is an </a:t>
            </a:r>
            <a:r>
              <a:rPr lang="en-CA" sz="3200" i="1" dirty="0" smtClean="0"/>
              <a:t>anaerobic</a:t>
            </a:r>
            <a:r>
              <a:rPr lang="en-CA" sz="3200" dirty="0" smtClean="0"/>
              <a:t> process which generates a small amount of ATP but the major product of glycolysis is </a:t>
            </a:r>
            <a:r>
              <a:rPr lang="en-CA" sz="3200" u="sng" dirty="0" smtClean="0"/>
              <a:t>pyruvate</a:t>
            </a:r>
            <a:r>
              <a:rPr lang="en-CA" sz="3200" dirty="0" smtClean="0"/>
              <a:t> which contains a lot of energy that can later be used</a:t>
            </a:r>
          </a:p>
          <a:p>
            <a:r>
              <a:rPr lang="en-CA" sz="3200" dirty="0" smtClean="0"/>
              <a:t>If oxygen is not available to eukaryotic cells fermentation occurs</a:t>
            </a:r>
            <a:endParaRPr lang="en-CA"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Continued...</a:t>
            </a:r>
            <a:endParaRPr lang="en-CA" dirty="0"/>
          </a:p>
        </p:txBody>
      </p:sp>
      <p:sp>
        <p:nvSpPr>
          <p:cNvPr id="3" name="Content Placeholder 2"/>
          <p:cNvSpPr>
            <a:spLocks noGrp="1"/>
          </p:cNvSpPr>
          <p:nvPr>
            <p:ph idx="1"/>
          </p:nvPr>
        </p:nvSpPr>
        <p:spPr/>
        <p:txBody>
          <a:bodyPr>
            <a:normAutofit lnSpcReduction="10000"/>
          </a:bodyPr>
          <a:lstStyle/>
          <a:p>
            <a:r>
              <a:rPr lang="en-CA" sz="2800" dirty="0" smtClean="0"/>
              <a:t>When sufficient oxygen is present </a:t>
            </a:r>
            <a:r>
              <a:rPr lang="en-CA" sz="2800" i="1" dirty="0" smtClean="0"/>
              <a:t>pyruvate</a:t>
            </a:r>
            <a:r>
              <a:rPr lang="en-CA" sz="2800" dirty="0" smtClean="0"/>
              <a:t> is transported to the mitochondria where it is prepared (acetyl </a:t>
            </a:r>
            <a:r>
              <a:rPr lang="en-CA" sz="2800" dirty="0" err="1" smtClean="0"/>
              <a:t>CoA</a:t>
            </a:r>
            <a:r>
              <a:rPr lang="en-CA" sz="2800" dirty="0" smtClean="0"/>
              <a:t>) and goes into the </a:t>
            </a:r>
            <a:r>
              <a:rPr lang="en-CA" sz="2800" u="sng" dirty="0" smtClean="0"/>
              <a:t>Krebs</a:t>
            </a:r>
            <a:r>
              <a:rPr lang="en-CA" sz="2800" dirty="0" smtClean="0"/>
              <a:t> cycle</a:t>
            </a:r>
          </a:p>
          <a:p>
            <a:r>
              <a:rPr lang="en-CA" sz="2800" dirty="0" smtClean="0"/>
              <a:t>The Krebs cycle takes acetyl </a:t>
            </a:r>
            <a:r>
              <a:rPr lang="en-CA" sz="2800" dirty="0" err="1" smtClean="0"/>
              <a:t>CoA</a:t>
            </a:r>
            <a:r>
              <a:rPr lang="en-CA" sz="2800" dirty="0" smtClean="0"/>
              <a:t> and transforms it into reduced NADH and FADH</a:t>
            </a:r>
            <a:r>
              <a:rPr lang="en-CA" sz="2800" baseline="-25000" dirty="0" smtClean="0"/>
              <a:t>2</a:t>
            </a:r>
          </a:p>
          <a:p>
            <a:r>
              <a:rPr lang="en-CA" sz="2800" dirty="0" smtClean="0"/>
              <a:t>These molecules supply high energy electrons to a transport chain which produces ATP and water (page 186)</a:t>
            </a:r>
          </a:p>
          <a:p>
            <a:endParaRPr lang="en-C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Continued...</a:t>
            </a:r>
            <a:endParaRPr lang="en-CA" dirty="0"/>
          </a:p>
        </p:txBody>
      </p:sp>
      <p:sp>
        <p:nvSpPr>
          <p:cNvPr id="3" name="Content Placeholder 2"/>
          <p:cNvSpPr>
            <a:spLocks noGrp="1"/>
          </p:cNvSpPr>
          <p:nvPr>
            <p:ph idx="1"/>
          </p:nvPr>
        </p:nvSpPr>
        <p:spPr>
          <a:xfrm>
            <a:off x="685346" y="1371600"/>
            <a:ext cx="7765322" cy="5181600"/>
          </a:xfrm>
        </p:spPr>
        <p:txBody>
          <a:bodyPr>
            <a:noAutofit/>
          </a:bodyPr>
          <a:lstStyle/>
          <a:p>
            <a:r>
              <a:rPr lang="en-CA" sz="2800" dirty="0" smtClean="0"/>
              <a:t>Lets draw the cycle</a:t>
            </a:r>
          </a:p>
          <a:p>
            <a:r>
              <a:rPr lang="en-CA" sz="2800" dirty="0" smtClean="0"/>
              <a:t>The purpose of the Krebs cycle is to transfer the energy stored in glucose</a:t>
            </a:r>
          </a:p>
          <a:p>
            <a:r>
              <a:rPr lang="en-CA" sz="2800" dirty="0" smtClean="0"/>
              <a:t>So Far:</a:t>
            </a:r>
          </a:p>
          <a:p>
            <a:pPr lvl="1"/>
            <a:r>
              <a:rPr lang="en-CA" sz="2800" dirty="0" smtClean="0"/>
              <a:t>Glycolysis – generates pyruvate</a:t>
            </a:r>
          </a:p>
          <a:p>
            <a:pPr lvl="1"/>
            <a:r>
              <a:rPr lang="en-CA" sz="2800" dirty="0" smtClean="0"/>
              <a:t>Krebs Prep – makes acetyl </a:t>
            </a:r>
            <a:r>
              <a:rPr lang="en-CA" sz="2800" dirty="0" err="1" smtClean="0"/>
              <a:t>CoA</a:t>
            </a:r>
            <a:endParaRPr lang="en-CA" sz="2800" dirty="0" smtClean="0"/>
          </a:p>
          <a:p>
            <a:pPr lvl="1"/>
            <a:r>
              <a:rPr lang="en-CA" sz="2800" dirty="0" smtClean="0"/>
              <a:t>Krebs – produces electrons and hydrogen ions for electron transport and releases CO2 </a:t>
            </a:r>
          </a:p>
          <a:p>
            <a:pPr lvl="3"/>
            <a:r>
              <a:rPr lang="en-CA" sz="2800" dirty="0" smtClean="0"/>
              <a:t>occurs in the matrix of the mitochondria</a:t>
            </a:r>
            <a:endParaRPr lang="en-CA"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Last stage: </a:t>
            </a:r>
            <a:br>
              <a:rPr lang="en-CA" dirty="0" smtClean="0"/>
            </a:br>
            <a:r>
              <a:rPr lang="en-CA" dirty="0" smtClean="0"/>
              <a:t>electron transport system</a:t>
            </a:r>
            <a:endParaRPr lang="en-CA" dirty="0"/>
          </a:p>
        </p:txBody>
      </p:sp>
      <p:sp>
        <p:nvSpPr>
          <p:cNvPr id="3" name="Content Placeholder 2"/>
          <p:cNvSpPr>
            <a:spLocks noGrp="1"/>
          </p:cNvSpPr>
          <p:nvPr>
            <p:ph idx="1"/>
          </p:nvPr>
        </p:nvSpPr>
        <p:spPr/>
        <p:txBody>
          <a:bodyPr>
            <a:noAutofit/>
          </a:bodyPr>
          <a:lstStyle/>
          <a:p>
            <a:r>
              <a:rPr lang="en-CA" sz="3200" dirty="0" smtClean="0"/>
              <a:t>Produces a large amount of ATP </a:t>
            </a:r>
          </a:p>
          <a:p>
            <a:r>
              <a:rPr lang="en-CA" sz="3200" dirty="0" smtClean="0"/>
              <a:t>The transport system causes the build up of ions creates a concentration gradient – the energy of this gradient is used to take ADP back to ATP through a process called </a:t>
            </a:r>
            <a:r>
              <a:rPr lang="en-CA" sz="3200" dirty="0" err="1" smtClean="0"/>
              <a:t>chemiosmosis</a:t>
            </a:r>
            <a:endParaRPr lang="en-CA" sz="3200" dirty="0" smtClean="0"/>
          </a:p>
          <a:p>
            <a:r>
              <a:rPr lang="en-CA" sz="3200" dirty="0" smtClean="0"/>
              <a:t>Occurs in the </a:t>
            </a:r>
            <a:r>
              <a:rPr lang="en-CA" sz="3200" b="1" i="1" dirty="0" err="1" smtClean="0"/>
              <a:t>intermembrane</a:t>
            </a:r>
            <a:r>
              <a:rPr lang="en-CA" sz="3200" dirty="0" smtClean="0"/>
              <a:t> space of the mitochondria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Continued...</a:t>
            </a:r>
            <a:endParaRPr lang="en-CA" dirty="0"/>
          </a:p>
        </p:txBody>
      </p:sp>
      <p:sp>
        <p:nvSpPr>
          <p:cNvPr id="3" name="Content Placeholder 2"/>
          <p:cNvSpPr>
            <a:spLocks noGrp="1"/>
          </p:cNvSpPr>
          <p:nvPr>
            <p:ph idx="1"/>
          </p:nvPr>
        </p:nvSpPr>
        <p:spPr/>
        <p:txBody>
          <a:bodyPr>
            <a:normAutofit fontScale="92500"/>
          </a:bodyPr>
          <a:lstStyle/>
          <a:p>
            <a:r>
              <a:rPr lang="en-CA" sz="3200" dirty="0" smtClean="0"/>
              <a:t>Electrons move from acceptor to acceptor until they reach </a:t>
            </a:r>
            <a:r>
              <a:rPr lang="en-CA" sz="3200" b="1" u="sng" dirty="0" smtClean="0"/>
              <a:t>oxygen</a:t>
            </a:r>
            <a:r>
              <a:rPr lang="en-CA" sz="3200" dirty="0" smtClean="0"/>
              <a:t> (the final acceptor) this is why the process is called aerobic!</a:t>
            </a:r>
          </a:p>
          <a:p>
            <a:r>
              <a:rPr lang="en-CA" sz="3200" dirty="0" smtClean="0"/>
              <a:t>Without oxygen the whole process would ultimately fail because the previous electron acceptors would not be able to move their electrons and NADH and FADH2  would be </a:t>
            </a:r>
            <a:r>
              <a:rPr lang="en-CA" sz="3200" b="1" i="1" dirty="0" smtClean="0"/>
              <a:t>unable</a:t>
            </a:r>
            <a:r>
              <a:rPr lang="en-CA" sz="3200" dirty="0" smtClean="0"/>
              <a:t> to lose theirs!</a:t>
            </a:r>
          </a:p>
          <a:p>
            <a:endParaRPr lang="en-C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Anaerobic Respiration</a:t>
            </a:r>
            <a:endParaRPr lang="en-CA" b="1" dirty="0"/>
          </a:p>
        </p:txBody>
      </p:sp>
      <p:sp>
        <p:nvSpPr>
          <p:cNvPr id="3" name="Content Placeholder 2"/>
          <p:cNvSpPr>
            <a:spLocks noGrp="1"/>
          </p:cNvSpPr>
          <p:nvPr>
            <p:ph idx="1"/>
          </p:nvPr>
        </p:nvSpPr>
        <p:spPr>
          <a:xfrm>
            <a:off x="228600" y="1828800"/>
            <a:ext cx="8686800" cy="5029199"/>
          </a:xfrm>
        </p:spPr>
        <p:txBody>
          <a:bodyPr>
            <a:normAutofit/>
          </a:bodyPr>
          <a:lstStyle/>
          <a:p>
            <a:r>
              <a:rPr lang="en-GB" sz="2800" dirty="0" smtClean="0"/>
              <a:t>Sometimes oxygen is not available for cells to use.  The production of a small amount of chemical energy from glucose in the absence of oxygen is called </a:t>
            </a:r>
            <a:r>
              <a:rPr lang="en-GB" sz="2800" b="1" dirty="0" smtClean="0"/>
              <a:t>anaerobic respiration</a:t>
            </a:r>
            <a:r>
              <a:rPr lang="en-GB" sz="2800" dirty="0" smtClean="0"/>
              <a:t>.  Anaerobic respiration in muscles results in a build up of </a:t>
            </a:r>
            <a:r>
              <a:rPr lang="en-GB" sz="2800" b="1" dirty="0" smtClean="0"/>
              <a:t>lactic acid.  </a:t>
            </a:r>
            <a:r>
              <a:rPr lang="en-GB" sz="2800" dirty="0" smtClean="0"/>
              <a:t> This produces a feeling of fatigue or burning sensation during hard exercise.  Too much lactic acid can cause muscles to cramp and if it builds up in the heart can lead to severe pain or a heart attack.</a:t>
            </a:r>
            <a:endParaRPr lang="en-CA"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Continued...</a:t>
            </a:r>
            <a:endParaRPr lang="en-CA" dirty="0"/>
          </a:p>
        </p:txBody>
      </p:sp>
      <p:sp>
        <p:nvSpPr>
          <p:cNvPr id="3" name="Content Placeholder 2"/>
          <p:cNvSpPr>
            <a:spLocks noGrp="1"/>
          </p:cNvSpPr>
          <p:nvPr>
            <p:ph idx="1"/>
          </p:nvPr>
        </p:nvSpPr>
        <p:spPr/>
        <p:txBody>
          <a:bodyPr>
            <a:normAutofit lnSpcReduction="10000"/>
          </a:bodyPr>
          <a:lstStyle/>
          <a:p>
            <a:r>
              <a:rPr lang="en-GB" sz="3200" dirty="0" smtClean="0"/>
              <a:t>In eukaryotic organisms, anaerobic respiration provides energy for a very short period of time.  It is often just an emergency measure until oxygen becomes available again.  Brain and heart cells cannot survive long on the amount of energy produced by anaerobic respiration.</a:t>
            </a:r>
          </a:p>
          <a:p>
            <a:r>
              <a:rPr lang="en-GB" sz="3200" dirty="0" smtClean="0"/>
              <a:t>Page 189-90 (please read this paragraph)</a:t>
            </a:r>
            <a:endParaRPr lang="en-CA" sz="3200" dirty="0" smtClean="0"/>
          </a:p>
          <a:p>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How does it do it?</a:t>
            </a:r>
            <a:endParaRPr lang="en-US" u="sng" dirty="0"/>
          </a:p>
        </p:txBody>
      </p:sp>
      <p:sp>
        <p:nvSpPr>
          <p:cNvPr id="3" name="Content Placeholder 2"/>
          <p:cNvSpPr>
            <a:spLocks noGrp="1"/>
          </p:cNvSpPr>
          <p:nvPr>
            <p:ph idx="1"/>
          </p:nvPr>
        </p:nvSpPr>
        <p:spPr>
          <a:xfrm>
            <a:off x="685346" y="1732450"/>
            <a:ext cx="7765322" cy="4744550"/>
          </a:xfrm>
        </p:spPr>
        <p:txBody>
          <a:bodyPr>
            <a:normAutofit lnSpcReduction="10000"/>
          </a:bodyPr>
          <a:lstStyle/>
          <a:p>
            <a:r>
              <a:rPr lang="en-US" sz="3600" dirty="0" smtClean="0"/>
              <a:t>ATP supplies energy when the third phosphate breaks off</a:t>
            </a:r>
          </a:p>
          <a:p>
            <a:r>
              <a:rPr lang="en-US" sz="3600" dirty="0" smtClean="0"/>
              <a:t>It turns into ADP</a:t>
            </a:r>
          </a:p>
          <a:p>
            <a:r>
              <a:rPr lang="en-US" sz="3600" dirty="0" smtClean="0"/>
              <a:t>For ADP to turn back into ATP energy is required to reattach a phosphate group</a:t>
            </a:r>
          </a:p>
          <a:p>
            <a:r>
              <a:rPr lang="en-US" sz="3600" dirty="0" smtClean="0"/>
              <a:t>This happens thousands of times in a day!</a:t>
            </a:r>
            <a:endParaRPr lang="en-US" sz="3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Fermentation</a:t>
            </a:r>
            <a:endParaRPr lang="en-CA" dirty="0"/>
          </a:p>
        </p:txBody>
      </p:sp>
      <p:sp>
        <p:nvSpPr>
          <p:cNvPr id="3" name="Content Placeholder 2"/>
          <p:cNvSpPr>
            <a:spLocks noGrp="1"/>
          </p:cNvSpPr>
          <p:nvPr>
            <p:ph idx="1"/>
          </p:nvPr>
        </p:nvSpPr>
        <p:spPr/>
        <p:txBody>
          <a:bodyPr>
            <a:normAutofit/>
          </a:bodyPr>
          <a:lstStyle/>
          <a:p>
            <a:r>
              <a:rPr lang="en-CA" sz="2800" dirty="0" smtClean="0"/>
              <a:t>Typically occurs in the cytoplasm of the cell – do not require an electron transport chain to make ATP</a:t>
            </a:r>
          </a:p>
          <a:p>
            <a:r>
              <a:rPr lang="en-CA" sz="2800" dirty="0" smtClean="0"/>
              <a:t>Includes glycolysis and one or two reactions that oxidize NADH to NAD+ by reducing pyruvate</a:t>
            </a:r>
          </a:p>
          <a:p>
            <a:r>
              <a:rPr lang="en-CA" sz="2800" dirty="0" smtClean="0"/>
              <a:t>Less efficient, only produces ATP during glycolysis</a:t>
            </a:r>
            <a:endParaRPr lang="en-CA"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Two common types</a:t>
            </a:r>
            <a:endParaRPr lang="en-CA" dirty="0"/>
          </a:p>
        </p:txBody>
      </p:sp>
      <p:sp>
        <p:nvSpPr>
          <p:cNvPr id="3" name="Text Placeholder 2"/>
          <p:cNvSpPr>
            <a:spLocks noGrp="1"/>
          </p:cNvSpPr>
          <p:nvPr>
            <p:ph type="body" idx="1"/>
          </p:nvPr>
        </p:nvSpPr>
        <p:spPr/>
        <p:txBody>
          <a:bodyPr/>
          <a:lstStyle/>
          <a:p>
            <a:r>
              <a:rPr lang="en-CA" dirty="0" smtClean="0"/>
              <a:t>Lactate</a:t>
            </a:r>
            <a:endParaRPr lang="en-CA" dirty="0"/>
          </a:p>
        </p:txBody>
      </p:sp>
      <p:sp>
        <p:nvSpPr>
          <p:cNvPr id="5" name="Content Placeholder 4"/>
          <p:cNvSpPr>
            <a:spLocks noGrp="1"/>
          </p:cNvSpPr>
          <p:nvPr>
            <p:ph sz="half" idx="2"/>
          </p:nvPr>
        </p:nvSpPr>
        <p:spPr/>
        <p:txBody>
          <a:bodyPr>
            <a:normAutofit/>
          </a:bodyPr>
          <a:lstStyle/>
          <a:p>
            <a:r>
              <a:rPr lang="en-CA" dirty="0" smtClean="0"/>
              <a:t>Single celled organisms and animal cells use this when out of oxygen</a:t>
            </a:r>
          </a:p>
          <a:p>
            <a:r>
              <a:rPr lang="en-CA" dirty="0" smtClean="0"/>
              <a:t>Use NADH to convert pyruvate to lactate (lactic acid)</a:t>
            </a:r>
          </a:p>
          <a:p>
            <a:r>
              <a:rPr lang="en-CA" dirty="0" smtClean="0"/>
              <a:t>The resulting NAD+ is recycled and reused</a:t>
            </a:r>
          </a:p>
        </p:txBody>
      </p:sp>
      <p:sp>
        <p:nvSpPr>
          <p:cNvPr id="4" name="Text Placeholder 3"/>
          <p:cNvSpPr>
            <a:spLocks noGrp="1"/>
          </p:cNvSpPr>
          <p:nvPr>
            <p:ph type="body" sz="quarter" idx="3"/>
          </p:nvPr>
        </p:nvSpPr>
        <p:spPr/>
        <p:txBody>
          <a:bodyPr/>
          <a:lstStyle/>
          <a:p>
            <a:endParaRPr lang="en-CA" dirty="0" smtClean="0"/>
          </a:p>
          <a:p>
            <a:r>
              <a:rPr lang="en-CA" dirty="0" smtClean="0"/>
              <a:t>ethanol</a:t>
            </a:r>
            <a:endParaRPr lang="en-CA" dirty="0"/>
          </a:p>
        </p:txBody>
      </p:sp>
      <p:sp>
        <p:nvSpPr>
          <p:cNvPr id="6" name="Content Placeholder 5"/>
          <p:cNvSpPr>
            <a:spLocks noGrp="1"/>
          </p:cNvSpPr>
          <p:nvPr>
            <p:ph sz="quarter" idx="4"/>
          </p:nvPr>
        </p:nvSpPr>
        <p:spPr/>
        <p:txBody>
          <a:bodyPr/>
          <a:lstStyle/>
          <a:p>
            <a:r>
              <a:rPr lang="en-CA" dirty="0" smtClean="0"/>
              <a:t>Organisms that do not function aerobically</a:t>
            </a:r>
          </a:p>
          <a:p>
            <a:r>
              <a:rPr lang="en-CA" dirty="0" smtClean="0"/>
              <a:t>Pyruvate is converted to ethanol and carbon dioxide</a:t>
            </a:r>
          </a:p>
          <a:p>
            <a:r>
              <a:rPr lang="en-CA" dirty="0" smtClean="0"/>
              <a:t>Involves two steps</a:t>
            </a:r>
          </a:p>
          <a:p>
            <a:r>
              <a:rPr lang="en-CA" dirty="0" smtClean="0"/>
              <a:t>Conversion of pyruvate to a two carbon molecule and then to ethanol</a:t>
            </a:r>
          </a:p>
          <a:p>
            <a:r>
              <a:rPr lang="en-CA" dirty="0" smtClean="0"/>
              <a:t>NADH oxidizes to NAD+</a:t>
            </a:r>
            <a:endParaRPr lang="en-C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Lactic Acid Fermentation</a:t>
            </a:r>
            <a:endParaRPr lang="en-CA" dirty="0"/>
          </a:p>
        </p:txBody>
      </p:sp>
      <p:sp>
        <p:nvSpPr>
          <p:cNvPr id="3" name="Content Placeholder 2"/>
          <p:cNvSpPr>
            <a:spLocks noGrp="1"/>
          </p:cNvSpPr>
          <p:nvPr>
            <p:ph idx="1"/>
          </p:nvPr>
        </p:nvSpPr>
        <p:spPr/>
        <p:txBody>
          <a:bodyPr>
            <a:normAutofit lnSpcReduction="10000"/>
          </a:bodyPr>
          <a:lstStyle/>
          <a:p>
            <a:r>
              <a:rPr lang="en-CA" sz="3600" dirty="0" smtClean="0"/>
              <a:t>This occurs when there is oxygen debt in the body and the pyruvate builds up because it cannot be broken down by the </a:t>
            </a:r>
            <a:r>
              <a:rPr lang="en-CA" sz="3600" dirty="0" err="1" smtClean="0"/>
              <a:t>krebs</a:t>
            </a:r>
            <a:r>
              <a:rPr lang="en-CA" sz="3600" dirty="0" smtClean="0"/>
              <a:t> cycle fast enough</a:t>
            </a:r>
          </a:p>
          <a:p>
            <a:r>
              <a:rPr lang="en-CA" sz="3600" dirty="0" smtClean="0"/>
              <a:t>Lactic acid is converted back to pyruvate when the body recovers and oxygen supply is restored</a:t>
            </a:r>
          </a:p>
          <a:p>
            <a:endParaRPr lang="en-C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Read and Practice</a:t>
            </a:r>
            <a:endParaRPr lang="en-CA" dirty="0"/>
          </a:p>
        </p:txBody>
      </p:sp>
      <p:sp>
        <p:nvSpPr>
          <p:cNvPr id="3" name="Content Placeholder 2"/>
          <p:cNvSpPr>
            <a:spLocks noGrp="1"/>
          </p:cNvSpPr>
          <p:nvPr>
            <p:ph idx="1"/>
          </p:nvPr>
        </p:nvSpPr>
        <p:spPr/>
        <p:txBody>
          <a:bodyPr>
            <a:normAutofit/>
          </a:bodyPr>
          <a:lstStyle/>
          <a:p>
            <a:r>
              <a:rPr lang="en-CA" sz="3200" dirty="0" smtClean="0"/>
              <a:t>Page 191 and 193 cover the rest of fermentation</a:t>
            </a:r>
          </a:p>
          <a:p>
            <a:r>
              <a:rPr lang="en-CA" sz="3200" dirty="0" smtClean="0"/>
              <a:t>Read the Connections article on page 192</a:t>
            </a:r>
          </a:p>
          <a:p>
            <a:r>
              <a:rPr lang="en-CA" sz="3200" dirty="0" smtClean="0"/>
              <a:t>5.3 Review on page 194 is preceded by a summary of the section that you might find useful</a:t>
            </a:r>
          </a:p>
          <a:p>
            <a:r>
              <a:rPr lang="en-CA" sz="3200" dirty="0" smtClean="0"/>
              <a:t>5.3 review : </a:t>
            </a:r>
            <a:r>
              <a:rPr lang="en-CA" sz="3200" dirty="0" err="1"/>
              <a:t>Q</a:t>
            </a:r>
            <a:r>
              <a:rPr lang="en-CA" sz="3200" dirty="0" err="1" smtClean="0"/>
              <a:t>u`s</a:t>
            </a:r>
            <a:r>
              <a:rPr lang="en-CA" sz="3200" dirty="0" smtClean="0"/>
              <a:t> 2,4,5,7,8 and 9</a:t>
            </a:r>
            <a:endParaRPr lang="en-CA"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 to Photosynthesis… </a:t>
            </a:r>
            <a:br>
              <a:rPr lang="en-US" dirty="0" smtClean="0"/>
            </a:br>
            <a:r>
              <a:rPr lang="en-US" i="1" u="sng" dirty="0" smtClean="0"/>
              <a:t>The chloroplast</a:t>
            </a:r>
            <a:endParaRPr lang="en-US" i="1" u="sng" dirty="0"/>
          </a:p>
        </p:txBody>
      </p:sp>
      <p:sp>
        <p:nvSpPr>
          <p:cNvPr id="3" name="Content Placeholder 2"/>
          <p:cNvSpPr>
            <a:spLocks noGrp="1"/>
          </p:cNvSpPr>
          <p:nvPr>
            <p:ph idx="1"/>
          </p:nvPr>
        </p:nvSpPr>
        <p:spPr>
          <a:xfrm>
            <a:off x="685346" y="1732450"/>
            <a:ext cx="7765322" cy="4896950"/>
          </a:xfrm>
        </p:spPr>
        <p:txBody>
          <a:bodyPr>
            <a:noAutofit/>
          </a:bodyPr>
          <a:lstStyle/>
          <a:p>
            <a:r>
              <a:rPr lang="en-US" sz="3200" dirty="0" smtClean="0"/>
              <a:t>Site of photosynthesis - A typical leaf can have up to 500 000 of them per square millimeter!</a:t>
            </a:r>
          </a:p>
          <a:p>
            <a:r>
              <a:rPr lang="en-US" sz="3200" dirty="0" smtClean="0"/>
              <a:t>They are bound by an inner and outer membrane</a:t>
            </a:r>
          </a:p>
          <a:p>
            <a:r>
              <a:rPr lang="en-US" sz="3200" dirty="0" smtClean="0"/>
              <a:t>Fluid filled inner space, </a:t>
            </a:r>
            <a:r>
              <a:rPr lang="en-US" sz="3200" dirty="0" err="1" smtClean="0"/>
              <a:t>Stroma</a:t>
            </a:r>
            <a:r>
              <a:rPr lang="en-US" sz="3200" dirty="0" smtClean="0"/>
              <a:t>, concentrated area containing protein and other chemicals used in the making of carbohydrates</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hloropl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676400" y="228600"/>
            <a:ext cx="6057900" cy="646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415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Within the </a:t>
            </a:r>
            <a:r>
              <a:rPr lang="en-US" dirty="0" err="1" smtClean="0"/>
              <a:t>Stroma</a:t>
            </a:r>
            <a:r>
              <a:rPr lang="en-US" dirty="0" smtClean="0"/>
              <a:t>…</a:t>
            </a:r>
            <a:endParaRPr lang="en-US" dirty="0"/>
          </a:p>
        </p:txBody>
      </p:sp>
      <p:sp>
        <p:nvSpPr>
          <p:cNvPr id="3" name="Content Placeholder 2"/>
          <p:cNvSpPr>
            <a:spLocks noGrp="1"/>
          </p:cNvSpPr>
          <p:nvPr>
            <p:ph idx="1"/>
          </p:nvPr>
        </p:nvSpPr>
        <p:spPr/>
        <p:txBody>
          <a:bodyPr>
            <a:normAutofit fontScale="85000" lnSpcReduction="10000"/>
          </a:bodyPr>
          <a:lstStyle/>
          <a:p>
            <a:r>
              <a:rPr lang="en-US" sz="4000" dirty="0" smtClean="0"/>
              <a:t>The </a:t>
            </a:r>
            <a:r>
              <a:rPr lang="en-US" sz="4000" u="sng" dirty="0" err="1" smtClean="0"/>
              <a:t>stroma</a:t>
            </a:r>
            <a:r>
              <a:rPr lang="en-US" sz="4000" dirty="0" smtClean="0"/>
              <a:t> contains interconnected, flattened sacs called </a:t>
            </a:r>
            <a:r>
              <a:rPr lang="en-US" sz="4000" u="sng" dirty="0" smtClean="0"/>
              <a:t>thylakoid</a:t>
            </a:r>
            <a:r>
              <a:rPr lang="en-US" sz="4000" dirty="0" smtClean="0"/>
              <a:t> discs.</a:t>
            </a:r>
          </a:p>
          <a:p>
            <a:r>
              <a:rPr lang="en-US" sz="4000" dirty="0" smtClean="0"/>
              <a:t>These are staked and form </a:t>
            </a:r>
            <a:r>
              <a:rPr lang="en-US" sz="4000" u="sng" dirty="0" err="1" smtClean="0"/>
              <a:t>grana</a:t>
            </a:r>
            <a:endParaRPr lang="en-US" sz="4000" u="sng" dirty="0" smtClean="0"/>
          </a:p>
          <a:p>
            <a:r>
              <a:rPr lang="en-US" sz="4000" dirty="0" smtClean="0"/>
              <a:t>Chlorophyll molecules are contained within the thylakoid membranes and help trap solar energy</a:t>
            </a:r>
            <a:endParaRPr lang="en-US"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Mighty Mitochondria!</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t>Site of cellular respiration</a:t>
            </a:r>
          </a:p>
          <a:p>
            <a:r>
              <a:rPr lang="en-US" sz="3600" dirty="0" smtClean="0"/>
              <a:t>Contained in the cells of all eukaryotic organisms</a:t>
            </a:r>
          </a:p>
          <a:p>
            <a:r>
              <a:rPr lang="en-US" sz="3600" dirty="0" smtClean="0"/>
              <a:t>This organelle allows organisms the ability to extract energy from their food</a:t>
            </a:r>
          </a:p>
          <a:p>
            <a:r>
              <a:rPr lang="en-US" sz="3600" dirty="0" smtClean="0"/>
              <a:t>Like chloroplasts, they are bound by two membranes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lstStyle/>
          <a:p>
            <a:r>
              <a:rPr lang="en-US" sz="3200" dirty="0" smtClean="0"/>
              <a:t>The inner membrane is fluid filled – </a:t>
            </a:r>
            <a:r>
              <a:rPr lang="en-US" sz="3200" i="1" u="sng" dirty="0" smtClean="0"/>
              <a:t>matrix</a:t>
            </a:r>
            <a:r>
              <a:rPr lang="en-US" sz="3200" dirty="0" smtClean="0"/>
              <a:t>, it has numerous folds called </a:t>
            </a:r>
            <a:r>
              <a:rPr lang="en-US" sz="3200" i="1" u="sng" dirty="0" err="1" smtClean="0"/>
              <a:t>cristae</a:t>
            </a:r>
            <a:r>
              <a:rPr lang="en-US" sz="3200" dirty="0" smtClean="0"/>
              <a:t>, which provide a large surface area for the production of ATP!</a:t>
            </a:r>
          </a:p>
          <a:p>
            <a:endParaRPr lang="en-US" dirty="0"/>
          </a:p>
        </p:txBody>
      </p:sp>
    </p:spTree>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1science">
  <a:themeElements>
    <a:clrScheme name="11sci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science">
      <a:majorFont>
        <a:latin typeface="HeliosCondBlack"/>
        <a:ea typeface=""/>
        <a:cs typeface=""/>
      </a:majorFont>
      <a:minorFont>
        <a:latin typeface="HeliosCond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MY"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MY" sz="1800" b="0" i="0" u="none" strike="noStrike" cap="none" normalizeH="0" baseline="0" smtClean="0">
            <a:ln>
              <a:noFill/>
            </a:ln>
            <a:solidFill>
              <a:schemeClr val="tx1"/>
            </a:solidFill>
            <a:effectLst/>
            <a:latin typeface="Arial" charset="0"/>
          </a:defRPr>
        </a:defPPr>
      </a:lstStyle>
    </a:lnDef>
  </a:objectDefaults>
  <a:extraClrSchemeLst>
    <a:extraClrScheme>
      <a:clrScheme name="11sci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scien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scien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scien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scien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scien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scien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scien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scien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scien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scien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scien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HeliosCondBlack"/>
        <a:ea typeface=""/>
        <a:cs typeface=""/>
      </a:majorFont>
      <a:minorFont>
        <a:latin typeface="HeliosCond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MY"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MY"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HeliosCondBlack"/>
        <a:ea typeface=""/>
        <a:cs typeface=""/>
      </a:majorFont>
      <a:minorFont>
        <a:latin typeface="HeliosCond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MY"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MY"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HeliosCond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MY"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MY"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BoxedArt_Science</Template>
  <TotalTime>5345</TotalTime>
  <Words>1784</Words>
  <Application>Microsoft Office PowerPoint</Application>
  <PresentationFormat>On-screen Show (4:3)</PresentationFormat>
  <Paragraphs>213</Paragraphs>
  <Slides>43</Slides>
  <Notes>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43</vt:i4>
      </vt:variant>
    </vt:vector>
  </HeadingPairs>
  <TitlesOfParts>
    <vt:vector size="55" baseType="lpstr">
      <vt:lpstr>Arial</vt:lpstr>
      <vt:lpstr>Arial Black</vt:lpstr>
      <vt:lpstr>Calibri</vt:lpstr>
      <vt:lpstr>Calisto MT</vt:lpstr>
      <vt:lpstr>HeliosCondBlack</vt:lpstr>
      <vt:lpstr>Trebuchet MS</vt:lpstr>
      <vt:lpstr>Wingdings 2</vt:lpstr>
      <vt:lpstr>11science</vt:lpstr>
      <vt:lpstr>Custom Design</vt:lpstr>
      <vt:lpstr>1_Custom Design</vt:lpstr>
      <vt:lpstr>1_Default Design</vt:lpstr>
      <vt:lpstr>Slate</vt:lpstr>
      <vt:lpstr>Photosynthesis and Cellular Respiration </vt:lpstr>
      <vt:lpstr>5.1: Matter &amp; Energy Pathways in Living Systems</vt:lpstr>
      <vt:lpstr>ATP! Responsible for a lot!</vt:lpstr>
      <vt:lpstr>How does it do it?</vt:lpstr>
      <vt:lpstr>Back to Photosynthesis…  The chloroplast</vt:lpstr>
      <vt:lpstr>PowerPoint Presentation</vt:lpstr>
      <vt:lpstr>Within the Stroma…</vt:lpstr>
      <vt:lpstr>The Mighty Mitochondria!</vt:lpstr>
      <vt:lpstr>Continued…</vt:lpstr>
      <vt:lpstr>Metabolism</vt:lpstr>
      <vt:lpstr>Metabolism</vt:lpstr>
      <vt:lpstr>Chemistry!  Remember this for later!</vt:lpstr>
      <vt:lpstr>Summary</vt:lpstr>
      <vt:lpstr>5.2: Photosynthesis Stores Energy in Organic Compounds</vt:lpstr>
      <vt:lpstr>Photosynthesis</vt:lpstr>
      <vt:lpstr>Photosynthesis - Divided</vt:lpstr>
      <vt:lpstr>Light Dependent Reactions:</vt:lpstr>
      <vt:lpstr>Continued…</vt:lpstr>
      <vt:lpstr>PowerPoint Presentation</vt:lpstr>
      <vt:lpstr>Exercise</vt:lpstr>
      <vt:lpstr>Making ATP: Chemiosmosis</vt:lpstr>
      <vt:lpstr>Light Independent Reactions</vt:lpstr>
      <vt:lpstr>Calvin-Benson Cycle:</vt:lpstr>
      <vt:lpstr>Continued…</vt:lpstr>
      <vt:lpstr>Continued… </vt:lpstr>
      <vt:lpstr>Summary</vt:lpstr>
      <vt:lpstr>Part B – Cellular Respiration</vt:lpstr>
      <vt:lpstr>Review</vt:lpstr>
      <vt:lpstr>Three pathways</vt:lpstr>
      <vt:lpstr>Lets take a look:</vt:lpstr>
      <vt:lpstr>Fermentation</vt:lpstr>
      <vt:lpstr>PowerPoint Presentation</vt:lpstr>
      <vt:lpstr>Examining Aerobic Respiration</vt:lpstr>
      <vt:lpstr>Continued...</vt:lpstr>
      <vt:lpstr>Continued...</vt:lpstr>
      <vt:lpstr>Last stage:  electron transport system</vt:lpstr>
      <vt:lpstr>Continued...</vt:lpstr>
      <vt:lpstr>Anaerobic Respiration</vt:lpstr>
      <vt:lpstr>Continued...</vt:lpstr>
      <vt:lpstr>Fermentation</vt:lpstr>
      <vt:lpstr>Two common types</vt:lpstr>
      <vt:lpstr>Lactic Acid Fermentation</vt:lpstr>
      <vt:lpstr>Read and Practice</vt:lpstr>
    </vt:vector>
  </TitlesOfParts>
  <Company>Sturgeon School Division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Photosynthesis and Cellular Respiration</dc:title>
  <dc:creator>rebecca.redding</dc:creator>
  <cp:lastModifiedBy>Rebecca Redding</cp:lastModifiedBy>
  <cp:revision>83</cp:revision>
  <cp:lastPrinted>2013-10-11T20:25:22Z</cp:lastPrinted>
  <dcterms:created xsi:type="dcterms:W3CDTF">2012-10-25T21:33:31Z</dcterms:created>
  <dcterms:modified xsi:type="dcterms:W3CDTF">2015-09-01T20:48:22Z</dcterms:modified>
</cp:coreProperties>
</file>