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47"/>
  </p:notesMasterIdLst>
  <p:handoutMasterIdLst>
    <p:handoutMasterId r:id="rId48"/>
  </p:handoutMasterIdLst>
  <p:sldIdLst>
    <p:sldId id="256" r:id="rId2"/>
    <p:sldId id="257" r:id="rId3"/>
    <p:sldId id="258" r:id="rId4"/>
    <p:sldId id="259" r:id="rId5"/>
    <p:sldId id="260" r:id="rId6"/>
    <p:sldId id="261" r:id="rId7"/>
    <p:sldId id="262" r:id="rId8"/>
    <p:sldId id="263" r:id="rId9"/>
    <p:sldId id="264" r:id="rId10"/>
    <p:sldId id="265" r:id="rId11"/>
    <p:sldId id="266" r:id="rId12"/>
    <p:sldId id="302" r:id="rId13"/>
    <p:sldId id="267" r:id="rId14"/>
    <p:sldId id="268" r:id="rId15"/>
    <p:sldId id="269" r:id="rId16"/>
    <p:sldId id="270" r:id="rId17"/>
    <p:sldId id="271" r:id="rId18"/>
    <p:sldId id="272" r:id="rId19"/>
    <p:sldId id="273"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4" r:id="rId39"/>
    <p:sldId id="295" r:id="rId40"/>
    <p:sldId id="296" r:id="rId41"/>
    <p:sldId id="297" r:id="rId42"/>
    <p:sldId id="298" r:id="rId43"/>
    <p:sldId id="299" r:id="rId44"/>
    <p:sldId id="300" r:id="rId45"/>
    <p:sldId id="301" r:id="rId46"/>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1" autoAdjust="0"/>
    <p:restoredTop sz="84672" autoAdjust="0"/>
  </p:normalViewPr>
  <p:slideViewPr>
    <p:cSldViewPr snapToGrid="0">
      <p:cViewPr varScale="1">
        <p:scale>
          <a:sx n="62" d="100"/>
          <a:sy n="62" d="100"/>
        </p:scale>
        <p:origin x="106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8B20B9A3-6860-49F7-8E1B-6ADD93EE7C35}" type="datetimeFigureOut">
              <a:rPr lang="en-US" smtClean="0"/>
              <a:t>2/26/2020</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8C468BCB-DECE-4A12-AF4F-30AD8812F1BC}" type="slidenum">
              <a:rPr lang="en-US" smtClean="0"/>
              <a:t>‹#›</a:t>
            </a:fld>
            <a:endParaRPr lang="en-US"/>
          </a:p>
        </p:txBody>
      </p:sp>
    </p:spTree>
    <p:extLst>
      <p:ext uri="{BB962C8B-B14F-4D97-AF65-F5344CB8AC3E}">
        <p14:creationId xmlns:p14="http://schemas.microsoft.com/office/powerpoint/2010/main" val="3567114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58A0FEBE-F10D-4547-B56C-582FCF1AA5BF}" type="datetimeFigureOut">
              <a:rPr lang="en-US" smtClean="0"/>
              <a:t>2/26/2020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51F90036-E7F2-4A42-A377-E52D53725756}" type="slidenum">
              <a:rPr lang="en-US" smtClean="0"/>
              <a:t>‹#›</a:t>
            </a:fld>
            <a:endParaRPr lang="en-US"/>
          </a:p>
        </p:txBody>
      </p:sp>
    </p:spTree>
    <p:extLst>
      <p:ext uri="{BB962C8B-B14F-4D97-AF65-F5344CB8AC3E}">
        <p14:creationId xmlns:p14="http://schemas.microsoft.com/office/powerpoint/2010/main" val="1383958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When you get a 'shock', feel a 'jolt', or, a 'spark', you are experiencing the same type of electrical effect that makes lightning. Static electricity happens when there is an imbalance of electrons (which have negative charges). </a:t>
            </a:r>
          </a:p>
          <a:p>
            <a:endParaRPr lang="en-US" dirty="0"/>
          </a:p>
        </p:txBody>
      </p:sp>
      <p:sp>
        <p:nvSpPr>
          <p:cNvPr id="4" name="Slide Number Placeholder 3"/>
          <p:cNvSpPr>
            <a:spLocks noGrp="1"/>
          </p:cNvSpPr>
          <p:nvPr>
            <p:ph type="sldNum" sz="quarter" idx="10"/>
          </p:nvPr>
        </p:nvSpPr>
        <p:spPr/>
        <p:txBody>
          <a:bodyPr/>
          <a:lstStyle/>
          <a:p>
            <a:fld id="{51F90036-E7F2-4A42-A377-E52D53725756}" type="slidenum">
              <a:rPr lang="en-US" smtClean="0"/>
              <a:t>2</a:t>
            </a:fld>
            <a:endParaRPr lang="en-US"/>
          </a:p>
        </p:txBody>
      </p:sp>
    </p:spTree>
    <p:extLst>
      <p:ext uri="{BB962C8B-B14F-4D97-AF65-F5344CB8AC3E}">
        <p14:creationId xmlns:p14="http://schemas.microsoft.com/office/powerpoint/2010/main" val="4048559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Benjamin Franklin was the first to describe the charges as ‘positive’ or ‘negative’. When amber is rubbed with fur - some of the </a:t>
            </a:r>
            <a:r>
              <a:rPr lang="en-US" i="1" dirty="0" smtClean="0"/>
              <a:t>electrons </a:t>
            </a:r>
            <a:r>
              <a:rPr lang="en-US" dirty="0" smtClean="0"/>
              <a:t>in the fur move to the amber - the amber becomes negatively charged and the fur is positively charged. </a:t>
            </a:r>
          </a:p>
          <a:p>
            <a:endParaRPr lang="en-US" dirty="0"/>
          </a:p>
        </p:txBody>
      </p:sp>
      <p:sp>
        <p:nvSpPr>
          <p:cNvPr id="4" name="Slide Number Placeholder 3"/>
          <p:cNvSpPr>
            <a:spLocks noGrp="1"/>
          </p:cNvSpPr>
          <p:nvPr>
            <p:ph type="sldNum" sz="quarter" idx="10"/>
          </p:nvPr>
        </p:nvSpPr>
        <p:spPr/>
        <p:txBody>
          <a:bodyPr/>
          <a:lstStyle/>
          <a:p>
            <a:fld id="{51F90036-E7F2-4A42-A377-E52D53725756}" type="slidenum">
              <a:rPr lang="en-US" smtClean="0"/>
              <a:t>3</a:t>
            </a:fld>
            <a:endParaRPr lang="en-US"/>
          </a:p>
        </p:txBody>
      </p:sp>
    </p:spTree>
    <p:extLst>
      <p:ext uri="{BB962C8B-B14F-4D97-AF65-F5344CB8AC3E}">
        <p14:creationId xmlns:p14="http://schemas.microsoft.com/office/powerpoint/2010/main" val="778304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When light is present, the material, breaking electrons loose – allowing them to flow freely, absorbs some. This current is drawn off by metal contacts on the top and bottom of the cell and then used in devices such as calculators, heater, or emergency telephones. </a:t>
            </a:r>
          </a:p>
          <a:p>
            <a:endParaRPr lang="en-US" dirty="0"/>
          </a:p>
        </p:txBody>
      </p:sp>
      <p:sp>
        <p:nvSpPr>
          <p:cNvPr id="4" name="Slide Number Placeholder 3"/>
          <p:cNvSpPr>
            <a:spLocks noGrp="1"/>
          </p:cNvSpPr>
          <p:nvPr>
            <p:ph type="sldNum" sz="quarter" idx="10"/>
          </p:nvPr>
        </p:nvSpPr>
        <p:spPr/>
        <p:txBody>
          <a:bodyPr/>
          <a:lstStyle/>
          <a:p>
            <a:fld id="{51F90036-E7F2-4A42-A377-E52D53725756}" type="slidenum">
              <a:rPr lang="en-US" smtClean="0"/>
              <a:t>19</a:t>
            </a:fld>
            <a:endParaRPr lang="en-US"/>
          </a:p>
        </p:txBody>
      </p:sp>
    </p:spTree>
    <p:extLst>
      <p:ext uri="{BB962C8B-B14F-4D97-AF65-F5344CB8AC3E}">
        <p14:creationId xmlns:p14="http://schemas.microsoft.com/office/powerpoint/2010/main" val="231030700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1B805F-FF0F-4BAA-A3A3-E4F945D687F8}" type="datetimeFigureOut">
              <a:rPr lang="en-US" dirty="0"/>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0B5C51-60B3-48EF-AA78-DB950F30DBA2}" type="datetimeFigureOut">
              <a:rPr lang="en-US" dirty="0"/>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D676B-6E73-4E3B-A9B3-4966DB9B52A5}" type="datetimeFigureOut">
              <a:rPr lang="en-US" dirty="0"/>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61F3A6-CC5D-4649-8527-DB0C21FDDFD9}" type="datetimeFigureOut">
              <a:rPr lang="en-US" dirty="0"/>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5B6F927C-B73E-4F9D-ADFE-F6E23BD7CEE8}" type="datetimeFigureOut">
              <a:rPr lang="en-US" dirty="0"/>
              <a:t>2/26/2020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B1FFFF-984A-4EE5-9BF2-EC9310C878F1}" type="datetimeFigureOut">
              <a:rPr lang="en-US" dirty="0"/>
              <a:t>2/26/2020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3271C1-B42E-4A60-A25F-0185B888604B}" type="datetimeFigureOut">
              <a:rPr lang="en-US" dirty="0"/>
              <a:t>2/26/2020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416292-3725-4763-8973-4C59F0403D99}" type="datetimeFigureOut">
              <a:rPr lang="en-US" dirty="0"/>
              <a:t>2/26/2020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996D1-8909-469F-911A-4C12C68BF5D9}" type="datetimeFigureOut">
              <a:rPr lang="en-US" dirty="0"/>
              <a:t>2/26/2020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A73BC-5D11-4675-B334-102E1E8C9B50}" type="datetimeFigureOut">
              <a:rPr lang="en-US" dirty="0"/>
              <a:t>2/26/2020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27B8E45F-652B-4E89-8925-000B0AB8FD98}" type="datetimeFigureOut">
              <a:rPr lang="en-US" dirty="0"/>
              <a:t>2/26/2020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C4A3462A-2D5B-48AF-A3D4-EF8A90A50A80}" type="datetimeFigureOut">
              <a:rPr lang="en-US" dirty="0"/>
              <a:t>2/26/2020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ile:Sources of Electricity in the US 2005 New.pn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9744" y="3937853"/>
            <a:ext cx="5114161" cy="2646885"/>
          </a:xfrm>
          <a:prstGeom prst="rect">
            <a:avLst/>
          </a:prstGeom>
        </p:spPr>
      </p:pic>
      <p:pic>
        <p:nvPicPr>
          <p:cNvPr id="6" name="Picture 5" descr="Electricity | Hospitality Management Study Resour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36" y="4919298"/>
            <a:ext cx="1815738" cy="1752187"/>
          </a:xfrm>
          <a:prstGeom prst="rect">
            <a:avLst/>
          </a:prstGeom>
        </p:spPr>
      </p:pic>
      <p:pic>
        <p:nvPicPr>
          <p:cNvPr id="5" name="Picture 4" descr="Why do some materials conduct electricity and others don't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186" y="3979122"/>
            <a:ext cx="2232181" cy="2676339"/>
          </a:xfrm>
          <a:prstGeom prst="rect">
            <a:avLst/>
          </a:prstGeom>
        </p:spPr>
      </p:pic>
      <p:pic>
        <p:nvPicPr>
          <p:cNvPr id="7" name="Picture 6" descr="National Grid (Great Britain) - Wikipedi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132" y="525812"/>
            <a:ext cx="2280644" cy="3040858"/>
          </a:xfrm>
          <a:prstGeom prst="rect">
            <a:avLst/>
          </a:prstGeom>
        </p:spPr>
      </p:pic>
      <p:pic>
        <p:nvPicPr>
          <p:cNvPr id="8" name="Picture 7" descr="Wind power - Wikipedi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1700" y="525812"/>
            <a:ext cx="4010248" cy="2666815"/>
          </a:xfrm>
          <a:prstGeom prst="rect">
            <a:avLst/>
          </a:prstGeom>
        </p:spPr>
      </p:pic>
      <p:sp>
        <p:nvSpPr>
          <p:cNvPr id="2" name="Title 1"/>
          <p:cNvSpPr>
            <a:spLocks noGrp="1"/>
          </p:cNvSpPr>
          <p:nvPr>
            <p:ph type="ctrTitle"/>
          </p:nvPr>
        </p:nvSpPr>
        <p:spPr/>
        <p:txBody>
          <a:bodyPr/>
          <a:lstStyle/>
          <a:p>
            <a:r>
              <a:rPr lang="en-US" dirty="0" smtClean="0"/>
              <a:t>Electrical Principles &amp; Technologies</a:t>
            </a:r>
            <a:endParaRPr lang="en-US" dirty="0"/>
          </a:p>
        </p:txBody>
      </p:sp>
      <p:sp>
        <p:nvSpPr>
          <p:cNvPr id="3" name="Subtitle 2"/>
          <p:cNvSpPr>
            <a:spLocks noGrp="1"/>
          </p:cNvSpPr>
          <p:nvPr>
            <p:ph type="subTitle" idx="1"/>
          </p:nvPr>
        </p:nvSpPr>
        <p:spPr/>
        <p:txBody>
          <a:bodyPr/>
          <a:lstStyle/>
          <a:p>
            <a:r>
              <a:rPr lang="en-US" dirty="0" smtClean="0"/>
              <a:t>Unit D</a:t>
            </a:r>
          </a:p>
          <a:p>
            <a:r>
              <a:rPr lang="en-US" dirty="0" smtClean="0"/>
              <a:t>Redding 2016</a:t>
            </a:r>
            <a:endParaRPr lang="en-US" dirty="0"/>
          </a:p>
        </p:txBody>
      </p:sp>
    </p:spTree>
    <p:extLst>
      <p:ext uri="{BB962C8B-B14F-4D97-AF65-F5344CB8AC3E}">
        <p14:creationId xmlns:p14="http://schemas.microsoft.com/office/powerpoint/2010/main" val="4166787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Electricity Within a Circuit </a:t>
            </a:r>
          </a:p>
        </p:txBody>
      </p:sp>
      <p:sp>
        <p:nvSpPr>
          <p:cNvPr id="3" name="Content Placeholder 2"/>
          <p:cNvSpPr>
            <a:spLocks noGrp="1"/>
          </p:cNvSpPr>
          <p:nvPr>
            <p:ph idx="1"/>
          </p:nvPr>
        </p:nvSpPr>
        <p:spPr/>
        <p:txBody>
          <a:bodyPr/>
          <a:lstStyle/>
          <a:p>
            <a:pPr marL="0" indent="0">
              <a:buNone/>
            </a:pPr>
            <a:r>
              <a:rPr lang="en-US" b="1" i="1" dirty="0"/>
              <a:t>Rivers of Electricity </a:t>
            </a:r>
            <a:endParaRPr lang="en-US" dirty="0"/>
          </a:p>
          <a:p>
            <a:r>
              <a:rPr lang="en-US" dirty="0"/>
              <a:t>Electric circuits are often compared to water systems. Electric charge is like the water, as it flows (input) it makes changes in the energy that results (output). </a:t>
            </a:r>
            <a:r>
              <a:rPr lang="en-US" i="1" dirty="0"/>
              <a:t>Microcircuits </a:t>
            </a:r>
            <a:r>
              <a:rPr lang="en-US" dirty="0"/>
              <a:t>(Integrated Circuits) - </a:t>
            </a:r>
            <a:r>
              <a:rPr lang="en-US" i="1" dirty="0"/>
              <a:t>transistors </a:t>
            </a:r>
            <a:r>
              <a:rPr lang="en-US" dirty="0"/>
              <a:t>are used with three layers of specially treated silicon, with the middle layer (receiving a small voltage, allowing it to control the voltage in the outer layers, allowing them to </a:t>
            </a:r>
            <a:r>
              <a:rPr lang="en-US" i="1" dirty="0"/>
              <a:t>act as switches</a:t>
            </a:r>
            <a:r>
              <a:rPr lang="en-US" dirty="0"/>
              <a:t>. </a:t>
            </a:r>
            <a:endParaRPr lang="en-US" dirty="0" smtClean="0"/>
          </a:p>
          <a:p>
            <a:r>
              <a:rPr lang="en-US" b="1" i="1" dirty="0" smtClean="0"/>
              <a:t>Microcircuits </a:t>
            </a:r>
            <a:r>
              <a:rPr lang="en-US" b="1" i="1" dirty="0"/>
              <a:t>are made up of transistors </a:t>
            </a:r>
            <a:r>
              <a:rPr lang="en-US" dirty="0"/>
              <a:t>and resistors and are built on an extremely small scale. Integrated circuits put all of the components in one chip, reducing the size of the circuit. </a:t>
            </a:r>
          </a:p>
        </p:txBody>
      </p:sp>
    </p:spTree>
    <p:extLst>
      <p:ext uri="{BB962C8B-B14F-4D97-AF65-F5344CB8AC3E}">
        <p14:creationId xmlns:p14="http://schemas.microsoft.com/office/powerpoint/2010/main" val="3584080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3 - Resisting the Movement of Charge </a:t>
            </a:r>
          </a:p>
        </p:txBody>
      </p:sp>
      <p:sp>
        <p:nvSpPr>
          <p:cNvPr id="3" name="Content Placeholder 2"/>
          <p:cNvSpPr>
            <a:spLocks noGrp="1"/>
          </p:cNvSpPr>
          <p:nvPr>
            <p:ph idx="1"/>
          </p:nvPr>
        </p:nvSpPr>
        <p:spPr>
          <a:xfrm>
            <a:off x="1019234" y="2224439"/>
            <a:ext cx="5175504" cy="4050792"/>
          </a:xfrm>
        </p:spPr>
        <p:txBody>
          <a:bodyPr>
            <a:normAutofit/>
          </a:bodyPr>
          <a:lstStyle/>
          <a:p>
            <a:pPr marL="0" indent="0">
              <a:buNone/>
            </a:pPr>
            <a:r>
              <a:rPr lang="en-US" i="1" dirty="0"/>
              <a:t>Resistance </a:t>
            </a:r>
            <a:r>
              <a:rPr lang="en-US" dirty="0"/>
              <a:t>is a measure of how difficult it is for the electrons to flow through a conductor. Resistance also converts electric energy into other forms of energy. </a:t>
            </a:r>
            <a:endParaRPr lang="en-US" dirty="0" smtClean="0"/>
          </a:p>
          <a:p>
            <a:pPr marL="0" indent="0">
              <a:buNone/>
            </a:pPr>
            <a:r>
              <a:rPr lang="en-US" dirty="0" smtClean="0"/>
              <a:t>Generally</a:t>
            </a:r>
            <a:r>
              <a:rPr lang="en-US" dirty="0"/>
              <a:t>, it can be said that conductors have </a:t>
            </a:r>
            <a:r>
              <a:rPr lang="en-US" i="1" dirty="0"/>
              <a:t>low resistance </a:t>
            </a:r>
            <a:r>
              <a:rPr lang="en-US" dirty="0"/>
              <a:t>and insulators have </a:t>
            </a:r>
            <a:r>
              <a:rPr lang="en-US" i="1" dirty="0"/>
              <a:t>high resistance</a:t>
            </a:r>
            <a:r>
              <a:rPr lang="en-US" dirty="0"/>
              <a:t>. The standard unit for resistance is </a:t>
            </a:r>
            <a:r>
              <a:rPr lang="en-US" i="1" dirty="0"/>
              <a:t>ohm </a:t>
            </a:r>
            <a:r>
              <a:rPr lang="en-US" dirty="0"/>
              <a:t>(</a:t>
            </a:r>
            <a:r>
              <a:rPr lang="en-US" b="1" dirty="0"/>
              <a:t>Ώ</a:t>
            </a:r>
            <a:r>
              <a:rPr lang="en-US" dirty="0"/>
              <a:t>). </a:t>
            </a:r>
            <a:endParaRPr lang="en-US" dirty="0" smtClean="0"/>
          </a:p>
          <a:p>
            <a:pPr marL="0" indent="0">
              <a:buNone/>
            </a:pPr>
            <a:r>
              <a:rPr lang="en-US" dirty="0" smtClean="0"/>
              <a:t>Resistance </a:t>
            </a:r>
            <a:r>
              <a:rPr lang="en-US" dirty="0"/>
              <a:t>can be measured directly with an </a:t>
            </a:r>
            <a:r>
              <a:rPr lang="en-US" i="1" dirty="0"/>
              <a:t>ohmmeter</a:t>
            </a:r>
            <a:r>
              <a:rPr lang="en-US" dirty="0"/>
              <a:t>, but a </a:t>
            </a:r>
            <a:r>
              <a:rPr lang="en-US" i="1" dirty="0"/>
              <a:t>multi-meter </a:t>
            </a:r>
            <a:r>
              <a:rPr lang="en-US" dirty="0"/>
              <a:t>is used more often to measure resistance. </a:t>
            </a:r>
            <a:endParaRPr lang="en-US" dirty="0" smtClean="0"/>
          </a:p>
        </p:txBody>
      </p:sp>
      <p:pic>
        <p:nvPicPr>
          <p:cNvPr id="3076" name="Picture 4" descr="Image result for resis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7434" y="2614410"/>
            <a:ext cx="5671045" cy="2665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89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3 - Resisting the Movement of Charge </a:t>
            </a:r>
          </a:p>
        </p:txBody>
      </p:sp>
      <p:sp>
        <p:nvSpPr>
          <p:cNvPr id="3" name="Content Placeholder 2"/>
          <p:cNvSpPr>
            <a:spLocks noGrp="1"/>
          </p:cNvSpPr>
          <p:nvPr>
            <p:ph idx="1"/>
          </p:nvPr>
        </p:nvSpPr>
        <p:spPr/>
        <p:txBody>
          <a:bodyPr>
            <a:normAutofit lnSpcReduction="10000"/>
          </a:bodyPr>
          <a:lstStyle/>
          <a:p>
            <a:pPr marL="0" indent="0">
              <a:buNone/>
            </a:pPr>
            <a:r>
              <a:rPr lang="en-US" b="1" i="1" dirty="0"/>
              <a:t>Calculating Resistance </a:t>
            </a:r>
            <a:endParaRPr lang="en-US" dirty="0"/>
          </a:p>
          <a:p>
            <a:r>
              <a:rPr lang="en-US" dirty="0"/>
              <a:t>Electrical resistance is calculated by finding the ratio of the </a:t>
            </a:r>
            <a:r>
              <a:rPr lang="en-US" i="1" dirty="0"/>
              <a:t>voltage </a:t>
            </a:r>
            <a:r>
              <a:rPr lang="en-US" dirty="0"/>
              <a:t>across the load (V) to the </a:t>
            </a:r>
            <a:r>
              <a:rPr lang="en-US" i="1" dirty="0"/>
              <a:t>current </a:t>
            </a:r>
            <a:r>
              <a:rPr lang="en-US" dirty="0"/>
              <a:t>through the load (I). This is called </a:t>
            </a:r>
          </a:p>
          <a:p>
            <a:pPr marL="0" indent="0">
              <a:buNone/>
            </a:pPr>
            <a:r>
              <a:rPr lang="en-US" b="1" i="1" dirty="0" smtClean="0"/>
              <a:t>                                        Ohm’s </a:t>
            </a:r>
            <a:r>
              <a:rPr lang="en-US" b="1" i="1" dirty="0"/>
              <a:t>Law</a:t>
            </a:r>
            <a:r>
              <a:rPr lang="en-US" dirty="0"/>
              <a:t>. </a:t>
            </a:r>
            <a:r>
              <a:rPr lang="en-US" b="1" i="1" dirty="0"/>
              <a:t>R = V / I </a:t>
            </a:r>
            <a:endParaRPr lang="en-US" dirty="0"/>
          </a:p>
          <a:p>
            <a:r>
              <a:rPr lang="en-US" dirty="0"/>
              <a:t>The more resistance a substance has, the greater the energy gain it receives from the electrons that pass through it. Solutions can also be resistors. 'Lie detectors' are also special applications of resistance within the body (skin resistance, blood pressure and respiration). An increase in stress (usually associated with a lie) will improve conductivity and show a 'peak' in the recording device. </a:t>
            </a:r>
          </a:p>
          <a:p>
            <a:r>
              <a:rPr lang="en-US" dirty="0"/>
              <a:t>If the temperature of a resistor changes, the resistance changes as well (resistance is usually low when the resistor is cool, and as the temperature increases, so does resistance). </a:t>
            </a:r>
          </a:p>
          <a:p>
            <a:endParaRPr lang="en-US" dirty="0"/>
          </a:p>
        </p:txBody>
      </p:sp>
    </p:spTree>
    <p:extLst>
      <p:ext uri="{BB962C8B-B14F-4D97-AF65-F5344CB8AC3E}">
        <p14:creationId xmlns:p14="http://schemas.microsoft.com/office/powerpoint/2010/main" val="2525972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611" y="484632"/>
            <a:ext cx="10342637" cy="1609344"/>
          </a:xfrm>
        </p:spPr>
        <p:txBody>
          <a:bodyPr/>
          <a:lstStyle/>
          <a:p>
            <a:r>
              <a:rPr lang="en-US" dirty="0"/>
              <a:t>Resisting the Movement of Charge</a:t>
            </a:r>
          </a:p>
        </p:txBody>
      </p:sp>
      <p:sp>
        <p:nvSpPr>
          <p:cNvPr id="3" name="Content Placeholder 2"/>
          <p:cNvSpPr>
            <a:spLocks noGrp="1"/>
          </p:cNvSpPr>
          <p:nvPr>
            <p:ph idx="1"/>
          </p:nvPr>
        </p:nvSpPr>
        <p:spPr>
          <a:xfrm>
            <a:off x="1069848" y="2121408"/>
            <a:ext cx="5755955" cy="4050792"/>
          </a:xfrm>
        </p:spPr>
        <p:txBody>
          <a:bodyPr/>
          <a:lstStyle/>
          <a:p>
            <a:r>
              <a:rPr lang="en-US" b="1" i="1" dirty="0"/>
              <a:t>Model Problem - </a:t>
            </a:r>
            <a:r>
              <a:rPr lang="en-US" dirty="0"/>
              <a:t>Applying Ohm's Law - Sample textbook problems </a:t>
            </a:r>
            <a:r>
              <a:rPr lang="en-US" b="1" i="1" dirty="0"/>
              <a:t>p. 282 </a:t>
            </a:r>
            <a:endParaRPr lang="en-US" b="1" i="1" dirty="0" smtClean="0"/>
          </a:p>
          <a:p>
            <a:r>
              <a:rPr lang="en-US" b="1" i="1" dirty="0"/>
              <a:t>Resistors </a:t>
            </a:r>
            <a:r>
              <a:rPr lang="en-US" dirty="0"/>
              <a:t>Different resistors are used for different applications, especially in electronics. There are many styles, sizes and shapes. The major application for resistors is to control current or voltage to suit the specific needs of other electrical devices within the same circuit. The two most common resistors are the wire-wound and carbon-composition types. The colored strips on a resistor usually indicate the level of resistance and quality. 	</a:t>
            </a:r>
          </a:p>
          <a:p>
            <a:endParaRPr lang="en-US" dirty="0"/>
          </a:p>
        </p:txBody>
      </p:sp>
      <p:pic>
        <p:nvPicPr>
          <p:cNvPr id="4098" name="Picture 2" descr="Image result for resis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0502" y="1693227"/>
            <a:ext cx="4897282" cy="5028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795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69" y="484632"/>
            <a:ext cx="10316879" cy="1609344"/>
          </a:xfrm>
        </p:spPr>
        <p:txBody>
          <a:bodyPr/>
          <a:lstStyle/>
          <a:p>
            <a:r>
              <a:rPr lang="en-US" dirty="0"/>
              <a:t>Resisting the Movement of Charge</a:t>
            </a:r>
          </a:p>
        </p:txBody>
      </p:sp>
      <p:sp>
        <p:nvSpPr>
          <p:cNvPr id="5" name="Content Placeholder 4"/>
          <p:cNvSpPr>
            <a:spLocks noGrp="1"/>
          </p:cNvSpPr>
          <p:nvPr>
            <p:ph idx="1"/>
          </p:nvPr>
        </p:nvSpPr>
        <p:spPr/>
        <p:txBody>
          <a:bodyPr/>
          <a:lstStyle/>
          <a:p>
            <a:endParaRPr lang="en-US" dirty="0" smtClean="0"/>
          </a:p>
          <a:p>
            <a:r>
              <a:rPr lang="en-US" b="1" i="1" dirty="0"/>
              <a:t>Types of Circuits </a:t>
            </a:r>
            <a:endParaRPr lang="en-US" dirty="0"/>
          </a:p>
          <a:p>
            <a:r>
              <a:rPr lang="en-US" dirty="0" smtClean="0"/>
              <a:t>A </a:t>
            </a:r>
            <a:r>
              <a:rPr lang="en-US" i="1" dirty="0"/>
              <a:t>series circuit </a:t>
            </a:r>
            <a:r>
              <a:rPr lang="en-US" dirty="0"/>
              <a:t>provides only one path for the current to flow. </a:t>
            </a:r>
          </a:p>
          <a:p>
            <a:r>
              <a:rPr lang="en-US" dirty="0"/>
              <a:t>A </a:t>
            </a:r>
            <a:r>
              <a:rPr lang="en-US" i="1" dirty="0"/>
              <a:t>parallel circuit </a:t>
            </a:r>
            <a:r>
              <a:rPr lang="en-US" dirty="0"/>
              <a:t>provides multiple pathways. </a:t>
            </a:r>
          </a:p>
        </p:txBody>
      </p:sp>
      <p:pic>
        <p:nvPicPr>
          <p:cNvPr id="7" name="Content Placeholder 3"/>
          <p:cNvPicPr>
            <a:picLocks noChangeAspect="1"/>
          </p:cNvPicPr>
          <p:nvPr/>
        </p:nvPicPr>
        <p:blipFill rotWithShape="1">
          <a:blip r:embed="rId2"/>
          <a:srcRect l="16474" t="48740" r="14537" b="28054"/>
          <a:stretch/>
        </p:blipFill>
        <p:spPr>
          <a:xfrm>
            <a:off x="960376" y="4043966"/>
            <a:ext cx="10487291" cy="1983346"/>
          </a:xfrm>
          <a:prstGeom prst="rect">
            <a:avLst/>
          </a:prstGeom>
        </p:spPr>
      </p:pic>
    </p:spTree>
    <p:extLst>
      <p:ext uri="{BB962C8B-B14F-4D97-AF65-F5344CB8AC3E}">
        <p14:creationId xmlns:p14="http://schemas.microsoft.com/office/powerpoint/2010/main" val="1882246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611" y="484632"/>
            <a:ext cx="10342637" cy="1609344"/>
          </a:xfrm>
        </p:spPr>
        <p:txBody>
          <a:bodyPr/>
          <a:lstStyle/>
          <a:p>
            <a:r>
              <a:rPr lang="en-US" dirty="0"/>
              <a:t>Resisting the Movement of Charge</a:t>
            </a:r>
          </a:p>
        </p:txBody>
      </p:sp>
      <p:sp>
        <p:nvSpPr>
          <p:cNvPr id="3" name="Content Placeholder 2"/>
          <p:cNvSpPr>
            <a:spLocks noGrp="1"/>
          </p:cNvSpPr>
          <p:nvPr>
            <p:ph idx="1"/>
          </p:nvPr>
        </p:nvSpPr>
        <p:spPr>
          <a:xfrm>
            <a:off x="1069848" y="1854557"/>
            <a:ext cx="10058400" cy="4790941"/>
          </a:xfrm>
        </p:spPr>
        <p:txBody>
          <a:bodyPr>
            <a:normAutofit fontScale="92500" lnSpcReduction="20000"/>
          </a:bodyPr>
          <a:lstStyle/>
          <a:p>
            <a:pPr marL="0" indent="0">
              <a:buNone/>
            </a:pPr>
            <a:r>
              <a:rPr lang="en-US" b="1" i="1" dirty="0"/>
              <a:t>House Wiring </a:t>
            </a:r>
            <a:endParaRPr lang="en-US" dirty="0"/>
          </a:p>
          <a:p>
            <a:r>
              <a:rPr lang="en-US" dirty="0"/>
              <a:t>Practical wiring in the home uses parallel circuits. The voltage across each load is the same, and by turning on one appliance in the circuit, the energy will not be reduce to the other devices. </a:t>
            </a:r>
          </a:p>
          <a:p>
            <a:r>
              <a:rPr lang="en-US" dirty="0"/>
              <a:t>Caution – current through wires connected to the source increases whenever another branch in the circuit is closed. </a:t>
            </a:r>
          </a:p>
          <a:p>
            <a:pPr marL="0" indent="0">
              <a:buNone/>
            </a:pPr>
            <a:endParaRPr lang="en-US" i="1" dirty="0" smtClean="0"/>
          </a:p>
          <a:p>
            <a:pPr marL="0" indent="0">
              <a:buNone/>
            </a:pPr>
            <a:r>
              <a:rPr lang="en-US" i="1" dirty="0" smtClean="0"/>
              <a:t>Factors </a:t>
            </a:r>
            <a:r>
              <a:rPr lang="en-US" i="1" dirty="0"/>
              <a:t>that affect the Resistance of Wire </a:t>
            </a:r>
            <a:endParaRPr lang="en-US" dirty="0"/>
          </a:p>
          <a:p>
            <a:r>
              <a:rPr lang="en-US" b="1" i="1" dirty="0"/>
              <a:t>Factor </a:t>
            </a:r>
            <a:r>
              <a:rPr lang="en-US" dirty="0"/>
              <a:t>	</a:t>
            </a:r>
            <a:r>
              <a:rPr lang="en-US" dirty="0" smtClean="0"/>
              <a:t>		</a:t>
            </a:r>
            <a:r>
              <a:rPr lang="en-US" b="1" i="1" dirty="0" smtClean="0"/>
              <a:t>Effect </a:t>
            </a:r>
            <a:r>
              <a:rPr lang="en-US" dirty="0"/>
              <a:t>	</a:t>
            </a:r>
          </a:p>
          <a:p>
            <a:r>
              <a:rPr lang="en-US" i="1" dirty="0"/>
              <a:t>Length - </a:t>
            </a:r>
            <a:r>
              <a:rPr lang="en-US" dirty="0"/>
              <a:t>	</a:t>
            </a:r>
            <a:r>
              <a:rPr lang="en-US" dirty="0" smtClean="0"/>
              <a:t>		Resistance </a:t>
            </a:r>
            <a:r>
              <a:rPr lang="en-US" dirty="0"/>
              <a:t>increases with length 	</a:t>
            </a:r>
          </a:p>
          <a:p>
            <a:r>
              <a:rPr lang="en-US" i="1" dirty="0"/>
              <a:t>Cross-section area - </a:t>
            </a:r>
            <a:r>
              <a:rPr lang="en-US" dirty="0"/>
              <a:t>	</a:t>
            </a:r>
            <a:r>
              <a:rPr lang="en-US" dirty="0" smtClean="0"/>
              <a:t>	Resistance </a:t>
            </a:r>
            <a:r>
              <a:rPr lang="en-US" dirty="0"/>
              <a:t>decreases with area (gauge – AWG #) 	</a:t>
            </a:r>
          </a:p>
          <a:p>
            <a:r>
              <a:rPr lang="en-US" i="1" dirty="0"/>
              <a:t>Temperature - </a:t>
            </a:r>
            <a:r>
              <a:rPr lang="en-US" dirty="0"/>
              <a:t>	</a:t>
            </a:r>
            <a:r>
              <a:rPr lang="en-US" dirty="0" smtClean="0"/>
              <a:t>	As </a:t>
            </a:r>
            <a:r>
              <a:rPr lang="en-US" dirty="0"/>
              <a:t>temperature increases, resistance increases 	</a:t>
            </a:r>
          </a:p>
          <a:p>
            <a:r>
              <a:rPr lang="en-US" i="1" dirty="0"/>
              <a:t>Material - </a:t>
            </a:r>
            <a:r>
              <a:rPr lang="en-US" dirty="0"/>
              <a:t>	</a:t>
            </a:r>
            <a:r>
              <a:rPr lang="en-US" dirty="0" smtClean="0"/>
              <a:t>		Determined </a:t>
            </a:r>
            <a:r>
              <a:rPr lang="en-US" dirty="0"/>
              <a:t>by the structure of the </a:t>
            </a:r>
            <a:r>
              <a:rPr lang="en-US" dirty="0" smtClean="0"/>
              <a:t>atoms </a:t>
            </a:r>
            <a:r>
              <a:rPr lang="en-US" dirty="0"/>
              <a:t>	</a:t>
            </a:r>
          </a:p>
          <a:p>
            <a:endParaRPr lang="en-US" dirty="0"/>
          </a:p>
        </p:txBody>
      </p:sp>
    </p:spTree>
    <p:extLst>
      <p:ext uri="{BB962C8B-B14F-4D97-AF65-F5344CB8AC3E}">
        <p14:creationId xmlns:p14="http://schemas.microsoft.com/office/powerpoint/2010/main" val="745047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4 - The Energy Connection </a:t>
            </a:r>
          </a:p>
        </p:txBody>
      </p:sp>
      <p:sp>
        <p:nvSpPr>
          <p:cNvPr id="3" name="Content Placeholder 2"/>
          <p:cNvSpPr>
            <a:spLocks noGrp="1"/>
          </p:cNvSpPr>
          <p:nvPr>
            <p:ph idx="1"/>
          </p:nvPr>
        </p:nvSpPr>
        <p:spPr>
          <a:xfrm>
            <a:off x="1069848" y="2121408"/>
            <a:ext cx="6670355" cy="4050792"/>
          </a:xfrm>
        </p:spPr>
        <p:txBody>
          <a:bodyPr/>
          <a:lstStyle/>
          <a:p>
            <a:pPr marL="0" indent="0">
              <a:buNone/>
            </a:pPr>
            <a:r>
              <a:rPr lang="en-US" dirty="0"/>
              <a:t>The scientific definition of energy is </a:t>
            </a:r>
            <a:r>
              <a:rPr lang="en-US" i="1" dirty="0"/>
              <a:t>‘the ability to do work’</a:t>
            </a:r>
            <a:r>
              <a:rPr lang="en-US" dirty="0"/>
              <a:t>. </a:t>
            </a:r>
          </a:p>
          <a:p>
            <a:pPr marL="0" indent="0">
              <a:buNone/>
            </a:pPr>
            <a:r>
              <a:rPr lang="en-US" dirty="0"/>
              <a:t>The four most common forms of energy are: </a:t>
            </a:r>
          </a:p>
          <a:p>
            <a:pPr marL="0" indent="0">
              <a:buNone/>
            </a:pPr>
            <a:r>
              <a:rPr lang="en-US" i="1" dirty="0"/>
              <a:t>• chemical - potential or stored energy stored in chemicals, released when the chemicals react. </a:t>
            </a:r>
            <a:endParaRPr lang="en-US" dirty="0"/>
          </a:p>
          <a:p>
            <a:pPr marL="0" indent="0">
              <a:buNone/>
            </a:pPr>
            <a:r>
              <a:rPr lang="en-US" i="1" dirty="0"/>
              <a:t>• electrical - energy of charged particles, transferred when they travel from place to place. </a:t>
            </a:r>
            <a:endParaRPr lang="en-US" dirty="0"/>
          </a:p>
          <a:p>
            <a:pPr marL="0" indent="0">
              <a:buNone/>
            </a:pPr>
            <a:r>
              <a:rPr lang="en-US" i="1" dirty="0"/>
              <a:t>• mechanical - energy possessed by an object because of its motion or its potential to move. </a:t>
            </a:r>
            <a:endParaRPr lang="en-US" dirty="0"/>
          </a:p>
          <a:p>
            <a:pPr marL="0" indent="0">
              <a:buNone/>
            </a:pPr>
            <a:r>
              <a:rPr lang="en-US" i="1" dirty="0"/>
              <a:t>• thermal - kinetic energy of a substance </a:t>
            </a:r>
            <a:endParaRPr lang="en-US" dirty="0"/>
          </a:p>
        </p:txBody>
      </p:sp>
      <p:pic>
        <p:nvPicPr>
          <p:cNvPr id="5122" name="Picture 2" descr="Image result for work = force x dist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198" y="2121408"/>
            <a:ext cx="4743068" cy="3502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462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4 - The Energy Connection </a:t>
            </a:r>
          </a:p>
        </p:txBody>
      </p:sp>
      <p:sp>
        <p:nvSpPr>
          <p:cNvPr id="3" name="Content Placeholder 2"/>
          <p:cNvSpPr>
            <a:spLocks noGrp="1"/>
          </p:cNvSpPr>
          <p:nvPr>
            <p:ph idx="1"/>
          </p:nvPr>
        </p:nvSpPr>
        <p:spPr/>
        <p:txBody>
          <a:bodyPr>
            <a:normAutofit lnSpcReduction="10000"/>
          </a:bodyPr>
          <a:lstStyle/>
          <a:p>
            <a:pPr marL="0" indent="0">
              <a:buNone/>
            </a:pPr>
            <a:r>
              <a:rPr lang="en-US" b="1" dirty="0"/>
              <a:t>Electricity and Heat </a:t>
            </a:r>
            <a:endParaRPr lang="en-US" dirty="0"/>
          </a:p>
          <a:p>
            <a:r>
              <a:rPr lang="en-US" dirty="0"/>
              <a:t>A </a:t>
            </a:r>
            <a:r>
              <a:rPr lang="en-US" i="1" dirty="0"/>
              <a:t>thermocouple </a:t>
            </a:r>
            <a:r>
              <a:rPr lang="en-US" dirty="0"/>
              <a:t>is a device that can convert </a:t>
            </a:r>
            <a:r>
              <a:rPr lang="en-US" i="1" dirty="0"/>
              <a:t>thermal energy </a:t>
            </a:r>
            <a:r>
              <a:rPr lang="en-US" dirty="0"/>
              <a:t>into </a:t>
            </a:r>
            <a:r>
              <a:rPr lang="en-US" i="1" dirty="0"/>
              <a:t>electrical energy</a:t>
            </a:r>
            <a:r>
              <a:rPr lang="en-US" dirty="0"/>
              <a:t>. It consists of two different metals (bimetal) joined together that conduct heat at slightly different rates. When heated, the difference in conduction results in electricity flowing from one metal to the other. </a:t>
            </a:r>
            <a:endParaRPr lang="en-US" dirty="0" smtClean="0"/>
          </a:p>
          <a:p>
            <a:r>
              <a:rPr lang="en-US" dirty="0" smtClean="0"/>
              <a:t>Thermocouples </a:t>
            </a:r>
            <a:r>
              <a:rPr lang="en-US" dirty="0"/>
              <a:t>are useful for measuring temperatures in areas that are difficult to access or too hot for a regular liquid-filled thermometer. Ovens and heaters do the opposite. They convert electrical energy into thermal energy. </a:t>
            </a:r>
          </a:p>
          <a:p>
            <a:r>
              <a:rPr lang="en-US" dirty="0"/>
              <a:t>A </a:t>
            </a:r>
            <a:r>
              <a:rPr lang="en-US" i="1" dirty="0"/>
              <a:t>thermo-electric generator </a:t>
            </a:r>
            <a:r>
              <a:rPr lang="en-US" dirty="0"/>
              <a:t>is a device based on a thermocouple that converts heat directly into electricity without moving parts. Several thermocouples connected in a series is called a </a:t>
            </a:r>
            <a:r>
              <a:rPr lang="en-US" i="1" dirty="0"/>
              <a:t>thermopile</a:t>
            </a:r>
            <a:r>
              <a:rPr lang="en-US" dirty="0"/>
              <a:t>. Thermopiles are extremely reliable, low-maintenance devices and are often used in remote locations for emergency power generation. </a:t>
            </a:r>
          </a:p>
        </p:txBody>
      </p:sp>
    </p:spTree>
    <p:extLst>
      <p:ext uri="{BB962C8B-B14F-4D97-AF65-F5344CB8AC3E}">
        <p14:creationId xmlns:p14="http://schemas.microsoft.com/office/powerpoint/2010/main" val="1651231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4 - The Energy Connection </a:t>
            </a:r>
          </a:p>
        </p:txBody>
      </p:sp>
      <p:sp>
        <p:nvSpPr>
          <p:cNvPr id="3" name="Content Placeholder 2"/>
          <p:cNvSpPr>
            <a:spLocks noGrp="1"/>
          </p:cNvSpPr>
          <p:nvPr>
            <p:ph idx="1"/>
          </p:nvPr>
        </p:nvSpPr>
        <p:spPr>
          <a:xfrm>
            <a:off x="340963" y="1890793"/>
            <a:ext cx="11034793" cy="4308529"/>
          </a:xfrm>
        </p:spPr>
        <p:txBody>
          <a:bodyPr>
            <a:normAutofit fontScale="92500" lnSpcReduction="20000"/>
          </a:bodyPr>
          <a:lstStyle/>
          <a:p>
            <a:pPr marL="0" indent="0">
              <a:buNone/>
            </a:pPr>
            <a:r>
              <a:rPr lang="en-US" b="1" dirty="0"/>
              <a:t>Electricity to Motion </a:t>
            </a:r>
            <a:endParaRPr lang="en-US" dirty="0"/>
          </a:p>
          <a:p>
            <a:r>
              <a:rPr lang="en-US" dirty="0"/>
              <a:t>The </a:t>
            </a:r>
            <a:r>
              <a:rPr lang="en-US" i="1" dirty="0"/>
              <a:t>piezoelectric effect </a:t>
            </a:r>
            <a:r>
              <a:rPr lang="en-US" dirty="0"/>
              <a:t>produces sound by converting electricity into motion (vibrations). When a piezoelectric crystal, such as quartz, or Rochelle salt is connected to a potential difference, the crystal expands or contracts slightly. Material touching the crystal experiences pressure, creating sound waves or vibrations. </a:t>
            </a:r>
          </a:p>
          <a:p>
            <a:pPr marL="0" indent="0">
              <a:buNone/>
            </a:pPr>
            <a:r>
              <a:rPr lang="en-US" b="1" dirty="0"/>
              <a:t>Motion to Electricity </a:t>
            </a:r>
            <a:endParaRPr lang="en-US" dirty="0"/>
          </a:p>
          <a:p>
            <a:r>
              <a:rPr lang="en-US" dirty="0"/>
              <a:t>A barbeque spark lighter uses the </a:t>
            </a:r>
            <a:r>
              <a:rPr lang="en-US" i="1" dirty="0"/>
              <a:t>piezoelectric effect in reverse</a:t>
            </a:r>
            <a:r>
              <a:rPr lang="en-US" dirty="0"/>
              <a:t>. When a crystal or Rochelle salt is compressed or pulled, a potential difference is built up on the opposite sides of the crystal. Conductors then take this through a circuit to produce electric energy (a spark). </a:t>
            </a:r>
          </a:p>
          <a:p>
            <a:pPr marL="0" indent="0">
              <a:buNone/>
            </a:pPr>
            <a:r>
              <a:rPr lang="en-US" b="1" dirty="0"/>
              <a:t>Electricity to Light </a:t>
            </a:r>
            <a:endParaRPr lang="en-US" dirty="0"/>
          </a:p>
          <a:p>
            <a:r>
              <a:rPr lang="en-US" dirty="0"/>
              <a:t>An incandescent resistance filament (load) glows white-hot when electricity is passed through it. In fluorescent tubes a gas glows brightly and when crystals are struck together they can produce light. </a:t>
            </a:r>
            <a:r>
              <a:rPr lang="en-US" i="1" dirty="0"/>
              <a:t>LED’s </a:t>
            </a:r>
            <a:r>
              <a:rPr lang="en-US" dirty="0"/>
              <a:t>(light-emitting diodes) are solid –state components that use a fraction of the power. When connected to a semiconductor chip in the right direction, they will produce light and last for many years. </a:t>
            </a:r>
          </a:p>
        </p:txBody>
      </p:sp>
    </p:spTree>
    <p:extLst>
      <p:ext uri="{BB962C8B-B14F-4D97-AF65-F5344CB8AC3E}">
        <p14:creationId xmlns:p14="http://schemas.microsoft.com/office/powerpoint/2010/main" val="80953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4 - The Energy Connection </a:t>
            </a:r>
          </a:p>
        </p:txBody>
      </p:sp>
      <p:sp>
        <p:nvSpPr>
          <p:cNvPr id="3" name="Content Placeholder 2"/>
          <p:cNvSpPr>
            <a:spLocks noGrp="1"/>
          </p:cNvSpPr>
          <p:nvPr>
            <p:ph idx="1"/>
          </p:nvPr>
        </p:nvSpPr>
        <p:spPr/>
        <p:txBody>
          <a:bodyPr>
            <a:normAutofit/>
          </a:bodyPr>
          <a:lstStyle/>
          <a:p>
            <a:pPr marL="0" indent="0">
              <a:buNone/>
            </a:pPr>
            <a:r>
              <a:rPr lang="en-US" b="1" dirty="0"/>
              <a:t>Light to Electricity </a:t>
            </a:r>
            <a:endParaRPr lang="en-US" dirty="0"/>
          </a:p>
          <a:p>
            <a:r>
              <a:rPr lang="en-US" dirty="0"/>
              <a:t>Solar panels, containing photovoltaic cells can convert light into electrical energy. The </a:t>
            </a:r>
            <a:r>
              <a:rPr lang="en-US" i="1" dirty="0"/>
              <a:t>photovoltaic (PV) cells</a:t>
            </a:r>
            <a:r>
              <a:rPr lang="en-US" dirty="0"/>
              <a:t>, or solar cells, are made of semiconductor materials, such as silicon. </a:t>
            </a:r>
            <a:endParaRPr lang="en-US" dirty="0" smtClean="0"/>
          </a:p>
          <a:p>
            <a:r>
              <a:rPr lang="en-US" dirty="0" smtClean="0"/>
              <a:t>Certain animals, namely, the electric eel, can produce electric shock, to kill or stun prey. They have a special organ that contains specialized muscle cells called </a:t>
            </a:r>
            <a:r>
              <a:rPr lang="en-US" i="1" dirty="0" err="1" smtClean="0"/>
              <a:t>electroplaques</a:t>
            </a:r>
            <a:r>
              <a:rPr lang="en-US" dirty="0" smtClean="0"/>
              <a:t>. Each cell produces a small amount of electricity. When all the cells work together, a large amount of electricity is produce and used to help the eel survive. </a:t>
            </a:r>
            <a:endParaRPr lang="en-US" dirty="0"/>
          </a:p>
        </p:txBody>
      </p:sp>
    </p:spTree>
    <p:extLst>
      <p:ext uri="{BB962C8B-B14F-4D97-AF65-F5344CB8AC3E}">
        <p14:creationId xmlns:p14="http://schemas.microsoft.com/office/powerpoint/2010/main" val="169849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 </a:t>
            </a:r>
            <a:r>
              <a:rPr lang="en-US" dirty="0"/>
              <a:t>Topic 1 - Electric Charges </a:t>
            </a:r>
          </a:p>
        </p:txBody>
      </p:sp>
      <p:sp>
        <p:nvSpPr>
          <p:cNvPr id="3" name="Content Placeholder 2"/>
          <p:cNvSpPr>
            <a:spLocks noGrp="1"/>
          </p:cNvSpPr>
          <p:nvPr>
            <p:ph idx="1"/>
          </p:nvPr>
        </p:nvSpPr>
        <p:spPr/>
        <p:txBody>
          <a:bodyPr>
            <a:normAutofit/>
          </a:bodyPr>
          <a:lstStyle/>
          <a:p>
            <a:pPr marL="0" indent="0">
              <a:buNone/>
            </a:pPr>
            <a:r>
              <a:rPr lang="en-US" b="1" i="1" dirty="0" smtClean="0"/>
              <a:t>Producing </a:t>
            </a:r>
            <a:r>
              <a:rPr lang="en-US" b="1" i="1" dirty="0"/>
              <a:t>Charges </a:t>
            </a:r>
            <a:endParaRPr lang="en-US" dirty="0"/>
          </a:p>
          <a:p>
            <a:r>
              <a:rPr lang="en-US" dirty="0"/>
              <a:t>Materials that attract or repel other materials are said to be charged, or carry an electric charge. Charges, which can be detected by an electroscope, are produced when materials are rubbed, touched or moved together and then separated. </a:t>
            </a:r>
            <a:endParaRPr lang="en-US" dirty="0" smtClean="0"/>
          </a:p>
          <a:p>
            <a:r>
              <a:rPr lang="en-US" dirty="0" smtClean="0"/>
              <a:t>To </a:t>
            </a:r>
            <a:r>
              <a:rPr lang="en-US" dirty="0"/>
              <a:t>refer to charges as stationary or ‘static’, would be inaccurate, because the charges are moving. </a:t>
            </a:r>
            <a:r>
              <a:rPr lang="en-US" i="1" dirty="0"/>
              <a:t>‘Unbalanced charges’ </a:t>
            </a:r>
            <a:r>
              <a:rPr lang="en-US" dirty="0"/>
              <a:t>is a more accurate way of describing this electricity. The quantity of electric charge is measured in </a:t>
            </a:r>
            <a:r>
              <a:rPr lang="en-US" i="1" dirty="0"/>
              <a:t>coulombs</a:t>
            </a:r>
            <a:r>
              <a:rPr lang="en-US" dirty="0"/>
              <a:t>. 	</a:t>
            </a:r>
          </a:p>
          <a:p>
            <a:endParaRPr lang="en-US" dirty="0"/>
          </a:p>
        </p:txBody>
      </p:sp>
    </p:spTree>
    <p:extLst>
      <p:ext uri="{BB962C8B-B14F-4D97-AF65-F5344CB8AC3E}">
        <p14:creationId xmlns:p14="http://schemas.microsoft.com/office/powerpoint/2010/main" val="53131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5 - Portable Power </a:t>
            </a:r>
          </a:p>
        </p:txBody>
      </p:sp>
      <p:sp>
        <p:nvSpPr>
          <p:cNvPr id="3" name="Content Placeholder 2"/>
          <p:cNvSpPr>
            <a:spLocks noGrp="1"/>
          </p:cNvSpPr>
          <p:nvPr>
            <p:ph idx="1"/>
          </p:nvPr>
        </p:nvSpPr>
        <p:spPr/>
        <p:txBody>
          <a:bodyPr>
            <a:normAutofit lnSpcReduction="10000"/>
          </a:bodyPr>
          <a:lstStyle/>
          <a:p>
            <a:pPr marL="0" indent="0">
              <a:buNone/>
            </a:pPr>
            <a:r>
              <a:rPr lang="en-US" b="1" dirty="0"/>
              <a:t>Electrochemical Cells </a:t>
            </a:r>
            <a:endParaRPr lang="en-US" dirty="0"/>
          </a:p>
          <a:p>
            <a:r>
              <a:rPr lang="en-US" dirty="0"/>
              <a:t>Two metal </a:t>
            </a:r>
            <a:r>
              <a:rPr lang="en-US" i="1" dirty="0"/>
              <a:t>electrodes </a:t>
            </a:r>
            <a:r>
              <a:rPr lang="en-US" dirty="0"/>
              <a:t>are surrounded by an </a:t>
            </a:r>
            <a:r>
              <a:rPr lang="en-US" i="1" dirty="0"/>
              <a:t>electrolyte</a:t>
            </a:r>
            <a:r>
              <a:rPr lang="en-US" dirty="0"/>
              <a:t>. These cells supply a steady current. The chemical reaction in a cell releases free electrons, which travel from the negative terminal of the cell, through the device, which uses the electricity, and back to the positive terminal of the cell. The chemical reactions within the cell determine the potential difference (voltage) that the cell can create. Several cells connected in series produces a higher voltage, and is commonly referred to as a battery, which is a sealed case with only two terminals. </a:t>
            </a:r>
            <a:endParaRPr lang="en-US" dirty="0" smtClean="0"/>
          </a:p>
          <a:p>
            <a:r>
              <a:rPr lang="en-US" dirty="0"/>
              <a:t>A </a:t>
            </a:r>
            <a:r>
              <a:rPr lang="en-US" i="1" dirty="0"/>
              <a:t>primary cell </a:t>
            </a:r>
            <a:r>
              <a:rPr lang="en-US" dirty="0"/>
              <a:t>is one in which the reactions will not continue after the reactants are used up. </a:t>
            </a:r>
            <a:endParaRPr lang="en-US" dirty="0" smtClean="0"/>
          </a:p>
          <a:p>
            <a:r>
              <a:rPr lang="en-US" dirty="0"/>
              <a:t>A </a:t>
            </a:r>
            <a:r>
              <a:rPr lang="en-US" i="1" dirty="0"/>
              <a:t>secondary cell </a:t>
            </a:r>
            <a:r>
              <a:rPr lang="en-US" dirty="0"/>
              <a:t>uses chemical reactions, which can be reversed. These are referred to as rechargeable batteries. 	</a:t>
            </a:r>
          </a:p>
          <a:p>
            <a:endParaRPr lang="en-US" dirty="0"/>
          </a:p>
        </p:txBody>
      </p:sp>
    </p:spTree>
    <p:extLst>
      <p:ext uri="{BB962C8B-B14F-4D97-AF65-F5344CB8AC3E}">
        <p14:creationId xmlns:p14="http://schemas.microsoft.com/office/powerpoint/2010/main" val="552695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5 - Portable Power </a:t>
            </a:r>
          </a:p>
        </p:txBody>
      </p:sp>
      <p:sp>
        <p:nvSpPr>
          <p:cNvPr id="3" name="Content Placeholder 2"/>
          <p:cNvSpPr>
            <a:spLocks noGrp="1"/>
          </p:cNvSpPr>
          <p:nvPr>
            <p:ph sz="half" idx="1"/>
          </p:nvPr>
        </p:nvSpPr>
        <p:spPr/>
        <p:txBody>
          <a:bodyPr>
            <a:normAutofit fontScale="92500" lnSpcReduction="20000"/>
          </a:bodyPr>
          <a:lstStyle/>
          <a:p>
            <a:r>
              <a:rPr lang="en-US" i="1" dirty="0"/>
              <a:t>Wet cells </a:t>
            </a:r>
            <a:r>
              <a:rPr lang="en-US" dirty="0"/>
              <a:t>use a liquid electrolyte. Wet cells are 'wet', because the electrolyte is a </a:t>
            </a:r>
            <a:r>
              <a:rPr lang="en-US" dirty="0" smtClean="0"/>
              <a:t>liquid. </a:t>
            </a:r>
          </a:p>
          <a:p>
            <a:r>
              <a:rPr lang="en-US" dirty="0" smtClean="0"/>
              <a:t>Each </a:t>
            </a:r>
            <a:r>
              <a:rPr lang="en-US" dirty="0"/>
              <a:t>electrode (zinc and copper) reacts differently in the electrolyte. The acidic electrolyte eats away the zinc electrode, leaving behind electrons that give it a negative charge. </a:t>
            </a:r>
            <a:endParaRPr lang="en-US" dirty="0" smtClean="0"/>
          </a:p>
          <a:p>
            <a:r>
              <a:rPr lang="en-US" dirty="0" smtClean="0"/>
              <a:t>The </a:t>
            </a:r>
            <a:r>
              <a:rPr lang="en-US" dirty="0"/>
              <a:t>copper electrode is positive, but it is not eaten away. Electrons travel from the negative terminal (attached to the zinc electrode) through the device and on to the positive terminal (attached to the copper electrode). 	</a:t>
            </a:r>
          </a:p>
          <a:p>
            <a:endParaRPr lang="en-US" dirty="0"/>
          </a:p>
        </p:txBody>
      </p:sp>
      <p:sp>
        <p:nvSpPr>
          <p:cNvPr id="4" name="Content Placeholder 3"/>
          <p:cNvSpPr>
            <a:spLocks noGrp="1"/>
          </p:cNvSpPr>
          <p:nvPr>
            <p:ph sz="half" idx="2"/>
          </p:nvPr>
        </p:nvSpPr>
        <p:spPr/>
        <p:txBody>
          <a:bodyPr>
            <a:normAutofit fontScale="92500" lnSpcReduction="20000"/>
          </a:bodyPr>
          <a:lstStyle/>
          <a:p>
            <a:r>
              <a:rPr lang="en-US" i="1" dirty="0"/>
              <a:t>Dry cells </a:t>
            </a:r>
            <a:r>
              <a:rPr lang="en-US" dirty="0"/>
              <a:t>–the electricity-producing cells, referred to as 'batteries', are called dry cells, because the chemicals used in them are a paste. </a:t>
            </a:r>
            <a:endParaRPr lang="en-US" dirty="0" smtClean="0"/>
          </a:p>
          <a:p>
            <a:r>
              <a:rPr lang="en-US" dirty="0" smtClean="0"/>
              <a:t>The </a:t>
            </a:r>
            <a:r>
              <a:rPr lang="en-US" dirty="0"/>
              <a:t>dry cell is made up of two different metals, called electrodes in an electrolyte. An electrolyte is a paste or liquid that conducts electricity because it contains chemicals that form ions. </a:t>
            </a:r>
            <a:endParaRPr lang="en-US" dirty="0" smtClean="0"/>
          </a:p>
          <a:p>
            <a:r>
              <a:rPr lang="en-US" dirty="0" smtClean="0"/>
              <a:t>The </a:t>
            </a:r>
            <a:r>
              <a:rPr lang="en-US" dirty="0"/>
              <a:t>electrolyte reacts with the electrodes, making one electrode positive and the other negative. These electrodes are connected to the terminals. 	</a:t>
            </a:r>
          </a:p>
          <a:p>
            <a:endParaRPr lang="en-US" dirty="0"/>
          </a:p>
        </p:txBody>
      </p:sp>
    </p:spTree>
    <p:extLst>
      <p:ext uri="{BB962C8B-B14F-4D97-AF65-F5344CB8AC3E}">
        <p14:creationId xmlns:p14="http://schemas.microsoft.com/office/powerpoint/2010/main" val="2309458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5 - Portable Power </a:t>
            </a:r>
          </a:p>
        </p:txBody>
      </p:sp>
      <p:sp>
        <p:nvSpPr>
          <p:cNvPr id="3" name="Content Placeholder 2"/>
          <p:cNvSpPr>
            <a:spLocks noGrp="1"/>
          </p:cNvSpPr>
          <p:nvPr>
            <p:ph idx="1"/>
          </p:nvPr>
        </p:nvSpPr>
        <p:spPr/>
        <p:txBody>
          <a:bodyPr/>
          <a:lstStyle/>
          <a:p>
            <a:r>
              <a:rPr lang="en-US" dirty="0"/>
              <a:t>the cell. The reversed flow of electrons restores the reactants in the cell. The most common reactions that are efficient enough to be used for these types of cells are Nickel Oxide and Cadmium (Ni-Cad). The reactants are restored, but the electrodes will eventually wear out over time. 	</a:t>
            </a:r>
          </a:p>
          <a:p>
            <a:r>
              <a:rPr lang="en-US" dirty="0"/>
              <a:t>The tiny cells in a pacemaker can last from 5-12 years 	</a:t>
            </a:r>
          </a:p>
          <a:p>
            <a:pPr marL="0" indent="0">
              <a:buNone/>
            </a:pPr>
            <a:r>
              <a:rPr lang="en-US" b="1" dirty="0"/>
              <a:t>Fuel Cells </a:t>
            </a:r>
            <a:endParaRPr lang="en-US" dirty="0"/>
          </a:p>
          <a:p>
            <a:r>
              <a:rPr lang="en-US" dirty="0"/>
              <a:t>Fuel cells combine hydrogen and oxygen without combustion. Electricity, heat and pure water are the only by-products of the fuel cell’s reaction. They are 50-85% efficient. </a:t>
            </a:r>
          </a:p>
          <a:p>
            <a:r>
              <a:rPr lang="en-US" dirty="0"/>
              <a:t>World leader in fuel cell technology is a Canadian company Ballard Power Systems, in Burnaby, B.C. </a:t>
            </a:r>
          </a:p>
        </p:txBody>
      </p:sp>
    </p:spTree>
    <p:extLst>
      <p:ext uri="{BB962C8B-B14F-4D97-AF65-F5344CB8AC3E}">
        <p14:creationId xmlns:p14="http://schemas.microsoft.com/office/powerpoint/2010/main" val="2926720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8985" t="11399" r="15488" b="14481"/>
          <a:stretch/>
        </p:blipFill>
        <p:spPr>
          <a:xfrm>
            <a:off x="1043189" y="231819"/>
            <a:ext cx="9890974" cy="6290183"/>
          </a:xfrm>
          <a:prstGeom prst="rect">
            <a:avLst/>
          </a:prstGeom>
        </p:spPr>
      </p:pic>
    </p:spTree>
    <p:extLst>
      <p:ext uri="{BB962C8B-B14F-4D97-AF65-F5344CB8AC3E}">
        <p14:creationId xmlns:p14="http://schemas.microsoft.com/office/powerpoint/2010/main" val="1357277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7407" t="11972" r="15441" b="7201"/>
          <a:stretch/>
        </p:blipFill>
        <p:spPr>
          <a:xfrm>
            <a:off x="1073425" y="209842"/>
            <a:ext cx="9369288" cy="6340434"/>
          </a:xfrm>
          <a:prstGeom prst="rect">
            <a:avLst/>
          </a:prstGeom>
        </p:spPr>
      </p:pic>
    </p:spTree>
    <p:extLst>
      <p:ext uri="{BB962C8B-B14F-4D97-AF65-F5344CB8AC3E}">
        <p14:creationId xmlns:p14="http://schemas.microsoft.com/office/powerpoint/2010/main" val="1726111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6 - Generators and Motors </a:t>
            </a:r>
          </a:p>
        </p:txBody>
      </p:sp>
      <p:sp>
        <p:nvSpPr>
          <p:cNvPr id="3" name="Content Placeholder 2"/>
          <p:cNvSpPr>
            <a:spLocks noGrp="1"/>
          </p:cNvSpPr>
          <p:nvPr>
            <p:ph idx="1"/>
          </p:nvPr>
        </p:nvSpPr>
        <p:spPr/>
        <p:txBody>
          <a:bodyPr/>
          <a:lstStyle/>
          <a:p>
            <a:r>
              <a:rPr lang="en-US" dirty="0"/>
              <a:t>A device that converts mechanical energy (energy of motion – windmills, turbines, nuclear power, falling water, or tides) into electrical energy is called an </a:t>
            </a:r>
            <a:r>
              <a:rPr lang="en-US" i="1" dirty="0"/>
              <a:t>electric generator</a:t>
            </a:r>
            <a:r>
              <a:rPr lang="en-US" dirty="0"/>
              <a:t>. The operation of a generator depends on the relationship between electricity and magnetism. </a:t>
            </a:r>
          </a:p>
          <a:p>
            <a:pPr marL="0" indent="0">
              <a:buNone/>
            </a:pPr>
            <a:r>
              <a:rPr lang="en-US" b="1" dirty="0"/>
              <a:t>Electricity to Magnetism </a:t>
            </a:r>
            <a:endParaRPr lang="en-US" dirty="0"/>
          </a:p>
          <a:p>
            <a:r>
              <a:rPr lang="en-US" dirty="0"/>
              <a:t>Deflection of a compass needle using electrical current showed that there is a relationship between electricity and magnetism. Hans Christian </a:t>
            </a:r>
            <a:r>
              <a:rPr lang="en-US" dirty="0" err="1"/>
              <a:t>Oersted</a:t>
            </a:r>
            <a:r>
              <a:rPr lang="en-US" dirty="0"/>
              <a:t> found that the current created a magnetic field around the wire. </a:t>
            </a:r>
            <a:endParaRPr lang="en-US" dirty="0" smtClean="0"/>
          </a:p>
          <a:p>
            <a:r>
              <a:rPr lang="en-US" dirty="0" smtClean="0"/>
              <a:t>The </a:t>
            </a:r>
            <a:r>
              <a:rPr lang="en-US" dirty="0"/>
              <a:t>amount of needle deflection depended on how much electric current was flowing in the wire. When the current was reversed, the needle moved in the opposite direction. </a:t>
            </a:r>
          </a:p>
        </p:txBody>
      </p:sp>
    </p:spTree>
    <p:extLst>
      <p:ext uri="{BB962C8B-B14F-4D97-AF65-F5344CB8AC3E}">
        <p14:creationId xmlns:p14="http://schemas.microsoft.com/office/powerpoint/2010/main" val="40450574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6 - Generators and Motors </a:t>
            </a:r>
          </a:p>
        </p:txBody>
      </p:sp>
      <p:sp>
        <p:nvSpPr>
          <p:cNvPr id="3" name="Content Placeholder 2"/>
          <p:cNvSpPr>
            <a:spLocks noGrp="1"/>
          </p:cNvSpPr>
          <p:nvPr>
            <p:ph idx="1"/>
          </p:nvPr>
        </p:nvSpPr>
        <p:spPr>
          <a:xfrm>
            <a:off x="1069848" y="2121408"/>
            <a:ext cx="6541566" cy="4050792"/>
          </a:xfrm>
        </p:spPr>
        <p:txBody>
          <a:bodyPr/>
          <a:lstStyle/>
          <a:p>
            <a:r>
              <a:rPr lang="en-US" b="1" dirty="0"/>
              <a:t>Electromagnets </a:t>
            </a:r>
            <a:r>
              <a:rPr lang="en-US" dirty="0"/>
              <a:t>When a soft iron core is inserted into a coil of wire and a current is passed through the wire, a very strong temporary magnet is produced, called an electromagnet. </a:t>
            </a:r>
          </a:p>
          <a:p>
            <a:r>
              <a:rPr lang="en-US" dirty="0"/>
              <a:t>The strength of an electromagnet is affected by the … </a:t>
            </a:r>
          </a:p>
          <a:p>
            <a:r>
              <a:rPr lang="en-US" dirty="0" smtClean="0"/>
              <a:t>type </a:t>
            </a:r>
            <a:r>
              <a:rPr lang="en-US" dirty="0"/>
              <a:t>and size of core </a:t>
            </a:r>
          </a:p>
          <a:p>
            <a:r>
              <a:rPr lang="en-US" dirty="0" smtClean="0"/>
              <a:t>strength </a:t>
            </a:r>
            <a:r>
              <a:rPr lang="en-US" dirty="0"/>
              <a:t>of current </a:t>
            </a:r>
          </a:p>
          <a:p>
            <a:r>
              <a:rPr lang="en-US" dirty="0" smtClean="0"/>
              <a:t>number </a:t>
            </a:r>
            <a:r>
              <a:rPr lang="en-US" dirty="0"/>
              <a:t>of coils </a:t>
            </a:r>
          </a:p>
          <a:p>
            <a:pPr marL="0" indent="0">
              <a:buNone/>
            </a:pPr>
            <a:endParaRPr lang="en-US" dirty="0"/>
          </a:p>
        </p:txBody>
      </p:sp>
      <p:pic>
        <p:nvPicPr>
          <p:cNvPr id="6146" name="Picture 2" descr="Image result for Electromag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3963" y="2420230"/>
            <a:ext cx="2265653" cy="3029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3186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6 - Generators and Motors </a:t>
            </a:r>
          </a:p>
        </p:txBody>
      </p:sp>
      <p:sp>
        <p:nvSpPr>
          <p:cNvPr id="3" name="Content Placeholder 2"/>
          <p:cNvSpPr>
            <a:spLocks noGrp="1"/>
          </p:cNvSpPr>
          <p:nvPr>
            <p:ph idx="1"/>
          </p:nvPr>
        </p:nvSpPr>
        <p:spPr/>
        <p:txBody>
          <a:bodyPr/>
          <a:lstStyle/>
          <a:p>
            <a:pPr marL="0" indent="0">
              <a:buNone/>
            </a:pPr>
            <a:r>
              <a:rPr lang="en-US" b="1" dirty="0"/>
              <a:t>Magnetism to Electricity </a:t>
            </a:r>
            <a:r>
              <a:rPr lang="en-US" dirty="0"/>
              <a:t>Electric effects can also be created using a magnet. Michael Faraday (and Joseph Henry) discovered </a:t>
            </a:r>
            <a:r>
              <a:rPr lang="en-US" i="1" dirty="0"/>
              <a:t>electromagnetic induction </a:t>
            </a:r>
            <a:r>
              <a:rPr lang="en-US" dirty="0"/>
              <a:t>in 1831. M</a:t>
            </a:r>
            <a:r>
              <a:rPr lang="en-US" dirty="0" smtClean="0"/>
              <a:t>oving </a:t>
            </a:r>
            <a:r>
              <a:rPr lang="en-US" dirty="0"/>
              <a:t>a conducting wire through a magnetic field by moving it back and forth through the field, Faraday created the first electricity-producing generator, which could generate electrical current. </a:t>
            </a:r>
            <a:endParaRPr lang="en-US" dirty="0" smtClean="0"/>
          </a:p>
          <a:p>
            <a:pPr marL="0" indent="0">
              <a:buNone/>
            </a:pPr>
            <a:r>
              <a:rPr lang="en-US" dirty="0" smtClean="0"/>
              <a:t>Faraday </a:t>
            </a:r>
            <a:r>
              <a:rPr lang="en-US" dirty="0"/>
              <a:t>introduced terms such as ‘ion’, ‘electrode’, ‘cathode’, and ‘anode’ to science and invented the lines of magnetic force. The farad, a unit for measuring stored electric charge, was named after him. 	</a:t>
            </a:r>
          </a:p>
          <a:p>
            <a:endParaRPr lang="en-US" dirty="0"/>
          </a:p>
        </p:txBody>
      </p:sp>
    </p:spTree>
    <p:extLst>
      <p:ext uri="{BB962C8B-B14F-4D97-AF65-F5344CB8AC3E}">
        <p14:creationId xmlns:p14="http://schemas.microsoft.com/office/powerpoint/2010/main" val="36605856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6 - Generators and Motors </a:t>
            </a:r>
          </a:p>
        </p:txBody>
      </p:sp>
      <p:sp>
        <p:nvSpPr>
          <p:cNvPr id="3" name="Content Placeholder 2"/>
          <p:cNvSpPr>
            <a:spLocks noGrp="1"/>
          </p:cNvSpPr>
          <p:nvPr>
            <p:ph idx="1"/>
          </p:nvPr>
        </p:nvSpPr>
        <p:spPr/>
        <p:txBody>
          <a:bodyPr/>
          <a:lstStyle/>
          <a:p>
            <a:pPr marL="0" indent="0">
              <a:buNone/>
            </a:pPr>
            <a:r>
              <a:rPr lang="en-US" b="1" dirty="0"/>
              <a:t>What’s in a Generator? </a:t>
            </a:r>
            <a:endParaRPr lang="en-US" dirty="0"/>
          </a:p>
          <a:p>
            <a:r>
              <a:rPr lang="en-US" dirty="0"/>
              <a:t>An AC generator – the most common type – has a coil of wire rotating inside a stationary field magnet. The central axle of an AC generator has a loop of wire attached to two slip rings. The current is switched as the loops move up and down alternatively through the magnetic field. The slip rings conduct the alternating current to the circuit through the brushes (the brush and ring assembly allows the whole loop to spin freely). </a:t>
            </a:r>
          </a:p>
          <a:p>
            <a:r>
              <a:rPr lang="en-US" dirty="0"/>
              <a:t>The electricity produced by this type of generator is called </a:t>
            </a:r>
            <a:r>
              <a:rPr lang="en-US" i="1" dirty="0"/>
              <a:t>alternating current </a:t>
            </a:r>
            <a:r>
              <a:rPr lang="en-US" dirty="0"/>
              <a:t>because it changes </a:t>
            </a:r>
            <a:r>
              <a:rPr lang="en-US" dirty="0" smtClean="0"/>
              <a:t>direction In </a:t>
            </a:r>
            <a:r>
              <a:rPr lang="en-US" dirty="0"/>
              <a:t>large AC generators many loops of wire are wrapped around an large iron core. Massive coils of wire rotating in huge generators can produce enough electricity to power an entire city. </a:t>
            </a:r>
          </a:p>
        </p:txBody>
      </p:sp>
    </p:spTree>
    <p:extLst>
      <p:ext uri="{BB962C8B-B14F-4D97-AF65-F5344CB8AC3E}">
        <p14:creationId xmlns:p14="http://schemas.microsoft.com/office/powerpoint/2010/main" val="1744824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6 - Generators and Motors </a:t>
            </a:r>
          </a:p>
        </p:txBody>
      </p:sp>
      <p:sp>
        <p:nvSpPr>
          <p:cNvPr id="3" name="Content Placeholder 2"/>
          <p:cNvSpPr>
            <a:spLocks noGrp="1"/>
          </p:cNvSpPr>
          <p:nvPr>
            <p:ph idx="1"/>
          </p:nvPr>
        </p:nvSpPr>
        <p:spPr/>
        <p:txBody>
          <a:bodyPr/>
          <a:lstStyle/>
          <a:p>
            <a:r>
              <a:rPr lang="en-US" dirty="0"/>
              <a:t>A DC generator is much the same as a DC motor, and is often called a dynamo. The spinning armature produces the electricity (if electricity is passed through a DC generator, it will spin like a motor). </a:t>
            </a:r>
            <a:endParaRPr lang="en-US" dirty="0" smtClean="0"/>
          </a:p>
          <a:p>
            <a:r>
              <a:rPr lang="en-US" dirty="0" smtClean="0"/>
              <a:t>The </a:t>
            </a:r>
            <a:r>
              <a:rPr lang="en-US" dirty="0"/>
              <a:t>armature is connected to a split ring commutator which enables this type of generator to send current through a circuit in only one direction. </a:t>
            </a:r>
            <a:endParaRPr lang="en-US" dirty="0" smtClean="0"/>
          </a:p>
          <a:p>
            <a:r>
              <a:rPr lang="en-US" dirty="0" smtClean="0"/>
              <a:t>The </a:t>
            </a:r>
            <a:r>
              <a:rPr lang="en-US" dirty="0"/>
              <a:t>DC generator’s pulsating electricity is produced in one direction - referred to as </a:t>
            </a:r>
            <a:r>
              <a:rPr lang="en-US" i="1" dirty="0"/>
              <a:t>direct current </a:t>
            </a:r>
            <a:r>
              <a:rPr lang="en-US" dirty="0"/>
              <a:t>- and coincides with the spinning of the generator. </a:t>
            </a:r>
          </a:p>
        </p:txBody>
      </p:sp>
    </p:spTree>
    <p:extLst>
      <p:ext uri="{BB962C8B-B14F-4D97-AF65-F5344CB8AC3E}">
        <p14:creationId xmlns:p14="http://schemas.microsoft.com/office/powerpoint/2010/main" val="1386539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 </a:t>
            </a:r>
            <a:r>
              <a:rPr lang="en-US" dirty="0"/>
              <a:t>Topic 1 - Electric Charges </a:t>
            </a:r>
          </a:p>
        </p:txBody>
      </p:sp>
      <p:sp>
        <p:nvSpPr>
          <p:cNvPr id="3" name="Content Placeholder 2"/>
          <p:cNvSpPr>
            <a:spLocks noGrp="1"/>
          </p:cNvSpPr>
          <p:nvPr>
            <p:ph idx="1"/>
          </p:nvPr>
        </p:nvSpPr>
        <p:spPr/>
        <p:txBody>
          <a:bodyPr/>
          <a:lstStyle/>
          <a:p>
            <a:pPr marL="0" indent="0">
              <a:buNone/>
            </a:pPr>
            <a:r>
              <a:rPr lang="en-US" b="1" i="1" dirty="0" smtClean="0"/>
              <a:t>Making </a:t>
            </a:r>
            <a:r>
              <a:rPr lang="en-US" b="1" i="1" dirty="0"/>
              <a:t>Sense of Electrical Charges </a:t>
            </a:r>
            <a:endParaRPr lang="en-US" dirty="0"/>
          </a:p>
          <a:p>
            <a:r>
              <a:rPr lang="en-US" dirty="0"/>
              <a:t>Most objects have the same number of positive (proton) and negative (electron) charges. This makes them neutral (no charge). When there is a difference in the electrical charge, certain actions are predictable, because of </a:t>
            </a:r>
            <a:r>
              <a:rPr lang="en-US" i="1" dirty="0"/>
              <a:t>the Laws of Electrical Charges. </a:t>
            </a:r>
            <a:r>
              <a:rPr lang="en-US" dirty="0"/>
              <a:t>	</a:t>
            </a:r>
          </a:p>
          <a:p>
            <a:endParaRPr lang="en-US" dirty="0"/>
          </a:p>
        </p:txBody>
      </p:sp>
    </p:spTree>
    <p:extLst>
      <p:ext uri="{BB962C8B-B14F-4D97-AF65-F5344CB8AC3E}">
        <p14:creationId xmlns:p14="http://schemas.microsoft.com/office/powerpoint/2010/main" val="267817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6 - Generators and Motors </a:t>
            </a:r>
          </a:p>
        </p:txBody>
      </p:sp>
      <p:sp>
        <p:nvSpPr>
          <p:cNvPr id="3" name="Content Placeholder 2"/>
          <p:cNvSpPr>
            <a:spLocks noGrp="1"/>
          </p:cNvSpPr>
          <p:nvPr>
            <p:ph idx="1"/>
          </p:nvPr>
        </p:nvSpPr>
        <p:spPr/>
        <p:txBody>
          <a:bodyPr/>
          <a:lstStyle/>
          <a:p>
            <a:pPr marL="0" indent="0">
              <a:buNone/>
            </a:pPr>
            <a:r>
              <a:rPr lang="en-US" b="1" dirty="0"/>
              <a:t>Electric Motors: </a:t>
            </a:r>
            <a:endParaRPr lang="en-US" b="1" dirty="0" smtClean="0"/>
          </a:p>
          <a:p>
            <a:pPr marL="0" indent="0">
              <a:buNone/>
            </a:pPr>
            <a:r>
              <a:rPr lang="en-US" b="1" dirty="0" smtClean="0"/>
              <a:t>Electric </a:t>
            </a:r>
            <a:r>
              <a:rPr lang="en-US" b="1" dirty="0"/>
              <a:t>to Mechanical Energy </a:t>
            </a:r>
            <a:r>
              <a:rPr lang="en-US" dirty="0"/>
              <a:t>An electric motor is constructed in exactly the same way as a generator. Instead of producing electricity, it uses electrical energy to make a wire coil spins between the poles of a magnet. </a:t>
            </a:r>
            <a:endParaRPr lang="en-US" dirty="0" smtClean="0"/>
          </a:p>
          <a:p>
            <a:pPr marL="0" indent="0">
              <a:buNone/>
            </a:pPr>
            <a:r>
              <a:rPr lang="en-US" dirty="0" smtClean="0"/>
              <a:t>Current </a:t>
            </a:r>
            <a:r>
              <a:rPr lang="en-US" dirty="0"/>
              <a:t>flowing through the coils makes it an electromagnet, which is then affected by the laws of magnetic forces when it is in proximity to the field magnet. </a:t>
            </a:r>
            <a:r>
              <a:rPr lang="en-US" i="1" dirty="0"/>
              <a:t>Opposite poles attract and like poles repel</a:t>
            </a:r>
            <a:r>
              <a:rPr lang="en-US" dirty="0"/>
              <a:t>. All electric motors operate on this principle. 	</a:t>
            </a:r>
          </a:p>
          <a:p>
            <a:endParaRPr lang="en-US" dirty="0"/>
          </a:p>
        </p:txBody>
      </p:sp>
    </p:spTree>
    <p:extLst>
      <p:ext uri="{BB962C8B-B14F-4D97-AF65-F5344CB8AC3E}">
        <p14:creationId xmlns:p14="http://schemas.microsoft.com/office/powerpoint/2010/main" val="36487755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6 - Generators and Motors </a:t>
            </a:r>
          </a:p>
        </p:txBody>
      </p:sp>
      <p:sp>
        <p:nvSpPr>
          <p:cNvPr id="3" name="Content Placeholder 2"/>
          <p:cNvSpPr>
            <a:spLocks noGrp="1"/>
          </p:cNvSpPr>
          <p:nvPr>
            <p:ph idx="1"/>
          </p:nvPr>
        </p:nvSpPr>
        <p:spPr/>
        <p:txBody>
          <a:bodyPr>
            <a:normAutofit fontScale="92500"/>
          </a:bodyPr>
          <a:lstStyle/>
          <a:p>
            <a:pPr marL="0" indent="0">
              <a:buNone/>
            </a:pPr>
            <a:r>
              <a:rPr lang="en-US" b="1" dirty="0"/>
              <a:t>DC Motors </a:t>
            </a:r>
            <a:endParaRPr lang="en-US" dirty="0"/>
          </a:p>
          <a:p>
            <a:r>
              <a:rPr lang="en-US" dirty="0"/>
              <a:t>Faraday constructed the first motor. By coiling (copper) wire around a (iron) metal core a strong electromagnet can be made. When attached to an electrical source it will produce a strong magnetic field. To keep this electromagnet spinning in a magnetic field, the direction that the current is traveling through the coil must be switched. This is accomplished by with a gap, which allows the polarity of the electromagnet change just before it aligns with the permanent magnet. </a:t>
            </a:r>
          </a:p>
          <a:p>
            <a:r>
              <a:rPr lang="en-US" dirty="0"/>
              <a:t>DC motors use a commutator (a split ring that breaks the flow of electricity for a moment and then reverses the flow in the coil, when the contact is broken, so is the magnetic field) and brushes (contact points with the commutator) to reverse the flow of electricity through the magnetic field. The armature (the rotating shaft with the coil wrapped around it) continues to spin because of momentum, allowing the brushes to come into contact once again with the commutator. </a:t>
            </a:r>
          </a:p>
        </p:txBody>
      </p:sp>
    </p:spTree>
    <p:extLst>
      <p:ext uri="{BB962C8B-B14F-4D97-AF65-F5344CB8AC3E}">
        <p14:creationId xmlns:p14="http://schemas.microsoft.com/office/powerpoint/2010/main" val="35991673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6 - Generators and Motors </a:t>
            </a:r>
          </a:p>
        </p:txBody>
      </p:sp>
      <p:sp>
        <p:nvSpPr>
          <p:cNvPr id="3" name="Content Placeholder 2"/>
          <p:cNvSpPr>
            <a:spLocks noGrp="1"/>
          </p:cNvSpPr>
          <p:nvPr>
            <p:ph idx="1"/>
          </p:nvPr>
        </p:nvSpPr>
        <p:spPr/>
        <p:txBody>
          <a:bodyPr/>
          <a:lstStyle/>
          <a:p>
            <a:pPr marL="0" indent="0">
              <a:buNone/>
            </a:pPr>
            <a:r>
              <a:rPr lang="en-US" b="1" dirty="0"/>
              <a:t>AC Motors </a:t>
            </a:r>
            <a:endParaRPr lang="en-US" dirty="0"/>
          </a:p>
          <a:p>
            <a:r>
              <a:rPr lang="en-US" dirty="0"/>
              <a:t>AC motors have a rotating core, or rotor, made up of a ring of non-magnetic conducting wires connected at the ends and held in a laminated steel cylinder. Surrounding the rotor is a stationary component called a stator. The stator is a two-pole electromagnet. When the motor is turned on, the attraction and repulsion between the poles of the stator and the rotor cause the rotor to spin. </a:t>
            </a:r>
          </a:p>
        </p:txBody>
      </p:sp>
    </p:spTree>
    <p:extLst>
      <p:ext uri="{BB962C8B-B14F-4D97-AF65-F5344CB8AC3E}">
        <p14:creationId xmlns:p14="http://schemas.microsoft.com/office/powerpoint/2010/main" val="24912007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7 - Electricity in the Home </a:t>
            </a:r>
          </a:p>
        </p:txBody>
      </p:sp>
      <p:sp>
        <p:nvSpPr>
          <p:cNvPr id="3" name="Content Placeholder 2"/>
          <p:cNvSpPr>
            <a:spLocks noGrp="1"/>
          </p:cNvSpPr>
          <p:nvPr>
            <p:ph idx="1"/>
          </p:nvPr>
        </p:nvSpPr>
        <p:spPr/>
        <p:txBody>
          <a:bodyPr/>
          <a:lstStyle/>
          <a:p>
            <a:r>
              <a:rPr lang="en-US" b="1" dirty="0"/>
              <a:t>Transmission of Electricity through the Power Grid </a:t>
            </a:r>
            <a:r>
              <a:rPr lang="en-US" dirty="0"/>
              <a:t>Transformers are used to change the amount of voltage with hardly any energy loss. Voltage change is necessary because the most efficient way to transmit current over long distances is at high voltage and then reduced when it reaches its destination, where it will be used. 	</a:t>
            </a:r>
          </a:p>
          <a:p>
            <a:r>
              <a:rPr lang="en-US" dirty="0"/>
              <a:t>A </a:t>
            </a:r>
            <a:r>
              <a:rPr lang="en-US" i="1" dirty="0"/>
              <a:t>step-up transformer </a:t>
            </a:r>
            <a:r>
              <a:rPr lang="en-US" dirty="0"/>
              <a:t>increases voltage at the generating plant prior to distribution to the power grid over high voltage transmission lines, whereas, a </a:t>
            </a:r>
            <a:r>
              <a:rPr lang="en-US" i="1" dirty="0"/>
              <a:t>step-down transformer </a:t>
            </a:r>
            <a:r>
              <a:rPr lang="en-US" dirty="0"/>
              <a:t>reduces voltage just before entering your home. 	</a:t>
            </a:r>
          </a:p>
          <a:p>
            <a:endParaRPr lang="en-US" dirty="0"/>
          </a:p>
        </p:txBody>
      </p:sp>
    </p:spTree>
    <p:extLst>
      <p:ext uri="{BB962C8B-B14F-4D97-AF65-F5344CB8AC3E}">
        <p14:creationId xmlns:p14="http://schemas.microsoft.com/office/powerpoint/2010/main" val="22366439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7 - Electricity in the Home </a:t>
            </a:r>
          </a:p>
        </p:txBody>
      </p:sp>
      <p:sp>
        <p:nvSpPr>
          <p:cNvPr id="3" name="Content Placeholder 2"/>
          <p:cNvSpPr>
            <a:spLocks noGrp="1"/>
          </p:cNvSpPr>
          <p:nvPr>
            <p:ph idx="1"/>
          </p:nvPr>
        </p:nvSpPr>
        <p:spPr>
          <a:xfrm>
            <a:off x="579549" y="1803043"/>
            <a:ext cx="10548699" cy="4816698"/>
          </a:xfrm>
        </p:spPr>
        <p:txBody>
          <a:bodyPr>
            <a:normAutofit fontScale="92500" lnSpcReduction="20000"/>
          </a:bodyPr>
          <a:lstStyle/>
          <a:p>
            <a:pPr marL="0" indent="0">
              <a:buNone/>
            </a:pPr>
            <a:r>
              <a:rPr lang="en-US" b="1" dirty="0"/>
              <a:t>From the Grid into Your Home </a:t>
            </a:r>
            <a:endParaRPr lang="en-US" dirty="0"/>
          </a:p>
          <a:p>
            <a:r>
              <a:rPr lang="en-US" dirty="0"/>
              <a:t>Coming in contact with a power transmission line can prove to be deadly. By touching it, a short circuit can occur, because the electricity is trying to find a path to the ground - you can complete the circuit, and it may be fatal. Power needs to enter your home safely. Electrical power enters a meter </a:t>
            </a:r>
          </a:p>
          <a:p>
            <a:r>
              <a:rPr lang="en-US" dirty="0"/>
              <a:t>on the side of your house where electrical usage is recorded </a:t>
            </a:r>
            <a:r>
              <a:rPr lang="en-US" dirty="0" smtClean="0"/>
              <a:t>on </a:t>
            </a:r>
            <a:r>
              <a:rPr lang="en-US" dirty="0"/>
              <a:t>little dials 	</a:t>
            </a:r>
          </a:p>
          <a:p>
            <a:r>
              <a:rPr lang="en-US" dirty="0"/>
              <a:t>Power is then routed into the service panel </a:t>
            </a:r>
            <a:r>
              <a:rPr lang="en-US" dirty="0" smtClean="0"/>
              <a:t> </a:t>
            </a:r>
            <a:r>
              <a:rPr lang="en-US" i="1" dirty="0" smtClean="0"/>
              <a:t>(</a:t>
            </a:r>
            <a:r>
              <a:rPr lang="en-US" i="1" dirty="0"/>
              <a:t>usually in the basement). </a:t>
            </a:r>
            <a:endParaRPr lang="en-US" dirty="0"/>
          </a:p>
          <a:p>
            <a:r>
              <a:rPr lang="en-US" dirty="0"/>
              <a:t>The main circuit breaker </a:t>
            </a:r>
            <a:r>
              <a:rPr lang="en-US" dirty="0" smtClean="0"/>
              <a:t>shuts </a:t>
            </a:r>
            <a:r>
              <a:rPr lang="en-US" dirty="0"/>
              <a:t>off all the power in the house at once, in case of an overload. </a:t>
            </a:r>
          </a:p>
          <a:p>
            <a:r>
              <a:rPr lang="en-US" dirty="0"/>
              <a:t>The individual circuit breakers in the service panel </a:t>
            </a:r>
            <a:r>
              <a:rPr lang="en-US" dirty="0" smtClean="0"/>
              <a:t> control </a:t>
            </a:r>
            <a:r>
              <a:rPr lang="en-US" dirty="0"/>
              <a:t>the branch circuits, located throughout the entire house. </a:t>
            </a:r>
          </a:p>
          <a:p>
            <a:r>
              <a:rPr lang="en-US" dirty="0"/>
              <a:t>Each branch circuit is connected in parallel to wall plugs, lights and wall switches within a particular area of the house. 	</a:t>
            </a:r>
          </a:p>
          <a:p>
            <a:r>
              <a:rPr lang="en-US" dirty="0"/>
              <a:t>Each branch circuit is a series of 14 gauge electrical cables that contain: </a:t>
            </a:r>
          </a:p>
          <a:p>
            <a:pPr lvl="1"/>
            <a:r>
              <a:rPr lang="en-US" dirty="0"/>
              <a:t>2 </a:t>
            </a:r>
            <a:r>
              <a:rPr lang="en-US" i="1" dirty="0"/>
              <a:t>‘live’ </a:t>
            </a:r>
            <a:r>
              <a:rPr lang="en-US" dirty="0"/>
              <a:t>insulated wires (white – neutral; and black – hot); </a:t>
            </a:r>
          </a:p>
          <a:p>
            <a:pPr lvl="1"/>
            <a:r>
              <a:rPr lang="en-US" dirty="0" smtClean="0"/>
              <a:t>a </a:t>
            </a:r>
            <a:r>
              <a:rPr lang="en-US" i="1" dirty="0"/>
              <a:t>‘ground’ </a:t>
            </a:r>
            <a:r>
              <a:rPr lang="en-US" dirty="0"/>
              <a:t>wire (bare copper wire, or insulated green). 	</a:t>
            </a:r>
          </a:p>
          <a:p>
            <a:endParaRPr lang="en-US" dirty="0"/>
          </a:p>
        </p:txBody>
      </p:sp>
    </p:spTree>
    <p:extLst>
      <p:ext uri="{BB962C8B-B14F-4D97-AF65-F5344CB8AC3E}">
        <p14:creationId xmlns:p14="http://schemas.microsoft.com/office/powerpoint/2010/main" val="1407906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7 - Electricity in the Home </a:t>
            </a:r>
          </a:p>
        </p:txBody>
      </p:sp>
      <p:sp>
        <p:nvSpPr>
          <p:cNvPr id="3" name="Content Placeholder 2"/>
          <p:cNvSpPr>
            <a:spLocks noGrp="1"/>
          </p:cNvSpPr>
          <p:nvPr>
            <p:ph idx="1"/>
          </p:nvPr>
        </p:nvSpPr>
        <p:spPr/>
        <p:txBody>
          <a:bodyPr/>
          <a:lstStyle/>
          <a:p>
            <a:pPr marL="0" indent="0">
              <a:buNone/>
            </a:pPr>
            <a:r>
              <a:rPr lang="en-US" b="1" i="1" dirty="0"/>
              <a:t>Digital Devices </a:t>
            </a:r>
            <a:endParaRPr lang="en-US" dirty="0"/>
          </a:p>
          <a:p>
            <a:r>
              <a:rPr lang="en-US" dirty="0"/>
              <a:t>The four basic elements of a circuit are present in a microcircuit, as well as a normal electrical circuit, although they may be in different forms. Conductors are thin traces of copper, instead of wires. Resistors and lamps are similar, but the </a:t>
            </a:r>
            <a:r>
              <a:rPr lang="en-US" b="1" dirty="0"/>
              <a:t>switches </a:t>
            </a:r>
            <a:r>
              <a:rPr lang="en-US" dirty="0"/>
              <a:t>are very different. To process the digital information switches in microcircuits use ‘binary code’ – 0 and 1 - for on and off. </a:t>
            </a:r>
          </a:p>
          <a:p>
            <a:r>
              <a:rPr lang="en-US" dirty="0"/>
              <a:t>These </a:t>
            </a:r>
            <a:r>
              <a:rPr lang="en-US" b="1" i="1" dirty="0"/>
              <a:t>electronic digital switches are transistors </a:t>
            </a:r>
            <a:r>
              <a:rPr lang="en-US" dirty="0"/>
              <a:t>– </a:t>
            </a:r>
          </a:p>
          <a:p>
            <a:r>
              <a:rPr lang="en-US" dirty="0"/>
              <a:t>solid state components that are controlled by electronic signals. </a:t>
            </a:r>
          </a:p>
          <a:p>
            <a:r>
              <a:rPr lang="en-US" dirty="0"/>
              <a:t>The transistors can then control other signals. 	</a:t>
            </a:r>
          </a:p>
          <a:p>
            <a:endParaRPr lang="en-US" dirty="0"/>
          </a:p>
        </p:txBody>
      </p:sp>
    </p:spTree>
    <p:extLst>
      <p:ext uri="{BB962C8B-B14F-4D97-AF65-F5344CB8AC3E}">
        <p14:creationId xmlns:p14="http://schemas.microsoft.com/office/powerpoint/2010/main" val="51022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7 - Electricity in the Home </a:t>
            </a:r>
          </a:p>
        </p:txBody>
      </p:sp>
      <p:sp>
        <p:nvSpPr>
          <p:cNvPr id="3" name="Content Placeholder 2"/>
          <p:cNvSpPr>
            <a:spLocks noGrp="1"/>
          </p:cNvSpPr>
          <p:nvPr>
            <p:ph sz="half" idx="1"/>
          </p:nvPr>
        </p:nvSpPr>
        <p:spPr/>
        <p:txBody>
          <a:bodyPr>
            <a:normAutofit lnSpcReduction="10000"/>
          </a:bodyPr>
          <a:lstStyle/>
          <a:p>
            <a:pPr marL="0" indent="0">
              <a:buNone/>
            </a:pPr>
            <a:r>
              <a:rPr lang="en-US" b="1" i="1" dirty="0"/>
              <a:t>Measuring Electric Power </a:t>
            </a:r>
            <a:r>
              <a:rPr lang="en-US" dirty="0" err="1"/>
              <a:t>Power</a:t>
            </a:r>
            <a:r>
              <a:rPr lang="en-US" dirty="0"/>
              <a:t> is defined as energy per unit time. Electric power describes the amount of electric energy that is converted into other forms of energy (heat, light, sound, or motion) every second. The formula that is used is: </a:t>
            </a:r>
          </a:p>
          <a:p>
            <a:pPr marL="0" indent="0">
              <a:buNone/>
            </a:pPr>
            <a:r>
              <a:rPr lang="en-US" b="1" dirty="0"/>
              <a:t>Power (watts) = Energy (joules) / Time (seconds) </a:t>
            </a:r>
            <a:endParaRPr lang="en-US" dirty="0"/>
          </a:p>
          <a:p>
            <a:r>
              <a:rPr lang="en-US" dirty="0"/>
              <a:t>A </a:t>
            </a:r>
            <a:r>
              <a:rPr lang="en-US" i="1" dirty="0"/>
              <a:t>kilowatt </a:t>
            </a:r>
            <a:r>
              <a:rPr lang="en-US" dirty="0"/>
              <a:t>is 1000 watts. 		</a:t>
            </a:r>
          </a:p>
          <a:p>
            <a:r>
              <a:rPr lang="en-US" dirty="0"/>
              <a:t>The electrical power formula can be manipulated as follows to determine Power, Current or Voltage use: 	</a:t>
            </a:r>
          </a:p>
          <a:p>
            <a:endParaRPr lang="en-US" dirty="0"/>
          </a:p>
        </p:txBody>
      </p:sp>
      <p:pic>
        <p:nvPicPr>
          <p:cNvPr id="5" name="Content Placeholder 4"/>
          <p:cNvPicPr>
            <a:picLocks noGrp="1" noChangeAspect="1"/>
          </p:cNvPicPr>
          <p:nvPr>
            <p:ph sz="half" idx="2"/>
          </p:nvPr>
        </p:nvPicPr>
        <p:blipFill rotWithShape="1">
          <a:blip r:embed="rId2"/>
          <a:srcRect l="62527" t="31306" r="17699" b="23405"/>
          <a:stretch/>
        </p:blipFill>
        <p:spPr>
          <a:xfrm>
            <a:off x="7018987" y="1574563"/>
            <a:ext cx="3813048" cy="4909950"/>
          </a:xfrm>
          <a:prstGeom prst="rect">
            <a:avLst/>
          </a:prstGeom>
        </p:spPr>
      </p:pic>
    </p:spTree>
    <p:extLst>
      <p:ext uri="{BB962C8B-B14F-4D97-AF65-F5344CB8AC3E}">
        <p14:creationId xmlns:p14="http://schemas.microsoft.com/office/powerpoint/2010/main" val="350271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7 - Electricity in the Home </a:t>
            </a:r>
          </a:p>
        </p:txBody>
      </p:sp>
      <p:pic>
        <p:nvPicPr>
          <p:cNvPr id="4" name="Content Placeholder 3"/>
          <p:cNvPicPr>
            <a:picLocks noGrp="1" noChangeAspect="1"/>
          </p:cNvPicPr>
          <p:nvPr>
            <p:ph idx="1"/>
          </p:nvPr>
        </p:nvPicPr>
        <p:blipFill rotWithShape="1">
          <a:blip r:embed="rId2"/>
          <a:srcRect l="18977" t="39838" r="19361" b="20743"/>
          <a:stretch/>
        </p:blipFill>
        <p:spPr>
          <a:xfrm>
            <a:off x="1069848" y="2421228"/>
            <a:ext cx="9925557" cy="3567450"/>
          </a:xfrm>
          <a:prstGeom prst="rect">
            <a:avLst/>
          </a:prstGeom>
        </p:spPr>
      </p:pic>
    </p:spTree>
    <p:extLst>
      <p:ext uri="{BB962C8B-B14F-4D97-AF65-F5344CB8AC3E}">
        <p14:creationId xmlns:p14="http://schemas.microsoft.com/office/powerpoint/2010/main" val="3205026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7 - Electricity in the Home </a:t>
            </a:r>
          </a:p>
        </p:txBody>
      </p:sp>
      <p:sp>
        <p:nvSpPr>
          <p:cNvPr id="3" name="Content Placeholder 2"/>
          <p:cNvSpPr>
            <a:spLocks noGrp="1"/>
          </p:cNvSpPr>
          <p:nvPr>
            <p:ph sz="half" idx="1"/>
          </p:nvPr>
        </p:nvSpPr>
        <p:spPr/>
        <p:txBody>
          <a:bodyPr/>
          <a:lstStyle/>
          <a:p>
            <a:r>
              <a:rPr lang="en-US" b="1" dirty="0"/>
              <a:t>Power Rating </a:t>
            </a:r>
            <a:r>
              <a:rPr lang="en-US" dirty="0"/>
              <a:t>The power rating on an energy using device tells you how many joules of energy ( 1 W = 1J/s ) the device uses every second it is on. </a:t>
            </a:r>
          </a:p>
          <a:p>
            <a:r>
              <a:rPr lang="en-US" b="1" dirty="0"/>
              <a:t>ENERGUIDE </a:t>
            </a:r>
            <a:r>
              <a:rPr lang="en-US" dirty="0"/>
              <a:t>labels help consumers make comparisons of energy use, when purchasing large appliances. </a:t>
            </a:r>
          </a:p>
          <a:p>
            <a:r>
              <a:rPr lang="en-US" dirty="0"/>
              <a:t>Measuring energy inputs and energy outputs allows you to calculate the efficiency of devices and systems. 	</a:t>
            </a:r>
          </a:p>
          <a:p>
            <a:endParaRPr lang="en-US" dirty="0"/>
          </a:p>
        </p:txBody>
      </p:sp>
      <p:pic>
        <p:nvPicPr>
          <p:cNvPr id="6" name="Content Placeholder 5"/>
          <p:cNvPicPr>
            <a:picLocks noGrp="1" noChangeAspect="1"/>
          </p:cNvPicPr>
          <p:nvPr>
            <p:ph sz="half" idx="2"/>
          </p:nvPr>
        </p:nvPicPr>
        <p:blipFill rotWithShape="1">
          <a:blip r:embed="rId2"/>
          <a:srcRect l="55756" t="48169" r="17970" b="15697"/>
          <a:stretch/>
        </p:blipFill>
        <p:spPr>
          <a:xfrm>
            <a:off x="6542466" y="2351939"/>
            <a:ext cx="4737325" cy="3662881"/>
          </a:xfrm>
          <a:prstGeom prst="rect">
            <a:avLst/>
          </a:prstGeom>
        </p:spPr>
      </p:pic>
    </p:spTree>
    <p:extLst>
      <p:ext uri="{BB962C8B-B14F-4D97-AF65-F5344CB8AC3E}">
        <p14:creationId xmlns:p14="http://schemas.microsoft.com/office/powerpoint/2010/main" val="4206213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7 - Electricity in the Home </a:t>
            </a:r>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Electric Devices and Efficiency </a:t>
            </a:r>
            <a:endParaRPr lang="en-US" dirty="0"/>
          </a:p>
          <a:p>
            <a:r>
              <a:rPr lang="en-US" dirty="0"/>
              <a:t>Energy is neither created nor destroyed. It doesn't appear and then disappear, but is transformed from one form to another. Most of the energy transformed in a light bulb is wasted as heat. Known as the </a:t>
            </a:r>
            <a:r>
              <a:rPr lang="en-US" i="1" dirty="0"/>
              <a:t>Law of Conservation of Energy</a:t>
            </a:r>
            <a:r>
              <a:rPr lang="en-US" dirty="0"/>
              <a:t>, </a:t>
            </a:r>
            <a:r>
              <a:rPr lang="en-US" i="1" dirty="0"/>
              <a:t>no device is able to be 100% efficient in transforming energy</a:t>
            </a:r>
            <a:r>
              <a:rPr lang="en-US" dirty="0"/>
              <a:t>. Most often, the energy is lost, or dissipated as heat. Mechanical systems also dissipate energy to their surroundings, but not as obvious as the heat loss. Much of the dissipated energy is sound. </a:t>
            </a:r>
          </a:p>
          <a:p>
            <a:r>
              <a:rPr lang="en-US" dirty="0"/>
              <a:t>The efficiency of a device is the ratio of the useful energy that comes out of a device to the total energy that went in. The more input energy converted to output energy, the more efficient the device is. </a:t>
            </a:r>
          </a:p>
          <a:p>
            <a:pPr marL="0" indent="0">
              <a:buNone/>
            </a:pPr>
            <a:r>
              <a:rPr lang="en-US" b="1" i="1" dirty="0"/>
              <a:t>Efficiency ( % ) = </a:t>
            </a:r>
            <a:r>
              <a:rPr lang="en-US" b="1" i="1" u="sng" dirty="0"/>
              <a:t>useful energy output (J) </a:t>
            </a:r>
            <a:r>
              <a:rPr lang="en-US" b="1" i="1" dirty="0"/>
              <a:t>x 100% </a:t>
            </a:r>
            <a:endParaRPr lang="en-US" dirty="0"/>
          </a:p>
          <a:p>
            <a:pPr marL="0" indent="0">
              <a:buNone/>
            </a:pPr>
            <a:r>
              <a:rPr lang="en-US" b="1" i="1" dirty="0"/>
              <a:t>	</a:t>
            </a:r>
            <a:r>
              <a:rPr lang="en-US" b="1" i="1" dirty="0" smtClean="0"/>
              <a:t>	       total </a:t>
            </a:r>
            <a:r>
              <a:rPr lang="en-US" b="1" i="1" dirty="0"/>
              <a:t>input energy (J) </a:t>
            </a:r>
            <a:endParaRPr lang="en-US" b="1" i="1" dirty="0" smtClean="0"/>
          </a:p>
          <a:p>
            <a:r>
              <a:rPr lang="en-US" dirty="0" smtClean="0"/>
              <a:t>Comparing </a:t>
            </a:r>
            <a:r>
              <a:rPr lang="en-US" dirty="0"/>
              <a:t>efficiencies of devices by their energy cost and their environmental impact can be an important decision that can affect sustainability of our resources, by helping us to make better consumer choices. 	</a:t>
            </a:r>
          </a:p>
          <a:p>
            <a:endParaRPr lang="en-US" dirty="0"/>
          </a:p>
        </p:txBody>
      </p:sp>
    </p:spTree>
    <p:extLst>
      <p:ext uri="{BB962C8B-B14F-4D97-AF65-F5344CB8AC3E}">
        <p14:creationId xmlns:p14="http://schemas.microsoft.com/office/powerpoint/2010/main" val="3473212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 </a:t>
            </a:r>
            <a:r>
              <a:rPr lang="en-US" dirty="0"/>
              <a:t>Topic 1 - Electric Charges </a:t>
            </a:r>
          </a:p>
        </p:txBody>
      </p:sp>
      <p:sp>
        <p:nvSpPr>
          <p:cNvPr id="3" name="Content Placeholder 2"/>
          <p:cNvSpPr>
            <a:spLocks noGrp="1"/>
          </p:cNvSpPr>
          <p:nvPr>
            <p:ph idx="1"/>
          </p:nvPr>
        </p:nvSpPr>
        <p:spPr>
          <a:xfrm>
            <a:off x="862885" y="2121407"/>
            <a:ext cx="10265363" cy="4524091"/>
          </a:xfrm>
        </p:spPr>
        <p:txBody>
          <a:bodyPr>
            <a:normAutofit/>
          </a:bodyPr>
          <a:lstStyle/>
          <a:p>
            <a:pPr marL="0" indent="0">
              <a:buNone/>
            </a:pPr>
            <a:r>
              <a:rPr lang="en-US" b="1" i="1" dirty="0" smtClean="0"/>
              <a:t>Conductors</a:t>
            </a:r>
            <a:r>
              <a:rPr lang="en-US" b="1" i="1" dirty="0"/>
              <a:t>, Insulators, and In-Between </a:t>
            </a:r>
            <a:endParaRPr lang="en-US" dirty="0"/>
          </a:p>
          <a:p>
            <a:r>
              <a:rPr lang="en-US" dirty="0"/>
              <a:t>In </a:t>
            </a:r>
            <a:r>
              <a:rPr lang="en-US" i="1" dirty="0"/>
              <a:t>insulators </a:t>
            </a:r>
            <a:r>
              <a:rPr lang="en-US" dirty="0"/>
              <a:t>electrons are bonded closely to the </a:t>
            </a:r>
            <a:r>
              <a:rPr lang="en-US" dirty="0" smtClean="0"/>
              <a:t>nuclei, while </a:t>
            </a:r>
            <a:r>
              <a:rPr lang="en-US" dirty="0"/>
              <a:t>in </a:t>
            </a:r>
            <a:r>
              <a:rPr lang="en-US" i="1" dirty="0"/>
              <a:t>conductors</a:t>
            </a:r>
            <a:r>
              <a:rPr lang="en-US" dirty="0"/>
              <a:t>, the electrons are free to move easily. </a:t>
            </a:r>
            <a:endParaRPr lang="en-US" dirty="0" smtClean="0"/>
          </a:p>
          <a:p>
            <a:r>
              <a:rPr lang="en-US" dirty="0" smtClean="0"/>
              <a:t>Most </a:t>
            </a:r>
            <a:r>
              <a:rPr lang="en-US" dirty="0"/>
              <a:t>metals are conductors and non-metals are insulators. </a:t>
            </a:r>
            <a:endParaRPr lang="en-US" dirty="0" smtClean="0"/>
          </a:p>
          <a:p>
            <a:r>
              <a:rPr lang="en-US" dirty="0" smtClean="0"/>
              <a:t>A </a:t>
            </a:r>
            <a:r>
              <a:rPr lang="en-US" dirty="0"/>
              <a:t>special type of conductor, called a r</a:t>
            </a:r>
            <a:r>
              <a:rPr lang="en-US" i="1" dirty="0"/>
              <a:t>esistor </a:t>
            </a:r>
            <a:r>
              <a:rPr lang="en-US" dirty="0"/>
              <a:t>allows electrons to flow, but provides some </a:t>
            </a:r>
            <a:r>
              <a:rPr lang="en-US" dirty="0" smtClean="0"/>
              <a:t>resistance.</a:t>
            </a:r>
          </a:p>
          <a:p>
            <a:r>
              <a:rPr lang="en-US" i="1" dirty="0" smtClean="0"/>
              <a:t>Semiconductors </a:t>
            </a:r>
            <a:r>
              <a:rPr lang="en-US" dirty="0"/>
              <a:t>are almost perfect conductors - they have almost no resistance to electron flow. Silicon semiconductors are used extensively to make computer microchips. </a:t>
            </a:r>
            <a:endParaRPr lang="en-US" dirty="0" smtClean="0"/>
          </a:p>
          <a:p>
            <a:pPr lvl="1"/>
            <a:r>
              <a:rPr lang="en-US" dirty="0" smtClean="0"/>
              <a:t>The </a:t>
            </a:r>
            <a:r>
              <a:rPr lang="en-US" dirty="0"/>
              <a:t>largest obstacle is to get the semiconductor to work at reasonable temperatures for practical applications. </a:t>
            </a:r>
            <a:r>
              <a:rPr lang="en-US" i="1" dirty="0"/>
              <a:t>Superconductors </a:t>
            </a:r>
            <a:r>
              <a:rPr lang="en-US" dirty="0"/>
              <a:t>are materials that offer little, if any, resistance to the flow of electrons. </a:t>
            </a:r>
          </a:p>
        </p:txBody>
      </p:sp>
    </p:spTree>
    <p:extLst>
      <p:ext uri="{BB962C8B-B14F-4D97-AF65-F5344CB8AC3E}">
        <p14:creationId xmlns:p14="http://schemas.microsoft.com/office/powerpoint/2010/main" val="3787345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7 - Electricity in the Home </a:t>
            </a:r>
          </a:p>
        </p:txBody>
      </p:sp>
      <p:sp>
        <p:nvSpPr>
          <p:cNvPr id="3" name="Content Placeholder 2"/>
          <p:cNvSpPr>
            <a:spLocks noGrp="1"/>
          </p:cNvSpPr>
          <p:nvPr>
            <p:ph idx="1"/>
          </p:nvPr>
        </p:nvSpPr>
        <p:spPr>
          <a:xfrm>
            <a:off x="373487" y="1777285"/>
            <a:ext cx="11269014" cy="4752304"/>
          </a:xfrm>
        </p:spPr>
        <p:txBody>
          <a:bodyPr>
            <a:normAutofit fontScale="85000" lnSpcReduction="20000"/>
          </a:bodyPr>
          <a:lstStyle/>
          <a:p>
            <a:pPr marL="0" indent="0">
              <a:buNone/>
            </a:pPr>
            <a:r>
              <a:rPr lang="en-US" b="1" dirty="0"/>
              <a:t>Electrical Safety Pointers</a:t>
            </a:r>
            <a:r>
              <a:rPr lang="en-US" dirty="0"/>
              <a:t>... </a:t>
            </a:r>
          </a:p>
          <a:p>
            <a:pPr marL="0" indent="0">
              <a:buNone/>
            </a:pPr>
            <a:r>
              <a:rPr lang="en-US" dirty="0"/>
              <a:t>• Cover electrical outlets with child-proof covers if they are within reach of small children </a:t>
            </a:r>
          </a:p>
          <a:p>
            <a:pPr marL="0" indent="0">
              <a:buNone/>
            </a:pPr>
            <a:r>
              <a:rPr lang="en-US" dirty="0"/>
              <a:t>• Don't use devices that have a frayed or exposed power cord </a:t>
            </a:r>
          </a:p>
          <a:p>
            <a:pPr marL="0" indent="0">
              <a:buNone/>
            </a:pPr>
            <a:r>
              <a:rPr lang="en-US" dirty="0"/>
              <a:t>• Always unplug an electrical device before disassembling it </a:t>
            </a:r>
          </a:p>
          <a:p>
            <a:pPr marL="0" indent="0">
              <a:buNone/>
            </a:pPr>
            <a:r>
              <a:rPr lang="en-US" dirty="0"/>
              <a:t>• Don't put anything into an electrical outlet - except a proper plug for an electrical device </a:t>
            </a:r>
          </a:p>
          <a:p>
            <a:pPr marL="0" indent="0">
              <a:buNone/>
            </a:pPr>
            <a:r>
              <a:rPr lang="en-US" dirty="0"/>
              <a:t>• Don't overload an electrical circuit, by trying to operate too many devices at once </a:t>
            </a:r>
          </a:p>
          <a:p>
            <a:pPr marL="0" indent="0">
              <a:buNone/>
            </a:pPr>
            <a:r>
              <a:rPr lang="en-US" dirty="0"/>
              <a:t>• Don’t bypass safety precautions when you are in a hurry </a:t>
            </a:r>
          </a:p>
          <a:p>
            <a:pPr marL="0" indent="0">
              <a:buNone/>
            </a:pPr>
            <a:r>
              <a:rPr lang="en-US" dirty="0"/>
              <a:t>• Pull on the plug, not the wire </a:t>
            </a:r>
          </a:p>
          <a:p>
            <a:pPr marL="0" indent="0">
              <a:buNone/>
            </a:pPr>
            <a:r>
              <a:rPr lang="en-US" dirty="0"/>
              <a:t>• Never remove the third prong from a 3 prong plug </a:t>
            </a:r>
          </a:p>
          <a:p>
            <a:pPr marL="0" indent="0">
              <a:buNone/>
            </a:pPr>
            <a:r>
              <a:rPr lang="en-US" dirty="0" smtClean="0"/>
              <a:t>• </a:t>
            </a:r>
            <a:r>
              <a:rPr lang="en-US" dirty="0"/>
              <a:t>Never allow yourself to come into contact with anything that is touching live electrical wires. </a:t>
            </a:r>
          </a:p>
          <a:p>
            <a:pPr marL="0" indent="0">
              <a:buNone/>
            </a:pPr>
            <a:r>
              <a:rPr lang="en-US" dirty="0"/>
              <a:t>• Never use ungrounded or frayed 2 prong electrical cords outdoors </a:t>
            </a:r>
          </a:p>
          <a:p>
            <a:pPr marL="0" indent="0">
              <a:buNone/>
            </a:pPr>
            <a:r>
              <a:rPr lang="en-US" dirty="0"/>
              <a:t>• Do not operate electrical </a:t>
            </a:r>
            <a:r>
              <a:rPr lang="en-US" dirty="0" smtClean="0"/>
              <a:t>equipment </a:t>
            </a:r>
            <a:r>
              <a:rPr lang="en-US" dirty="0"/>
              <a:t>outdoors in the rain </a:t>
            </a:r>
          </a:p>
          <a:p>
            <a:pPr marL="0" indent="0">
              <a:buNone/>
            </a:pPr>
            <a:r>
              <a:rPr lang="en-US" dirty="0"/>
              <a:t>• Check before you dig – you could end up digging into electrical cables or wires for communication causing injury and disruption. 	</a:t>
            </a:r>
          </a:p>
          <a:p>
            <a:endParaRPr lang="en-US" dirty="0"/>
          </a:p>
        </p:txBody>
      </p:sp>
    </p:spTree>
    <p:extLst>
      <p:ext uri="{BB962C8B-B14F-4D97-AF65-F5344CB8AC3E}">
        <p14:creationId xmlns:p14="http://schemas.microsoft.com/office/powerpoint/2010/main" val="3729855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8 - Electricity Production and the Environment </a:t>
            </a:r>
          </a:p>
        </p:txBody>
      </p:sp>
      <p:pic>
        <p:nvPicPr>
          <p:cNvPr id="4" name="Content Placeholder 3"/>
          <p:cNvPicPr>
            <a:picLocks noGrp="1" noChangeAspect="1"/>
          </p:cNvPicPr>
          <p:nvPr>
            <p:ph idx="1"/>
          </p:nvPr>
        </p:nvPicPr>
        <p:blipFill rotWithShape="1">
          <a:blip r:embed="rId2"/>
          <a:srcRect l="20764" t="23626" r="18111" b="11206"/>
          <a:stretch/>
        </p:blipFill>
        <p:spPr>
          <a:xfrm>
            <a:off x="1970466" y="2093976"/>
            <a:ext cx="7598536" cy="4554679"/>
          </a:xfrm>
          <a:prstGeom prst="rect">
            <a:avLst/>
          </a:prstGeom>
        </p:spPr>
      </p:pic>
    </p:spTree>
    <p:extLst>
      <p:ext uri="{BB962C8B-B14F-4D97-AF65-F5344CB8AC3E}">
        <p14:creationId xmlns:p14="http://schemas.microsoft.com/office/powerpoint/2010/main" val="3076657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Electricity Production &amp;</a:t>
            </a:r>
            <a:r>
              <a:rPr lang="en-US" dirty="0" smtClean="0"/>
              <a:t> </a:t>
            </a:r>
            <a:r>
              <a:rPr lang="en-US" dirty="0"/>
              <a:t>the Environment </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Fossil Fuels Affect Land and Air </a:t>
            </a:r>
            <a:endParaRPr lang="en-US" dirty="0"/>
          </a:p>
          <a:p>
            <a:r>
              <a:rPr lang="en-US" dirty="0"/>
              <a:t>Coal is mined in Alberta in open pits, which are an eyesore, and disturb topsoil and vegetation. Underground mines produce ‘tailings’ which accumulate near the mine. Water seeps through these tailings and becomes acidic and contaminated. Fossil fuel reserves are decreasing, but with less reliance on these fuels we will be able to see a decrease in pollution. The burning of these fuels creates contaminants such as visible particles and invisible gases (SO</a:t>
            </a:r>
            <a:r>
              <a:rPr lang="en-US" baseline="30000" dirty="0"/>
              <a:t>2 </a:t>
            </a:r>
            <a:r>
              <a:rPr lang="en-US" dirty="0"/>
              <a:t>is one such gas). Electrostatic precipitators can remove most of the solid particles, but not the gases. Sulfur dioxide can be reduced by using scrubbers – which spray a water solution through the gas, making sulfuric acid, which is then collected and sold. Another gas produced is carbon dioxide CO</a:t>
            </a:r>
            <a:r>
              <a:rPr lang="en-US" baseline="30000" dirty="0"/>
              <a:t>2 </a:t>
            </a:r>
            <a:r>
              <a:rPr lang="en-US" dirty="0"/>
              <a:t>which is a greenhouse gas. Producing more of this naturally occurring gas helps the atmosphere trap more heat, leading to global warming. Some generating plants are switching to natural gas which burns a little cleaner. Finding ways to lower our dependence on fossil fuels and finding alternative fuel sources is a decision that will determine much of what our future environment will be like. </a:t>
            </a:r>
          </a:p>
        </p:txBody>
      </p:sp>
    </p:spTree>
    <p:extLst>
      <p:ext uri="{BB962C8B-B14F-4D97-AF65-F5344CB8AC3E}">
        <p14:creationId xmlns:p14="http://schemas.microsoft.com/office/powerpoint/2010/main" val="42645511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Electricity Production &amp; the Environment </a:t>
            </a:r>
          </a:p>
        </p:txBody>
      </p:sp>
      <p:sp>
        <p:nvSpPr>
          <p:cNvPr id="3" name="Content Placeholder 2"/>
          <p:cNvSpPr>
            <a:spLocks noGrp="1"/>
          </p:cNvSpPr>
          <p:nvPr>
            <p:ph idx="1"/>
          </p:nvPr>
        </p:nvSpPr>
        <p:spPr/>
        <p:txBody>
          <a:bodyPr/>
          <a:lstStyle/>
          <a:p>
            <a:pPr marL="0" indent="0">
              <a:buNone/>
            </a:pPr>
            <a:r>
              <a:rPr lang="en-US" b="1" dirty="0"/>
              <a:t>Electric Energy from Flowing Rivers </a:t>
            </a:r>
            <a:r>
              <a:rPr lang="en-US" dirty="0"/>
              <a:t>Hydro-electric plants use falling water (gravity), and pressure to generate electricity. Large dams raise the water above the power plant (which is usually built inside the dam), near the base. </a:t>
            </a:r>
          </a:p>
          <a:p>
            <a:r>
              <a:rPr lang="en-US" dirty="0"/>
              <a:t>A channel, called a penstock, directs the water (at high pressure) to a turbine. The turbine then converts mechanical energy to electrical </a:t>
            </a:r>
            <a:r>
              <a:rPr lang="en-US" dirty="0" err="1" smtClean="0"/>
              <a:t>ener</a:t>
            </a:r>
            <a:r>
              <a:rPr lang="en-US" dirty="0"/>
              <a:t>	</a:t>
            </a:r>
          </a:p>
          <a:p>
            <a:r>
              <a:rPr lang="en-US" dirty="0"/>
              <a:t>Although these hydro-electric plants appear to be doing no harm to the environment, the reservoir they have to create behind the dam, destroys habitat and displaces whoever lived in the area prior to the reservoir being created. When the submerged vegetation is decomposed, bacteria take up the oxygen supply in the water, methane gas can be produced, and aquatic species – such as fish, are affected when the oxygen levels drop. Other species take over and a new ecosystem can be created. </a:t>
            </a:r>
          </a:p>
        </p:txBody>
      </p:sp>
    </p:spTree>
    <p:extLst>
      <p:ext uri="{BB962C8B-B14F-4D97-AF65-F5344CB8AC3E}">
        <p14:creationId xmlns:p14="http://schemas.microsoft.com/office/powerpoint/2010/main" val="11360943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Electricity Production &amp; the Environment </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Energy from Atomic Reactions </a:t>
            </a:r>
            <a:r>
              <a:rPr lang="en-US" dirty="0"/>
              <a:t>Bombarding uranium atoms with tiny particles, called neutrons cause the uranium to split into two smaller atoms. </a:t>
            </a:r>
          </a:p>
          <a:p>
            <a:r>
              <a:rPr lang="en-US" dirty="0"/>
              <a:t>This is called nuclear fission. </a:t>
            </a:r>
          </a:p>
          <a:p>
            <a:r>
              <a:rPr lang="en-US" dirty="0"/>
              <a:t>The process creates a huge amount of energy which is used to generate electricity in a thermonuclear plant. 	</a:t>
            </a:r>
          </a:p>
          <a:p>
            <a:pPr marL="0" indent="0">
              <a:buNone/>
            </a:pPr>
            <a:r>
              <a:rPr lang="en-US" b="1" dirty="0"/>
              <a:t>Heating the Environment </a:t>
            </a:r>
            <a:endParaRPr lang="en-US" dirty="0"/>
          </a:p>
          <a:p>
            <a:r>
              <a:rPr lang="en-US" dirty="0"/>
              <a:t>All thermonuclear and thermo-electric-generating plants release thermal energy into the environment. 43% of the water used in the cooling process enters the environment. Thermal pollution occurs when this heated water is not cooled before it re-enters the water system. This overheated water can upset the life cycles of organisms in the water and be fatal because they cannot tolerate the sudden temperature change. The heated water also contains less oxygen. To reduce this type of pollution, plants are required to have holding ponds or towers which hold the water until it returns to normal levels. </a:t>
            </a:r>
          </a:p>
        </p:txBody>
      </p:sp>
    </p:spTree>
    <p:extLst>
      <p:ext uri="{BB962C8B-B14F-4D97-AF65-F5344CB8AC3E}">
        <p14:creationId xmlns:p14="http://schemas.microsoft.com/office/powerpoint/2010/main" val="21989989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Electricity Production &amp; the Environment </a:t>
            </a:r>
          </a:p>
        </p:txBody>
      </p:sp>
      <p:sp>
        <p:nvSpPr>
          <p:cNvPr id="3" name="Content Placeholder 2"/>
          <p:cNvSpPr>
            <a:spLocks noGrp="1"/>
          </p:cNvSpPr>
          <p:nvPr>
            <p:ph idx="1"/>
          </p:nvPr>
        </p:nvSpPr>
        <p:spPr/>
        <p:txBody>
          <a:bodyPr/>
          <a:lstStyle/>
          <a:p>
            <a:pPr marL="0" indent="0">
              <a:buNone/>
            </a:pPr>
            <a:r>
              <a:rPr lang="en-US" b="1" dirty="0"/>
              <a:t>Cogeneration </a:t>
            </a:r>
            <a:endParaRPr lang="en-US" dirty="0"/>
          </a:p>
          <a:p>
            <a:r>
              <a:rPr lang="en-US" dirty="0"/>
              <a:t>Cogeneration is the dual generation of electrical and thermal energy. The cogeneration systems usually are associated with industries, or commercial complexes. The cogeneration plant (like Poplar Creek Power Plant in Fort McMurray) provides electricity and heat or steam to the industry and may even sell excess electricity to the provincial power grid. </a:t>
            </a:r>
            <a:endParaRPr lang="en-US" dirty="0" smtClean="0"/>
          </a:p>
          <a:p>
            <a:r>
              <a:rPr lang="en-US" dirty="0"/>
              <a:t>Renewable resources like these alternative sources of energy can be replenished over and over again. Tree harvesting can also be renewed, but it takes a much longer period of time to renew this resource. They can also negatively affect the environment: Dams, wind farms and solar cell arrays can destroy large areas of ecological habitat; Tidal power plants can disrupt the habitat of fish and other marine life. </a:t>
            </a:r>
          </a:p>
        </p:txBody>
      </p:sp>
    </p:spTree>
    <p:extLst>
      <p:ext uri="{BB962C8B-B14F-4D97-AF65-F5344CB8AC3E}">
        <p14:creationId xmlns:p14="http://schemas.microsoft.com/office/powerpoint/2010/main" val="2608558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 </a:t>
            </a:r>
            <a:r>
              <a:rPr lang="en-US" dirty="0"/>
              <a:t>Topic 1 - Electric Charges </a:t>
            </a:r>
          </a:p>
        </p:txBody>
      </p:sp>
      <p:sp>
        <p:nvSpPr>
          <p:cNvPr id="3" name="Content Placeholder 2"/>
          <p:cNvSpPr>
            <a:spLocks noGrp="1"/>
          </p:cNvSpPr>
          <p:nvPr>
            <p:ph idx="1"/>
          </p:nvPr>
        </p:nvSpPr>
        <p:spPr/>
        <p:txBody>
          <a:bodyPr>
            <a:normAutofit lnSpcReduction="10000"/>
          </a:bodyPr>
          <a:lstStyle/>
          <a:p>
            <a:pPr marL="0" indent="0">
              <a:buNone/>
            </a:pPr>
            <a:r>
              <a:rPr lang="en-US" b="1" i="1" dirty="0" smtClean="0"/>
              <a:t>Neutralizing </a:t>
            </a:r>
            <a:r>
              <a:rPr lang="en-US" b="1" i="1" dirty="0"/>
              <a:t>Unbalanced Charges </a:t>
            </a:r>
            <a:endParaRPr lang="en-US" dirty="0"/>
          </a:p>
          <a:p>
            <a:r>
              <a:rPr lang="en-US" dirty="0"/>
              <a:t>Electrical Discharge is the movement of charges whenever an imbalance of charges occurs. The action results in neutralizing the objects. The over-charged electrons repel the electrons in the object and the positive protons attract the charged electrons causing a discharge or 'miniature lightning bolt'. There is now an electron balance. An ionizer can be used to neutralize charges on non-conductors. </a:t>
            </a:r>
          </a:p>
          <a:p>
            <a:pPr marL="0" indent="0">
              <a:buNone/>
            </a:pPr>
            <a:r>
              <a:rPr lang="en-US" b="1" dirty="0"/>
              <a:t>Preventing Electrostatic Buildup </a:t>
            </a:r>
            <a:endParaRPr lang="en-US" dirty="0"/>
          </a:p>
          <a:p>
            <a:r>
              <a:rPr lang="en-US" i="1" dirty="0"/>
              <a:t>‘Static cling’ </a:t>
            </a:r>
            <a:r>
              <a:rPr lang="en-US" dirty="0"/>
              <a:t>is a build-up of unbalanced charges on different materials. This build-up can be very costly because of the damage it can cause. </a:t>
            </a:r>
            <a:endParaRPr lang="en-US" dirty="0" smtClean="0"/>
          </a:p>
          <a:p>
            <a:r>
              <a:rPr lang="en-US" dirty="0" smtClean="0"/>
              <a:t>Anti-static </a:t>
            </a:r>
            <a:r>
              <a:rPr lang="en-US" dirty="0"/>
              <a:t>materials have to be used when handling charged objects, so that a discharge </a:t>
            </a:r>
            <a:r>
              <a:rPr lang="en-US" dirty="0" smtClean="0"/>
              <a:t>(which </a:t>
            </a:r>
            <a:r>
              <a:rPr lang="en-US" dirty="0"/>
              <a:t>could cause harm or damage) does not occur. </a:t>
            </a:r>
            <a:r>
              <a:rPr lang="en-US" dirty="0" smtClean="0"/>
              <a:t>Anti-static </a:t>
            </a:r>
            <a:r>
              <a:rPr lang="en-US" dirty="0"/>
              <a:t>sprays, coating or grounding strips. </a:t>
            </a:r>
          </a:p>
        </p:txBody>
      </p:sp>
    </p:spTree>
    <p:extLst>
      <p:ext uri="{BB962C8B-B14F-4D97-AF65-F5344CB8AC3E}">
        <p14:creationId xmlns:p14="http://schemas.microsoft.com/office/powerpoint/2010/main" val="1083704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p:spPr>
        <p:txBody>
          <a:bodyPr/>
          <a:lstStyle/>
          <a:p>
            <a:r>
              <a:rPr lang="en-US" dirty="0"/>
              <a:t>Topic 2 - Electricity Within a Circuit </a:t>
            </a:r>
          </a:p>
        </p:txBody>
      </p:sp>
      <p:sp>
        <p:nvSpPr>
          <p:cNvPr id="3" name="Content Placeholder 2"/>
          <p:cNvSpPr>
            <a:spLocks noGrp="1"/>
          </p:cNvSpPr>
          <p:nvPr>
            <p:ph idx="1"/>
          </p:nvPr>
        </p:nvSpPr>
        <p:spPr>
          <a:xfrm>
            <a:off x="605307" y="2121407"/>
            <a:ext cx="6645499" cy="4472575"/>
          </a:xfrm>
        </p:spPr>
        <p:txBody>
          <a:bodyPr>
            <a:normAutofit fontScale="92500" lnSpcReduction="10000"/>
          </a:bodyPr>
          <a:lstStyle/>
          <a:p>
            <a:pPr marL="0" indent="0">
              <a:buNone/>
            </a:pPr>
            <a:r>
              <a:rPr lang="en-US" b="1" i="1" dirty="0"/>
              <a:t>Circuit Elements and Diagrams </a:t>
            </a:r>
            <a:endParaRPr lang="en-US" dirty="0"/>
          </a:p>
          <a:p>
            <a:r>
              <a:rPr lang="en-US" dirty="0"/>
              <a:t>A circuit is a pathway that allows the flow of electricity. Most electrical circuits use wires (as conductors), although others may use gases, other fluids or materials. All circuit diagrams have four basic parts: </a:t>
            </a:r>
          </a:p>
          <a:p>
            <a:pPr marL="0" indent="0">
              <a:buNone/>
            </a:pPr>
            <a:r>
              <a:rPr lang="en-US" dirty="0"/>
              <a:t>• </a:t>
            </a:r>
            <a:r>
              <a:rPr lang="en-US" i="1" dirty="0"/>
              <a:t>source </a:t>
            </a:r>
            <a:r>
              <a:rPr lang="en-US" dirty="0"/>
              <a:t>- provides energy and a supply of electrons for the circuit … Battery </a:t>
            </a:r>
          </a:p>
          <a:p>
            <a:pPr marL="0" indent="0">
              <a:buNone/>
            </a:pPr>
            <a:r>
              <a:rPr lang="en-US" dirty="0"/>
              <a:t>• </a:t>
            </a:r>
            <a:r>
              <a:rPr lang="en-US" i="1" dirty="0"/>
              <a:t>conductor </a:t>
            </a:r>
            <a:r>
              <a:rPr lang="en-US" dirty="0"/>
              <a:t>- provides a path for the current …Wires </a:t>
            </a:r>
          </a:p>
          <a:p>
            <a:pPr marL="0" indent="0">
              <a:buNone/>
            </a:pPr>
            <a:r>
              <a:rPr lang="en-US" dirty="0"/>
              <a:t>• </a:t>
            </a:r>
            <a:r>
              <a:rPr lang="en-US" i="1" dirty="0"/>
              <a:t>switching mechanism </a:t>
            </a:r>
            <a:r>
              <a:rPr lang="en-US" dirty="0"/>
              <a:t>- controls the current flow, turning it off and on, or directing it to different parts of the circuit …Switch </a:t>
            </a:r>
          </a:p>
          <a:p>
            <a:pPr marL="0" indent="0">
              <a:buNone/>
            </a:pPr>
            <a:r>
              <a:rPr lang="en-US" dirty="0"/>
              <a:t>• </a:t>
            </a:r>
            <a:r>
              <a:rPr lang="en-US" i="1" dirty="0"/>
              <a:t>load </a:t>
            </a:r>
            <a:r>
              <a:rPr lang="en-US" dirty="0"/>
              <a:t>- converts electrical energy into another form of energy … Bulb 		</a:t>
            </a:r>
          </a:p>
          <a:p>
            <a:endParaRPr lang="en-US" dirty="0"/>
          </a:p>
        </p:txBody>
      </p:sp>
      <p:pic>
        <p:nvPicPr>
          <p:cNvPr id="5" name="Picture 4"/>
          <p:cNvPicPr>
            <a:picLocks noChangeAspect="1"/>
          </p:cNvPicPr>
          <p:nvPr/>
        </p:nvPicPr>
        <p:blipFill rotWithShape="1">
          <a:blip r:embed="rId2"/>
          <a:srcRect l="65409" t="27245" r="13013" b="32438"/>
          <a:stretch/>
        </p:blipFill>
        <p:spPr>
          <a:xfrm>
            <a:off x="7418231" y="1661375"/>
            <a:ext cx="4058139" cy="4262907"/>
          </a:xfrm>
          <a:prstGeom prst="rect">
            <a:avLst/>
          </a:prstGeom>
        </p:spPr>
      </p:pic>
    </p:spTree>
    <p:extLst>
      <p:ext uri="{BB962C8B-B14F-4D97-AF65-F5344CB8AC3E}">
        <p14:creationId xmlns:p14="http://schemas.microsoft.com/office/powerpoint/2010/main" val="2803327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Electricity Within a Circuit </a:t>
            </a:r>
          </a:p>
        </p:txBody>
      </p:sp>
      <p:sp>
        <p:nvSpPr>
          <p:cNvPr id="3" name="Content Placeholder 2"/>
          <p:cNvSpPr>
            <a:spLocks noGrp="1"/>
          </p:cNvSpPr>
          <p:nvPr>
            <p:ph idx="1"/>
          </p:nvPr>
        </p:nvSpPr>
        <p:spPr/>
        <p:txBody>
          <a:bodyPr/>
          <a:lstStyle/>
          <a:p>
            <a:pPr marL="0" indent="0">
              <a:buNone/>
            </a:pPr>
            <a:r>
              <a:rPr lang="en-US" dirty="0"/>
              <a:t>A drawing made with these symbols is called a </a:t>
            </a:r>
            <a:r>
              <a:rPr lang="en-US" i="1" dirty="0"/>
              <a:t>schematic </a:t>
            </a:r>
            <a:r>
              <a:rPr lang="en-US" dirty="0"/>
              <a:t>or schematic diagram. </a:t>
            </a:r>
          </a:p>
          <a:p>
            <a:pPr marL="0" indent="0">
              <a:buNone/>
            </a:pPr>
            <a:r>
              <a:rPr lang="en-US" dirty="0"/>
              <a:t>The rules to follow when making schematic diagrams: </a:t>
            </a:r>
          </a:p>
          <a:p>
            <a:r>
              <a:rPr lang="en-US" dirty="0" smtClean="0"/>
              <a:t>Use </a:t>
            </a:r>
            <a:r>
              <a:rPr lang="en-US" dirty="0"/>
              <a:t>a pencil and ruler on graph or unlined paper </a:t>
            </a:r>
          </a:p>
          <a:p>
            <a:r>
              <a:rPr lang="en-US" dirty="0" smtClean="0"/>
              <a:t>Place </a:t>
            </a:r>
            <a:r>
              <a:rPr lang="en-US" dirty="0"/>
              <a:t>the components in a rectangular or square arrangement </a:t>
            </a:r>
          </a:p>
          <a:p>
            <a:r>
              <a:rPr lang="en-US" dirty="0" smtClean="0"/>
              <a:t>Conducting </a:t>
            </a:r>
            <a:r>
              <a:rPr lang="en-US" dirty="0"/>
              <a:t>lines should be straight with ‘right-angled’ corners </a:t>
            </a:r>
          </a:p>
          <a:p>
            <a:r>
              <a:rPr lang="en-US" dirty="0" smtClean="0"/>
              <a:t>Do </a:t>
            </a:r>
            <a:r>
              <a:rPr lang="en-US" dirty="0"/>
              <a:t>not cross conductors </a:t>
            </a:r>
          </a:p>
          <a:p>
            <a:r>
              <a:rPr lang="en-US" dirty="0" smtClean="0"/>
              <a:t>Be </a:t>
            </a:r>
            <a:r>
              <a:rPr lang="en-US" dirty="0"/>
              <a:t>neat and make the sizes of the symbols consistent and easy to see </a:t>
            </a:r>
          </a:p>
          <a:p>
            <a:endParaRPr lang="en-US" dirty="0"/>
          </a:p>
        </p:txBody>
      </p:sp>
    </p:spTree>
    <p:extLst>
      <p:ext uri="{BB962C8B-B14F-4D97-AF65-F5344CB8AC3E}">
        <p14:creationId xmlns:p14="http://schemas.microsoft.com/office/powerpoint/2010/main" val="1039767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Electricity Within a Circuit </a:t>
            </a:r>
          </a:p>
        </p:txBody>
      </p:sp>
      <p:sp>
        <p:nvSpPr>
          <p:cNvPr id="3" name="Content Placeholder 2"/>
          <p:cNvSpPr>
            <a:spLocks noGrp="1"/>
          </p:cNvSpPr>
          <p:nvPr>
            <p:ph idx="1"/>
          </p:nvPr>
        </p:nvSpPr>
        <p:spPr>
          <a:xfrm>
            <a:off x="1069848" y="2121408"/>
            <a:ext cx="6863538" cy="4050792"/>
          </a:xfrm>
        </p:spPr>
        <p:txBody>
          <a:bodyPr/>
          <a:lstStyle/>
          <a:p>
            <a:pPr marL="0" indent="0">
              <a:buNone/>
            </a:pPr>
            <a:r>
              <a:rPr lang="en-US" b="1" i="1" dirty="0"/>
              <a:t>Measuring Current </a:t>
            </a:r>
            <a:endParaRPr lang="en-US" dirty="0"/>
          </a:p>
          <a:p>
            <a:r>
              <a:rPr lang="en-US" dirty="0"/>
              <a:t>The steady flow of charged particles is called electrical </a:t>
            </a:r>
            <a:r>
              <a:rPr lang="en-US" i="1" dirty="0"/>
              <a:t>current</a:t>
            </a:r>
            <a:r>
              <a:rPr lang="en-US" dirty="0"/>
              <a:t>. The flow continues until the energy source is used up, or disconnected. The rate at which an electrical current flows is measured in </a:t>
            </a:r>
            <a:r>
              <a:rPr lang="en-US" i="1" dirty="0"/>
              <a:t>amperes </a:t>
            </a:r>
            <a:r>
              <a:rPr lang="en-US" dirty="0"/>
              <a:t>(A). </a:t>
            </a:r>
            <a:endParaRPr lang="en-US" dirty="0" smtClean="0"/>
          </a:p>
          <a:p>
            <a:r>
              <a:rPr lang="en-US" dirty="0" smtClean="0"/>
              <a:t>This </a:t>
            </a:r>
            <a:r>
              <a:rPr lang="en-US" dirty="0"/>
              <a:t>flow varies from a fraction of an ampere to many thousands of amperes, depending on the device. An instrument used to measure very weak electric current is called a </a:t>
            </a:r>
            <a:r>
              <a:rPr lang="en-US" i="1" dirty="0"/>
              <a:t>galvanometer</a:t>
            </a:r>
            <a:r>
              <a:rPr lang="en-US" dirty="0"/>
              <a:t>. Larger currents are measured with an </a:t>
            </a:r>
            <a:r>
              <a:rPr lang="en-US" i="1" dirty="0"/>
              <a:t>ammeter</a:t>
            </a:r>
            <a:r>
              <a:rPr lang="en-US" dirty="0"/>
              <a:t>. </a:t>
            </a:r>
          </a:p>
        </p:txBody>
      </p:sp>
      <p:pic>
        <p:nvPicPr>
          <p:cNvPr id="1026" name="Picture 2" descr="Image result for galvanometer and am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3660" y="2408349"/>
            <a:ext cx="2810017" cy="2810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442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Electricity Within a Circuit </a:t>
            </a:r>
          </a:p>
        </p:txBody>
      </p:sp>
      <p:sp>
        <p:nvSpPr>
          <p:cNvPr id="3" name="Content Placeholder 2"/>
          <p:cNvSpPr>
            <a:spLocks noGrp="1"/>
          </p:cNvSpPr>
          <p:nvPr>
            <p:ph idx="1"/>
          </p:nvPr>
        </p:nvSpPr>
        <p:spPr>
          <a:xfrm>
            <a:off x="1069848" y="2121408"/>
            <a:ext cx="7079862" cy="4050792"/>
          </a:xfrm>
        </p:spPr>
        <p:txBody>
          <a:bodyPr>
            <a:normAutofit/>
          </a:bodyPr>
          <a:lstStyle/>
          <a:p>
            <a:pPr marL="0" indent="0">
              <a:buNone/>
            </a:pPr>
            <a:r>
              <a:rPr lang="en-US" b="1" i="1" dirty="0"/>
              <a:t>Measuring Voltage </a:t>
            </a:r>
            <a:endParaRPr lang="en-US" dirty="0"/>
          </a:p>
          <a:p>
            <a:r>
              <a:rPr lang="en-US" dirty="0"/>
              <a:t>Electrical energy is the energy carried by charged particles. </a:t>
            </a:r>
            <a:r>
              <a:rPr lang="en-US" i="1" dirty="0"/>
              <a:t>Voltage </a:t>
            </a:r>
            <a:r>
              <a:rPr lang="en-US" dirty="0"/>
              <a:t>is a measure of how much electrical energy each charged particle carries. </a:t>
            </a:r>
            <a:endParaRPr lang="en-US" dirty="0" smtClean="0"/>
          </a:p>
          <a:p>
            <a:r>
              <a:rPr lang="en-US" dirty="0" smtClean="0"/>
              <a:t>Also </a:t>
            </a:r>
            <a:r>
              <a:rPr lang="en-US" dirty="0"/>
              <a:t>called '</a:t>
            </a:r>
            <a:r>
              <a:rPr lang="en-US" i="1" dirty="0"/>
              <a:t>potential difference</a:t>
            </a:r>
            <a:r>
              <a:rPr lang="en-US" dirty="0"/>
              <a:t>', the energy delivered by a flow of charged particles is equal to the voltage times the number of particles. Voltage units are </a:t>
            </a:r>
            <a:r>
              <a:rPr lang="en-US" i="1" dirty="0"/>
              <a:t>volts </a:t>
            </a:r>
            <a:r>
              <a:rPr lang="en-US" dirty="0"/>
              <a:t>(</a:t>
            </a:r>
            <a:r>
              <a:rPr lang="en-US" dirty="0" smtClean="0"/>
              <a:t>V).</a:t>
            </a:r>
          </a:p>
          <a:p>
            <a:r>
              <a:rPr lang="en-US" dirty="0" smtClean="0"/>
              <a:t>A </a:t>
            </a:r>
            <a:r>
              <a:rPr lang="en-US" dirty="0"/>
              <a:t>simple way to measure voltage is with a </a:t>
            </a:r>
            <a:r>
              <a:rPr lang="en-US" i="1" dirty="0"/>
              <a:t>voltmeter</a:t>
            </a:r>
            <a:r>
              <a:rPr lang="en-US" dirty="0"/>
              <a:t>. [red to positive (+) and black to negative </a:t>
            </a:r>
            <a:r>
              <a:rPr lang="en-US" dirty="0" smtClean="0"/>
              <a:t>(-)]</a:t>
            </a:r>
            <a:endParaRPr lang="en-US" dirty="0"/>
          </a:p>
        </p:txBody>
      </p:sp>
      <p:pic>
        <p:nvPicPr>
          <p:cNvPr id="2054" name="Picture 6" descr="Image result for volt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9710" y="2255411"/>
            <a:ext cx="3416419" cy="3416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6431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664</TotalTime>
  <Words>5113</Words>
  <Application>Microsoft Office PowerPoint</Application>
  <PresentationFormat>Widescreen</PresentationFormat>
  <Paragraphs>229</Paragraphs>
  <Slides>45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Bookman Old Style</vt:lpstr>
      <vt:lpstr>Calibri</vt:lpstr>
      <vt:lpstr>Century Gothic</vt:lpstr>
      <vt:lpstr>Wingdings</vt:lpstr>
      <vt:lpstr>Wood Type</vt:lpstr>
      <vt:lpstr>Electrical Principles &amp; Technologies</vt:lpstr>
      <vt:lpstr> Topic 1 - Electric Charges </vt:lpstr>
      <vt:lpstr> Topic 1 - Electric Charges </vt:lpstr>
      <vt:lpstr> Topic 1 - Electric Charges </vt:lpstr>
      <vt:lpstr> Topic 1 - Electric Charges </vt:lpstr>
      <vt:lpstr>Topic 2 - Electricity Within a Circuit </vt:lpstr>
      <vt:lpstr>Electricity Within a Circuit </vt:lpstr>
      <vt:lpstr>Electricity Within a Circuit </vt:lpstr>
      <vt:lpstr>Electricity Within a Circuit </vt:lpstr>
      <vt:lpstr>Electricity Within a Circuit </vt:lpstr>
      <vt:lpstr>Topic 3 - Resisting the Movement of Charge </vt:lpstr>
      <vt:lpstr>Topic 3 - Resisting the Movement of Charge </vt:lpstr>
      <vt:lpstr>Resisting the Movement of Charge</vt:lpstr>
      <vt:lpstr>Resisting the Movement of Charge</vt:lpstr>
      <vt:lpstr>Resisting the Movement of Charge</vt:lpstr>
      <vt:lpstr>Topic 4 - The Energy Connection </vt:lpstr>
      <vt:lpstr>Topic 4 - The Energy Connection </vt:lpstr>
      <vt:lpstr>Topic 4 - The Energy Connection </vt:lpstr>
      <vt:lpstr>Topic 4 - The Energy Connection </vt:lpstr>
      <vt:lpstr>Topic 5 - Portable Power </vt:lpstr>
      <vt:lpstr>Topic 5 - Portable Power </vt:lpstr>
      <vt:lpstr>Topic 5 - Portable Power </vt:lpstr>
      <vt:lpstr>PowerPoint Presentation</vt:lpstr>
      <vt:lpstr>PowerPoint Presentation</vt:lpstr>
      <vt:lpstr>Topic 6 - Generators and Motors </vt:lpstr>
      <vt:lpstr>Topic 6 - Generators and Motors </vt:lpstr>
      <vt:lpstr>Topic 6 - Generators and Motors </vt:lpstr>
      <vt:lpstr>Topic 6 - Generators and Motors </vt:lpstr>
      <vt:lpstr>Topic 6 - Generators and Motors </vt:lpstr>
      <vt:lpstr>Topic 6 - Generators and Motors </vt:lpstr>
      <vt:lpstr>Topic 6 - Generators and Motors </vt:lpstr>
      <vt:lpstr>Topic 6 - Generators and Motors </vt:lpstr>
      <vt:lpstr>Topic 7 - Electricity in the Home </vt:lpstr>
      <vt:lpstr>Topic 7 - Electricity in the Home </vt:lpstr>
      <vt:lpstr>Topic 7 - Electricity in the Home </vt:lpstr>
      <vt:lpstr>Topic 7 - Electricity in the Home </vt:lpstr>
      <vt:lpstr>Topic 7 - Electricity in the Home </vt:lpstr>
      <vt:lpstr>Topic 7 - Electricity in the Home </vt:lpstr>
      <vt:lpstr>Topic 7 - Electricity in the Home </vt:lpstr>
      <vt:lpstr>Topic 7 - Electricity in the Home </vt:lpstr>
      <vt:lpstr>Topic 8 - Electricity Production and the Environment </vt:lpstr>
      <vt:lpstr>Electricity Production &amp; the Environment </vt:lpstr>
      <vt:lpstr>Electricity Production &amp; the Environment </vt:lpstr>
      <vt:lpstr>Electricity Production &amp; the Environment </vt:lpstr>
      <vt:lpstr>Electricity Production &amp; the Environment </vt:lpstr>
    </vt:vector>
  </TitlesOfParts>
  <Company>SSD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Principles &amp; Technologies</dc:title>
  <dc:creator>Rebecca Redding</dc:creator>
  <cp:lastModifiedBy>Rebecca Pullishy</cp:lastModifiedBy>
  <cp:revision>12</cp:revision>
  <cp:lastPrinted>2017-01-10T19:42:21Z</cp:lastPrinted>
  <dcterms:created xsi:type="dcterms:W3CDTF">2016-12-06T17:35:50Z</dcterms:created>
  <dcterms:modified xsi:type="dcterms:W3CDTF">2020-02-26T19:28:16Z</dcterms:modified>
</cp:coreProperties>
</file>