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9" r:id="rId3"/>
    <p:sldId id="258" r:id="rId4"/>
    <p:sldId id="261" r:id="rId5"/>
    <p:sldId id="260" r:id="rId6"/>
    <p:sldId id="265" r:id="rId7"/>
    <p:sldId id="264" r:id="rId8"/>
    <p:sldId id="266" r:id="rId9"/>
    <p:sldId id="267" r:id="rId10"/>
    <p:sldId id="268" r:id="rId11"/>
    <p:sldId id="270" r:id="rId12"/>
    <p:sldId id="272" r:id="rId13"/>
    <p:sldId id="271" r:id="rId14"/>
    <p:sldId id="273" r:id="rId15"/>
    <p:sldId id="274" r:id="rId16"/>
    <p:sldId id="278" r:id="rId17"/>
    <p:sldId id="281" r:id="rId18"/>
    <p:sldId id="282" r:id="rId19"/>
    <p:sldId id="280" r:id="rId20"/>
    <p:sldId id="283" r:id="rId21"/>
    <p:sldId id="284" r:id="rId22"/>
    <p:sldId id="286" r:id="rId23"/>
    <p:sldId id="288" r:id="rId24"/>
    <p:sldId id="290" r:id="rId25"/>
    <p:sldId id="291" r:id="rId26"/>
    <p:sldId id="292" r:id="rId27"/>
    <p:sldId id="293" r:id="rId28"/>
    <p:sldId id="294" r:id="rId29"/>
    <p:sldId id="307" r:id="rId30"/>
    <p:sldId id="295" r:id="rId31"/>
    <p:sldId id="296" r:id="rId32"/>
    <p:sldId id="298" r:id="rId33"/>
    <p:sldId id="297" r:id="rId34"/>
    <p:sldId id="300" r:id="rId35"/>
    <p:sldId id="304" r:id="rId36"/>
    <p:sldId id="306" r:id="rId37"/>
    <p:sldId id="308" r:id="rId38"/>
    <p:sldId id="310" r:id="rId39"/>
    <p:sldId id="311" r:id="rId40"/>
    <p:sldId id="309" r:id="rId41"/>
    <p:sldId id="312" r:id="rId42"/>
    <p:sldId id="313" r:id="rId43"/>
    <p:sldId id="314" r:id="rId44"/>
    <p:sldId id="315" r:id="rId45"/>
    <p:sldId id="316" r:id="rId46"/>
    <p:sldId id="319" r:id="rId47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0A9FA-E063-41A2-A1A9-BDC16B3882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1D6CCA1-7B6B-420A-A454-383EBBED8FB3}">
      <dgm:prSet/>
      <dgm:spPr/>
      <dgm:t>
        <a:bodyPr/>
        <a:lstStyle/>
        <a:p>
          <a:r>
            <a:rPr lang="en-US" dirty="0"/>
            <a:t>Example:  What are the cell reactions and the cell 		            potential of the aqueous potassium iodide electrolytic cell?</a:t>
          </a:r>
        </a:p>
      </dgm:t>
    </dgm:pt>
    <dgm:pt modelId="{B6A5C140-9350-43FB-A5D7-95A89E3D6FC3}" type="parTrans" cxnId="{DCDCC365-9C8C-4736-A0EF-36D4A8D02F3F}">
      <dgm:prSet/>
      <dgm:spPr/>
      <dgm:t>
        <a:bodyPr/>
        <a:lstStyle/>
        <a:p>
          <a:endParaRPr lang="en-US"/>
        </a:p>
      </dgm:t>
    </dgm:pt>
    <dgm:pt modelId="{F8C869B3-3CB8-4F4D-9327-22F9202BCC6E}" type="sibTrans" cxnId="{DCDCC365-9C8C-4736-A0EF-36D4A8D02F3F}">
      <dgm:prSet/>
      <dgm:spPr/>
      <dgm:t>
        <a:bodyPr/>
        <a:lstStyle/>
        <a:p>
          <a:endParaRPr lang="en-US"/>
        </a:p>
      </dgm:t>
    </dgm:pt>
    <dgm:pt modelId="{54E7A3E0-7929-42BC-8315-7BB5E4882840}">
      <dgm:prSet/>
      <dgm:spPr/>
      <dgm:t>
        <a:bodyPr/>
        <a:lstStyle/>
        <a:p>
          <a:r>
            <a:rPr lang="en-US"/>
            <a:t>Identify major entities and identify the SOA and SRA.</a:t>
          </a:r>
        </a:p>
      </dgm:t>
    </dgm:pt>
    <dgm:pt modelId="{F6DAC954-62F8-407E-ABE7-92B1E3FF6F49}" type="parTrans" cxnId="{D76621F6-7B07-48F6-8591-7E57E4D8E55F}">
      <dgm:prSet/>
      <dgm:spPr/>
      <dgm:t>
        <a:bodyPr/>
        <a:lstStyle/>
        <a:p>
          <a:endParaRPr lang="en-US"/>
        </a:p>
      </dgm:t>
    </dgm:pt>
    <dgm:pt modelId="{1AD7784B-8574-4BB3-98A1-3EBD7406A15C}" type="sibTrans" cxnId="{D76621F6-7B07-48F6-8591-7E57E4D8E55F}">
      <dgm:prSet/>
      <dgm:spPr/>
      <dgm:t>
        <a:bodyPr/>
        <a:lstStyle/>
        <a:p>
          <a:endParaRPr lang="en-US"/>
        </a:p>
      </dgm:t>
    </dgm:pt>
    <dgm:pt modelId="{698D2B20-486D-4E4A-839F-A6FEFD109529}">
      <dgm:prSet/>
      <dgm:spPr/>
      <dgm:t>
        <a:bodyPr/>
        <a:lstStyle/>
        <a:p>
          <a:r>
            <a:rPr lang="en-US"/>
            <a:t>Write the half-reaction equations and calculate the cell potential.</a:t>
          </a:r>
        </a:p>
      </dgm:t>
    </dgm:pt>
    <dgm:pt modelId="{35ED9AFB-856E-41CF-937D-2441F8077AD3}" type="parTrans" cxnId="{3766B3A2-AA57-4275-BFFC-01596810D37F}">
      <dgm:prSet/>
      <dgm:spPr/>
      <dgm:t>
        <a:bodyPr/>
        <a:lstStyle/>
        <a:p>
          <a:endParaRPr lang="en-US"/>
        </a:p>
      </dgm:t>
    </dgm:pt>
    <dgm:pt modelId="{2116A3A3-BBF7-4389-A712-F328662D8779}" type="sibTrans" cxnId="{3766B3A2-AA57-4275-BFFC-01596810D37F}">
      <dgm:prSet/>
      <dgm:spPr/>
      <dgm:t>
        <a:bodyPr/>
        <a:lstStyle/>
        <a:p>
          <a:endParaRPr lang="en-US"/>
        </a:p>
      </dgm:t>
    </dgm:pt>
    <dgm:pt modelId="{48C8A06E-E46F-4361-8B3F-76CEF54A8E34}">
      <dgm:prSet/>
      <dgm:spPr/>
      <dgm:t>
        <a:bodyPr/>
        <a:lstStyle/>
        <a:p>
          <a:r>
            <a:rPr lang="en-US"/>
            <a:t>State the minimum electric potential (voltage) to force the reaction to occur.</a:t>
          </a:r>
        </a:p>
      </dgm:t>
    </dgm:pt>
    <dgm:pt modelId="{A3C988A9-1342-4E59-BD04-CB31C123CE57}" type="parTrans" cxnId="{ECADAF21-1432-44A0-821B-C64A05437BEB}">
      <dgm:prSet/>
      <dgm:spPr/>
      <dgm:t>
        <a:bodyPr/>
        <a:lstStyle/>
        <a:p>
          <a:endParaRPr lang="en-US"/>
        </a:p>
      </dgm:t>
    </dgm:pt>
    <dgm:pt modelId="{2A9AE9A1-1583-4DBB-B584-0D9A694E8F1E}" type="sibTrans" cxnId="{ECADAF21-1432-44A0-821B-C64A05437BEB}">
      <dgm:prSet/>
      <dgm:spPr/>
      <dgm:t>
        <a:bodyPr/>
        <a:lstStyle/>
        <a:p>
          <a:endParaRPr lang="en-US"/>
        </a:p>
      </dgm:t>
    </dgm:pt>
    <dgm:pt modelId="{B46ACEBC-B048-4351-8B38-5737A4C3F961}" type="pres">
      <dgm:prSet presAssocID="{B6B0A9FA-E063-41A2-A1A9-BDC16B38823D}" presName="root" presStyleCnt="0">
        <dgm:presLayoutVars>
          <dgm:dir/>
          <dgm:resizeHandles val="exact"/>
        </dgm:presLayoutVars>
      </dgm:prSet>
      <dgm:spPr/>
    </dgm:pt>
    <dgm:pt modelId="{F1D52CA3-595E-4992-B4DB-AC9B717044BD}" type="pres">
      <dgm:prSet presAssocID="{71D6CCA1-7B6B-420A-A454-383EBBED8FB3}" presName="compNode" presStyleCnt="0"/>
      <dgm:spPr/>
    </dgm:pt>
    <dgm:pt modelId="{F9C670A2-43F9-4EB4-A190-448E670E481F}" type="pres">
      <dgm:prSet presAssocID="{71D6CCA1-7B6B-420A-A454-383EBBED8FB3}" presName="bgRect" presStyleLbl="bgShp" presStyleIdx="0" presStyleCnt="4"/>
      <dgm:spPr/>
    </dgm:pt>
    <dgm:pt modelId="{03FCEE15-2D86-4B87-A8A2-16E6383BEEB2}" type="pres">
      <dgm:prSet presAssocID="{71D6CCA1-7B6B-420A-A454-383EBBED8FB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46C52B83-3CF0-4D83-B448-3C5B27291E76}" type="pres">
      <dgm:prSet presAssocID="{71D6CCA1-7B6B-420A-A454-383EBBED8FB3}" presName="spaceRect" presStyleCnt="0"/>
      <dgm:spPr/>
    </dgm:pt>
    <dgm:pt modelId="{78343AF4-1BB1-4E7D-9E1D-407ADFDC3783}" type="pres">
      <dgm:prSet presAssocID="{71D6CCA1-7B6B-420A-A454-383EBBED8FB3}" presName="parTx" presStyleLbl="revTx" presStyleIdx="0" presStyleCnt="4">
        <dgm:presLayoutVars>
          <dgm:chMax val="0"/>
          <dgm:chPref val="0"/>
        </dgm:presLayoutVars>
      </dgm:prSet>
      <dgm:spPr/>
    </dgm:pt>
    <dgm:pt modelId="{44284CC9-C805-4F68-AA70-74693AF193B2}" type="pres">
      <dgm:prSet presAssocID="{F8C869B3-3CB8-4F4D-9327-22F9202BCC6E}" presName="sibTrans" presStyleCnt="0"/>
      <dgm:spPr/>
    </dgm:pt>
    <dgm:pt modelId="{34B5F760-08D1-40C9-ACAC-55E98B60D0F2}" type="pres">
      <dgm:prSet presAssocID="{54E7A3E0-7929-42BC-8315-7BB5E4882840}" presName="compNode" presStyleCnt="0"/>
      <dgm:spPr/>
    </dgm:pt>
    <dgm:pt modelId="{E3D861F4-C773-4A3B-AD6E-62E8C989CD88}" type="pres">
      <dgm:prSet presAssocID="{54E7A3E0-7929-42BC-8315-7BB5E4882840}" presName="bgRect" presStyleLbl="bgShp" presStyleIdx="1" presStyleCnt="4"/>
      <dgm:spPr/>
    </dgm:pt>
    <dgm:pt modelId="{A95DF2E4-31EA-4F12-84A0-2B950F04DDBA}" type="pres">
      <dgm:prSet presAssocID="{54E7A3E0-7929-42BC-8315-7BB5E488284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272DCF1-2220-4DF7-B0CB-0260E0FEDDB4}" type="pres">
      <dgm:prSet presAssocID="{54E7A3E0-7929-42BC-8315-7BB5E4882840}" presName="spaceRect" presStyleCnt="0"/>
      <dgm:spPr/>
    </dgm:pt>
    <dgm:pt modelId="{8ED34CB8-5A4D-42B7-8C99-C7E8D31F526F}" type="pres">
      <dgm:prSet presAssocID="{54E7A3E0-7929-42BC-8315-7BB5E4882840}" presName="parTx" presStyleLbl="revTx" presStyleIdx="1" presStyleCnt="4">
        <dgm:presLayoutVars>
          <dgm:chMax val="0"/>
          <dgm:chPref val="0"/>
        </dgm:presLayoutVars>
      </dgm:prSet>
      <dgm:spPr/>
    </dgm:pt>
    <dgm:pt modelId="{BD69353C-98F5-4B34-B156-AEB6F5354E5B}" type="pres">
      <dgm:prSet presAssocID="{1AD7784B-8574-4BB3-98A1-3EBD7406A15C}" presName="sibTrans" presStyleCnt="0"/>
      <dgm:spPr/>
    </dgm:pt>
    <dgm:pt modelId="{35882314-D854-4D99-B702-A2075FCF525C}" type="pres">
      <dgm:prSet presAssocID="{698D2B20-486D-4E4A-839F-A6FEFD109529}" presName="compNode" presStyleCnt="0"/>
      <dgm:spPr/>
    </dgm:pt>
    <dgm:pt modelId="{0188AAD9-E461-43DF-8B1C-DF88E27C17CA}" type="pres">
      <dgm:prSet presAssocID="{698D2B20-486D-4E4A-839F-A6FEFD109529}" presName="bgRect" presStyleLbl="bgShp" presStyleIdx="2" presStyleCnt="4"/>
      <dgm:spPr/>
    </dgm:pt>
    <dgm:pt modelId="{00C6F660-CE7C-4514-92C6-C9EE98E2CA49}" type="pres">
      <dgm:prSet presAssocID="{698D2B20-486D-4E4A-839F-A6FEFD10952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59A71EA-B6E1-48EF-B870-1757EB976DAD}" type="pres">
      <dgm:prSet presAssocID="{698D2B20-486D-4E4A-839F-A6FEFD109529}" presName="spaceRect" presStyleCnt="0"/>
      <dgm:spPr/>
    </dgm:pt>
    <dgm:pt modelId="{19238E91-8F94-47C9-A65C-EF2EB14622EC}" type="pres">
      <dgm:prSet presAssocID="{698D2B20-486D-4E4A-839F-A6FEFD109529}" presName="parTx" presStyleLbl="revTx" presStyleIdx="2" presStyleCnt="4">
        <dgm:presLayoutVars>
          <dgm:chMax val="0"/>
          <dgm:chPref val="0"/>
        </dgm:presLayoutVars>
      </dgm:prSet>
      <dgm:spPr/>
    </dgm:pt>
    <dgm:pt modelId="{FA809847-A645-4D5C-9430-BC717C9B9F7C}" type="pres">
      <dgm:prSet presAssocID="{2116A3A3-BBF7-4389-A712-F328662D8779}" presName="sibTrans" presStyleCnt="0"/>
      <dgm:spPr/>
    </dgm:pt>
    <dgm:pt modelId="{2304E839-6D55-4BC6-8C33-DC03A19522BC}" type="pres">
      <dgm:prSet presAssocID="{48C8A06E-E46F-4361-8B3F-76CEF54A8E34}" presName="compNode" presStyleCnt="0"/>
      <dgm:spPr/>
    </dgm:pt>
    <dgm:pt modelId="{304B3E01-2CF2-4F91-BB6C-AD2AC7C13E04}" type="pres">
      <dgm:prSet presAssocID="{48C8A06E-E46F-4361-8B3F-76CEF54A8E34}" presName="bgRect" presStyleLbl="bgShp" presStyleIdx="3" presStyleCnt="4"/>
      <dgm:spPr/>
    </dgm:pt>
    <dgm:pt modelId="{F1516C8F-7787-4CEA-9C00-61A5B6785904}" type="pres">
      <dgm:prSet presAssocID="{48C8A06E-E46F-4361-8B3F-76CEF54A8E3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3E63038B-4216-416D-908F-6805BB5C4AA0}" type="pres">
      <dgm:prSet presAssocID="{48C8A06E-E46F-4361-8B3F-76CEF54A8E34}" presName="spaceRect" presStyleCnt="0"/>
      <dgm:spPr/>
    </dgm:pt>
    <dgm:pt modelId="{14613D7B-AFA2-44A3-A51F-DB1C577EE055}" type="pres">
      <dgm:prSet presAssocID="{48C8A06E-E46F-4361-8B3F-76CEF54A8E3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CFB241A-19E3-4049-9BB5-7E19B31240A4}" type="presOf" srcId="{54E7A3E0-7929-42BC-8315-7BB5E4882840}" destId="{8ED34CB8-5A4D-42B7-8C99-C7E8D31F526F}" srcOrd="0" destOrd="0" presId="urn:microsoft.com/office/officeart/2018/2/layout/IconVerticalSolidList"/>
    <dgm:cxn modelId="{ECADAF21-1432-44A0-821B-C64A05437BEB}" srcId="{B6B0A9FA-E063-41A2-A1A9-BDC16B38823D}" destId="{48C8A06E-E46F-4361-8B3F-76CEF54A8E34}" srcOrd="3" destOrd="0" parTransId="{A3C988A9-1342-4E59-BD04-CB31C123CE57}" sibTransId="{2A9AE9A1-1583-4DBB-B584-0D9A694E8F1E}"/>
    <dgm:cxn modelId="{DCDCC365-9C8C-4736-A0EF-36D4A8D02F3F}" srcId="{B6B0A9FA-E063-41A2-A1A9-BDC16B38823D}" destId="{71D6CCA1-7B6B-420A-A454-383EBBED8FB3}" srcOrd="0" destOrd="0" parTransId="{B6A5C140-9350-43FB-A5D7-95A89E3D6FC3}" sibTransId="{F8C869B3-3CB8-4F4D-9327-22F9202BCC6E}"/>
    <dgm:cxn modelId="{CD7AA775-D23D-430C-8FC5-026AFD339BA4}" type="presOf" srcId="{48C8A06E-E46F-4361-8B3F-76CEF54A8E34}" destId="{14613D7B-AFA2-44A3-A51F-DB1C577EE055}" srcOrd="0" destOrd="0" presId="urn:microsoft.com/office/officeart/2018/2/layout/IconVerticalSolidList"/>
    <dgm:cxn modelId="{CC5D947A-5BB6-444F-AC5F-4DB9E0E6D382}" type="presOf" srcId="{698D2B20-486D-4E4A-839F-A6FEFD109529}" destId="{19238E91-8F94-47C9-A65C-EF2EB14622EC}" srcOrd="0" destOrd="0" presId="urn:microsoft.com/office/officeart/2018/2/layout/IconVerticalSolidList"/>
    <dgm:cxn modelId="{3766B3A2-AA57-4275-BFFC-01596810D37F}" srcId="{B6B0A9FA-E063-41A2-A1A9-BDC16B38823D}" destId="{698D2B20-486D-4E4A-839F-A6FEFD109529}" srcOrd="2" destOrd="0" parTransId="{35ED9AFB-856E-41CF-937D-2441F8077AD3}" sibTransId="{2116A3A3-BBF7-4389-A712-F328662D8779}"/>
    <dgm:cxn modelId="{EBF8C8C4-6F40-40A7-9544-EEF5B3841753}" type="presOf" srcId="{B6B0A9FA-E063-41A2-A1A9-BDC16B38823D}" destId="{B46ACEBC-B048-4351-8B38-5737A4C3F961}" srcOrd="0" destOrd="0" presId="urn:microsoft.com/office/officeart/2018/2/layout/IconVerticalSolidList"/>
    <dgm:cxn modelId="{9DFDF1EE-02C2-436E-AEB1-FD023CA256BC}" type="presOf" srcId="{71D6CCA1-7B6B-420A-A454-383EBBED8FB3}" destId="{78343AF4-1BB1-4E7D-9E1D-407ADFDC3783}" srcOrd="0" destOrd="0" presId="urn:microsoft.com/office/officeart/2018/2/layout/IconVerticalSolidList"/>
    <dgm:cxn modelId="{D76621F6-7B07-48F6-8591-7E57E4D8E55F}" srcId="{B6B0A9FA-E063-41A2-A1A9-BDC16B38823D}" destId="{54E7A3E0-7929-42BC-8315-7BB5E4882840}" srcOrd="1" destOrd="0" parTransId="{F6DAC954-62F8-407E-ABE7-92B1E3FF6F49}" sibTransId="{1AD7784B-8574-4BB3-98A1-3EBD7406A15C}"/>
    <dgm:cxn modelId="{57173546-6F16-455A-89F7-7EB175E51562}" type="presParOf" srcId="{B46ACEBC-B048-4351-8B38-5737A4C3F961}" destId="{F1D52CA3-595E-4992-B4DB-AC9B717044BD}" srcOrd="0" destOrd="0" presId="urn:microsoft.com/office/officeart/2018/2/layout/IconVerticalSolidList"/>
    <dgm:cxn modelId="{CB815FA0-C674-4AD0-BBD8-FC1EDFC3FDC1}" type="presParOf" srcId="{F1D52CA3-595E-4992-B4DB-AC9B717044BD}" destId="{F9C670A2-43F9-4EB4-A190-448E670E481F}" srcOrd="0" destOrd="0" presId="urn:microsoft.com/office/officeart/2018/2/layout/IconVerticalSolidList"/>
    <dgm:cxn modelId="{C4012165-F998-461A-821A-F0340FD88105}" type="presParOf" srcId="{F1D52CA3-595E-4992-B4DB-AC9B717044BD}" destId="{03FCEE15-2D86-4B87-A8A2-16E6383BEEB2}" srcOrd="1" destOrd="0" presId="urn:microsoft.com/office/officeart/2018/2/layout/IconVerticalSolidList"/>
    <dgm:cxn modelId="{5AFF35D5-AC55-4D81-825A-BDF81F76A80F}" type="presParOf" srcId="{F1D52CA3-595E-4992-B4DB-AC9B717044BD}" destId="{46C52B83-3CF0-4D83-B448-3C5B27291E76}" srcOrd="2" destOrd="0" presId="urn:microsoft.com/office/officeart/2018/2/layout/IconVerticalSolidList"/>
    <dgm:cxn modelId="{104C5197-02C0-4607-A3C2-3FDC85D585CB}" type="presParOf" srcId="{F1D52CA3-595E-4992-B4DB-AC9B717044BD}" destId="{78343AF4-1BB1-4E7D-9E1D-407ADFDC3783}" srcOrd="3" destOrd="0" presId="urn:microsoft.com/office/officeart/2018/2/layout/IconVerticalSolidList"/>
    <dgm:cxn modelId="{28FF5F7F-94BB-4C54-B713-BEF738D302C2}" type="presParOf" srcId="{B46ACEBC-B048-4351-8B38-5737A4C3F961}" destId="{44284CC9-C805-4F68-AA70-74693AF193B2}" srcOrd="1" destOrd="0" presId="urn:microsoft.com/office/officeart/2018/2/layout/IconVerticalSolidList"/>
    <dgm:cxn modelId="{0B85A4CB-108C-4755-A1A0-5FA21CF8B133}" type="presParOf" srcId="{B46ACEBC-B048-4351-8B38-5737A4C3F961}" destId="{34B5F760-08D1-40C9-ACAC-55E98B60D0F2}" srcOrd="2" destOrd="0" presId="urn:microsoft.com/office/officeart/2018/2/layout/IconVerticalSolidList"/>
    <dgm:cxn modelId="{25255ECC-0269-461E-8E98-AD4B9FE09F10}" type="presParOf" srcId="{34B5F760-08D1-40C9-ACAC-55E98B60D0F2}" destId="{E3D861F4-C773-4A3B-AD6E-62E8C989CD88}" srcOrd="0" destOrd="0" presId="urn:microsoft.com/office/officeart/2018/2/layout/IconVerticalSolidList"/>
    <dgm:cxn modelId="{9D07DB1E-6A93-45DF-AF75-E0E7313339E8}" type="presParOf" srcId="{34B5F760-08D1-40C9-ACAC-55E98B60D0F2}" destId="{A95DF2E4-31EA-4F12-84A0-2B950F04DDBA}" srcOrd="1" destOrd="0" presId="urn:microsoft.com/office/officeart/2018/2/layout/IconVerticalSolidList"/>
    <dgm:cxn modelId="{96F56527-1CD8-40E4-8FB4-3D310E690E50}" type="presParOf" srcId="{34B5F760-08D1-40C9-ACAC-55E98B60D0F2}" destId="{E272DCF1-2220-4DF7-B0CB-0260E0FEDDB4}" srcOrd="2" destOrd="0" presId="urn:microsoft.com/office/officeart/2018/2/layout/IconVerticalSolidList"/>
    <dgm:cxn modelId="{024E71EB-7F3B-4229-8771-7E62B188DC46}" type="presParOf" srcId="{34B5F760-08D1-40C9-ACAC-55E98B60D0F2}" destId="{8ED34CB8-5A4D-42B7-8C99-C7E8D31F526F}" srcOrd="3" destOrd="0" presId="urn:microsoft.com/office/officeart/2018/2/layout/IconVerticalSolidList"/>
    <dgm:cxn modelId="{615E9395-F26F-4F52-80E4-0678616EF05C}" type="presParOf" srcId="{B46ACEBC-B048-4351-8B38-5737A4C3F961}" destId="{BD69353C-98F5-4B34-B156-AEB6F5354E5B}" srcOrd="3" destOrd="0" presId="urn:microsoft.com/office/officeart/2018/2/layout/IconVerticalSolidList"/>
    <dgm:cxn modelId="{4A0F7AB4-1435-4FE4-B76D-931576EC2C1F}" type="presParOf" srcId="{B46ACEBC-B048-4351-8B38-5737A4C3F961}" destId="{35882314-D854-4D99-B702-A2075FCF525C}" srcOrd="4" destOrd="0" presId="urn:microsoft.com/office/officeart/2018/2/layout/IconVerticalSolidList"/>
    <dgm:cxn modelId="{C7374CA0-9F69-401E-A3E0-A2CB4C085105}" type="presParOf" srcId="{35882314-D854-4D99-B702-A2075FCF525C}" destId="{0188AAD9-E461-43DF-8B1C-DF88E27C17CA}" srcOrd="0" destOrd="0" presId="urn:microsoft.com/office/officeart/2018/2/layout/IconVerticalSolidList"/>
    <dgm:cxn modelId="{868706AD-8A76-4B0D-9DBB-9BE18B57F44C}" type="presParOf" srcId="{35882314-D854-4D99-B702-A2075FCF525C}" destId="{00C6F660-CE7C-4514-92C6-C9EE98E2CA49}" srcOrd="1" destOrd="0" presId="urn:microsoft.com/office/officeart/2018/2/layout/IconVerticalSolidList"/>
    <dgm:cxn modelId="{9DFAA6CF-E027-4E41-BD6F-D5337212C805}" type="presParOf" srcId="{35882314-D854-4D99-B702-A2075FCF525C}" destId="{959A71EA-B6E1-48EF-B870-1757EB976DAD}" srcOrd="2" destOrd="0" presId="urn:microsoft.com/office/officeart/2018/2/layout/IconVerticalSolidList"/>
    <dgm:cxn modelId="{B86EAD8A-4D03-46A3-9FEC-45B34D19AA39}" type="presParOf" srcId="{35882314-D854-4D99-B702-A2075FCF525C}" destId="{19238E91-8F94-47C9-A65C-EF2EB14622EC}" srcOrd="3" destOrd="0" presId="urn:microsoft.com/office/officeart/2018/2/layout/IconVerticalSolidList"/>
    <dgm:cxn modelId="{553DB05B-A0A8-4C60-8BBA-4FD9435FDC1D}" type="presParOf" srcId="{B46ACEBC-B048-4351-8B38-5737A4C3F961}" destId="{FA809847-A645-4D5C-9430-BC717C9B9F7C}" srcOrd="5" destOrd="0" presId="urn:microsoft.com/office/officeart/2018/2/layout/IconVerticalSolidList"/>
    <dgm:cxn modelId="{BBD70B49-C9A0-4130-B6B3-DFEE38B7B595}" type="presParOf" srcId="{B46ACEBC-B048-4351-8B38-5737A4C3F961}" destId="{2304E839-6D55-4BC6-8C33-DC03A19522BC}" srcOrd="6" destOrd="0" presId="urn:microsoft.com/office/officeart/2018/2/layout/IconVerticalSolidList"/>
    <dgm:cxn modelId="{12DB9126-30CB-4B7F-9D97-962F72FFC5BA}" type="presParOf" srcId="{2304E839-6D55-4BC6-8C33-DC03A19522BC}" destId="{304B3E01-2CF2-4F91-BB6C-AD2AC7C13E04}" srcOrd="0" destOrd="0" presId="urn:microsoft.com/office/officeart/2018/2/layout/IconVerticalSolidList"/>
    <dgm:cxn modelId="{6591B844-22C9-40D6-A7D9-176A00B572EB}" type="presParOf" srcId="{2304E839-6D55-4BC6-8C33-DC03A19522BC}" destId="{F1516C8F-7787-4CEA-9C00-61A5B6785904}" srcOrd="1" destOrd="0" presId="urn:microsoft.com/office/officeart/2018/2/layout/IconVerticalSolidList"/>
    <dgm:cxn modelId="{1196BBF0-DDFA-436B-B02B-3511517D26DC}" type="presParOf" srcId="{2304E839-6D55-4BC6-8C33-DC03A19522BC}" destId="{3E63038B-4216-416D-908F-6805BB5C4AA0}" srcOrd="2" destOrd="0" presId="urn:microsoft.com/office/officeart/2018/2/layout/IconVerticalSolidList"/>
    <dgm:cxn modelId="{D4F7C0C4-6089-4ED9-AF85-498D370B329B}" type="presParOf" srcId="{2304E839-6D55-4BC6-8C33-DC03A19522BC}" destId="{14613D7B-AFA2-44A3-A51F-DB1C577EE0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670A2-43F9-4EB4-A190-448E670E481F}">
      <dsp:nvSpPr>
        <dsp:cNvPr id="0" name=""/>
        <dsp:cNvSpPr/>
      </dsp:nvSpPr>
      <dsp:spPr>
        <a:xfrm>
          <a:off x="0" y="2463"/>
          <a:ext cx="5066356" cy="12487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CEE15-2D86-4B87-A8A2-16E6383BEEB2}">
      <dsp:nvSpPr>
        <dsp:cNvPr id="0" name=""/>
        <dsp:cNvSpPr/>
      </dsp:nvSpPr>
      <dsp:spPr>
        <a:xfrm>
          <a:off x="377751" y="283436"/>
          <a:ext cx="686821" cy="6868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43AF4-1BB1-4E7D-9E1D-407ADFDC3783}">
      <dsp:nvSpPr>
        <dsp:cNvPr id="0" name=""/>
        <dsp:cNvSpPr/>
      </dsp:nvSpPr>
      <dsp:spPr>
        <a:xfrm>
          <a:off x="1442324" y="2463"/>
          <a:ext cx="3624031" cy="124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1" tIns="132161" rIns="132161" bIns="1321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Example:  What are the cell reactions and the cell 		            potential of the aqueous potassium iodide electrolytic cell?</a:t>
          </a:r>
        </a:p>
      </dsp:txBody>
      <dsp:txXfrm>
        <a:off x="1442324" y="2463"/>
        <a:ext cx="3624031" cy="1248766"/>
      </dsp:txXfrm>
    </dsp:sp>
    <dsp:sp modelId="{E3D861F4-C773-4A3B-AD6E-62E8C989CD88}">
      <dsp:nvSpPr>
        <dsp:cNvPr id="0" name=""/>
        <dsp:cNvSpPr/>
      </dsp:nvSpPr>
      <dsp:spPr>
        <a:xfrm>
          <a:off x="0" y="1563421"/>
          <a:ext cx="5066356" cy="12487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DF2E4-31EA-4F12-84A0-2B950F04DDBA}">
      <dsp:nvSpPr>
        <dsp:cNvPr id="0" name=""/>
        <dsp:cNvSpPr/>
      </dsp:nvSpPr>
      <dsp:spPr>
        <a:xfrm>
          <a:off x="377751" y="1844393"/>
          <a:ext cx="686821" cy="6868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34CB8-5A4D-42B7-8C99-C7E8D31F526F}">
      <dsp:nvSpPr>
        <dsp:cNvPr id="0" name=""/>
        <dsp:cNvSpPr/>
      </dsp:nvSpPr>
      <dsp:spPr>
        <a:xfrm>
          <a:off x="1442324" y="1563421"/>
          <a:ext cx="3624031" cy="124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1" tIns="132161" rIns="132161" bIns="1321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Identify major entities and identify the SOA and SRA.</a:t>
          </a:r>
        </a:p>
      </dsp:txBody>
      <dsp:txXfrm>
        <a:off x="1442324" y="1563421"/>
        <a:ext cx="3624031" cy="1248766"/>
      </dsp:txXfrm>
    </dsp:sp>
    <dsp:sp modelId="{0188AAD9-E461-43DF-8B1C-DF88E27C17CA}">
      <dsp:nvSpPr>
        <dsp:cNvPr id="0" name=""/>
        <dsp:cNvSpPr/>
      </dsp:nvSpPr>
      <dsp:spPr>
        <a:xfrm>
          <a:off x="0" y="3124379"/>
          <a:ext cx="5066356" cy="12487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6F660-CE7C-4514-92C6-C9EE98E2CA49}">
      <dsp:nvSpPr>
        <dsp:cNvPr id="0" name=""/>
        <dsp:cNvSpPr/>
      </dsp:nvSpPr>
      <dsp:spPr>
        <a:xfrm>
          <a:off x="377751" y="3405351"/>
          <a:ext cx="686821" cy="6868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38E91-8F94-47C9-A65C-EF2EB14622EC}">
      <dsp:nvSpPr>
        <dsp:cNvPr id="0" name=""/>
        <dsp:cNvSpPr/>
      </dsp:nvSpPr>
      <dsp:spPr>
        <a:xfrm>
          <a:off x="1442324" y="3124379"/>
          <a:ext cx="3624031" cy="124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1" tIns="132161" rIns="132161" bIns="1321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Write the half-reaction equations and calculate the cell potential.</a:t>
          </a:r>
        </a:p>
      </dsp:txBody>
      <dsp:txXfrm>
        <a:off x="1442324" y="3124379"/>
        <a:ext cx="3624031" cy="1248766"/>
      </dsp:txXfrm>
    </dsp:sp>
    <dsp:sp modelId="{304B3E01-2CF2-4F91-BB6C-AD2AC7C13E04}">
      <dsp:nvSpPr>
        <dsp:cNvPr id="0" name=""/>
        <dsp:cNvSpPr/>
      </dsp:nvSpPr>
      <dsp:spPr>
        <a:xfrm>
          <a:off x="0" y="4685336"/>
          <a:ext cx="5066356" cy="12487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16C8F-7787-4CEA-9C00-61A5B6785904}">
      <dsp:nvSpPr>
        <dsp:cNvPr id="0" name=""/>
        <dsp:cNvSpPr/>
      </dsp:nvSpPr>
      <dsp:spPr>
        <a:xfrm>
          <a:off x="377751" y="4966309"/>
          <a:ext cx="686821" cy="6868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13D7B-AFA2-44A3-A51F-DB1C577EE055}">
      <dsp:nvSpPr>
        <dsp:cNvPr id="0" name=""/>
        <dsp:cNvSpPr/>
      </dsp:nvSpPr>
      <dsp:spPr>
        <a:xfrm>
          <a:off x="1442324" y="4685336"/>
          <a:ext cx="3624031" cy="124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1" tIns="132161" rIns="132161" bIns="1321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State the minimum electric potential (voltage) to force the reaction to occur.</a:t>
          </a:r>
        </a:p>
      </dsp:txBody>
      <dsp:txXfrm>
        <a:off x="1442324" y="4685336"/>
        <a:ext cx="3624031" cy="1248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2684EB-69AF-4A5D-B338-246FDA77E1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AEA10-0941-4B87-92D0-B9442A62C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pPr>
              <a:defRPr/>
            </a:pPr>
            <a:fld id="{9E445799-0AD7-4500-9139-1D69E1028740}" type="datetimeFigureOut">
              <a:rPr lang="en-US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07ACD-57A3-427F-B752-8A94FBCC6E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C4420-92BC-47DC-AB82-F452C8D0DA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pPr>
              <a:defRPr/>
            </a:pPr>
            <a:fld id="{256D5532-01AD-4C4B-8AF3-89DFABDCF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5B48F-C97B-44C2-950F-FA87529166DE}" type="datetimeFigureOut">
              <a:rPr lang="en-CA" smtClean="0"/>
              <a:t>2019-05-24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D844-5767-4FA7-AA06-CD632C1D52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7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Cathode – copper</a:t>
            </a:r>
          </a:p>
          <a:p>
            <a:r>
              <a:rPr lang="en-CA" dirty="0"/>
              <a:t>Anode – hydrogen</a:t>
            </a:r>
          </a:p>
          <a:p>
            <a:r>
              <a:rPr lang="en-CA" dirty="0" err="1"/>
              <a:t>Ecell</a:t>
            </a:r>
            <a:r>
              <a:rPr lang="en-CA" dirty="0"/>
              <a:t> – 0.34Cathode – copper</a:t>
            </a:r>
          </a:p>
          <a:p>
            <a:r>
              <a:rPr lang="en-CA" dirty="0"/>
              <a:t>Anode – hydrogen</a:t>
            </a:r>
          </a:p>
          <a:p>
            <a:r>
              <a:rPr lang="en-CA" dirty="0" err="1"/>
              <a:t>Ecell</a:t>
            </a:r>
            <a:r>
              <a:rPr lang="en-CA" dirty="0"/>
              <a:t> – 0.34v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ED844-5767-4FA7-AA06-CD632C1D529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6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Cadmium SOA</a:t>
            </a:r>
          </a:p>
          <a:p>
            <a:r>
              <a:rPr lang="en-CA" dirty="0"/>
              <a:t>Chromium SRA</a:t>
            </a:r>
          </a:p>
          <a:p>
            <a:r>
              <a:rPr lang="en-CA" dirty="0" err="1"/>
              <a:t>Ecell</a:t>
            </a:r>
            <a:r>
              <a:rPr lang="en-CA" dirty="0"/>
              <a:t> +0.51V</a:t>
            </a:r>
          </a:p>
          <a:p>
            <a:r>
              <a:rPr lang="en-CA" dirty="0"/>
              <a:t>Spontaneous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ED844-5767-4FA7-AA06-CD632C1D529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17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SOA – dichromate</a:t>
            </a:r>
          </a:p>
          <a:p>
            <a:r>
              <a:rPr lang="en-CA" dirty="0"/>
              <a:t>SRA – lead</a:t>
            </a:r>
          </a:p>
          <a:p>
            <a:r>
              <a:rPr lang="en-CA" dirty="0" err="1"/>
              <a:t>Ecell</a:t>
            </a:r>
            <a:r>
              <a:rPr lang="en-CA" dirty="0"/>
              <a:t> = +1.36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ED844-5767-4FA7-AA06-CD632C1D529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85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SOA – copper</a:t>
            </a:r>
          </a:p>
          <a:p>
            <a:r>
              <a:rPr lang="en-CA" dirty="0"/>
              <a:t>SRA – scandium</a:t>
            </a:r>
          </a:p>
          <a:p>
            <a:r>
              <a:rPr lang="en-CA" dirty="0" err="1"/>
              <a:t>Ecell</a:t>
            </a:r>
            <a:r>
              <a:rPr lang="en-CA" dirty="0"/>
              <a:t> = -2.02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ED844-5767-4FA7-AA06-CD632C1D529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59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23A74-8A86-4670-8DDB-85468272B0C1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850B4-6CEF-4894-AB69-10CD126D1FD0}" type="slidenum">
              <a:rPr lang="en-US" smtClean="0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91871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63523-8AA7-41BA-944E-80CAA1FA12D8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C63A6-BF66-4BC0-B727-05EC729F9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ED71C-9AB9-482E-8A01-7132CCD32E24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EC4B-3E33-4D84-A66B-CD6508C77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2CBF89-436C-4F04-BB12-F86D2D31003F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1A23F-F5D8-45A5-8D48-772E5F00BF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4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BC854-1E37-47D9-9E26-500F469BBF3B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7B8F8-7DDC-46BC-8F99-678277C5E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2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B0DC8-59DD-419F-9B25-E62690ABB1D9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0EEC9-432E-4049-8A15-B742453DF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9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8E11-6961-4C30-B11C-F82F007E5F2F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FBE41-1228-4F1D-99B2-E0D2946F00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0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FDD016-2E07-4317-A244-C578E8A41F04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4C095-A844-4CF4-B713-46979E9A4A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7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F5ECB-F542-4439-90AE-968032708D95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1FCC6-8A3B-49AE-B3E0-172B7C477D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2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35E22F-93DF-4F76-A7E8-6DEFC2DC75FD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81FD2-78CC-4143-84F6-F85C30B3A4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2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64D2E601-FFE5-40D8-A3ED-C7C81CD64540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F7D50-F695-4771-B180-17A1D524C5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7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0FA68E11-6961-4C30-B11C-F82F007E5F2F}" type="datetime1">
              <a:rPr lang="en-US" smtClean="0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6FBE41-1228-4F1D-99B2-E0D2946F00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5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kentchemistry.com/moviesfiles/Units/Redox/voltaiccelll20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>
            <a:extLst>
              <a:ext uri="{FF2B5EF4-FFF2-40B4-BE49-F238E27FC236}">
                <a16:creationId xmlns:a16="http://schemas.microsoft.com/office/drawing/2014/main" id="{B5854226-489C-4C57-8790-F4667E769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r="8700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le 7">
            <a:extLst>
              <a:ext uri="{FF2B5EF4-FFF2-40B4-BE49-F238E27FC236}">
                <a16:creationId xmlns:a16="http://schemas.microsoft.com/office/drawing/2014/main" id="{85DEF99A-616F-44E5-B0A5-21769373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3800">
                <a:solidFill>
                  <a:schemeClr val="tx1"/>
                </a:solidFill>
              </a:rPr>
              <a:t>Electrochemical Cells</a:t>
            </a:r>
          </a:p>
        </p:txBody>
      </p:sp>
      <p:sp>
        <p:nvSpPr>
          <p:cNvPr id="10243" name="Text Placeholder 8">
            <a:extLst>
              <a:ext uri="{FF2B5EF4-FFF2-40B4-BE49-F238E27FC236}">
                <a16:creationId xmlns:a16="http://schemas.microsoft.com/office/drawing/2014/main" id="{0CFB1203-D15A-4ACF-94C9-C76AD3018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1395" y="4352544"/>
            <a:ext cx="5101209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en-US" sz="2000">
                <a:solidFill>
                  <a:srgbClr val="FFFFFF"/>
                </a:solidFill>
              </a:rPr>
              <a:t>Reference: Chapter 14 (pg. 610-669)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6">
            <a:extLst>
              <a:ext uri="{FF2B5EF4-FFF2-40B4-BE49-F238E27FC236}">
                <a16:creationId xmlns:a16="http://schemas.microsoft.com/office/drawing/2014/main" id="{19761607-424F-4CA0-AFBE-BCC7E193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Create a cell notation to match the description</a:t>
            </a:r>
          </a:p>
        </p:txBody>
      </p:sp>
      <p:sp>
        <p:nvSpPr>
          <p:cNvPr id="25604" name="Content Placeholder 8">
            <a:extLst>
              <a:ext uri="{FF2B5EF4-FFF2-40B4-BE49-F238E27FC236}">
                <a16:creationId xmlns:a16="http://schemas.microsoft.com/office/drawing/2014/main" id="{A30C0701-E701-415A-83DF-91700E246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9546" y="2291262"/>
            <a:ext cx="6584634" cy="2879256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>
              <a:lnSpc>
                <a:spcPct val="90000"/>
              </a:lnSpc>
            </a:pPr>
            <a:r>
              <a:rPr lang="en-US" altLang="en-US" sz="1500">
                <a:solidFill>
                  <a:srgbClr val="404040"/>
                </a:solidFill>
              </a:rPr>
              <a:t>Copper placed in a solution of copper(II) chloride and tin metal placed in a solution of tin(II) ions</a:t>
            </a:r>
          </a:p>
          <a:p>
            <a:pPr marL="514350">
              <a:lnSpc>
                <a:spcPct val="90000"/>
              </a:lnSpc>
            </a:pPr>
            <a:r>
              <a:rPr lang="en-US" altLang="en-US" sz="1500">
                <a:solidFill>
                  <a:srgbClr val="404040"/>
                </a:solidFill>
              </a:rPr>
              <a:t>A copper-magnesium cell</a:t>
            </a:r>
          </a:p>
          <a:p>
            <a:pPr marL="514350">
              <a:lnSpc>
                <a:spcPct val="90000"/>
              </a:lnSpc>
            </a:pPr>
            <a:r>
              <a:rPr lang="en-US" altLang="en-US" sz="1500">
                <a:solidFill>
                  <a:srgbClr val="404040"/>
                </a:solidFill>
              </a:rPr>
              <a:t>Magnesium in a solution of magnesium chloride and tin in a solution of tin(II) chloride</a:t>
            </a:r>
          </a:p>
          <a:p>
            <a:pPr marL="514350">
              <a:lnSpc>
                <a:spcPct val="90000"/>
              </a:lnSpc>
            </a:pPr>
            <a:r>
              <a:rPr lang="en-US" altLang="en-US" sz="1500">
                <a:solidFill>
                  <a:srgbClr val="404040"/>
                </a:solidFill>
              </a:rPr>
              <a:t>A tin(IV) ion solution containing tin and a solution of magnesium ions containing magnesium</a:t>
            </a:r>
          </a:p>
          <a:p>
            <a:pPr marL="514350">
              <a:lnSpc>
                <a:spcPct val="90000"/>
              </a:lnSpc>
            </a:pPr>
            <a:r>
              <a:rPr lang="en-US" altLang="en-US" sz="1500">
                <a:solidFill>
                  <a:srgbClr val="404040"/>
                </a:solidFill>
              </a:rPr>
              <a:t>Two tin electrodes in solution of tin(II) chloride and tin (IV) chloride respectively</a:t>
            </a:r>
          </a:p>
          <a:p>
            <a:pPr marL="514350">
              <a:lnSpc>
                <a:spcPct val="90000"/>
              </a:lnSpc>
            </a:pPr>
            <a:r>
              <a:rPr lang="en-US" altLang="en-US" sz="1500">
                <a:solidFill>
                  <a:srgbClr val="404040"/>
                </a:solidFill>
              </a:rPr>
              <a:t>Copper place in a copper(II) solution and tin place in a tin(IV)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A5A4BE-1E27-44BE-BC12-6E0544FF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9200"/>
            <a:ext cx="8397875" cy="4937125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Example: Silver-Copper Cell     Cu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(s)</a:t>
            </a:r>
            <a:r>
              <a:rPr lang="en-US" altLang="en-US" sz="2000">
                <a:ea typeface="ＭＳ Ｐゴシック" panose="020B0600070205080204" pitchFamily="34" charset="-128"/>
              </a:rPr>
              <a:t>   Cu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2+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(aq)</a:t>
            </a:r>
            <a:r>
              <a:rPr lang="en-US" altLang="en-US" sz="2000">
                <a:ea typeface="ＭＳ Ｐゴシック" panose="020B0600070205080204" pitchFamily="34" charset="-128"/>
              </a:rPr>
              <a:t>    Ag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+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(aq)</a:t>
            </a:r>
            <a:r>
              <a:rPr lang="en-US" altLang="en-US" sz="2000">
                <a:ea typeface="ＭＳ Ｐゴシック" panose="020B0600070205080204" pitchFamily="34" charset="-128"/>
              </a:rPr>
              <a:t>   Ag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(s)</a:t>
            </a:r>
          </a:p>
          <a:p>
            <a:endParaRPr lang="en-US" altLang="en-US" sz="400"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  <a:buFont typeface="Bookman Old Style" panose="02050604050505020204" pitchFamily="18" charset="0"/>
              <a:buAutoNum type="arabicPeriod"/>
            </a:pPr>
            <a:r>
              <a:rPr lang="en-US" altLang="en-US" sz="1700">
                <a:ea typeface="ＭＳ Ｐゴシック" panose="020B0600070205080204" pitchFamily="34" charset="-128"/>
              </a:rPr>
              <a:t>Use the activity series to determine which of the entities is the SOA.</a:t>
            </a:r>
          </a:p>
          <a:p>
            <a:pPr>
              <a:spcAft>
                <a:spcPts val="600"/>
              </a:spcAft>
              <a:buFont typeface="Wingdings 3" panose="05040102010807070707" pitchFamily="82" charset="2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The SOA present in the cell </a:t>
            </a:r>
            <a:r>
              <a:rPr lang="en-US" altLang="en-US" sz="1600" b="1">
                <a:ea typeface="ＭＳ Ｐゴシック" panose="020B0600070205080204" pitchFamily="34" charset="-128"/>
              </a:rPr>
              <a:t>always </a:t>
            </a:r>
            <a:r>
              <a:rPr lang="en-US" altLang="en-US" sz="1600">
                <a:ea typeface="ＭＳ Ｐゴシック" panose="020B0600070205080204" pitchFamily="34" charset="-128"/>
              </a:rPr>
              <a:t>undergoes a </a:t>
            </a:r>
            <a:r>
              <a:rPr lang="en-US" altLang="en-US" sz="1600" u="sng">
                <a:ea typeface="ＭＳ Ｐゴシック" panose="020B0600070205080204" pitchFamily="34" charset="-128"/>
              </a:rPr>
              <a:t>reduction</a:t>
            </a:r>
            <a:r>
              <a:rPr lang="en-US" altLang="en-US" sz="1600">
                <a:ea typeface="ＭＳ Ｐゴシック" panose="020B0600070205080204" pitchFamily="34" charset="-128"/>
              </a:rPr>
              <a:t> at the </a:t>
            </a:r>
            <a:r>
              <a:rPr lang="en-US" altLang="en-US" sz="1600" u="sng">
                <a:ea typeface="ＭＳ Ｐゴシック" panose="020B0600070205080204" pitchFamily="34" charset="-128"/>
              </a:rPr>
              <a:t>cathode.</a:t>
            </a:r>
          </a:p>
          <a:p>
            <a:pPr marL="731838" lvl="1" indent="-457200">
              <a:spcAft>
                <a:spcPts val="600"/>
              </a:spcAft>
              <a:buFont typeface="Wingdings 3" panose="05040102010807070707" pitchFamily="82" charset="2"/>
              <a:buNone/>
            </a:pPr>
            <a:r>
              <a:rPr lang="en-US" altLang="en-US" sz="1700">
                <a:solidFill>
                  <a:srgbClr val="244583"/>
                </a:solidFill>
                <a:ea typeface="ＭＳ Ｐゴシック" panose="020B0600070205080204" pitchFamily="34" charset="-128"/>
              </a:rPr>
              <a:t>	Write the reduction half reaction</a:t>
            </a:r>
          </a:p>
          <a:p>
            <a:pPr>
              <a:spcAft>
                <a:spcPts val="600"/>
              </a:spcAft>
              <a:buFont typeface="Bookman Old Style" panose="02050604050505020204" pitchFamily="18" charset="0"/>
              <a:buAutoNum type="arabicPeriod" startAt="2"/>
            </a:pPr>
            <a:r>
              <a:rPr lang="en-US" altLang="en-US" sz="1700">
                <a:ea typeface="ＭＳ Ｐゴシック" panose="020B0600070205080204" pitchFamily="34" charset="-128"/>
              </a:rPr>
              <a:t>Use the activity series to determine which of the entities is the SRA.</a:t>
            </a:r>
          </a:p>
          <a:p>
            <a:pPr>
              <a:spcAft>
                <a:spcPts val="600"/>
              </a:spcAft>
              <a:buFont typeface="Wingdings 3" panose="05040102010807070707" pitchFamily="82" charset="2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The SRA present in the cell </a:t>
            </a:r>
            <a:r>
              <a:rPr lang="en-US" altLang="en-US" sz="1600" b="1">
                <a:ea typeface="ＭＳ Ｐゴシック" panose="020B0600070205080204" pitchFamily="34" charset="-128"/>
              </a:rPr>
              <a:t>always </a:t>
            </a:r>
            <a:r>
              <a:rPr lang="en-US" altLang="en-US" sz="1600">
                <a:ea typeface="ＭＳ Ｐゴシック" panose="020B0600070205080204" pitchFamily="34" charset="-128"/>
              </a:rPr>
              <a:t>undergoes an </a:t>
            </a:r>
            <a:r>
              <a:rPr lang="en-US" altLang="en-US" sz="1600" u="sng">
                <a:ea typeface="ＭＳ Ｐゴシック" panose="020B0600070205080204" pitchFamily="34" charset="-128"/>
              </a:rPr>
              <a:t>oxidation</a:t>
            </a:r>
            <a:r>
              <a:rPr lang="en-US" altLang="en-US" sz="1600">
                <a:ea typeface="ＭＳ Ｐゴシック" panose="020B0600070205080204" pitchFamily="34" charset="-128"/>
              </a:rPr>
              <a:t> as the </a:t>
            </a:r>
            <a:r>
              <a:rPr lang="en-US" altLang="en-US" sz="1600" u="sng">
                <a:ea typeface="ＭＳ Ｐゴシック" panose="020B0600070205080204" pitchFamily="34" charset="-128"/>
              </a:rPr>
              <a:t>anode</a:t>
            </a:r>
            <a:r>
              <a:rPr lang="en-US" altLang="en-US" sz="1600">
                <a:ea typeface="ＭＳ Ｐゴシック" panose="020B0600070205080204" pitchFamily="34" charset="-128"/>
              </a:rPr>
              <a:t>.</a:t>
            </a:r>
          </a:p>
          <a:p>
            <a:pPr marL="731838" lvl="1" indent="-457200">
              <a:spcAft>
                <a:spcPts val="600"/>
              </a:spcAft>
              <a:buFont typeface="Wingdings 3" panose="05040102010807070707" pitchFamily="82" charset="2"/>
              <a:buNone/>
            </a:pPr>
            <a:r>
              <a:rPr lang="en-US" altLang="en-US" sz="1700">
                <a:solidFill>
                  <a:srgbClr val="244583"/>
                </a:solidFill>
                <a:ea typeface="ＭＳ Ｐゴシック" panose="020B0600070205080204" pitchFamily="34" charset="-128"/>
              </a:rPr>
              <a:t>		Write the oxidation half-reaction</a:t>
            </a:r>
          </a:p>
          <a:p>
            <a:pPr>
              <a:spcAft>
                <a:spcPts val="600"/>
              </a:spcAft>
              <a:buFont typeface="Bookman Old Style" panose="02050604050505020204" pitchFamily="18" charset="0"/>
              <a:buAutoNum type="arabicPeriod" startAt="3"/>
            </a:pPr>
            <a:r>
              <a:rPr lang="en-US" altLang="en-US" sz="1700">
                <a:ea typeface="ＭＳ Ｐゴシック" panose="020B0600070205080204" pitchFamily="34" charset="-128"/>
              </a:rPr>
              <a:t>Balance the half-reactions and add together to create the net equation.</a:t>
            </a: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7F7C45B3-E5BC-4062-8BE3-462AA2723FC8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75834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8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8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822325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8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096963" indent="-228600">
              <a:spcBef>
                <a:spcPts val="400"/>
              </a:spcBef>
              <a:buClr>
                <a:srgbClr val="6685B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1828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286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2743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2004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>
                <a:solidFill>
                  <a:srgbClr val="244583"/>
                </a:solidFill>
                <a:latin typeface="Bookman Old Style" panose="02050604050505020204" pitchFamily="18" charset="0"/>
              </a:rPr>
              <a:t>Voltaic Cells – What is going on?</a:t>
            </a:r>
          </a:p>
        </p:txBody>
      </p:sp>
      <p:pic>
        <p:nvPicPr>
          <p:cNvPr id="26628" name="Picture 7">
            <a:extLst>
              <a:ext uri="{FF2B5EF4-FFF2-40B4-BE49-F238E27FC236}">
                <a16:creationId xmlns:a16="http://schemas.microsoft.com/office/drawing/2014/main" id="{8C45B28C-705E-4D27-AA60-B64D6C780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997450"/>
            <a:ext cx="682466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1BA36-25BB-45B7-9603-B6B7318BF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0613"/>
            <a:ext cx="2806700" cy="738187"/>
          </a:xfrm>
          <a:prstGeom prst="rect">
            <a:avLst/>
          </a:prstGeom>
          <a:gradFill rotWithShape="1">
            <a:gsLst>
              <a:gs pos="0">
                <a:srgbClr val="FFF4AB"/>
              </a:gs>
              <a:gs pos="30000">
                <a:srgbClr val="FFF384"/>
              </a:gs>
              <a:gs pos="45000">
                <a:srgbClr val="FFF376"/>
              </a:gs>
              <a:gs pos="55000">
                <a:srgbClr val="FFF376"/>
              </a:gs>
              <a:gs pos="73000">
                <a:srgbClr val="FFF384"/>
              </a:gs>
              <a:gs pos="100000">
                <a:srgbClr val="FFF4AB"/>
              </a:gs>
            </a:gsLst>
            <a:lin ang="900000" scaled="1"/>
          </a:gradFill>
          <a:ln w="9525">
            <a:solidFill>
              <a:srgbClr val="F5CD2D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  <a:latin typeface="Gill Sans" pitchFamily="-105" charset="0"/>
              </a:rPr>
              <a:t>Memory device:</a:t>
            </a:r>
          </a:p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  <a:latin typeface="Gill Sans" pitchFamily="-105" charset="0"/>
              </a:rPr>
              <a:t>“</a:t>
            </a:r>
            <a:r>
              <a:rPr lang="en-US" sz="1400" b="1">
                <a:solidFill>
                  <a:srgbClr val="000000"/>
                </a:solidFill>
                <a:latin typeface="Gill Sans" pitchFamily="-105" charset="0"/>
              </a:rPr>
              <a:t>An</a:t>
            </a:r>
            <a:r>
              <a:rPr lang="en-US" sz="1400">
                <a:solidFill>
                  <a:srgbClr val="000000"/>
                </a:solidFill>
                <a:latin typeface="Gill Sans" pitchFamily="-105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Gill Sans" pitchFamily="-105" charset="0"/>
              </a:rPr>
              <a:t>ox</a:t>
            </a:r>
            <a:r>
              <a:rPr lang="en-US" sz="1400">
                <a:solidFill>
                  <a:srgbClr val="000000"/>
                </a:solidFill>
                <a:latin typeface="Gill Sans" pitchFamily="-105" charset="0"/>
              </a:rPr>
              <a:t> ate a </a:t>
            </a:r>
            <a:r>
              <a:rPr lang="en-US" sz="1400" b="1">
                <a:solidFill>
                  <a:srgbClr val="000000"/>
                </a:solidFill>
                <a:latin typeface="Gill Sans" pitchFamily="-105" charset="0"/>
              </a:rPr>
              <a:t>red</a:t>
            </a:r>
            <a:r>
              <a:rPr lang="en-US" sz="1400">
                <a:solidFill>
                  <a:srgbClr val="000000"/>
                </a:solidFill>
                <a:latin typeface="Gill Sans" pitchFamily="-105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Gill Sans" pitchFamily="-105" charset="0"/>
              </a:rPr>
              <a:t>cat</a:t>
            </a:r>
            <a:r>
              <a:rPr lang="en-US" sz="1400">
                <a:solidFill>
                  <a:srgbClr val="000000"/>
                </a:solidFill>
                <a:latin typeface="Gill Sans" pitchFamily="-105" charset="0"/>
              </a:rPr>
              <a:t>”</a:t>
            </a:r>
          </a:p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  <a:latin typeface="Gill Sans" pitchFamily="-105" charset="0"/>
              </a:rPr>
              <a:t>Anode oxidation; reduction cathode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E21390-1976-44F5-A78F-5F3E56ED8BC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29919" y="1412082"/>
            <a:ext cx="3841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5D0318-CDDB-4249-807D-B46766232F7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265069" y="1410494"/>
            <a:ext cx="3841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DAAC79-6F08-4294-B8C0-6A5CE524D47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64969" y="1412082"/>
            <a:ext cx="3841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30E8F8-6BAC-4709-8F05-BCD3E0A81C0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71306" y="1412082"/>
            <a:ext cx="3841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3F33BE-C96D-4335-AEA4-D98CB0369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313" y="1931988"/>
            <a:ext cx="1739900" cy="831850"/>
          </a:xfrm>
          <a:prstGeom prst="rect">
            <a:avLst/>
          </a:prstGeom>
          <a:gradFill rotWithShape="1">
            <a:gsLst>
              <a:gs pos="0">
                <a:srgbClr val="FFF4AB"/>
              </a:gs>
              <a:gs pos="30000">
                <a:srgbClr val="FFF384"/>
              </a:gs>
              <a:gs pos="45000">
                <a:srgbClr val="FFF376"/>
              </a:gs>
              <a:gs pos="55000">
                <a:srgbClr val="FFF376"/>
              </a:gs>
              <a:gs pos="73000">
                <a:srgbClr val="FFF384"/>
              </a:gs>
              <a:gs pos="100000">
                <a:srgbClr val="FFF4AB"/>
              </a:gs>
            </a:gsLst>
            <a:lin ang="900000" scaled="1"/>
          </a:gradFill>
          <a:ln w="9525">
            <a:solidFill>
              <a:srgbClr val="F5CD2D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Gill Sans MT" panose="020B0502020104020203" pitchFamily="34" charset="0"/>
              </a:rPr>
              <a:t>The </a:t>
            </a:r>
            <a:r>
              <a:rPr lang="en-US" sz="1200" b="1">
                <a:solidFill>
                  <a:srgbClr val="000000"/>
                </a:solidFill>
                <a:latin typeface="Gill Sans MT" panose="020B0502020104020203" pitchFamily="34" charset="0"/>
              </a:rPr>
              <a:t>cathode </a:t>
            </a:r>
            <a:r>
              <a:rPr lang="en-US" sz="1200">
                <a:solidFill>
                  <a:srgbClr val="000000"/>
                </a:solidFill>
                <a:latin typeface="Gill Sans MT" panose="020B0502020104020203" pitchFamily="34" charset="0"/>
              </a:rPr>
              <a:t>is the electrode where the strongest oxidizing agent present in the cell reacts.</a:t>
            </a:r>
            <a:endParaRPr lang="en-US" sz="1200">
              <a:solidFill>
                <a:srgbClr val="000000"/>
              </a:solidFill>
              <a:latin typeface="Gill Sans" pitchFamily="-105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17FAC3-25B8-4C94-81EF-CC61C66A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313" y="3368675"/>
            <a:ext cx="1739900" cy="830263"/>
          </a:xfrm>
          <a:prstGeom prst="rect">
            <a:avLst/>
          </a:prstGeom>
          <a:gradFill rotWithShape="1">
            <a:gsLst>
              <a:gs pos="0">
                <a:srgbClr val="FFF4AB"/>
              </a:gs>
              <a:gs pos="30000">
                <a:srgbClr val="FFF384"/>
              </a:gs>
              <a:gs pos="45000">
                <a:srgbClr val="FFF376"/>
              </a:gs>
              <a:gs pos="55000">
                <a:srgbClr val="FFF376"/>
              </a:gs>
              <a:gs pos="73000">
                <a:srgbClr val="FFF384"/>
              </a:gs>
              <a:gs pos="100000">
                <a:srgbClr val="FFF4AB"/>
              </a:gs>
            </a:gsLst>
            <a:lin ang="900000" scaled="1"/>
          </a:gradFill>
          <a:ln w="9525">
            <a:solidFill>
              <a:srgbClr val="F5CD2D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Gill Sans MT" panose="020B0502020104020203" pitchFamily="34" charset="0"/>
              </a:rPr>
              <a:t>The </a:t>
            </a:r>
            <a:r>
              <a:rPr lang="en-US" sz="1200" b="1">
                <a:solidFill>
                  <a:srgbClr val="000000"/>
                </a:solidFill>
                <a:latin typeface="Gill Sans MT" panose="020B0502020104020203" pitchFamily="34" charset="0"/>
              </a:rPr>
              <a:t>anode </a:t>
            </a:r>
            <a:r>
              <a:rPr lang="en-US" sz="1200">
                <a:solidFill>
                  <a:srgbClr val="000000"/>
                </a:solidFill>
                <a:latin typeface="Gill Sans MT" panose="020B0502020104020203" pitchFamily="34" charset="0"/>
              </a:rPr>
              <a:t>is the electrode where the strongest reducing agent present in the cell reacts.</a:t>
            </a:r>
            <a:endParaRPr lang="en-US" sz="1200">
              <a:solidFill>
                <a:srgbClr val="000000"/>
              </a:solidFill>
              <a:latin typeface="Gill Sans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>
            <a:extLst>
              <a:ext uri="{FF2B5EF4-FFF2-40B4-BE49-F238E27FC236}">
                <a16:creationId xmlns:a16="http://schemas.microsoft.com/office/drawing/2014/main" id="{8DA0EC89-0518-4C17-A8C7-1F609C7D5DA3}"/>
              </a:ext>
            </a:extLst>
          </p:cNvPr>
          <p:cNvSpPr txBox="1">
            <a:spLocks/>
          </p:cNvSpPr>
          <p:nvPr/>
        </p:nvSpPr>
        <p:spPr bwMode="auto">
          <a:xfrm>
            <a:off x="622335" y="2708804"/>
            <a:ext cx="2774103" cy="14403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0" tIns="182880" rIns="182880" bIns="182880" rtlCol="0" anchor="ctr">
            <a:norm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8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8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822325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8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096963" indent="-228600">
              <a:spcBef>
                <a:spcPts val="400"/>
              </a:spcBef>
              <a:buClr>
                <a:srgbClr val="6685B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1828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286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2743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2004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100" u="sng" kern="1200" cap="all" spc="200" baseline="0">
                <a:latin typeface="+mj-lt"/>
                <a:ea typeface="+mj-ea"/>
                <a:cs typeface="+mj-cs"/>
              </a:rPr>
              <a:t>Voltaic Cells – What is going on?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1031A0-F8FE-4854-9F86-AC94ED3CA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6295" y="0"/>
            <a:ext cx="5157705" cy="696350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</a:rPr>
              <a:t>Example: Silver-Copper Cell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>
                <a:solidFill>
                  <a:schemeClr val="bg1"/>
                </a:solidFill>
              </a:rPr>
              <a:t>Silver ions are the strongest oxidizing agents in the cell, so they undergo a </a:t>
            </a:r>
            <a:r>
              <a:rPr lang="en-US" altLang="en-US" sz="1600" u="sng" dirty="0">
                <a:solidFill>
                  <a:schemeClr val="bg1"/>
                </a:solidFill>
              </a:rPr>
              <a:t>reduction </a:t>
            </a:r>
            <a:r>
              <a:rPr lang="en-US" altLang="en-US" sz="1600" dirty="0">
                <a:solidFill>
                  <a:schemeClr val="bg1"/>
                </a:solidFill>
              </a:rPr>
              <a:t>half-reaction at the </a:t>
            </a:r>
            <a:r>
              <a:rPr lang="en-US" altLang="en-US" sz="1600" u="sng" dirty="0">
                <a:solidFill>
                  <a:schemeClr val="bg1"/>
                </a:solidFill>
              </a:rPr>
              <a:t>cathode</a:t>
            </a:r>
            <a:r>
              <a:rPr lang="en-US" altLang="en-US" sz="1600" dirty="0">
                <a:solidFill>
                  <a:schemeClr val="bg1"/>
                </a:solidFill>
              </a:rPr>
              <a:t>, creating more Ag</a:t>
            </a:r>
            <a:r>
              <a:rPr lang="en-US" altLang="en-US" sz="1600" baseline="-25000" dirty="0">
                <a:solidFill>
                  <a:schemeClr val="bg1"/>
                </a:solidFill>
              </a:rPr>
              <a:t>(s)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>
                <a:solidFill>
                  <a:schemeClr val="bg1"/>
                </a:solidFill>
              </a:rPr>
              <a:t>Copper atoms are the strongest reducing agents in the cell, so they give up electrons in an </a:t>
            </a:r>
            <a:r>
              <a:rPr lang="en-US" altLang="en-US" sz="1600" u="sng" dirty="0">
                <a:solidFill>
                  <a:schemeClr val="bg1"/>
                </a:solidFill>
              </a:rPr>
              <a:t>oxidation</a:t>
            </a:r>
            <a:r>
              <a:rPr lang="en-US" altLang="en-US" sz="1600" dirty="0">
                <a:solidFill>
                  <a:schemeClr val="bg1"/>
                </a:solidFill>
              </a:rPr>
              <a:t> half-reaction and enter the solution (Cu</a:t>
            </a:r>
            <a:r>
              <a:rPr lang="en-US" altLang="en-US" sz="1600" baseline="30000" dirty="0">
                <a:solidFill>
                  <a:schemeClr val="bg1"/>
                </a:solidFill>
              </a:rPr>
              <a:t>2+ = </a:t>
            </a:r>
            <a:r>
              <a:rPr lang="en-US" altLang="en-US" sz="1600" i="1" dirty="0">
                <a:solidFill>
                  <a:schemeClr val="bg1"/>
                </a:solidFill>
              </a:rPr>
              <a:t>blue ions</a:t>
            </a:r>
            <a:r>
              <a:rPr lang="en-US" altLang="en-US" sz="1600" dirty="0">
                <a:solidFill>
                  <a:schemeClr val="bg1"/>
                </a:solidFill>
              </a:rPr>
              <a:t>) at the </a:t>
            </a:r>
            <a:r>
              <a:rPr lang="en-US" altLang="en-US" sz="1600" u="sng" dirty="0">
                <a:solidFill>
                  <a:schemeClr val="bg1"/>
                </a:solidFill>
              </a:rPr>
              <a:t>anode</a:t>
            </a:r>
            <a:r>
              <a:rPr lang="en-US" altLang="en-US" sz="16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u="sng" dirty="0">
                <a:solidFill>
                  <a:schemeClr val="bg1"/>
                </a:solidFill>
              </a:rPr>
              <a:t>Electrons</a:t>
            </a:r>
            <a:r>
              <a:rPr lang="en-US" altLang="en-US" sz="1600" dirty="0">
                <a:solidFill>
                  <a:schemeClr val="bg1"/>
                </a:solidFill>
              </a:rPr>
              <a:t> released by the oxidation of copper atoms at the </a:t>
            </a:r>
            <a:r>
              <a:rPr lang="en-US" altLang="en-US" sz="1600" b="1" dirty="0">
                <a:solidFill>
                  <a:schemeClr val="bg1"/>
                </a:solidFill>
              </a:rPr>
              <a:t>anode </a:t>
            </a:r>
            <a:r>
              <a:rPr lang="en-US" altLang="en-US" sz="1600" u="sng" dirty="0">
                <a:solidFill>
                  <a:schemeClr val="bg1"/>
                </a:solidFill>
              </a:rPr>
              <a:t>travel</a:t>
            </a:r>
            <a:r>
              <a:rPr lang="en-US" altLang="en-US" sz="1600" dirty="0">
                <a:solidFill>
                  <a:schemeClr val="bg1"/>
                </a:solidFill>
              </a:rPr>
              <a:t> through the connecting wire to the silver </a:t>
            </a:r>
            <a:r>
              <a:rPr lang="en-US" altLang="en-US" sz="1600" b="1" dirty="0">
                <a:solidFill>
                  <a:schemeClr val="bg1"/>
                </a:solidFill>
              </a:rPr>
              <a:t>cathode</a:t>
            </a:r>
            <a:r>
              <a:rPr lang="en-US" altLang="en-US" sz="1600" dirty="0">
                <a:solidFill>
                  <a:schemeClr val="bg1"/>
                </a:solidFill>
              </a:rPr>
              <a:t>.  (</a:t>
            </a:r>
            <a:r>
              <a:rPr lang="en-US" altLang="en-US" sz="1600" i="1" dirty="0">
                <a:solidFill>
                  <a:schemeClr val="bg1"/>
                </a:solidFill>
              </a:rPr>
              <a:t>Ag</a:t>
            </a:r>
            <a:r>
              <a:rPr lang="en-US" altLang="en-US" sz="1600" i="1" baseline="30000" dirty="0">
                <a:solidFill>
                  <a:schemeClr val="bg1"/>
                </a:solidFill>
              </a:rPr>
              <a:t>+</a:t>
            </a:r>
            <a:r>
              <a:rPr lang="en-US" altLang="en-US" sz="1600" i="1" baseline="-25000" dirty="0">
                <a:solidFill>
                  <a:schemeClr val="bg1"/>
                </a:solidFill>
              </a:rPr>
              <a:t>(</a:t>
            </a:r>
            <a:r>
              <a:rPr lang="en-US" altLang="en-US" sz="1600" i="1" baseline="-25000" dirty="0" err="1">
                <a:solidFill>
                  <a:schemeClr val="bg1"/>
                </a:solidFill>
              </a:rPr>
              <a:t>aq</a:t>
            </a:r>
            <a:r>
              <a:rPr lang="en-US" altLang="en-US" sz="1600" i="1" baseline="-25000" dirty="0">
                <a:solidFill>
                  <a:schemeClr val="bg1"/>
                </a:solidFill>
              </a:rPr>
              <a:t>)</a:t>
            </a:r>
            <a:r>
              <a:rPr lang="en-US" altLang="en-US" sz="1600" i="1" dirty="0">
                <a:solidFill>
                  <a:schemeClr val="bg1"/>
                </a:solidFill>
              </a:rPr>
              <a:t> win in the tug of war for e</a:t>
            </a:r>
            <a:r>
              <a:rPr lang="en-US" altLang="en-US" sz="1600" i="1" baseline="30000" dirty="0">
                <a:solidFill>
                  <a:schemeClr val="bg1"/>
                </a:solidFill>
              </a:rPr>
              <a:t>-</a:t>
            </a:r>
            <a:r>
              <a:rPr lang="en-US" altLang="en-US" sz="1600" i="1" dirty="0">
                <a:solidFill>
                  <a:schemeClr val="bg1"/>
                </a:solidFill>
              </a:rPr>
              <a:t>’s over Cu</a:t>
            </a:r>
            <a:r>
              <a:rPr lang="en-US" altLang="en-US" sz="1600" i="1" baseline="30000" dirty="0">
                <a:solidFill>
                  <a:schemeClr val="bg1"/>
                </a:solidFill>
              </a:rPr>
              <a:t>2+</a:t>
            </a:r>
            <a:r>
              <a:rPr lang="en-US" altLang="en-US" sz="1600" i="1" baseline="-25000" dirty="0">
                <a:solidFill>
                  <a:schemeClr val="bg1"/>
                </a:solidFill>
              </a:rPr>
              <a:t>(</a:t>
            </a:r>
            <a:r>
              <a:rPr lang="en-US" altLang="en-US" sz="1600" i="1" baseline="-25000" dirty="0" err="1">
                <a:solidFill>
                  <a:schemeClr val="bg1"/>
                </a:solidFill>
              </a:rPr>
              <a:t>aq</a:t>
            </a:r>
            <a:r>
              <a:rPr lang="en-US" altLang="en-US" sz="1600" i="1" baseline="-25000" dirty="0">
                <a:solidFill>
                  <a:schemeClr val="bg1"/>
                </a:solidFill>
              </a:rPr>
              <a:t>)</a:t>
            </a:r>
            <a:r>
              <a:rPr lang="en-US" altLang="en-US" sz="1600" i="1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>
                <a:solidFill>
                  <a:schemeClr val="bg1"/>
                </a:solidFill>
              </a:rPr>
              <a:t>Since the positive silver ions are being removed from solution, you would assume that the solution would become negatively charged.   This </a:t>
            </a:r>
            <a:r>
              <a:rPr lang="en-US" altLang="en-US" sz="1600" b="1" dirty="0">
                <a:solidFill>
                  <a:schemeClr val="bg1"/>
                </a:solidFill>
              </a:rPr>
              <a:t>does not </a:t>
            </a:r>
            <a:r>
              <a:rPr lang="en-US" altLang="en-US" sz="1600" dirty="0">
                <a:solidFill>
                  <a:schemeClr val="bg1"/>
                </a:solidFill>
              </a:rPr>
              <a:t>happen.  Why?</a:t>
            </a:r>
          </a:p>
          <a:p>
            <a:pPr marL="731838" lvl="1">
              <a:lnSpc>
                <a:spcPct val="90000"/>
              </a:lnSpc>
              <a:spcAft>
                <a:spcPts val="1200"/>
              </a:spcAft>
            </a:pPr>
            <a:r>
              <a:rPr lang="en-US" altLang="en-US" b="1" dirty="0">
                <a:solidFill>
                  <a:schemeClr val="bg1"/>
                </a:solidFill>
              </a:rPr>
              <a:t>Cations </a:t>
            </a:r>
            <a:r>
              <a:rPr lang="en-US" altLang="en-US" dirty="0">
                <a:solidFill>
                  <a:schemeClr val="bg1"/>
                </a:solidFill>
              </a:rPr>
              <a:t>(positively charged ions) move from the </a:t>
            </a:r>
            <a:r>
              <a:rPr lang="en-US" altLang="en-US" b="1" dirty="0">
                <a:solidFill>
                  <a:schemeClr val="bg1"/>
                </a:solidFill>
              </a:rPr>
              <a:t>salt bridge </a:t>
            </a:r>
            <a:r>
              <a:rPr lang="en-US" altLang="en-US" dirty="0">
                <a:solidFill>
                  <a:schemeClr val="bg1"/>
                </a:solidFill>
              </a:rPr>
              <a:t>into the solution in the </a:t>
            </a:r>
            <a:r>
              <a:rPr lang="en-US" altLang="en-US" b="1" dirty="0">
                <a:solidFill>
                  <a:schemeClr val="bg1"/>
                </a:solidFill>
              </a:rPr>
              <a:t>cathode</a:t>
            </a:r>
            <a:r>
              <a:rPr lang="en-US" altLang="en-US" dirty="0">
                <a:solidFill>
                  <a:schemeClr val="bg1"/>
                </a:solidFill>
              </a:rPr>
              <a:t> compartment to maintain an electrically neutral solution.</a:t>
            </a:r>
          </a:p>
          <a:p>
            <a:pPr marL="731838" lvl="1">
              <a:lnSpc>
                <a:spcPct val="90000"/>
              </a:lnSpc>
              <a:spcAft>
                <a:spcPts val="1200"/>
              </a:spcAft>
            </a:pPr>
            <a:r>
              <a:rPr lang="en-US" altLang="en-US" b="1" dirty="0">
                <a:solidFill>
                  <a:schemeClr val="bg1"/>
                </a:solidFill>
              </a:rPr>
              <a:t>Anions </a:t>
            </a:r>
            <a:r>
              <a:rPr lang="en-US" altLang="en-US" dirty="0">
                <a:solidFill>
                  <a:schemeClr val="bg1"/>
                </a:solidFill>
              </a:rPr>
              <a:t>(negatively charged ions) move from the </a:t>
            </a:r>
            <a:r>
              <a:rPr lang="en-US" altLang="en-US" b="1" dirty="0">
                <a:solidFill>
                  <a:schemeClr val="bg1"/>
                </a:solidFill>
              </a:rPr>
              <a:t>salt bridge </a:t>
            </a:r>
            <a:r>
              <a:rPr lang="en-US" altLang="en-US" dirty="0">
                <a:solidFill>
                  <a:schemeClr val="bg1"/>
                </a:solidFill>
              </a:rPr>
              <a:t>into the solution in the </a:t>
            </a:r>
            <a:r>
              <a:rPr lang="en-US" altLang="en-US" b="1" dirty="0">
                <a:solidFill>
                  <a:schemeClr val="bg1"/>
                </a:solidFill>
              </a:rPr>
              <a:t>anode </a:t>
            </a:r>
            <a:r>
              <a:rPr lang="en-US" altLang="en-US" dirty="0">
                <a:solidFill>
                  <a:schemeClr val="bg1"/>
                </a:solidFill>
              </a:rPr>
              <a:t>compartment to maintain an electrically neutral solution.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220AB5DF-64AE-4868-9FA4-70C904CD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04" y="2386744"/>
            <a:ext cx="3364992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cap="all" spc="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Voltaic Cell Animation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0F143B-3981-4FC2-BB15-0C5867633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5">
            <a:extLst>
              <a:ext uri="{FF2B5EF4-FFF2-40B4-BE49-F238E27FC236}">
                <a16:creationId xmlns:a16="http://schemas.microsoft.com/office/drawing/2014/main" id="{B5B7455D-A663-4441-813E-D07B49756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381" y="1519311"/>
            <a:ext cx="4080306" cy="35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2">
            <a:extLst>
              <a:ext uri="{FF2B5EF4-FFF2-40B4-BE49-F238E27FC236}">
                <a16:creationId xmlns:a16="http://schemas.microsoft.com/office/drawing/2014/main" id="{CCC478AD-5FA7-47C1-A004-EA10C8CC9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12" y="4431323"/>
            <a:ext cx="4363776" cy="22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02A3100-3C23-4D68-99ED-592C3270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479893"/>
            <a:ext cx="3659926" cy="1188720"/>
          </a:xfrm>
        </p:spPr>
        <p:txBody>
          <a:bodyPr>
            <a:normAutofit/>
          </a:bodyPr>
          <a:lstStyle/>
          <a:p>
            <a:r>
              <a:rPr lang="en-US" altLang="en-US" sz="2300">
                <a:ea typeface="ＭＳ Ｐゴシック" panose="020B0600070205080204" pitchFamily="34" charset="-128"/>
              </a:rPr>
              <a:t>Voltaic Cell Summary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76933636-282B-4FCA-8ADF-31224F9C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7102"/>
            <a:ext cx="4572000" cy="455089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 voltaic cell consists of two-half cells separated by a porous boundary with solid electrodes connected by an external circuit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SOA undergoes reduction at the cathode    (+ electrode) – </a:t>
            </a:r>
            <a:r>
              <a:rPr lang="en-US" altLang="en-US" i="1" dirty="0">
                <a:ea typeface="ＭＳ Ｐゴシック" panose="020B0600070205080204" pitchFamily="34" charset="-128"/>
              </a:rPr>
              <a:t>cathode increases in mass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SRA undergoes oxidation at the anode        (- electrode) – </a:t>
            </a:r>
            <a:r>
              <a:rPr lang="en-US" altLang="en-US" i="1" dirty="0">
                <a:ea typeface="ＭＳ Ｐゴシック" panose="020B0600070205080204" pitchFamily="34" charset="-128"/>
              </a:rPr>
              <a:t>anode decreases in mass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Electrons always travel in the external circuit from anode to cathode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Internally, cations move toward the cathode, anions move toward the anode, keeping the solution neutral</a:t>
            </a:r>
          </a:p>
        </p:txBody>
      </p:sp>
      <p:sp>
        <p:nvSpPr>
          <p:cNvPr id="29701" name="Rectangle 75">
            <a:extLst>
              <a:ext uri="{FF2B5EF4-FFF2-40B4-BE49-F238E27FC236}">
                <a16:creationId xmlns:a16="http://schemas.microsoft.com/office/drawing/2014/main" id="{B8D39262-9511-4F20-8344-1B9DA6887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-2"/>
            <a:ext cx="457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2" name="Rectangle 77">
            <a:extLst>
              <a:ext uri="{FF2B5EF4-FFF2-40B4-BE49-F238E27FC236}">
                <a16:creationId xmlns:a16="http://schemas.microsoft.com/office/drawing/2014/main" id="{4F924495-5138-4BB6-B18C-C83EC0434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6617" y="479893"/>
            <a:ext cx="3842766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03" name="Rectangle 79">
            <a:extLst>
              <a:ext uri="{FF2B5EF4-FFF2-40B4-BE49-F238E27FC236}">
                <a16:creationId xmlns:a16="http://schemas.microsoft.com/office/drawing/2014/main" id="{428AFF86-4DDC-4A60-AC4C-48C6DAE5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7516" y="644485"/>
            <a:ext cx="3567668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8" name="Picture 5">
            <a:extLst>
              <a:ext uri="{FF2B5EF4-FFF2-40B4-BE49-F238E27FC236}">
                <a16:creationId xmlns:a16="http://schemas.microsoft.com/office/drawing/2014/main" id="{00D0ACC6-BE7C-40B9-8643-1E952162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5"/>
          <a:stretch>
            <a:fillRect/>
          </a:stretch>
        </p:blipFill>
        <p:spPr bwMode="auto">
          <a:xfrm>
            <a:off x="5206482" y="1367444"/>
            <a:ext cx="1621025" cy="7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CDF9B6E2-AD7F-40A7-BC05-452BDB53B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5"/>
          <a:stretch>
            <a:fillRect/>
          </a:stretch>
        </p:blipFill>
        <p:spPr bwMode="auto">
          <a:xfrm>
            <a:off x="6957368" y="864224"/>
            <a:ext cx="1567957" cy="17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45CA644E-CA78-464B-AD18-DACCA86DA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6482" y="3604364"/>
            <a:ext cx="3318842" cy="12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053C40C-B847-43E2-BEA1-270B720D2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004" y="199926"/>
            <a:ext cx="7805738" cy="635000"/>
          </a:xfrm>
        </p:spPr>
        <p:txBody>
          <a:bodyPr>
            <a:normAutofit fontScale="90000"/>
          </a:bodyPr>
          <a:lstStyle/>
          <a:p>
            <a:r>
              <a:rPr lang="en-US" altLang="en-US" u="sng">
                <a:solidFill>
                  <a:srgbClr val="244583"/>
                </a:solidFill>
                <a:ea typeface="ＭＳ Ｐゴシック" panose="020B0600070205080204" pitchFamily="34" charset="-128"/>
              </a:rPr>
              <a:t>Voltaic Cells with Inert Electrodes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F771FBAC-4195-4C7D-B55D-38287794A0E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787400"/>
            <a:ext cx="8416925" cy="4937125"/>
          </a:xfrm>
        </p:spPr>
        <p:txBody>
          <a:bodyPr/>
          <a:lstStyle/>
          <a:p>
            <a:endParaRPr lang="en-US" altLang="en-US" sz="1700" b="1" dirty="0">
              <a:ea typeface="ＭＳ Ｐゴシック" panose="020B0600070205080204" pitchFamily="34" charset="-128"/>
            </a:endParaRPr>
          </a:p>
          <a:p>
            <a:r>
              <a:rPr lang="en-US" altLang="en-US" sz="1700" b="1" dirty="0">
                <a:ea typeface="ＭＳ Ｐゴシック" panose="020B0600070205080204" pitchFamily="34" charset="-128"/>
              </a:rPr>
              <a:t>Inert electrodes </a:t>
            </a:r>
            <a:r>
              <a:rPr lang="en-US" altLang="en-US" sz="1700" dirty="0">
                <a:ea typeface="ＭＳ Ｐゴシック" panose="020B0600070205080204" pitchFamily="34" charset="-128"/>
              </a:rPr>
              <a:t>are needed when the SOA or SRA involved in the reaction is not solid.  If this is the case, usually a graphite (C</a:t>
            </a:r>
            <a:r>
              <a:rPr lang="en-US" altLang="en-US" sz="1700" baseline="-25000" dirty="0">
                <a:ea typeface="ＭＳ Ｐゴシック" panose="020B0600070205080204" pitchFamily="34" charset="-128"/>
              </a:rPr>
              <a:t>(s)</a:t>
            </a:r>
            <a:r>
              <a:rPr lang="en-US" altLang="en-US" sz="1700" dirty="0">
                <a:ea typeface="ＭＳ Ｐゴシック" panose="020B0600070205080204" pitchFamily="34" charset="-128"/>
              </a:rPr>
              <a:t>) rod or platinum strip is used as the electrode.</a:t>
            </a:r>
          </a:p>
          <a:p>
            <a:pPr lvl="1"/>
            <a:r>
              <a:rPr lang="en-US" altLang="en-US" sz="1700" dirty="0">
                <a:solidFill>
                  <a:srgbClr val="244583"/>
                </a:solidFill>
                <a:ea typeface="ＭＳ Ｐゴシック" panose="020B0600070205080204" pitchFamily="34" charset="-128"/>
              </a:rPr>
              <a:t>Inert (unreactive) electrodes provide a location to connect a wire and a surface on which a half-reaction can occur.</a:t>
            </a:r>
          </a:p>
          <a:p>
            <a:pPr>
              <a:lnSpc>
                <a:spcPts val="2563"/>
              </a:lnSpc>
              <a:spcAft>
                <a:spcPts val="600"/>
              </a:spcAft>
            </a:pPr>
            <a:r>
              <a:rPr lang="en-US" altLang="en-US" sz="1700" dirty="0">
                <a:ea typeface="ＭＳ Ｐゴシック" panose="020B0600070205080204" pitchFamily="34" charset="-128"/>
              </a:rPr>
              <a:t>Example:  a) Write equations for the half-reactions and the overall reaction that occur in the following cell:    </a:t>
            </a:r>
            <a:r>
              <a:rPr lang="en-US" altLang="en-US" sz="1800" dirty="0">
                <a:ea typeface="ＭＳ Ｐゴシック" panose="020B0600070205080204" pitchFamily="34" charset="-128"/>
              </a:rPr>
              <a:t>C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(s)</a:t>
            </a:r>
            <a:r>
              <a:rPr lang="en-US" altLang="en-US" sz="1800" dirty="0">
                <a:ea typeface="ＭＳ Ｐゴシック" panose="020B0600070205080204" pitchFamily="34" charset="-128"/>
              </a:rPr>
              <a:t>    Cr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800" dirty="0">
                <a:ea typeface="ＭＳ Ｐゴシック" panose="020B0600070205080204" pitchFamily="34" charset="-128"/>
              </a:rPr>
              <a:t>O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7</a:t>
            </a:r>
            <a:r>
              <a:rPr lang="en-US" altLang="en-US" sz="1800" baseline="30000" dirty="0">
                <a:ea typeface="ＭＳ Ｐゴシック" panose="020B0600070205080204" pitchFamily="34" charset="-128"/>
              </a:rPr>
              <a:t>2-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(</a:t>
            </a:r>
            <a:r>
              <a:rPr lang="en-US" altLang="en-US" sz="1800" baseline="-25000" dirty="0" err="1">
                <a:ea typeface="ＭＳ Ｐゴシック" panose="020B0600070205080204" pitchFamily="34" charset="-128"/>
              </a:rPr>
              <a:t>aq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)</a:t>
            </a:r>
            <a:r>
              <a:rPr lang="en-US" altLang="en-US" sz="1800" dirty="0">
                <a:ea typeface="ＭＳ Ｐゴシック" panose="020B0600070205080204" pitchFamily="34" charset="-128"/>
              </a:rPr>
              <a:t>  H</a:t>
            </a:r>
            <a:r>
              <a:rPr lang="en-US" altLang="en-US" sz="18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(</a:t>
            </a:r>
            <a:r>
              <a:rPr lang="en-US" altLang="en-US" sz="1800" baseline="-25000" dirty="0" err="1">
                <a:ea typeface="ＭＳ Ｐゴシック" panose="020B0600070205080204" pitchFamily="34" charset="-128"/>
              </a:rPr>
              <a:t>aq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)</a:t>
            </a:r>
            <a:r>
              <a:rPr lang="en-US" altLang="en-US" sz="1800" dirty="0">
                <a:ea typeface="ＭＳ Ｐゴシック" panose="020B0600070205080204" pitchFamily="34" charset="-128"/>
              </a:rPr>
              <a:t>    Cu</a:t>
            </a:r>
            <a:r>
              <a:rPr lang="en-US" altLang="en-US" sz="1800" baseline="30000" dirty="0">
                <a:ea typeface="ＭＳ Ｐゴシック" panose="020B0600070205080204" pitchFamily="34" charset="-128"/>
              </a:rPr>
              <a:t>2+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(</a:t>
            </a:r>
            <a:r>
              <a:rPr lang="en-US" altLang="en-US" sz="1800" baseline="-25000" dirty="0" err="1">
                <a:ea typeface="ＭＳ Ｐゴシック" panose="020B0600070205080204" pitchFamily="34" charset="-128"/>
              </a:rPr>
              <a:t>aq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)</a:t>
            </a:r>
            <a:r>
              <a:rPr lang="en-US" altLang="en-US" sz="1800" dirty="0">
                <a:ea typeface="ＭＳ Ｐゴシック" panose="020B0600070205080204" pitchFamily="34" charset="-128"/>
              </a:rPr>
              <a:t>   Cu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(s)</a:t>
            </a:r>
          </a:p>
          <a:p>
            <a:endParaRPr lang="en-US" altLang="en-US" sz="300" baseline="-25000" dirty="0">
              <a:ea typeface="ＭＳ Ｐゴシック" panose="020B0600070205080204" pitchFamily="34" charset="-128"/>
            </a:endParaRPr>
          </a:p>
          <a:p>
            <a:pPr lvl="1">
              <a:buFont typeface="Georgia" panose="02040502050405020303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b) Draw a diagram of the cell labeling electrodes, electrolytes, the direction of electron flow and the direction of ion movement.</a:t>
            </a:r>
            <a:endParaRPr lang="en-US" altLang="en-US" sz="1600" b="1" baseline="-25000" dirty="0">
              <a:solidFill>
                <a:srgbClr val="000000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lnSpc>
                <a:spcPts val="2563"/>
              </a:lnSpc>
              <a:spcAft>
                <a:spcPts val="600"/>
              </a:spcAf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A3F2AB-65BE-4FD8-BCB6-43380C8D2E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24259" y="2583659"/>
            <a:ext cx="3841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99CA91-4F35-47D1-B7F1-5C2FF647A15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14580" y="2570956"/>
            <a:ext cx="3841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657428-A8B1-4246-A0E6-41A4C74452B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94162" y="2583658"/>
            <a:ext cx="3841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A3D480-FCA3-4B6A-AEA3-F0946DDA6FA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79720" y="2604297"/>
            <a:ext cx="3841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28" name="Picture 8">
            <a:extLst>
              <a:ext uri="{FF2B5EF4-FFF2-40B4-BE49-F238E27FC236}">
                <a16:creationId xmlns:a16="http://schemas.microsoft.com/office/drawing/2014/main" id="{92678D7F-1040-488F-8F61-F36CBEB1D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4333979"/>
            <a:ext cx="3525837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20D976-6FA7-4616-820C-3FD82800C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044" y="4462437"/>
            <a:ext cx="4149725" cy="1816100"/>
          </a:xfrm>
          <a:prstGeom prst="rect">
            <a:avLst/>
          </a:prstGeom>
          <a:gradFill rotWithShape="1">
            <a:gsLst>
              <a:gs pos="0">
                <a:srgbClr val="FFF4AB"/>
              </a:gs>
              <a:gs pos="30000">
                <a:srgbClr val="FFF384"/>
              </a:gs>
              <a:gs pos="45000">
                <a:srgbClr val="FFF376"/>
              </a:gs>
              <a:gs pos="55000">
                <a:srgbClr val="FFF376"/>
              </a:gs>
              <a:gs pos="73000">
                <a:srgbClr val="FFF384"/>
              </a:gs>
              <a:gs pos="100000">
                <a:srgbClr val="FFF4AB"/>
              </a:gs>
            </a:gsLst>
            <a:lin ang="900000" scaled="1"/>
          </a:gradFill>
          <a:ln w="9525">
            <a:solidFill>
              <a:srgbClr val="F5CD2D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The copper electrode will decrease in mass and the blue colour of the electrolyte increases (Cu</a:t>
            </a:r>
            <a:r>
              <a:rPr lang="en-US" sz="1400" baseline="30000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2+</a:t>
            </a:r>
            <a:r>
              <a:rPr lang="en-US" sz="1400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), which indicates oxidation at the anode.  </a:t>
            </a:r>
          </a:p>
          <a:p>
            <a:pPr algn="ctr" eaLnBrk="1" hangingPunct="1">
              <a:defRPr/>
            </a:pPr>
            <a:endParaRPr lang="en-US" sz="1400" dirty="0">
              <a:solidFill>
                <a:schemeClr val="dk1"/>
              </a:solidFill>
              <a:latin typeface="Gill Sans"/>
              <a:ea typeface="+mn-ea"/>
              <a:cs typeface="Gill Sans"/>
            </a:endParaRPr>
          </a:p>
          <a:p>
            <a:pPr algn="ctr" eaLnBrk="1" hangingPunct="1">
              <a:defRPr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The carbon electrode remains unchanged, but the orange colour of the dichromate solution becomes less intense and changes to greenish-yellow (Cr</a:t>
            </a:r>
            <a:r>
              <a:rPr lang="en-US" sz="1400" baseline="30000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3+</a:t>
            </a:r>
            <a:r>
              <a:rPr lang="en-US" sz="1400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), evidence that reduction is occurring in this half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>
            <a:extLst>
              <a:ext uri="{FF2B5EF4-FFF2-40B4-BE49-F238E27FC236}">
                <a16:creationId xmlns:a16="http://schemas.microsoft.com/office/drawing/2014/main" id="{0F5D4369-47D8-4A91-A024-375C4110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2474895"/>
            <a:ext cx="4659573" cy="1908215"/>
          </a:xfrm>
          <a:noFill/>
          <a:ln>
            <a:solidFill>
              <a:schemeClr val="tx1"/>
            </a:solidFill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r>
              <a:rPr lang="en-US" altLang="en-US" sz="32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Electrochemical Cells</a:t>
            </a:r>
          </a:p>
        </p:txBody>
      </p:sp>
      <p:sp>
        <p:nvSpPr>
          <p:cNvPr id="25605" name="Rectangle 71">
            <a:extLst>
              <a:ext uri="{FF2B5EF4-FFF2-40B4-BE49-F238E27FC236}">
                <a16:creationId xmlns:a16="http://schemas.microsoft.com/office/drawing/2014/main" id="{157A82F3-F6C4-4325-8C9C-7DF1AD06B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3" name="Text Placeholder 8">
            <a:extLst>
              <a:ext uri="{FF2B5EF4-FFF2-40B4-BE49-F238E27FC236}">
                <a16:creationId xmlns:a16="http://schemas.microsoft.com/office/drawing/2014/main" id="{FBA564F0-D3C2-4E74-BC30-711D4C813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299" y="2173266"/>
            <a:ext cx="2440806" cy="251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200">
                <a:solidFill>
                  <a:schemeClr val="tx2">
                    <a:lumMod val="90000"/>
                  </a:schemeClr>
                </a:solidFill>
              </a:rPr>
              <a:t>Today’s objectives: </a:t>
            </a:r>
          </a:p>
          <a:p>
            <a:pPr algn="ctr">
              <a:lnSpc>
                <a:spcPct val="90000"/>
              </a:lnSpc>
            </a:pPr>
            <a:r>
              <a:rPr lang="en-US" altLang="en-US" sz="1200">
                <a:solidFill>
                  <a:schemeClr val="tx2">
                    <a:lumMod val="90000"/>
                  </a:schemeClr>
                </a:solidFill>
              </a:rPr>
              <a:t>Explain that the values of standard reduction potential are all relative to the E</a:t>
            </a:r>
            <a:r>
              <a:rPr lang="en-US" altLang="en-US" sz="1200" baseline="-25000">
                <a:solidFill>
                  <a:schemeClr val="tx2">
                    <a:lumMod val="90000"/>
                  </a:schemeClr>
                </a:solidFill>
              </a:rPr>
              <a:t>r</a:t>
            </a:r>
            <a:r>
              <a:rPr lang="en-US" altLang="en-US" sz="1200">
                <a:solidFill>
                  <a:schemeClr val="tx2">
                    <a:lumMod val="90000"/>
                  </a:schemeClr>
                </a:solidFill>
              </a:rPr>
              <a:t> = 0.00 V set for the hydrogen electrode at standard conditions</a:t>
            </a:r>
          </a:p>
          <a:p>
            <a:pPr algn="ctr">
              <a:lnSpc>
                <a:spcPct val="90000"/>
              </a:lnSpc>
            </a:pPr>
            <a:r>
              <a:rPr lang="en-US" altLang="en-US" sz="1200">
                <a:solidFill>
                  <a:schemeClr val="tx2">
                    <a:lumMod val="90000"/>
                  </a:schemeClr>
                </a:solidFill>
              </a:rPr>
              <a:t>Calculate the standard cell potential for electrochemical cells</a:t>
            </a:r>
          </a:p>
          <a:p>
            <a:pPr algn="ctr">
              <a:lnSpc>
                <a:spcPct val="90000"/>
              </a:lnSpc>
            </a:pPr>
            <a:r>
              <a:rPr lang="en-US" altLang="en-US" sz="1200">
                <a:solidFill>
                  <a:schemeClr val="tx2">
                    <a:lumMod val="90000"/>
                  </a:schemeClr>
                </a:solidFill>
              </a:rPr>
              <a:t>Predict the spontaneity of redox reactions based on standard cell potentials</a:t>
            </a:r>
          </a:p>
          <a:p>
            <a:pPr algn="ctr">
              <a:lnSpc>
                <a:spcPct val="90000"/>
              </a:lnSpc>
            </a:pPr>
            <a:endParaRPr lang="en-US" altLang="en-US" sz="120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>
            <a:extLst>
              <a:ext uri="{FF2B5EF4-FFF2-40B4-BE49-F238E27FC236}">
                <a16:creationId xmlns:a16="http://schemas.microsoft.com/office/drawing/2014/main" id="{B64DE634-DC8A-43A0-A33A-ADE600B0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en-US" sz="2100">
                <a:solidFill>
                  <a:schemeClr val="tx1"/>
                </a:solidFill>
                <a:ea typeface="ＭＳ Ｐゴシック" panose="020B0600070205080204" pitchFamily="34" charset="-128"/>
              </a:rPr>
              <a:t>Standard Cells and Cell Potentials</a:t>
            </a:r>
          </a:p>
        </p:txBody>
      </p:sp>
      <p:sp>
        <p:nvSpPr>
          <p:cNvPr id="26628" name="Rectangle 70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0DC925-51DF-4A32-88CE-9808247D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6295" y="-2"/>
            <a:ext cx="5157705" cy="685800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standard cell 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is a voltaic cell where each ½ cell contains all entities necessary at SATP conditions and all aqueous solutions have a concentration of 1.0 mol/L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Standardizing makes comparisons and scientific study easier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Standard Cell Potential, E</a:t>
            </a:r>
            <a:r>
              <a:rPr lang="en-US" altLang="en-US" b="1" baseline="30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0 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cell 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= the electric potential difference of the cell (voltage)</a:t>
            </a: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</a:t>
            </a:r>
            <a:r>
              <a:rPr lang="en-US" altLang="en-US" b="1" baseline="30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0 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cell = E</a:t>
            </a:r>
            <a:r>
              <a:rPr lang="en-US" altLang="en-US" b="1" baseline="30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0</a:t>
            </a:r>
            <a:r>
              <a:rPr lang="en-US" altLang="en-US" b="1" baseline="-25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b="1" baseline="30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cathode – E</a:t>
            </a:r>
            <a:r>
              <a:rPr lang="en-US" altLang="en-US" b="1" baseline="30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0</a:t>
            </a:r>
            <a:r>
              <a:rPr lang="en-US" altLang="en-US" b="1" baseline="-25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b="1" baseline="30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anode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Where E</a:t>
            </a:r>
            <a:r>
              <a:rPr lang="en-US" altLang="en-US" baseline="30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0</a:t>
            </a:r>
            <a:r>
              <a:rPr lang="en-US" altLang="en-US" baseline="-25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baseline="30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is the standard reduction potential, and is a measure of a standard ½ cell’s ability to attract electrons.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 higher the E</a:t>
            </a:r>
            <a:r>
              <a:rPr lang="en-US" altLang="en-US" baseline="30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0</a:t>
            </a:r>
            <a:r>
              <a:rPr lang="en-US" altLang="en-US" baseline="-25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 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the stronger the OA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All standard reduction potentials are based on the standard hydrogen ½ cell being 0.00V.  This means that all standard reduction potentials that are positive are stronger OA’s than hydrogen ions and all standard reduction potentials that are negative are weaker.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If the E</a:t>
            </a:r>
            <a:r>
              <a:rPr lang="en-US" altLang="en-US" baseline="30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0</a:t>
            </a:r>
            <a:r>
              <a:rPr lang="en-US" altLang="en-US" baseline="-25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cell is 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positive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the reaction occurring is 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spontaneous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If the E</a:t>
            </a:r>
            <a:r>
              <a:rPr lang="en-US" altLang="en-US" baseline="30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0 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cell is 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negative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the reaction occurring is non-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spontaneous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3">
            <a:extLst>
              <a:ext uri="{FF2B5EF4-FFF2-40B4-BE49-F238E27FC236}">
                <a16:creationId xmlns:a16="http://schemas.microsoft.com/office/drawing/2014/main" id="{E8E87687-DA33-4AA8-B3B8-60641472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Rules for Analyzing Standard Cells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D1B8A-DB5F-433C-BBF7-BFE5C2F80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016" y="140677"/>
            <a:ext cx="5214442" cy="6611815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buFont typeface="Bookman Old Style" panose="02050604050505020204" pitchFamily="18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Determine which electrode is the cathode.  The cathodes is the electrode where the strongest oxidizing agent present in the cell reacts.</a:t>
            </a:r>
          </a:p>
          <a:p>
            <a:pPr marL="617538" lvl="1" indent="-342900"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     I.e. The OA that is closet to the top on the left side of the redox table = SOA</a:t>
            </a:r>
          </a:p>
          <a:p>
            <a:pPr marL="617538" lvl="1" indent="-342900"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     If required, copy the reduction half-reaction for the strongest oxidizing agent and its reduction potential</a:t>
            </a:r>
          </a:p>
          <a:p>
            <a:pPr marL="342900" indent="-342900">
              <a:lnSpc>
                <a:spcPct val="90000"/>
              </a:lnSpc>
              <a:buFont typeface="Bookman Old Style" panose="02050604050505020204" pitchFamily="18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Determine which electrode is the anode.  The anode is the electrode where the strongest reducing agent present in the cell reacts.</a:t>
            </a:r>
          </a:p>
          <a:p>
            <a:pPr marL="617538" lvl="1" indent="-342900"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     I.e. The RA that is closet to the bottom on the right side of the redox table = SRA</a:t>
            </a:r>
          </a:p>
          <a:p>
            <a:pPr marL="617538" lvl="1" indent="-342900"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     If required, copy the oxidation half-reaction (reverse the half-reaction)</a:t>
            </a:r>
          </a:p>
          <a:p>
            <a:pPr marL="342900" indent="-342900">
              <a:lnSpc>
                <a:spcPct val="90000"/>
              </a:lnSpc>
              <a:buFont typeface="Bookman Old Style" panose="02050604050505020204" pitchFamily="18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Determine the overall cell reaction.  Balance the electrons for the two half reactions (but DO NOT change the E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</a:rPr>
              <a:t>) and add the half-reaction equations.</a:t>
            </a:r>
          </a:p>
          <a:p>
            <a:pPr marL="342900" indent="-342900">
              <a:lnSpc>
                <a:spcPct val="90000"/>
              </a:lnSpc>
              <a:buFont typeface="Bookman Old Style" panose="02050604050505020204" pitchFamily="18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Determine the standard cell potential, E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cell</a:t>
            </a:r>
            <a:r>
              <a:rPr lang="en-US" altLang="en-US" dirty="0">
                <a:ea typeface="ＭＳ Ｐゴシック" panose="020B0600070205080204" pitchFamily="34" charset="-128"/>
              </a:rPr>
              <a:t> using the equation:</a:t>
            </a:r>
          </a:p>
          <a:p>
            <a:pPr marL="342900" indent="-342900" algn="ctr"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E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0 </a:t>
            </a:r>
            <a:r>
              <a:rPr lang="en-US" altLang="en-US" b="1" dirty="0">
                <a:ea typeface="ＭＳ Ｐゴシック" panose="020B0600070205080204" pitchFamily="34" charset="-128"/>
              </a:rPr>
              <a:t>cell = E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b="1" baseline="-25000" dirty="0">
                <a:ea typeface="ＭＳ Ｐゴシック" panose="020B0600070205080204" pitchFamily="34" charset="-128"/>
              </a:rPr>
              <a:t>r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cathode – E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b="1" baseline="-25000" dirty="0">
                <a:ea typeface="ＭＳ Ｐゴシック" panose="020B0600070205080204" pitchFamily="34" charset="-128"/>
              </a:rPr>
              <a:t>r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anode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Title 3">
            <a:extLst>
              <a:ext uri="{FF2B5EF4-FFF2-40B4-BE49-F238E27FC236}">
                <a16:creationId xmlns:a16="http://schemas.microsoft.com/office/drawing/2014/main" id="{7D08D1EE-B1C2-41F3-B748-7E50835F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Standard Cells and Cell Potentials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67D0E5-DA97-40CD-9FC2-AD24689E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1843591"/>
            <a:ext cx="6584634" cy="3586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1700" b="1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Example</a:t>
            </a:r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:  What is the standard potential of the cell represented below: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Bookman Old Style" panose="02050604050505020204" pitchFamily="18" charset="0"/>
              <a:buAutoNum type="arabicPeriod"/>
            </a:pPr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Determine the cathode and anode</a:t>
            </a:r>
          </a:p>
          <a:p>
            <a:pPr>
              <a:lnSpc>
                <a:spcPct val="90000"/>
              </a:lnSpc>
              <a:buFont typeface="Bookman Old Style" panose="02050604050505020204" pitchFamily="18" charset="0"/>
              <a:buAutoNum type="arabicPeriod"/>
            </a:pPr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Determine the overall cell reaction</a:t>
            </a:r>
          </a:p>
          <a:p>
            <a:pPr>
              <a:lnSpc>
                <a:spcPct val="90000"/>
              </a:lnSpc>
              <a:buFont typeface="Bookman Old Style" panose="02050604050505020204" pitchFamily="18" charset="0"/>
              <a:buAutoNum type="arabicPeriod"/>
            </a:pPr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Determine the standard cell potential</a:t>
            </a:r>
          </a:p>
          <a:p>
            <a:pPr>
              <a:lnSpc>
                <a:spcPct val="90000"/>
              </a:lnSpc>
              <a:buFont typeface="Bookman Old Style" panose="02050604050505020204" pitchFamily="18" charset="0"/>
              <a:buAutoNum type="arabicPeriod"/>
            </a:pPr>
            <a:endParaRPr lang="en-US" altLang="en-US" sz="17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7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7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7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7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7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BFE507-2BD5-46FD-9EF3-9D34F8456C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8" b="39987"/>
          <a:stretch/>
        </p:blipFill>
        <p:spPr bwMode="auto">
          <a:xfrm>
            <a:off x="1431290" y="2832304"/>
            <a:ext cx="6281146" cy="59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">
            <a:extLst>
              <a:ext uri="{FF2B5EF4-FFF2-40B4-BE49-F238E27FC236}">
                <a16:creationId xmlns:a16="http://schemas.microsoft.com/office/drawing/2014/main" id="{12A105DD-609C-4DA4-96DB-7FC210B9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2474895"/>
            <a:ext cx="4659573" cy="1908215"/>
          </a:xfrm>
          <a:noFill/>
          <a:ln>
            <a:solidFill>
              <a:schemeClr val="tx1"/>
            </a:solidFill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r>
              <a:rPr lang="en-US" altLang="en-US" sz="32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Electrochemical Cells</a:t>
            </a:r>
          </a:p>
        </p:txBody>
      </p:sp>
      <p:sp>
        <p:nvSpPr>
          <p:cNvPr id="11269" name="Rectangle 71">
            <a:extLst>
              <a:ext uri="{FF2B5EF4-FFF2-40B4-BE49-F238E27FC236}">
                <a16:creationId xmlns:a16="http://schemas.microsoft.com/office/drawing/2014/main" id="{157A82F3-F6C4-4325-8C9C-7DF1AD06B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Text Placeholder 8">
            <a:extLst>
              <a:ext uri="{FF2B5EF4-FFF2-40B4-BE49-F238E27FC236}">
                <a16:creationId xmlns:a16="http://schemas.microsoft.com/office/drawing/2014/main" id="{EB1A5B29-0B40-43D5-BD86-A681B45E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299" y="2173266"/>
            <a:ext cx="2440806" cy="251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chemeClr val="tx2">
                    <a:lumMod val="90000"/>
                  </a:schemeClr>
                </a:solidFill>
              </a:rPr>
              <a:t>Today’s objectives: 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chemeClr val="tx2">
                    <a:lumMod val="90000"/>
                  </a:schemeClr>
                </a:solidFill>
              </a:rPr>
              <a:t>Define anode, cathode, anion, cation, salt bridge/porous cup, electrolyte, and voltaic cell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chemeClr val="tx2">
                    <a:lumMod val="90000"/>
                  </a:schemeClr>
                </a:solidFill>
              </a:rPr>
              <a:t>Predict and write the half-reaction equation that occurs at each electrode in an electrochemical cell</a:t>
            </a:r>
          </a:p>
          <a:p>
            <a:pPr algn="ctr">
              <a:lnSpc>
                <a:spcPct val="90000"/>
              </a:lnSpc>
            </a:pPr>
            <a:endParaRPr lang="en-US" altLang="en-US" sz="160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2D2ED89-5AE9-4E9E-B74C-07803A86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7461" y="0"/>
            <a:ext cx="504907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3">
            <a:extLst>
              <a:ext uri="{FF2B5EF4-FFF2-40B4-BE49-F238E27FC236}">
                <a16:creationId xmlns:a16="http://schemas.microsoft.com/office/drawing/2014/main" id="{D3D358A9-BBD8-454D-8849-B9E10E0C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799" y="964692"/>
            <a:ext cx="6502401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404040"/>
                </a:solidFill>
                <a:ea typeface="ＭＳ Ｐゴシック" panose="020B0600070205080204" pitchFamily="34" charset="-128"/>
              </a:rPr>
              <a:t>Standard Cells and Cell Potentials #2</a:t>
            </a:r>
          </a:p>
        </p:txBody>
      </p:sp>
      <p:sp>
        <p:nvSpPr>
          <p:cNvPr id="29699" name="Content Placeholder 4">
            <a:extLst>
              <a:ext uri="{FF2B5EF4-FFF2-40B4-BE49-F238E27FC236}">
                <a16:creationId xmlns:a16="http://schemas.microsoft.com/office/drawing/2014/main" id="{C82E658C-9989-4F1D-83E5-0DCD2F701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54" y="2638044"/>
            <a:ext cx="6627445" cy="369241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Example</a:t>
            </a:r>
            <a:r>
              <a:rPr lang="en-US" altLang="en-US" sz="2800" dirty="0">
                <a:ea typeface="ＭＳ Ｐゴシック" panose="020B0600070205080204" pitchFamily="34" charset="-128"/>
              </a:rPr>
              <a:t>:  What is the standard potential of an electrochemical cell made of a cadmium electrode in a 1.0 mol/L cadmium nitrate solution and chromium electrode in a 1.0 mol/L chromium(III) nitrate solution?</a:t>
            </a:r>
          </a:p>
          <a:p>
            <a:pPr>
              <a:buFont typeface="Wingdings 3" panose="05040102010807070707" pitchFamily="8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</a:t>
            </a:r>
          </a:p>
          <a:p>
            <a:pPr>
              <a:buFont typeface="Wingdings 3" panose="05040102010807070707" pitchFamily="8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8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82" charset="2"/>
              <a:buNone/>
            </a:pPr>
            <a:endParaRPr lang="en-US" altLang="en-US" baseline="-25000" dirty="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8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2D2ED89-5AE9-4E9E-B74C-07803A86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7461" y="0"/>
            <a:ext cx="504907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3">
            <a:extLst>
              <a:ext uri="{FF2B5EF4-FFF2-40B4-BE49-F238E27FC236}">
                <a16:creationId xmlns:a16="http://schemas.microsoft.com/office/drawing/2014/main" id="{E08A103F-5D10-40C4-B06C-6985C13A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799" y="964692"/>
            <a:ext cx="6502401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404040"/>
                </a:solidFill>
                <a:ea typeface="ＭＳ Ｐゴシック" panose="020B0600070205080204" pitchFamily="34" charset="-128"/>
              </a:rPr>
              <a:t>Standard Cells and Cell Potentials #3</a:t>
            </a:r>
          </a:p>
        </p:txBody>
      </p:sp>
      <p:sp>
        <p:nvSpPr>
          <p:cNvPr id="30723" name="Content Placeholder 4">
            <a:extLst>
              <a:ext uri="{FF2B5EF4-FFF2-40B4-BE49-F238E27FC236}">
                <a16:creationId xmlns:a16="http://schemas.microsoft.com/office/drawing/2014/main" id="{3633DB2C-BF36-4973-BF18-018987DDC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38044"/>
            <a:ext cx="6949439" cy="3889365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ea typeface="ＭＳ Ｐゴシック" panose="020B0600070205080204" pitchFamily="34" charset="-128"/>
              </a:rPr>
              <a:t>Example</a:t>
            </a:r>
            <a:r>
              <a:rPr lang="en-US" altLang="en-US" sz="3200" dirty="0">
                <a:ea typeface="ＭＳ Ｐゴシック" panose="020B0600070205080204" pitchFamily="34" charset="-128"/>
              </a:rPr>
              <a:t>:  A standard lead-dichromate cell is constructed.  Write the cell notation, label the electrodes, and calculate the standard cell potential.</a:t>
            </a:r>
          </a:p>
          <a:p>
            <a:pPr>
              <a:buFont typeface="Wingdings 3" panose="05040102010807070707" pitchFamily="8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</a:t>
            </a:r>
          </a:p>
          <a:p>
            <a:pPr>
              <a:buFont typeface="Wingdings 3" panose="05040102010807070707" pitchFamily="8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8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82" charset="2"/>
              <a:buNone/>
            </a:pPr>
            <a:endParaRPr lang="en-US" altLang="en-US" baseline="-25000" dirty="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8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2D2ED89-5AE9-4E9E-B74C-07803A86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7461" y="0"/>
            <a:ext cx="504907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Title 3">
            <a:extLst>
              <a:ext uri="{FF2B5EF4-FFF2-40B4-BE49-F238E27FC236}">
                <a16:creationId xmlns:a16="http://schemas.microsoft.com/office/drawing/2014/main" id="{15EE9769-6772-4CAA-B225-73CE1C3B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799" y="964692"/>
            <a:ext cx="6502401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404040"/>
                </a:solidFill>
                <a:ea typeface="ＭＳ Ｐゴシック" panose="020B0600070205080204" pitchFamily="34" charset="-128"/>
              </a:rPr>
              <a:t>Standard Cells and Cell Potentials #4</a:t>
            </a:r>
          </a:p>
        </p:txBody>
      </p:sp>
      <p:sp>
        <p:nvSpPr>
          <p:cNvPr id="31747" name="Content Placeholder 4">
            <a:extLst>
              <a:ext uri="{FF2B5EF4-FFF2-40B4-BE49-F238E27FC236}">
                <a16:creationId xmlns:a16="http://schemas.microsoft.com/office/drawing/2014/main" id="{A3DC1CA8-EEB0-4D09-B3E5-1ECF6E1C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799" y="2638045"/>
            <a:ext cx="6502401" cy="363614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5100" b="1" dirty="0">
                <a:ea typeface="ＭＳ Ｐゴシック" panose="020B0600070205080204" pitchFamily="34" charset="-128"/>
              </a:rPr>
              <a:t>Example</a:t>
            </a:r>
            <a:r>
              <a:rPr lang="en-US" altLang="en-US" sz="5100" dirty="0">
                <a:ea typeface="ＭＳ Ｐゴシック" panose="020B0600070205080204" pitchFamily="34" charset="-128"/>
              </a:rPr>
              <a:t>: A standard scandium-copper cell is constructed and the cell potential is measured.  The voltmeter indicates that copper the copper electrode is positive.</a:t>
            </a: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000" dirty="0">
                <a:ea typeface="ＭＳ Ｐゴシック" panose="020B0600070205080204" pitchFamily="34" charset="-128"/>
              </a:rPr>
              <a:t>			</a:t>
            </a: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000" dirty="0">
                <a:ea typeface="ＭＳ Ｐゴシック" panose="020B0600070205080204" pitchFamily="34" charset="-128"/>
              </a:rPr>
              <a:t>			</a:t>
            </a: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sz="1000" baseline="-25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sz="1000" baseline="-25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sz="1000" baseline="-25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sz="1000" baseline="-25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000" dirty="0">
                <a:ea typeface="ＭＳ Ｐゴシック" panose="020B0600070205080204" pitchFamily="34" charset="-128"/>
              </a:rPr>
              <a:t>		</a:t>
            </a: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000" dirty="0">
                <a:ea typeface="ＭＳ Ｐゴシック" panose="020B0600070205080204" pitchFamily="34" charset="-128"/>
              </a:rPr>
              <a:t> 		</a:t>
            </a: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sz="1000" baseline="-25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 3" panose="05040102010807070707" pitchFamily="82" charset="2"/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000" dirty="0">
              <a:ea typeface="ＭＳ Ｐゴシック" panose="020B0600070205080204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>
            <a:extLst>
              <a:ext uri="{FF2B5EF4-FFF2-40B4-BE49-F238E27FC236}">
                <a16:creationId xmlns:a16="http://schemas.microsoft.com/office/drawing/2014/main" id="{A4A6A2E8-3546-40C6-B763-B15D2993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2474895"/>
            <a:ext cx="4659573" cy="1908215"/>
          </a:xfrm>
          <a:noFill/>
          <a:ln>
            <a:solidFill>
              <a:schemeClr val="tx1"/>
            </a:solidFill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r>
              <a:rPr lang="en-US" altLang="en-US" sz="32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Electrochemical Cells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57A82F3-F6C4-4325-8C9C-7DF1AD06B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1" name="Text Placeholder 8">
            <a:extLst>
              <a:ext uri="{FF2B5EF4-FFF2-40B4-BE49-F238E27FC236}">
                <a16:creationId xmlns:a16="http://schemas.microsoft.com/office/drawing/2014/main" id="{DF9C10F8-B6AA-4F5A-8780-A7FD6645D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299" y="2173266"/>
            <a:ext cx="2440806" cy="251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300">
                <a:solidFill>
                  <a:schemeClr val="tx2">
                    <a:lumMod val="90000"/>
                  </a:schemeClr>
                </a:solidFill>
              </a:rPr>
              <a:t>Today’s objectives: </a:t>
            </a:r>
          </a:p>
          <a:p>
            <a:pPr algn="ctr">
              <a:lnSpc>
                <a:spcPct val="90000"/>
              </a:lnSpc>
            </a:pPr>
            <a:r>
              <a:rPr lang="en-US" altLang="en-US" sz="1300">
                <a:solidFill>
                  <a:schemeClr val="tx2">
                    <a:lumMod val="90000"/>
                  </a:schemeClr>
                </a:solidFill>
              </a:rPr>
              <a:t>Identify the similarities and differences between a voltaic cell and an electrolytic cell</a:t>
            </a:r>
          </a:p>
          <a:p>
            <a:pPr algn="ctr">
              <a:lnSpc>
                <a:spcPct val="90000"/>
              </a:lnSpc>
            </a:pPr>
            <a:r>
              <a:rPr lang="en-US" altLang="en-US" sz="1300">
                <a:solidFill>
                  <a:schemeClr val="tx2">
                    <a:lumMod val="90000"/>
                  </a:schemeClr>
                </a:solidFill>
              </a:rPr>
              <a:t>Predict the spontaneity of redox reactions based on standard cell potentials.</a:t>
            </a:r>
          </a:p>
          <a:p>
            <a:pPr algn="ctr">
              <a:lnSpc>
                <a:spcPct val="90000"/>
              </a:lnSpc>
            </a:pPr>
            <a:r>
              <a:rPr lang="en-US" altLang="en-US" sz="1300">
                <a:solidFill>
                  <a:schemeClr val="tx2">
                    <a:lumMod val="90000"/>
                  </a:schemeClr>
                </a:solidFill>
              </a:rPr>
              <a:t>Recognize that predicted reactions do not always occur.</a:t>
            </a:r>
          </a:p>
          <a:p>
            <a:pPr algn="ctr">
              <a:lnSpc>
                <a:spcPct val="90000"/>
              </a:lnSpc>
            </a:pPr>
            <a:endParaRPr lang="en-US" altLang="en-US" sz="130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Title 3">
            <a:extLst>
              <a:ext uri="{FF2B5EF4-FFF2-40B4-BE49-F238E27FC236}">
                <a16:creationId xmlns:a16="http://schemas.microsoft.com/office/drawing/2014/main" id="{68008334-3121-419A-89AC-95A2FC69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245357"/>
            <a:ext cx="4682039" cy="1175480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Electrolytic Cells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196EB-5AF6-4F5E-88DB-9CFD2AE6C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756" y="1050250"/>
            <a:ext cx="2564643" cy="8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724DCA-29B5-4017-8F12-5EE9FCD0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19" y="1666195"/>
            <a:ext cx="5258113" cy="50300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 term “electrochemical cell” is often used to refer to a:</a:t>
            </a:r>
          </a:p>
          <a:p>
            <a:pPr lvl="1">
              <a:lnSpc>
                <a:spcPct val="90000"/>
              </a:lnSpc>
            </a:pPr>
            <a:r>
              <a:rPr lang="en-US" altLang="en-US" sz="14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Voltaic Cell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– one with a spontaneous reaction</a:t>
            </a:r>
          </a:p>
          <a:p>
            <a:pPr lvl="1"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  		</a:t>
            </a:r>
            <a:r>
              <a:rPr lang="en-US" altLang="en-US" sz="1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SOA over SRA on the activity series</a:t>
            </a:r>
          </a:p>
          <a:p>
            <a:pPr lvl="1"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		</a:t>
            </a:r>
            <a:r>
              <a:rPr lang="en-US" altLang="en-US" sz="14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</a:t>
            </a:r>
            <a:r>
              <a:rPr lang="en-US" altLang="en-US" sz="1400" i="1" baseline="30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 sz="1400" i="1" baseline="-25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cell</a:t>
            </a:r>
            <a:r>
              <a:rPr lang="en-US" altLang="en-US" sz="1400" i="1" baseline="-25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en-US" sz="1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greater than zero = spontaneous</a:t>
            </a:r>
          </a:p>
          <a:p>
            <a:pPr lvl="1">
              <a:lnSpc>
                <a:spcPct val="90000"/>
              </a:lnSpc>
            </a:pPr>
            <a:r>
              <a:rPr lang="en-US" altLang="en-US" sz="14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Electrolytic cell</a:t>
            </a: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– one with a nonspontaneous reaction</a:t>
            </a:r>
          </a:p>
          <a:p>
            <a:pPr lvl="1"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  		SOA below SRA – i.e. zinc sulfate and lead solid cell</a:t>
            </a:r>
          </a:p>
          <a:p>
            <a:pPr lvl="1">
              <a:lnSpc>
                <a:spcPct val="90000"/>
              </a:lnSpc>
              <a:buFont typeface="Wingdings 3" panose="05040102010807070707" pitchFamily="82" charset="2"/>
              <a:buNone/>
            </a:pPr>
            <a:r>
              <a:rPr lang="en-US" altLang="en-US" sz="1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		</a:t>
            </a:r>
            <a:r>
              <a:rPr lang="en-US" altLang="en-US" sz="14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</a:t>
            </a:r>
            <a:r>
              <a:rPr lang="en-US" altLang="en-US" sz="1400" i="1" baseline="30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 sz="1400" i="1" baseline="-25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cell</a:t>
            </a:r>
            <a:r>
              <a:rPr lang="en-US" altLang="en-US" sz="1400" i="1" baseline="-25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en-US" sz="1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less than zero= nonspontaneous</a:t>
            </a:r>
          </a:p>
          <a:p>
            <a:pPr>
              <a:lnSpc>
                <a:spcPct val="90000"/>
              </a:lnSpc>
            </a:pPr>
            <a:endParaRPr lang="en-US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Why would anyone be interested in a cell that is not spontaneous?  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This would certainly not a good battery choice, but by supplying electrical energy to a nonspontaneous cell, we can force this reaction to occur. 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This is especially useful for producing substances, particularly elements.  I.e. the zinc sulfate cell discussed above is similar to the cell used in the industrial production of zinc metal.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2EE40C-9F88-4954-A13B-1A90F0725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676" y="5207187"/>
            <a:ext cx="2564643" cy="7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CB7086-EFBC-4E54-99CA-A338DF400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7212" y="2438333"/>
            <a:ext cx="3000369" cy="22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B29E39F9-FF21-44B1-81D3-EB45F440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15" y="441184"/>
            <a:ext cx="3290594" cy="114149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Electrolytic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0598A-B1C3-4D06-A1C2-9BBF567D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801" y="441184"/>
            <a:ext cx="3827139" cy="6128428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Electrolytic Cell </a:t>
            </a:r>
            <a:r>
              <a:rPr lang="en-US" altLang="en-US" sz="2400" dirty="0">
                <a:ea typeface="ＭＳ Ｐゴシック" panose="020B0600070205080204" pitchFamily="34" charset="-128"/>
              </a:rPr>
              <a:t>– a cell in which a nonspontaneous redox reaction is forced to occur; a combination of two electrodes, an electrolyte and an external power source.</a:t>
            </a:r>
          </a:p>
          <a:p>
            <a:pPr lvl="1"/>
            <a:r>
              <a:rPr lang="en-US" altLang="en-US" sz="2000" b="1" dirty="0">
                <a:ea typeface="ＭＳ Ｐゴシック" panose="020B0600070205080204" pitchFamily="34" charset="-128"/>
              </a:rPr>
              <a:t>Electrolysis </a:t>
            </a:r>
            <a:r>
              <a:rPr lang="en-US" altLang="en-US" sz="2000" dirty="0">
                <a:ea typeface="ＭＳ Ｐゴシック" panose="020B0600070205080204" pitchFamily="34" charset="-128"/>
              </a:rPr>
              <a:t>– the process of supplying electrical energy to force a nonspontaneous redox reaction to occur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The external power source acts as an “electron pump”; the electric energy is used to do work on the electrons to cause an electron transfer </a:t>
            </a:r>
          </a:p>
          <a:p>
            <a:pPr lvl="1"/>
            <a:endParaRPr lang="en-US" altLang="en-US" sz="1900" b="1" dirty="0">
              <a:ea typeface="ＭＳ Ｐゴシック" panose="020B0600070205080204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1CCE1B-0BDA-4D74-B313-DFD4A5843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DBC16-9831-42A4-A98C-1706345EC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5" y="1777039"/>
            <a:ext cx="3290594" cy="294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904E1-59EE-4C74-A58A-B9244CA96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64" y="4837744"/>
            <a:ext cx="3385295" cy="831850"/>
          </a:xfrm>
          <a:prstGeom prst="rect">
            <a:avLst/>
          </a:prstGeom>
          <a:gradFill rotWithShape="1">
            <a:gsLst>
              <a:gs pos="0">
                <a:srgbClr val="FFC5AA"/>
              </a:gs>
              <a:gs pos="30000">
                <a:srgbClr val="FFAD83"/>
              </a:gs>
              <a:gs pos="45000">
                <a:srgbClr val="FFA675"/>
              </a:gs>
              <a:gs pos="55000">
                <a:srgbClr val="FFA675"/>
              </a:gs>
              <a:gs pos="73000">
                <a:srgbClr val="FFAD83"/>
              </a:gs>
              <a:gs pos="100000">
                <a:srgbClr val="FFC5AA"/>
              </a:gs>
            </a:gsLst>
            <a:lin ang="9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Electrons are pulled from the anode and pushed to the cathode by the battery or power supply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140709-3A28-4344-8026-9A1E402A5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30" y="5859279"/>
            <a:ext cx="464703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9144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C4A71AC7-CFC9-4AC3-B174-FE794D1F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2200"/>
              <a:t>Comparing Electrochemical Cells:</a:t>
            </a:r>
            <a:br>
              <a:rPr lang="en-US" altLang="en-US" sz="2200"/>
            </a:br>
            <a:r>
              <a:rPr lang="en-US" altLang="en-US" sz="2200"/>
              <a:t> Voltaic and Electrolytic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DD876-1486-4DA0-88B6-AE3DE00C1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86" y="5688534"/>
            <a:ext cx="8693833" cy="80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defRPr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is best to think of “positive” and “negative” for electrodes as labels, not charges.  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2CBD0D0D-02C9-4827-931C-69796A1ED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6758" y="307359"/>
            <a:ext cx="6743699" cy="39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5468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7" name="Title 1">
            <a:extLst>
              <a:ext uri="{FF2B5EF4-FFF2-40B4-BE49-F238E27FC236}">
                <a16:creationId xmlns:a16="http://schemas.microsoft.com/office/drawing/2014/main" id="{ED98A376-B230-4F78-B609-2AED2910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18513"/>
            <a:ext cx="3356919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Procedure for Analyzing Electrolytic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B7D9E-E3FE-4BFE-8F1E-6C609684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8462"/>
            <a:ext cx="4554686" cy="49236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1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Identify the SOA and SRA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1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Write equations for the reduction (cathode) and oxidation (anode) half-reactions.  Include the reduction potentials if required.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1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Balance the electrons and write the net cell reaction including the cell potential.    </a:t>
            </a:r>
            <a:r>
              <a:rPr lang="en-US" altLang="en-US" sz="21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</a:t>
            </a:r>
            <a:r>
              <a:rPr lang="en-US" altLang="en-US" sz="2100" b="1" baseline="30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0 </a:t>
            </a:r>
            <a:r>
              <a:rPr lang="en-US" altLang="en-US" sz="21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cell    =  E</a:t>
            </a:r>
            <a:r>
              <a:rPr lang="en-US" altLang="en-US" sz="2100" b="1" baseline="30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0</a:t>
            </a:r>
            <a:r>
              <a:rPr lang="en-US" altLang="en-US" sz="2100" b="1" baseline="-25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100" b="1" baseline="30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1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cathode  -  E</a:t>
            </a:r>
            <a:r>
              <a:rPr lang="en-US" altLang="en-US" sz="2100" b="1" baseline="30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0</a:t>
            </a:r>
            <a:r>
              <a:rPr lang="en-US" altLang="en-US" sz="2100" b="1" baseline="-25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100" b="1" baseline="30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1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anode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1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If required, state the minimum electric potential (voltage)		            to force the reaction to occur.  (The minimum voltage is the absolute value of E</a:t>
            </a:r>
            <a:r>
              <a:rPr lang="en-US" altLang="en-US" sz="2100" baseline="30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0 </a:t>
            </a:r>
            <a:r>
              <a:rPr lang="en-US" altLang="en-US" sz="21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cell)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1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If a diagram is requested, use the general outline in Figure 6, and add specific labels for chemical entities.</a:t>
            </a:r>
            <a:endParaRPr lang="en-US" altLang="en-US" sz="7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 3" panose="05040102010807070707" pitchFamily="82" charset="2"/>
              <a:buNone/>
            </a:pPr>
            <a:endParaRPr lang="en-US" altLang="en-US" sz="7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9774" y="640080"/>
            <a:ext cx="3614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189" y="806357"/>
            <a:ext cx="3383450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B8490-396D-4048-8970-713A6541C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519" y="1282353"/>
            <a:ext cx="3119676" cy="397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Title 1">
            <a:extLst>
              <a:ext uri="{FF2B5EF4-FFF2-40B4-BE49-F238E27FC236}">
                <a16:creationId xmlns:a16="http://schemas.microsoft.com/office/drawing/2014/main" id="{AA11ACAD-642F-4D88-A252-842C037A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altLang="en-US" sz="2000">
                <a:solidFill>
                  <a:schemeClr val="bg1"/>
                </a:solidFill>
                <a:ea typeface="ＭＳ Ｐゴシック" panose="020B0600070205080204" pitchFamily="34" charset="-128"/>
              </a:rPr>
              <a:t>Analyzing Electrolytic Cells #1</a:t>
            </a:r>
          </a:p>
        </p:txBody>
      </p:sp>
      <p:graphicFrame>
        <p:nvGraphicFramePr>
          <p:cNvPr id="37893" name="Content Placeholder 2">
            <a:extLst>
              <a:ext uri="{FF2B5EF4-FFF2-40B4-BE49-F238E27FC236}">
                <a16:creationId xmlns:a16="http://schemas.microsoft.com/office/drawing/2014/main" id="{7296D263-3CB1-4FDA-9DD5-1219DF2AF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833813"/>
              </p:ext>
            </p:extLst>
          </p:nvPr>
        </p:nvGraphicFramePr>
        <p:xfrm>
          <a:off x="3805288" y="436097"/>
          <a:ext cx="5066356" cy="593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69E1A48-9607-4C21-A557-3D4943E7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03" y="317500"/>
            <a:ext cx="3290594" cy="114149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Potassium-Iodide Electrolytic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D5CEA-3A7C-48B9-8D8B-CC7430133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In the potassium iodide electrolytic cell, litmus paper does not change colour in the initial solution and turns blue only near the electrode from which gas bubbles.  Why?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At the other electrode, a yellow-brown colour and a dark precipitate forms.  The yellow brown substance produces a purplish-red colour in the halogen test (pg. 805).  Why?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4BEFF8-6A4A-4AB2-BAED-BDC217BDA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6C762E66-8DFF-41BF-AA08-49D83E972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0" y="1882021"/>
            <a:ext cx="3519285" cy="472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BEB0C-C286-4023-BDA4-1A9254E99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12" y="2769198"/>
            <a:ext cx="5255975" cy="68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19D0D7-C009-4827-8FD3-A6CDECC9F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679" y="5952186"/>
            <a:ext cx="5295794" cy="68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3">
            <a:extLst>
              <a:ext uri="{FF2B5EF4-FFF2-40B4-BE49-F238E27FC236}">
                <a16:creationId xmlns:a16="http://schemas.microsoft.com/office/drawing/2014/main" id="{B94976CD-D42F-4002-9CB4-A9F869D7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30" y="369837"/>
            <a:ext cx="468203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Introduction to Electrochemistry</a:t>
            </a:r>
          </a:p>
        </p:txBody>
      </p:sp>
      <p:sp>
        <p:nvSpPr>
          <p:cNvPr id="15363" name="Content Placeholder 4">
            <a:extLst>
              <a:ext uri="{FF2B5EF4-FFF2-40B4-BE49-F238E27FC236}">
                <a16:creationId xmlns:a16="http://schemas.microsoft.com/office/drawing/2014/main" id="{72F4BCF9-2F94-4ECA-BDF7-EBA192CED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2162290"/>
            <a:ext cx="5459410" cy="448648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An </a:t>
            </a:r>
            <a:r>
              <a:rPr lang="en-US" altLang="en-US" sz="16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electric cell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converts chemical energy into electrical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Alessandro Volta 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invented the first electric cell but got his inspiration from 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Luigi Galvani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 Galvani’s crucial observation was that two different metals could make the muscles of a frog’s legs twitch.  Unfortunately, Galvani thought this was due to some mysterious “animal electricity”.  It was Volta who recognized this experiment’s potential.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An electric cell produces very little electricity, so Volta came up with a better design: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6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battery 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is defined as two or more electric cells connected in series to produce a steady flow of current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Volta’s first battery consisted of several bowls of brine (NaCl</a:t>
            </a:r>
            <a:r>
              <a:rPr lang="en-US" altLang="en-US" baseline="-25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baseline="-25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aq</a:t>
            </a:r>
            <a:r>
              <a:rPr lang="en-US" altLang="en-US" baseline="-25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		 connected by metals that dipped from one bowl to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His revised design, consisted of a sandwich of two metals 	              separated by paper soaked in salt water.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C72E4-D9FF-4550-85D5-72F49B76D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208" y="638946"/>
            <a:ext cx="1819738" cy="26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E9E52-8A6D-4DB0-9EB9-803F8BFF2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756" y="4340896"/>
            <a:ext cx="2564643" cy="9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F7B67D59-FEAD-43D6-92F5-1C09BFAFE3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800" u="sng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Analyzing Electrolytic Cells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9EF7-532F-4644-8F9A-28595814736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69145" y="1843590"/>
            <a:ext cx="7137595" cy="36428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900" dirty="0">
                <a:solidFill>
                  <a:srgbClr val="404040"/>
                </a:solidFill>
              </a:rPr>
              <a:t>Example:  An electrolytic cell containing cobalt(II) chloride solution and lead electrodes is assembled.  The notation for the cell is as follows:</a:t>
            </a:r>
          </a:p>
          <a:p>
            <a:pPr>
              <a:lnSpc>
                <a:spcPct val="90000"/>
              </a:lnSpc>
            </a:pPr>
            <a:endParaRPr lang="en-US" altLang="en-US" sz="19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19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900" dirty="0">
                <a:solidFill>
                  <a:srgbClr val="404040"/>
                </a:solidFill>
              </a:rPr>
              <a:t>Predict the reactions at the cathode and anode, and in the overall cell.</a:t>
            </a:r>
          </a:p>
          <a:p>
            <a:pPr>
              <a:lnSpc>
                <a:spcPct val="90000"/>
              </a:lnSpc>
            </a:pPr>
            <a:r>
              <a:rPr lang="en-US" altLang="en-US" sz="1900" dirty="0">
                <a:solidFill>
                  <a:srgbClr val="404040"/>
                </a:solidFill>
              </a:rPr>
              <a:t>Draw and label a cell diagram for this electrolytic cell, including the power supply.</a:t>
            </a:r>
          </a:p>
          <a:p>
            <a:pPr>
              <a:lnSpc>
                <a:spcPct val="90000"/>
              </a:lnSpc>
            </a:pPr>
            <a:r>
              <a:rPr lang="en-US" altLang="en-US" sz="1900" dirty="0">
                <a:solidFill>
                  <a:srgbClr val="404040"/>
                </a:solidFill>
              </a:rPr>
              <a:t>What minimum voltage must be applied to make this cell work?</a:t>
            </a:r>
          </a:p>
          <a:p>
            <a:pPr>
              <a:lnSpc>
                <a:spcPct val="90000"/>
              </a:lnSpc>
            </a:pPr>
            <a:endParaRPr lang="en-US" altLang="en-US" sz="1700" dirty="0">
              <a:solidFill>
                <a:srgbClr val="40404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E321A3-431C-429B-8A27-7C6C52B67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2650284"/>
            <a:ext cx="4821165" cy="72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0F3A17FA-3ED7-4669-BB74-5FA993AA83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9725"/>
            <a:ext cx="7699375" cy="534988"/>
          </a:xfrm>
        </p:spPr>
        <p:txBody>
          <a:bodyPr>
            <a:normAutofit fontScale="90000"/>
          </a:bodyPr>
          <a:lstStyle/>
          <a:p>
            <a:r>
              <a:rPr lang="en-US" altLang="en-US" u="sng">
                <a:ea typeface="ＭＳ Ｐゴシック" panose="020B0600070205080204" pitchFamily="34" charset="-128"/>
              </a:rPr>
              <a:t>Analyzing Electrolytic Cells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06E0-BC3C-4B86-B97C-53B0EBFDB29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919163"/>
            <a:ext cx="8229600" cy="4937125"/>
          </a:xfrm>
        </p:spPr>
        <p:txBody>
          <a:bodyPr/>
          <a:lstStyle/>
          <a:p>
            <a:r>
              <a:rPr lang="en-US" altLang="en-US" sz="1700">
                <a:ea typeface="ＭＳ Ｐゴシック" panose="020B0600070205080204" pitchFamily="34" charset="-128"/>
              </a:rPr>
              <a:t>Example:  An electrolytic cell is set up with a power supply connected to two nickel electrodes immersed in an aqueous solution containing cadmium nitrate and zinc nitrate.  </a:t>
            </a:r>
          </a:p>
          <a:p>
            <a:r>
              <a:rPr lang="en-US" altLang="en-US" sz="1700">
                <a:ea typeface="ＭＳ Ｐゴシック" panose="020B0600070205080204" pitchFamily="34" charset="-128"/>
              </a:rPr>
              <a:t>Predict the equations for the initial reaction at each electrode and the net cell reaction.  Calculate the minimum voltage that must be applied to make the reaction occur.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0B831-42DD-4095-829D-9CF588421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227263"/>
            <a:ext cx="7416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Title 1">
            <a:extLst>
              <a:ext uri="{FF2B5EF4-FFF2-40B4-BE49-F238E27FC236}">
                <a16:creationId xmlns:a16="http://schemas.microsoft.com/office/drawing/2014/main" id="{AFA52236-24F4-4522-A24C-819550C5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643467"/>
            <a:ext cx="468203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 Chloride Anomaly (Diploma!)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39BE-23FA-45AF-BF9C-55EEABC94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2638043"/>
            <a:ext cx="5233181" cy="40863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Some redox reactions predicted using the SOA and SRA from a redox table do not always occur in an electrolytic cell.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actual 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reduction potential required for a particular half-reaction and the </a:t>
            </a:r>
            <a:r>
              <a:rPr lang="en-US" alt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reported 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half-reaction reduction potential may be quite different (depending on the conditions or half-reactions)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This difference is known as the half-cell overvoltage.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“As an empirical rule, you should recognize that chlorine gas is produced instead of oxygen gas in situations where chloride and water are the only reducing agents present.”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2CD16-03D4-415D-9E50-474B73B6F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902" y="1867086"/>
            <a:ext cx="2571497" cy="29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Title 1">
            <a:extLst>
              <a:ext uri="{FF2B5EF4-FFF2-40B4-BE49-F238E27FC236}">
                <a16:creationId xmlns:a16="http://schemas.microsoft.com/office/drawing/2014/main" id="{34F4402D-00AD-4119-8C51-4297F41A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  <a:t>Electrolytic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5C97-EFC1-4C3A-BED7-99B68A26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428" y="365759"/>
            <a:ext cx="5139150" cy="61897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Summary: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An electrolytic cell is based upon a reaction that is nonspontaneous; the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</a:t>
            </a:r>
            <a:r>
              <a:rPr lang="en-US" altLang="en-US" sz="2000" baseline="30000" dirty="0" err="1">
                <a:ea typeface="ＭＳ Ｐゴシック" panose="020B0600070205080204" pitchFamily="34" charset="-128"/>
              </a:rPr>
              <a:t>o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cell</a:t>
            </a:r>
            <a:r>
              <a:rPr lang="en-US" altLang="en-US" sz="2000" dirty="0">
                <a:ea typeface="ＭＳ Ｐゴシック" panose="020B0600070205080204" pitchFamily="34" charset="-128"/>
              </a:rPr>
              <a:t> for the reaction is negative.  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 3" panose="05040102010807070707" pitchFamily="8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An applied voltage of at least the absolute value of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</a:t>
            </a:r>
            <a:r>
              <a:rPr lang="en-US" altLang="en-US" sz="2000" baseline="30000" dirty="0" err="1">
                <a:ea typeface="ＭＳ Ｐゴシック" panose="020B0600070205080204" pitchFamily="34" charset="-128"/>
              </a:rPr>
              <a:t>o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cell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is required to force the reactions to occur.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The SOA undergoes reduction at the cathode (- electrode)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The SRA undergoes oxidation at the anode (+ electrode)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Electrons are forced by a power supply to travel from the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ea typeface="ＭＳ Ｐゴシック" panose="020B0600070205080204" pitchFamily="34" charset="-128"/>
              </a:rPr>
              <a:t>node to the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c</a:t>
            </a:r>
            <a:r>
              <a:rPr lang="en-US" altLang="en-US" sz="2000" dirty="0">
                <a:ea typeface="ＭＳ Ｐゴシック" panose="020B0600070205080204" pitchFamily="34" charset="-128"/>
              </a:rPr>
              <a:t>athode through the external circuit.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Internally, anions move toward the anode and cations move toward the 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03FC02B6-159F-4677-B08E-C54F26D3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Applications of Electrolytic Cells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AF270CA-7240-4BE8-811C-2588AAE0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59" y="1843590"/>
            <a:ext cx="7137595" cy="37662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Read pg. 646-650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Summary: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In molten-salt electrolysis, metal cations are reduced to metal atoms at the cathode and nonmetal anions are oxidized at the anode.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Electrorefining is a process used to obtain high grade metals at the cathode from an impure metal at the anode.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Electroplating is a process in which a metal is deposited on the surface of an object placed at the cathode of an electrolytic cell.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7">
            <a:extLst>
              <a:ext uri="{FF2B5EF4-FFF2-40B4-BE49-F238E27FC236}">
                <a16:creationId xmlns:a16="http://schemas.microsoft.com/office/drawing/2014/main" id="{03E1614D-9A79-4EFD-9303-80A8ADCA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2474895"/>
            <a:ext cx="4659573" cy="1908215"/>
          </a:xfrm>
          <a:noFill/>
          <a:ln>
            <a:solidFill>
              <a:schemeClr val="tx1"/>
            </a:solidFill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r>
              <a:rPr lang="en-US" altLang="en-US" sz="32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Electrochemical Cells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57A82F3-F6C4-4325-8C9C-7DF1AD06B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9" name="Text Placeholder 8">
            <a:extLst>
              <a:ext uri="{FF2B5EF4-FFF2-40B4-BE49-F238E27FC236}">
                <a16:creationId xmlns:a16="http://schemas.microsoft.com/office/drawing/2014/main" id="{34DE7289-5F18-4AF0-A766-83288914A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299" y="2173266"/>
            <a:ext cx="2440806" cy="251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500">
                <a:solidFill>
                  <a:schemeClr val="tx2">
                    <a:lumMod val="90000"/>
                  </a:schemeClr>
                </a:solidFill>
              </a:rPr>
              <a:t>Today’s Objectives: </a:t>
            </a:r>
          </a:p>
          <a:p>
            <a:pPr algn="ctr">
              <a:lnSpc>
                <a:spcPct val="90000"/>
              </a:lnSpc>
            </a:pPr>
            <a:r>
              <a:rPr lang="en-US" altLang="en-US" sz="1500">
                <a:solidFill>
                  <a:schemeClr val="tx2">
                    <a:lumMod val="90000"/>
                  </a:schemeClr>
                </a:solidFill>
              </a:rPr>
              <a:t>Calculate mass, amounts, current, and time in single voltaic and electrolytic cells by applying Faraday’s law and stoichiometry</a:t>
            </a:r>
          </a:p>
          <a:p>
            <a:pPr algn="ctr">
              <a:lnSpc>
                <a:spcPct val="90000"/>
              </a:lnSpc>
            </a:pPr>
            <a:r>
              <a:rPr lang="en-US" altLang="en-US" sz="1500">
                <a:solidFill>
                  <a:schemeClr val="tx2">
                    <a:lumMod val="90000"/>
                  </a:schemeClr>
                </a:solidFill>
              </a:rPr>
              <a:t>Predict and write the half-reaction equation that occurs at each electrode in an electrochemical cell</a:t>
            </a:r>
          </a:p>
          <a:p>
            <a:pPr algn="ctr">
              <a:lnSpc>
                <a:spcPct val="90000"/>
              </a:lnSpc>
            </a:pPr>
            <a:endParaRPr lang="en-US" altLang="en-US" sz="150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6" name="Rectangle 13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7" name="Rectangle 1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Title 3">
            <a:extLst>
              <a:ext uri="{FF2B5EF4-FFF2-40B4-BE49-F238E27FC236}">
                <a16:creationId xmlns:a16="http://schemas.microsoft.com/office/drawing/2014/main" id="{C5C0A277-25A1-40AD-9208-4BB4ADF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643467"/>
            <a:ext cx="468203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Cell Stoichiometry Summary</a:t>
            </a:r>
          </a:p>
        </p:txBody>
      </p:sp>
      <p:sp>
        <p:nvSpPr>
          <p:cNvPr id="46083" name="Content Placeholder 4">
            <a:extLst>
              <a:ext uri="{FF2B5EF4-FFF2-40B4-BE49-F238E27FC236}">
                <a16:creationId xmlns:a16="http://schemas.microsoft.com/office/drawing/2014/main" id="{929F9757-487E-4632-9F46-FA2FA180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38044"/>
            <a:ext cx="5607302" cy="403004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spcAft>
                <a:spcPts val="1800"/>
              </a:spcAft>
              <a:buFont typeface="Bookman Old Style" panose="02050604050505020204" pitchFamily="18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Write the balanced equation for the half-cell reaction of the substance produced or consumed.  List the measurements and conversion factors for the given and required entities.</a:t>
            </a:r>
          </a:p>
          <a:p>
            <a:pPr marL="514350" indent="-514350">
              <a:lnSpc>
                <a:spcPct val="90000"/>
              </a:lnSpc>
              <a:spcAft>
                <a:spcPts val="1800"/>
              </a:spcAft>
              <a:buFont typeface="Bookman Old Style" panose="02050604050505020204" pitchFamily="18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Convert the given measurements to an amount in moles by using the appropriate conversion factor.  (M, c, </a:t>
            </a:r>
            <a:r>
              <a:rPr lang="en-US" altLang="en-US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</a:p>
          <a:p>
            <a:pPr marL="514350" indent="-514350">
              <a:lnSpc>
                <a:spcPct val="90000"/>
              </a:lnSpc>
              <a:spcAft>
                <a:spcPts val="1800"/>
              </a:spcAft>
              <a:buFont typeface="Bookman Old Style" panose="02050604050505020204" pitchFamily="18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Calculate the amount of the required substance by using the mole ratio from the half-reaction equation.</a:t>
            </a:r>
          </a:p>
          <a:p>
            <a:pPr marL="514350" indent="-514350">
              <a:lnSpc>
                <a:spcPct val="90000"/>
              </a:lnSpc>
              <a:spcAft>
                <a:spcPts val="1800"/>
              </a:spcAft>
              <a:buFont typeface="Bookman Old Style" panose="02050604050505020204" pitchFamily="18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Convert the calculated amount to the final quantity by using the appropriate conversion factor. (M, c, </a:t>
            </a:r>
            <a:r>
              <a:rPr lang="en-US" altLang="en-US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46084" name="Picture 5">
            <a:extLst>
              <a:ext uri="{FF2B5EF4-FFF2-40B4-BE49-F238E27FC236}">
                <a16:creationId xmlns:a16="http://schemas.microsoft.com/office/drawing/2014/main" id="{B8FDD6C6-DA3B-4772-99DB-10DDF0F3A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902" y="2060571"/>
            <a:ext cx="2571497" cy="25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1D793937-A46B-4BD2-9247-15E547158D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800" u="sng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1903-8B26-4B8F-BE22-3DC4545CC39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37260" y="1843589"/>
            <a:ext cx="7269480" cy="36146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rgbClr val="404040"/>
                </a:solidFill>
              </a:rPr>
              <a:t>Charge (</a:t>
            </a:r>
            <a:r>
              <a:rPr lang="en-US" altLang="en-US" sz="1400" b="1" i="1" dirty="0">
                <a:solidFill>
                  <a:srgbClr val="404040"/>
                </a:solidFill>
              </a:rPr>
              <a:t>Q</a:t>
            </a:r>
            <a:r>
              <a:rPr lang="en-US" altLang="en-US" sz="1400" dirty="0">
                <a:solidFill>
                  <a:srgbClr val="404040"/>
                </a:solidFill>
              </a:rPr>
              <a:t>) is determined by multiplying the electric current (</a:t>
            </a:r>
            <a:r>
              <a:rPr lang="en-US" altLang="en-US" sz="1400" b="1" i="1" dirty="0">
                <a:solidFill>
                  <a:srgbClr val="404040"/>
                </a:solidFill>
              </a:rPr>
              <a:t>I</a:t>
            </a:r>
            <a:r>
              <a:rPr lang="en-US" altLang="en-US" sz="1400" dirty="0">
                <a:solidFill>
                  <a:srgbClr val="404040"/>
                </a:solidFill>
              </a:rPr>
              <a:t>), (measured in C/s) by the time (</a:t>
            </a:r>
            <a:r>
              <a:rPr lang="en-US" altLang="en-US" sz="1400" b="1" i="1" dirty="0">
                <a:solidFill>
                  <a:srgbClr val="404040"/>
                </a:solidFill>
              </a:rPr>
              <a:t>t</a:t>
            </a:r>
            <a:r>
              <a:rPr lang="en-US" altLang="en-US" sz="1400" dirty="0">
                <a:solidFill>
                  <a:srgbClr val="404040"/>
                </a:solidFill>
              </a:rPr>
              <a:t>) measured is seconds.</a:t>
            </a:r>
          </a:p>
          <a:p>
            <a:pPr>
              <a:lnSpc>
                <a:spcPct val="90000"/>
              </a:lnSpc>
            </a:pPr>
            <a:r>
              <a:rPr lang="en-US" altLang="en-US" sz="1400" b="1" i="1" dirty="0">
                <a:solidFill>
                  <a:srgbClr val="404040"/>
                </a:solidFill>
              </a:rPr>
              <a:t>Q = It</a:t>
            </a:r>
          </a:p>
          <a:p>
            <a:pPr>
              <a:lnSpc>
                <a:spcPct val="90000"/>
              </a:lnSpc>
            </a:pPr>
            <a:r>
              <a:rPr lang="en-US" altLang="en-US" sz="1400" i="1" dirty="0">
                <a:solidFill>
                  <a:srgbClr val="404040"/>
                </a:solidFill>
              </a:rPr>
              <a:t>(C) = (Ampere)(second)</a:t>
            </a:r>
          </a:p>
          <a:p>
            <a:pPr>
              <a:lnSpc>
                <a:spcPct val="90000"/>
              </a:lnSpc>
            </a:pPr>
            <a:r>
              <a:rPr lang="en-US" altLang="en-US" sz="1400" i="1" dirty="0">
                <a:solidFill>
                  <a:srgbClr val="404040"/>
                </a:solidFill>
              </a:rPr>
              <a:t>(Coulomb) = (Coulombs per second) x (second)</a:t>
            </a:r>
          </a:p>
          <a:p>
            <a:pPr>
              <a:lnSpc>
                <a:spcPct val="90000"/>
              </a:lnSpc>
            </a:pPr>
            <a:endParaRPr lang="en-US" altLang="en-US" sz="1400" b="1" i="1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400" b="1" i="1" dirty="0">
                <a:solidFill>
                  <a:srgbClr val="404040"/>
                </a:solidFill>
              </a:rPr>
              <a:t>One coulomb is the quantity of charge transferred by a current of 1 Ampere during 1second.</a:t>
            </a:r>
          </a:p>
          <a:p>
            <a:pPr>
              <a:lnSpc>
                <a:spcPct val="90000"/>
              </a:lnSpc>
            </a:pPr>
            <a:r>
              <a:rPr lang="en-US" altLang="en-US" sz="1400" b="1" i="1" dirty="0">
                <a:solidFill>
                  <a:srgbClr val="404040"/>
                </a:solidFill>
              </a:rPr>
              <a:t>Example: </a:t>
            </a:r>
            <a:r>
              <a:rPr lang="en-US" altLang="en-US" sz="1400" i="1" dirty="0">
                <a:solidFill>
                  <a:srgbClr val="404040"/>
                </a:solidFill>
              </a:rPr>
              <a:t>Calculate the charge that passes through one 300kA cell in a 24 hour period.</a:t>
            </a:r>
          </a:p>
          <a:p>
            <a:pPr>
              <a:lnSpc>
                <a:spcPct val="90000"/>
              </a:lnSpc>
            </a:pPr>
            <a:r>
              <a:rPr lang="en-US" altLang="en-US" sz="1400" i="1" dirty="0">
                <a:solidFill>
                  <a:srgbClr val="404040"/>
                </a:solidFill>
              </a:rPr>
              <a:t>Q = It</a:t>
            </a:r>
          </a:p>
          <a:p>
            <a:pPr>
              <a:lnSpc>
                <a:spcPct val="90000"/>
              </a:lnSpc>
            </a:pPr>
            <a:r>
              <a:rPr lang="en-US" altLang="en-US" sz="1400" i="1" dirty="0">
                <a:solidFill>
                  <a:srgbClr val="404040"/>
                </a:solidFill>
              </a:rPr>
              <a:t>= (300kA x 1000A/kA)(24 h x 3600s/h)</a:t>
            </a:r>
          </a:p>
          <a:p>
            <a:pPr>
              <a:lnSpc>
                <a:spcPct val="90000"/>
              </a:lnSpc>
            </a:pPr>
            <a:r>
              <a:rPr lang="en-US" altLang="en-US" sz="1400" i="1" dirty="0">
                <a:solidFill>
                  <a:srgbClr val="404040"/>
                </a:solidFill>
              </a:rPr>
              <a:t>	= (300000C/s )(86400s)     =  </a:t>
            </a:r>
            <a:r>
              <a:rPr lang="en-US" altLang="en-US" sz="1400" b="1" i="1" dirty="0">
                <a:solidFill>
                  <a:srgbClr val="404040"/>
                </a:solidFill>
              </a:rPr>
              <a:t>2.6 x 10</a:t>
            </a:r>
            <a:r>
              <a:rPr lang="en-US" altLang="en-US" sz="1400" b="1" i="1" baseline="30000" dirty="0">
                <a:solidFill>
                  <a:srgbClr val="404040"/>
                </a:solidFill>
              </a:rPr>
              <a:t>10</a:t>
            </a:r>
            <a:r>
              <a:rPr lang="en-US" altLang="en-US" sz="1400" b="1" i="1" dirty="0">
                <a:solidFill>
                  <a:srgbClr val="404040"/>
                </a:solidFill>
              </a:rPr>
              <a:t>C</a:t>
            </a:r>
            <a:endParaRPr lang="en-US" altLang="en-US" sz="1400" b="1" i="1" baseline="300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AB95314-75C7-48E4-868E-EA42DF540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555" y="247209"/>
            <a:ext cx="6939520" cy="164592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Practice: Calculating Charge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11E396C1-D91A-46BD-A987-98FBAE6EE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92475" y="6452937"/>
            <a:ext cx="5101209" cy="123989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Pg. 653 #1-4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D7D60-2098-4E04-AA97-95FB96BED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7" y="2035369"/>
            <a:ext cx="4191000" cy="965200"/>
          </a:xfrm>
          <a:prstGeom prst="rect">
            <a:avLst/>
          </a:prstGeom>
          <a:noFill/>
          <a:ln w="9525">
            <a:solidFill>
              <a:srgbClr val="FE8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1D24A0-5DF6-4F61-A4EA-FBB2554BB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44" y="2050490"/>
            <a:ext cx="4038600" cy="1282700"/>
          </a:xfrm>
          <a:prstGeom prst="rect">
            <a:avLst/>
          </a:prstGeom>
          <a:noFill/>
          <a:ln w="9525">
            <a:solidFill>
              <a:srgbClr val="FE8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93F4A-4706-4073-9E73-7DDD31806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3429000"/>
            <a:ext cx="5194300" cy="1003300"/>
          </a:xfrm>
          <a:prstGeom prst="rect">
            <a:avLst/>
          </a:prstGeom>
          <a:noFill/>
          <a:ln w="9525">
            <a:solidFill>
              <a:srgbClr val="FE8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669D1-ED43-4C80-9B6D-DFDAB7E05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44" y="4546600"/>
            <a:ext cx="5702300" cy="2235200"/>
          </a:xfrm>
          <a:prstGeom prst="rect">
            <a:avLst/>
          </a:prstGeom>
          <a:noFill/>
          <a:ln w="9525">
            <a:solidFill>
              <a:srgbClr val="FE8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23E440B-5B9C-4567-9B95-05A3B363CC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100" u="sng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Faraday’s Law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E32B-C8E8-4040-B141-F773F1B780A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92172" y="436097"/>
            <a:ext cx="4783016" cy="6302327"/>
          </a:xfr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7200" b="1" i="1" dirty="0">
                <a:solidFill>
                  <a:schemeClr val="bg1"/>
                </a:solidFill>
              </a:rPr>
              <a:t>“</a:t>
            </a:r>
            <a:r>
              <a:rPr lang="en-US" altLang="en-US" sz="7200" i="1" dirty="0">
                <a:solidFill>
                  <a:schemeClr val="bg1"/>
                </a:solidFill>
              </a:rPr>
              <a:t>The mass of an element produced or consumed at an electrode is directly proportional to the time the cell operated, as long as the current was constant.”</a:t>
            </a:r>
          </a:p>
          <a:p>
            <a:pPr>
              <a:lnSpc>
                <a:spcPct val="90000"/>
              </a:lnSpc>
            </a:pPr>
            <a:endParaRPr lang="en-US" altLang="en-US" sz="72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7200" i="1" dirty="0">
                <a:solidFill>
                  <a:schemeClr val="bg1"/>
                </a:solidFill>
              </a:rPr>
              <a:t>He also found that “</a:t>
            </a:r>
            <a:r>
              <a:rPr lang="en-US" altLang="en-US" sz="7200" b="1" i="1" dirty="0">
                <a:solidFill>
                  <a:schemeClr val="bg1"/>
                </a:solidFill>
              </a:rPr>
              <a:t>9.65 x 10</a:t>
            </a:r>
            <a:r>
              <a:rPr lang="en-US" altLang="en-US" sz="7200" b="1" i="1" baseline="30000" dirty="0">
                <a:solidFill>
                  <a:schemeClr val="bg1"/>
                </a:solidFill>
              </a:rPr>
              <a:t>4</a:t>
            </a:r>
            <a:r>
              <a:rPr lang="en-US" altLang="en-US" sz="7200" b="1" i="1" dirty="0">
                <a:solidFill>
                  <a:schemeClr val="bg1"/>
                </a:solidFill>
              </a:rPr>
              <a:t>C </a:t>
            </a:r>
            <a:r>
              <a:rPr lang="en-US" altLang="en-US" sz="7200" i="1" dirty="0">
                <a:solidFill>
                  <a:schemeClr val="bg1"/>
                </a:solidFill>
              </a:rPr>
              <a:t>of charge is transferred for every mole of electrons that flows in the cell.  This value is the molar charge of electrons, also called </a:t>
            </a:r>
            <a:r>
              <a:rPr lang="en-US" altLang="en-US" sz="7200" b="1" i="1" dirty="0">
                <a:solidFill>
                  <a:schemeClr val="bg1"/>
                </a:solidFill>
              </a:rPr>
              <a:t>Faraday’s constant</a:t>
            </a:r>
            <a:r>
              <a:rPr lang="en-US" altLang="en-US" sz="7200" i="1" dirty="0">
                <a:solidFill>
                  <a:schemeClr val="bg1"/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endParaRPr lang="en-US" altLang="en-US" sz="72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7200" i="1" dirty="0">
                <a:solidFill>
                  <a:schemeClr val="bg1"/>
                </a:solidFill>
              </a:rPr>
              <a:t>F = 9.65 x 10</a:t>
            </a:r>
            <a:r>
              <a:rPr lang="en-US" altLang="en-US" sz="7200" i="1" baseline="30000" dirty="0">
                <a:solidFill>
                  <a:schemeClr val="bg1"/>
                </a:solidFill>
              </a:rPr>
              <a:t>4</a:t>
            </a:r>
            <a:r>
              <a:rPr lang="en-US" altLang="en-US" sz="7200" i="1" dirty="0">
                <a:solidFill>
                  <a:schemeClr val="bg1"/>
                </a:solidFill>
              </a:rPr>
              <a:t> </a:t>
            </a:r>
            <a:r>
              <a:rPr lang="en-US" altLang="en-US" sz="7200" i="1" u="sng" dirty="0">
                <a:solidFill>
                  <a:schemeClr val="bg1"/>
                </a:solidFill>
              </a:rPr>
              <a:t>  C _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7200" i="1" dirty="0">
                <a:solidFill>
                  <a:schemeClr val="bg1"/>
                </a:solidFill>
              </a:rPr>
              <a:t>	           </a:t>
            </a:r>
            <a:r>
              <a:rPr lang="en-US" altLang="en-US" sz="7000" i="1" dirty="0">
                <a:solidFill>
                  <a:schemeClr val="bg1"/>
                </a:solidFill>
              </a:rPr>
              <a:t>mol e</a:t>
            </a:r>
            <a:r>
              <a:rPr lang="en-US" altLang="en-US" sz="7000" i="1" baseline="30000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90000"/>
              </a:lnSpc>
            </a:pPr>
            <a:endParaRPr lang="en-US" altLang="en-US" sz="72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7200" i="1" dirty="0">
                <a:solidFill>
                  <a:schemeClr val="bg1"/>
                </a:solidFill>
              </a:rPr>
              <a:t>This constant can by used as a conversion factor in converting electric charge to moles, very similarly to the way that molar mass is used to convert mass to a chemical amount.</a:t>
            </a:r>
            <a:endParaRPr lang="en-US" altLang="en-US" sz="11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1100" i="1" baseline="30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1100" i="1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3">
            <a:extLst>
              <a:ext uri="{FF2B5EF4-FFF2-40B4-BE49-F238E27FC236}">
                <a16:creationId xmlns:a16="http://schemas.microsoft.com/office/drawing/2014/main" id="{6EC988E4-4EF5-407D-9AFF-065DDC8A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643467"/>
            <a:ext cx="468203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Introduction to Electrochemistry</a:t>
            </a:r>
          </a:p>
        </p:txBody>
      </p:sp>
      <p:sp>
        <p:nvSpPr>
          <p:cNvPr id="15363" name="Content Placeholder 4">
            <a:extLst>
              <a:ext uri="{FF2B5EF4-FFF2-40B4-BE49-F238E27FC236}">
                <a16:creationId xmlns:a16="http://schemas.microsoft.com/office/drawing/2014/main" id="{F6DEC47C-EAA6-43B3-9AE0-B7AD8A0CB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638044"/>
            <a:ext cx="4682036" cy="34156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Alessandro Volta’s invention was an immediate technological success because it produced electric current more simply and reliably than methods that depended on static electricity.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It also produced a steady electric current –something no other device could do.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6954B-7226-410F-AABC-ED8E1A289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208" y="638946"/>
            <a:ext cx="1819738" cy="26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>
            <a:extLst>
              <a:ext uri="{FF2B5EF4-FFF2-40B4-BE49-F238E27FC236}">
                <a16:creationId xmlns:a16="http://schemas.microsoft.com/office/drawing/2014/main" id="{DDD5C7C3-06D6-4CEC-AFDA-B68E01646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273" y="3589867"/>
            <a:ext cx="1845609" cy="24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421" y="1939526"/>
            <a:ext cx="2978949" cy="2978948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178" name="Title 1">
            <a:extLst>
              <a:ext uri="{FF2B5EF4-FFF2-40B4-BE49-F238E27FC236}">
                <a16:creationId xmlns:a16="http://schemas.microsoft.com/office/drawing/2014/main" id="{6644AAE1-F17F-4426-A74E-F963E93A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08" y="2047113"/>
            <a:ext cx="2763774" cy="27637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2100">
                <a:solidFill>
                  <a:srgbClr val="FFFFFF"/>
                </a:solidFill>
                <a:ea typeface="ＭＳ Ｐゴシック" panose="020B0600070205080204" pitchFamily="34" charset="-128"/>
              </a:rPr>
              <a:t>Practice: Faraday’s Law #1</a:t>
            </a:r>
          </a:p>
        </p:txBody>
      </p:sp>
      <p:sp>
        <p:nvSpPr>
          <p:cNvPr id="50180" name="Rectangle 74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4057" y="1455325"/>
            <a:ext cx="4450842" cy="394735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7501" y="1577340"/>
            <a:ext cx="4203954" cy="370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52390-5343-42B3-BDC6-8FB89436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663" y="1940814"/>
            <a:ext cx="3489630" cy="2976372"/>
          </a:xfrm>
        </p:spPr>
        <p:txBody>
          <a:bodyPr anchor="ctr">
            <a:normAutofit lnSpcReduction="10000"/>
          </a:bodyPr>
          <a:lstStyle/>
          <a:p>
            <a:r>
              <a:rPr lang="en-US" altLang="en-US" sz="36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Convert a current of 1.74 A for 10.0 min into an amount of electrons</a:t>
            </a:r>
          </a:p>
          <a:p>
            <a:pPr>
              <a:spcAft>
                <a:spcPts val="600"/>
              </a:spcAft>
              <a:buFont typeface="Wingdings 3" panose="05040102010807070707" pitchFamily="82" charset="2"/>
              <a:buNone/>
            </a:pPr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	</a:t>
            </a:r>
            <a:endParaRPr lang="en-US" altLang="en-US" i="1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421" y="1939526"/>
            <a:ext cx="2978949" cy="2978948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42921FF4-4776-458C-B9AA-A4674502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08" y="2047113"/>
            <a:ext cx="2763774" cy="27637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2100">
                <a:solidFill>
                  <a:srgbClr val="FFFFFF"/>
                </a:solidFill>
                <a:ea typeface="ＭＳ Ｐゴシック" panose="020B0600070205080204" pitchFamily="34" charset="-128"/>
              </a:rPr>
              <a:t>Practice: Faraday’s Law #2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4057" y="1455325"/>
            <a:ext cx="4450842" cy="394735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7501" y="1577340"/>
            <a:ext cx="4203954" cy="370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432BE-B281-4115-BB80-C3E3B5D2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391" y="1940814"/>
            <a:ext cx="3965188" cy="3165758"/>
          </a:xfrm>
        </p:spPr>
        <p:txBody>
          <a:bodyPr anchor="ctr">
            <a:normAutofit/>
          </a:bodyPr>
          <a:lstStyle/>
          <a:p>
            <a:r>
              <a:rPr lang="en-US" altLang="en-US" sz="28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How long, in minutes, will it take a current of 3.50 A to transfer 0.100 mol of electrons?</a:t>
            </a:r>
          </a:p>
          <a:p>
            <a:endParaRPr lang="en-US" altLang="en-US" i="1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 typeface="Wingdings 3" panose="05040102010807070707" pitchFamily="82" charset="2"/>
              <a:buNone/>
            </a:pPr>
            <a:r>
              <a:rPr lang="en-US" altLang="en-US" i="1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	Remember:  Amperes = Coulombs/second</a:t>
            </a:r>
          </a:p>
          <a:p>
            <a:pPr>
              <a:spcBef>
                <a:spcPct val="0"/>
              </a:spcBef>
              <a:buFont typeface="Wingdings 3" panose="05040102010807070707" pitchFamily="82" charset="2"/>
              <a:buNone/>
            </a:pPr>
            <a:endParaRPr lang="en-US" altLang="en-US" i="1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5F3BD9CD-DF51-4516-B379-F77EADD83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62" y="132860"/>
            <a:ext cx="8775950" cy="1344248"/>
          </a:xfrm>
        </p:spPr>
        <p:txBody>
          <a:bodyPr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Practice: Calculating Charge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E2736D9E-6180-4131-92D7-E443AE5CC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94001" y="6303706"/>
            <a:ext cx="5101209" cy="123989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Pg. 654 #5-7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35EBD-C3F4-4174-BE22-0162ECEC2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89" y="1702024"/>
            <a:ext cx="4946723" cy="1628378"/>
          </a:xfrm>
          <a:prstGeom prst="rect">
            <a:avLst/>
          </a:prstGeom>
          <a:noFill/>
          <a:ln w="9525">
            <a:solidFill>
              <a:srgbClr val="B32C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5F279-1087-4DFD-AF73-0F26004D2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0" y="3450591"/>
            <a:ext cx="5514975" cy="1457325"/>
          </a:xfrm>
          <a:prstGeom prst="rect">
            <a:avLst/>
          </a:prstGeom>
          <a:noFill/>
          <a:ln w="9525">
            <a:solidFill>
              <a:srgbClr val="B32C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EE9D9D-B3BE-492D-AF21-4B7DD93CE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31" y="5028105"/>
            <a:ext cx="5227637" cy="1646489"/>
          </a:xfrm>
          <a:prstGeom prst="rect">
            <a:avLst/>
          </a:prstGeom>
          <a:noFill/>
          <a:ln w="9525">
            <a:solidFill>
              <a:srgbClr val="B32C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2373532C-32DF-4586-8792-CCA2B0A5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Half Cell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DF083-D519-4793-878C-63EFBDD5E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72" y="1656138"/>
            <a:ext cx="7410068" cy="39537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Since the mass of an element produced at an electrode depends on the amount of transferred electrons (Faraday’s Law), a half-reaction equation showing the number of electrons involved is necessary to do stoichiometric calculations.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This applies to all electrochemical cells, whether voltaic or electrolytic.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Separate calculations are carried out for each electrode, although the same charge and therefore the same amount of electrons passes through each electrode in a cell.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The only new part of the stoichiometry is the calculation involving the amount of electrons based on Faraday’s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Title 1">
            <a:extLst>
              <a:ext uri="{FF2B5EF4-FFF2-40B4-BE49-F238E27FC236}">
                <a16:creationId xmlns:a16="http://schemas.microsoft.com/office/drawing/2014/main" id="{E40958E6-3024-47F7-8B32-EC1E92A85B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800" u="sng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Practice: Half-Cell Calculations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15D1-ACD8-49F1-AB88-3DF76A2B9BF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96671" y="1656138"/>
            <a:ext cx="7410069" cy="395370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en-US" sz="2400" dirty="0">
                <a:solidFill>
                  <a:srgbClr val="404040"/>
                </a:solidFill>
              </a:rPr>
              <a:t>What is the mass of copper deposited at the cathode of a copper electrorefining cell operated at 12.0 A for 40.0 min?</a:t>
            </a:r>
          </a:p>
          <a:p>
            <a:r>
              <a:rPr lang="en-US" altLang="en-US" sz="2400" dirty="0">
                <a:solidFill>
                  <a:srgbClr val="404040"/>
                </a:solidFill>
              </a:rPr>
              <a:t>First identify and write the appropriate half-cell.  </a:t>
            </a:r>
          </a:p>
          <a:p>
            <a:pPr lvl="1"/>
            <a:r>
              <a:rPr lang="en-US" altLang="en-US" sz="2000" dirty="0">
                <a:solidFill>
                  <a:srgbClr val="404040"/>
                </a:solidFill>
              </a:rPr>
              <a:t>Copper is being deposited at the cathode, copper(II) ions must be gaining electrons to form copper metal.</a:t>
            </a:r>
          </a:p>
          <a:p>
            <a:pPr lvl="1"/>
            <a:r>
              <a:rPr lang="en-US" altLang="en-US" sz="2000" dirty="0">
                <a:solidFill>
                  <a:srgbClr val="404040"/>
                </a:solidFill>
              </a:rPr>
              <a:t> Write the equation for this reduction and list all the information given.</a:t>
            </a:r>
          </a:p>
          <a:p>
            <a:pPr lvl="1"/>
            <a:r>
              <a:rPr lang="en-US" altLang="en-US" sz="2000" dirty="0">
                <a:solidFill>
                  <a:srgbClr val="404040"/>
                </a:solidFill>
              </a:rPr>
              <a:t>Do we have enough information to solve for the amount of electrons (moles of electrons)?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DC04353D-EE42-4612-AE99-24BD61D11D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900" u="sng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Practice: Half-Cell Calculations #1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23B6-6E46-4118-92DE-AAC2F1522C9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21833" y="126609"/>
            <a:ext cx="4895557" cy="67313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What is the mass of copper deposited at the cathode of a copper electrorefining cell operated at 12.0 A for 40.0 min?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</a:rPr>
              <a:t>Yes, we can solve for the number of moles, and then use the mole ratio to convert from a chemical amount of one substance to another.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</a:rPr>
              <a:t>The last step is to convert to the quantity requested in the question, in this case the mass of the copper metal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</a:rPr>
              <a:t>Could we do this as one equation instead?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lvl="1"/>
            <a:endParaRPr lang="en-US" altLang="en-US" dirty="0">
              <a:solidFill>
                <a:schemeClr val="bg1"/>
              </a:solidFill>
            </a:endParaRPr>
          </a:p>
          <a:p>
            <a:pPr lvl="1"/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BE75CB61-5B72-44CB-BF65-22C4A78AA6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900" u="sng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Practice: Half-Cell Calculations #2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C0E3E-B61A-49D0-862E-09F3F2AF424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36886" y="802638"/>
            <a:ext cx="4056522" cy="525272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Silver is deposited on objects in a silver electroplating cell.  If 0.175 g of silver is to be deposited from a silver cyanide solution in a time of 10.0 min, predict the current required.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Write the balanced equation for the half-cell reaction, list the measurements and conversion factors.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Convert to moles, use the mole ratio, convert to the current (C/s)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4">
            <a:extLst>
              <a:ext uri="{FF2B5EF4-FFF2-40B4-BE49-F238E27FC236}">
                <a16:creationId xmlns:a16="http://schemas.microsoft.com/office/drawing/2014/main" id="{D1BF05AA-0722-43C4-8BD8-FE79EB5F5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7363" y="3377509"/>
            <a:ext cx="1551569" cy="27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3">
            <a:extLst>
              <a:ext uri="{FF2B5EF4-FFF2-40B4-BE49-F238E27FC236}">
                <a16:creationId xmlns:a16="http://schemas.microsoft.com/office/drawing/2014/main" id="{3EB6B790-6D79-4BBB-97F0-8099FF99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45012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 to Electrochemistry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61DA0B58-6049-48F7-BF56-251FC0A2B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299" y="1115067"/>
            <a:ext cx="3503697" cy="194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B1D4C025-67B1-4E13-994F-352DB214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835" y="2478745"/>
            <a:ext cx="4780866" cy="421747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Electric cells are composed of two </a:t>
            </a:r>
            <a:r>
              <a:rPr lang="en-US" altLang="en-US" sz="16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electrodes</a:t>
            </a:r>
            <a:r>
              <a:rPr lang="en-US" altLang="en-US" sz="16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– solid electrical conductors and at least one </a:t>
            </a:r>
            <a:r>
              <a:rPr lang="en-US" altLang="en-US" sz="16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electrolyte </a:t>
            </a:r>
            <a:r>
              <a:rPr lang="en-US" altLang="en-US" sz="16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(aqueous electrical conductor)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In current cells, the electrolyte is often a moist paste </a:t>
            </a:r>
            <a:r>
              <a:rPr lang="en-US" altLang="en-US" sz="1600" i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(just enough water is added so that the ions   can move)</a:t>
            </a:r>
            <a:r>
              <a:rPr lang="en-US" altLang="en-US" sz="16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.  Sometimes one electrode is the cell container.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The positive electrode is defined as the </a:t>
            </a:r>
            <a:r>
              <a:rPr lang="en-US" altLang="en-US" sz="16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cathode </a:t>
            </a:r>
            <a:r>
              <a:rPr lang="en-US" altLang="en-US" sz="16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and the negative electrode is defined as the </a:t>
            </a:r>
            <a:r>
              <a:rPr lang="en-US" altLang="en-US" sz="16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anode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The electrons flow through the external circuit from the </a:t>
            </a:r>
            <a:r>
              <a:rPr lang="en-US" altLang="en-US" u="sng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anode to the cathode</a:t>
            </a:r>
            <a:r>
              <a:rPr lang="en-US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To test the voltage of a battery, the red(+) lead is connected to the cathode (+ electrode), and the black(-) lead is connected to the anode (- electrode)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F64642A-5777-4703-BF62-6DACE71F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DB54B-3A29-4AC4-91FB-06016EA7B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401637"/>
            <a:ext cx="26955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98B89-DC39-4A43-BE91-282DCB34F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676275"/>
            <a:ext cx="4367213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C49E0D-27CC-4E1E-AD2C-49214D98D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94" y="3073400"/>
            <a:ext cx="20891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3C1A92-9E32-445C-A97F-B9016D6B8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76" y="3075782"/>
            <a:ext cx="1935162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32B68-40A9-465F-BFD4-F55BFE1EB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33788"/>
            <a:ext cx="22733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8044F6-D3A3-4EDB-AADE-374412041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353050"/>
            <a:ext cx="23018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A80CBD-1A4D-43A9-AB0D-89F55F0FA2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4510088"/>
            <a:ext cx="179546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E4340D-FB33-4BCA-A892-D459F582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073400"/>
            <a:ext cx="2955925" cy="522288"/>
          </a:xfrm>
          <a:prstGeom prst="rect">
            <a:avLst/>
          </a:prstGeom>
          <a:gradFill rotWithShape="1">
            <a:gsLst>
              <a:gs pos="0">
                <a:srgbClr val="FFF4AB"/>
              </a:gs>
              <a:gs pos="30000">
                <a:srgbClr val="FFF384"/>
              </a:gs>
              <a:gs pos="45000">
                <a:srgbClr val="FFF376"/>
              </a:gs>
              <a:gs pos="55000">
                <a:srgbClr val="FFF376"/>
              </a:gs>
              <a:gs pos="73000">
                <a:srgbClr val="FFF384"/>
              </a:gs>
              <a:gs pos="100000">
                <a:srgbClr val="FFF4AB"/>
              </a:gs>
            </a:gsLst>
            <a:lin ang="900000" scaled="1"/>
          </a:gradFill>
          <a:ln w="9525">
            <a:solidFill>
              <a:srgbClr val="F5CD2D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Primary cells </a:t>
            </a:r>
            <a:r>
              <a:rPr lang="en-US" sz="1400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cannot be recharged, but are relatively inexpensive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AB5F0-9E7A-4D11-8F39-A4774FA1C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107950"/>
            <a:ext cx="2955925" cy="523875"/>
          </a:xfrm>
          <a:prstGeom prst="rect">
            <a:avLst/>
          </a:prstGeom>
          <a:gradFill rotWithShape="1">
            <a:gsLst>
              <a:gs pos="0">
                <a:srgbClr val="FFF4AB"/>
              </a:gs>
              <a:gs pos="30000">
                <a:srgbClr val="FFF384"/>
              </a:gs>
              <a:gs pos="45000">
                <a:srgbClr val="FFF376"/>
              </a:gs>
              <a:gs pos="55000">
                <a:srgbClr val="FFF376"/>
              </a:gs>
              <a:gs pos="73000">
                <a:srgbClr val="FFF384"/>
              </a:gs>
              <a:gs pos="100000">
                <a:srgbClr val="FFF4AB"/>
              </a:gs>
            </a:gsLst>
            <a:lin ang="900000" scaled="1"/>
          </a:gradFill>
          <a:ln w="9525">
            <a:solidFill>
              <a:srgbClr val="F5CD2D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Secondary cells </a:t>
            </a:r>
            <a:r>
              <a:rPr lang="en-US" sz="1400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can be recharged using electricity, but are expensive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C4CDB-299F-414A-9EC2-19ED9088F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4792663"/>
            <a:ext cx="2498725" cy="1600200"/>
          </a:xfrm>
          <a:prstGeom prst="rect">
            <a:avLst/>
          </a:prstGeom>
          <a:gradFill rotWithShape="1">
            <a:gsLst>
              <a:gs pos="0">
                <a:srgbClr val="FFF4AB"/>
              </a:gs>
              <a:gs pos="30000">
                <a:srgbClr val="FFF384"/>
              </a:gs>
              <a:gs pos="45000">
                <a:srgbClr val="FFF376"/>
              </a:gs>
              <a:gs pos="55000">
                <a:srgbClr val="FFF376"/>
              </a:gs>
              <a:gs pos="73000">
                <a:srgbClr val="FFF384"/>
              </a:gs>
              <a:gs pos="100000">
                <a:srgbClr val="FFF4AB"/>
              </a:gs>
            </a:gsLst>
            <a:lin ang="900000" scaled="1"/>
          </a:gradFill>
          <a:ln w="9525">
            <a:solidFill>
              <a:srgbClr val="F5CD2D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Fuel cells </a:t>
            </a:r>
            <a:r>
              <a:rPr lang="en-US" sz="1400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produce electricity by the reaction of a fuel that is continuously supplied.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 More efficient, and used for NASA vehicles, but still too expensive for general or commercial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690" y="804334"/>
            <a:ext cx="7912620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968883"/>
            <a:ext cx="7667244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id="{48710241-DEEF-4535-92AC-357D2678C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408" y="1935998"/>
            <a:ext cx="7187184" cy="28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94DEC292-D953-40CB-85B5-04DA38DC51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600" y="249984"/>
            <a:ext cx="4682039" cy="1072379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altLang="en-US" sz="2800" u="sng" dirty="0">
                <a:solidFill>
                  <a:schemeClr val="bg1"/>
                </a:solidFill>
              </a:rPr>
              <a:t>Voltaic Cells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4D9AFBE-CBEB-4CBB-8911-C29727E9AE7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322363"/>
            <a:ext cx="5658489" cy="553563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</a:rPr>
              <a:t>A device that spontaneously produces electricity by redox</a:t>
            </a:r>
          </a:p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</a:rPr>
              <a:t>Uses chemical substances that will participate in a </a:t>
            </a:r>
            <a:r>
              <a:rPr lang="en-US" altLang="en-US" sz="1400" b="1" u="sng" dirty="0">
                <a:solidFill>
                  <a:schemeClr val="bg1"/>
                </a:solidFill>
              </a:rPr>
              <a:t>spontaneous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  <a:r>
              <a:rPr lang="en-US" altLang="en-US" sz="1400" dirty="0">
                <a:solidFill>
                  <a:schemeClr val="bg1"/>
                </a:solidFill>
              </a:rPr>
              <a:t>redox reaction.  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</a:rPr>
              <a:t>The reduction half-reaction (SOA) will be above the oxidation half-reaction (SRA) in the activity series to ensure a spontaneous reaction.</a:t>
            </a:r>
          </a:p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</a:rPr>
              <a:t>Composed of two </a:t>
            </a:r>
            <a:r>
              <a:rPr lang="en-US" altLang="en-US" sz="1400" u="sng" dirty="0">
                <a:solidFill>
                  <a:schemeClr val="bg1"/>
                </a:solidFill>
              </a:rPr>
              <a:t>half-cells</a:t>
            </a:r>
            <a:r>
              <a:rPr lang="en-US" altLang="en-US" sz="1400" dirty="0">
                <a:solidFill>
                  <a:schemeClr val="bg1"/>
                </a:solidFill>
              </a:rPr>
              <a:t>; which each consist of a metal rod or strip immersed in a solution of its own ions or an inert electrolyte.</a:t>
            </a:r>
          </a:p>
          <a:p>
            <a:pPr lvl="1">
              <a:lnSpc>
                <a:spcPct val="90000"/>
              </a:lnSpc>
            </a:pPr>
            <a:r>
              <a:rPr lang="en-US" altLang="en-US" sz="1400" b="1" dirty="0">
                <a:solidFill>
                  <a:schemeClr val="bg1"/>
                </a:solidFill>
              </a:rPr>
              <a:t>Electrodes</a:t>
            </a:r>
            <a:r>
              <a:rPr lang="en-US" altLang="en-US" sz="1400" dirty="0">
                <a:solidFill>
                  <a:schemeClr val="bg1"/>
                </a:solidFill>
              </a:rPr>
              <a:t>: solid conductors connecting the cell to an external circuit</a:t>
            </a:r>
          </a:p>
          <a:p>
            <a:pPr lvl="1">
              <a:lnSpc>
                <a:spcPct val="90000"/>
              </a:lnSpc>
            </a:pPr>
            <a:r>
              <a:rPr lang="en-US" altLang="en-US" sz="1400" b="1" dirty="0">
                <a:solidFill>
                  <a:schemeClr val="bg1"/>
                </a:solidFill>
              </a:rPr>
              <a:t>Anode</a:t>
            </a:r>
            <a:r>
              <a:rPr lang="en-US" altLang="en-US" sz="1400" dirty="0">
                <a:solidFill>
                  <a:schemeClr val="bg1"/>
                </a:solidFill>
              </a:rPr>
              <a:t>: electrode where </a:t>
            </a:r>
            <a:r>
              <a:rPr lang="en-US" altLang="en-US" sz="1400" u="sng" dirty="0">
                <a:solidFill>
                  <a:schemeClr val="bg1"/>
                </a:solidFill>
              </a:rPr>
              <a:t>oxidation</a:t>
            </a:r>
            <a:r>
              <a:rPr lang="en-US" altLang="en-US" sz="1400" dirty="0">
                <a:solidFill>
                  <a:schemeClr val="bg1"/>
                </a:solidFill>
              </a:rPr>
              <a:t> occurs (-)</a:t>
            </a:r>
          </a:p>
          <a:p>
            <a:pPr lvl="1">
              <a:lnSpc>
                <a:spcPct val="90000"/>
              </a:lnSpc>
            </a:pPr>
            <a:r>
              <a:rPr lang="en-US" altLang="en-US" sz="1400" b="1" dirty="0">
                <a:solidFill>
                  <a:schemeClr val="bg1"/>
                </a:solidFill>
              </a:rPr>
              <a:t>Cathode</a:t>
            </a:r>
            <a:r>
              <a:rPr lang="en-US" altLang="en-US" sz="1400" dirty="0">
                <a:solidFill>
                  <a:schemeClr val="bg1"/>
                </a:solidFill>
              </a:rPr>
              <a:t>: electrode where </a:t>
            </a:r>
            <a:r>
              <a:rPr lang="en-US" altLang="en-US" sz="1400" u="sng" dirty="0">
                <a:solidFill>
                  <a:schemeClr val="bg1"/>
                </a:solidFill>
              </a:rPr>
              <a:t>reduction</a:t>
            </a:r>
            <a:r>
              <a:rPr lang="en-US" altLang="en-US" sz="1400" dirty="0">
                <a:solidFill>
                  <a:schemeClr val="bg1"/>
                </a:solidFill>
              </a:rPr>
              <a:t> occurs (+)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</a:rPr>
              <a:t>The electrons </a:t>
            </a:r>
            <a:r>
              <a:rPr lang="en-US" altLang="en-US" sz="1400" i="1" u="sng" dirty="0">
                <a:solidFill>
                  <a:schemeClr val="bg1"/>
                </a:solidFill>
              </a:rPr>
              <a:t>flow</a:t>
            </a:r>
            <a:r>
              <a:rPr lang="en-US" altLang="en-US" sz="1400" i="1" dirty="0">
                <a:solidFill>
                  <a:schemeClr val="bg1"/>
                </a:solidFill>
              </a:rPr>
              <a:t> </a:t>
            </a:r>
            <a:r>
              <a:rPr lang="en-US" altLang="en-US" sz="1400" dirty="0">
                <a:solidFill>
                  <a:schemeClr val="bg1"/>
                </a:solidFill>
              </a:rPr>
              <a:t>from the </a:t>
            </a:r>
            <a:r>
              <a:rPr lang="en-US" altLang="en-US" sz="1400" i="1" u="sng" dirty="0">
                <a:solidFill>
                  <a:schemeClr val="bg1"/>
                </a:solidFill>
              </a:rPr>
              <a:t>anode to the cathode</a:t>
            </a:r>
            <a:r>
              <a:rPr lang="en-US" altLang="en-US" sz="1400" dirty="0">
                <a:solidFill>
                  <a:schemeClr val="bg1"/>
                </a:solidFill>
              </a:rPr>
              <a:t> (“a before c”) through an electrical circuit rather than passing directly from one substance to another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</a:rPr>
              <a:t>A </a:t>
            </a:r>
            <a:r>
              <a:rPr lang="en-US" altLang="en-US" sz="1400" u="sng" dirty="0">
                <a:solidFill>
                  <a:schemeClr val="bg1"/>
                </a:solidFill>
              </a:rPr>
              <a:t>porous boundary</a:t>
            </a:r>
            <a:r>
              <a:rPr lang="en-US" altLang="en-US" sz="1400" dirty="0">
                <a:solidFill>
                  <a:schemeClr val="bg1"/>
                </a:solidFill>
              </a:rPr>
              <a:t> separates the two electrolytes while still allowing ions to flow to maintain cell neutrality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</a:rPr>
              <a:t>Often the porous boundary is a salt bridge, containing an inert aqueous electrolyte (such as Na</a:t>
            </a:r>
            <a:r>
              <a:rPr lang="en-US" altLang="en-US" sz="1400" baseline="-25000" dirty="0">
                <a:solidFill>
                  <a:schemeClr val="bg1"/>
                </a:solidFill>
              </a:rPr>
              <a:t>2</a:t>
            </a:r>
            <a:r>
              <a:rPr lang="en-US" altLang="en-US" sz="1400" dirty="0">
                <a:solidFill>
                  <a:schemeClr val="bg1"/>
                </a:solidFill>
              </a:rPr>
              <a:t>SO</a:t>
            </a:r>
            <a:r>
              <a:rPr lang="en-US" altLang="en-US" sz="1400" baseline="-25000" dirty="0">
                <a:solidFill>
                  <a:schemeClr val="bg1"/>
                </a:solidFill>
              </a:rPr>
              <a:t>4(</a:t>
            </a:r>
            <a:r>
              <a:rPr lang="en-US" altLang="en-US" sz="1400" baseline="-25000" dirty="0" err="1">
                <a:solidFill>
                  <a:schemeClr val="bg1"/>
                </a:solidFill>
              </a:rPr>
              <a:t>aq</a:t>
            </a:r>
            <a:r>
              <a:rPr lang="en-US" altLang="en-US" sz="1400" baseline="-25000" dirty="0">
                <a:solidFill>
                  <a:schemeClr val="bg1"/>
                </a:solidFill>
              </a:rPr>
              <a:t>)</a:t>
            </a:r>
            <a:r>
              <a:rPr lang="en-US" altLang="en-US" sz="1400" dirty="0">
                <a:solidFill>
                  <a:schemeClr val="bg1"/>
                </a:solidFill>
              </a:rPr>
              <a:t> or KNO</a:t>
            </a:r>
            <a:r>
              <a:rPr lang="en-US" altLang="en-US" sz="1400" baseline="-25000" dirty="0">
                <a:solidFill>
                  <a:schemeClr val="bg1"/>
                </a:solidFill>
              </a:rPr>
              <a:t>3(</a:t>
            </a:r>
            <a:r>
              <a:rPr lang="en-US" altLang="en-US" sz="1400" baseline="-25000" dirty="0" err="1">
                <a:solidFill>
                  <a:schemeClr val="bg1"/>
                </a:solidFill>
              </a:rPr>
              <a:t>aq</a:t>
            </a:r>
            <a:r>
              <a:rPr lang="en-US" altLang="en-US" sz="1400" baseline="-25000" dirty="0">
                <a:solidFill>
                  <a:schemeClr val="bg1"/>
                </a:solidFill>
              </a:rPr>
              <a:t>)</a:t>
            </a:r>
            <a:r>
              <a:rPr lang="en-US" altLang="en-US" sz="1400" dirty="0">
                <a:solidFill>
                  <a:schemeClr val="bg1"/>
                </a:solidFill>
              </a:rPr>
              <a:t>),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>
                <a:solidFill>
                  <a:schemeClr val="bg1"/>
                </a:solidFill>
              </a:rPr>
              <a:t>Or you can use a porous cup containing	one electrolyte which sits in a container of a second electrolyte.</a:t>
            </a: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F5A2C831-1307-49F5-9736-C133A4FBF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756" y="719975"/>
            <a:ext cx="2564643" cy="24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0FE2FB27-11E0-45B6-9D3C-65901F6CC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756" y="3941136"/>
            <a:ext cx="2564643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A30940C-BBD0-469C-8148-6CFFE44A93F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98450" y="1052513"/>
            <a:ext cx="8845550" cy="4937125"/>
          </a:xfrm>
        </p:spPr>
        <p:txBody>
          <a:bodyPr/>
          <a:lstStyle/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</a:rPr>
              <a:t>Voltaic cells can be represented using cell notation:</a:t>
            </a: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</a:rPr>
              <a:t>The SOA present in the cell always undergoes reduction at the cathode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</a:rPr>
              <a:t>The SRA present in the cell always undergoes oxidation at the anode</a:t>
            </a:r>
          </a:p>
          <a:p>
            <a:pPr eaLnBrk="1" hangingPunct="1">
              <a:buFont typeface="Wingdings 3" panose="05040102010807070707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EAF4CA-513D-42EF-B0B4-29F335931366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75834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1" hangingPunct="1">
              <a:defRPr/>
            </a:pP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Voltaic Cells (aka Galvanic Cells)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2E45B611-08BE-4F7A-BA7A-EBFD8BF0F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73"/>
          <a:stretch>
            <a:fillRect/>
          </a:stretch>
        </p:blipFill>
        <p:spPr bwMode="auto">
          <a:xfrm>
            <a:off x="647700" y="3963988"/>
            <a:ext cx="3848926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59F14811-1321-4397-8027-6F0649728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87488"/>
            <a:ext cx="43418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62B4F0AB-523B-46F4-8F31-67E3F5A8E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2"/>
          <a:stretch>
            <a:fillRect/>
          </a:stretch>
        </p:blipFill>
        <p:spPr bwMode="auto">
          <a:xfrm>
            <a:off x="4289425" y="3963988"/>
            <a:ext cx="46005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262EC9-B2A3-4CF0-8336-A1AF7A14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1552575"/>
            <a:ext cx="2955925" cy="954088"/>
          </a:xfrm>
          <a:prstGeom prst="rect">
            <a:avLst/>
          </a:prstGeom>
          <a:gradFill rotWithShape="1">
            <a:gsLst>
              <a:gs pos="0">
                <a:srgbClr val="FFF4AB"/>
              </a:gs>
              <a:gs pos="30000">
                <a:srgbClr val="FFF384"/>
              </a:gs>
              <a:gs pos="45000">
                <a:srgbClr val="FFF376"/>
              </a:gs>
              <a:gs pos="55000">
                <a:srgbClr val="FFF376"/>
              </a:gs>
              <a:gs pos="73000">
                <a:srgbClr val="FFF384"/>
              </a:gs>
              <a:gs pos="100000">
                <a:srgbClr val="FFF4AB"/>
              </a:gs>
            </a:gsLst>
            <a:lin ang="900000" scaled="1"/>
          </a:gradFill>
          <a:ln w="9525">
            <a:solidFill>
              <a:srgbClr val="F5CD2D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dk1"/>
                </a:solidFill>
                <a:latin typeface="Gill Sans"/>
                <a:ea typeface="+mn-ea"/>
                <a:cs typeface="Gill Sans"/>
              </a:rPr>
              <a:t>The single line represents a phase boundary (electrode to electrolyte) and the double line represents a physical boundary (porous boundary)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5C2DD-5D40-4157-AC0C-FBB5CC070895}"/>
              </a:ext>
            </a:extLst>
          </p:cNvPr>
          <p:cNvSpPr txBox="1"/>
          <p:nvPr/>
        </p:nvSpPr>
        <p:spPr>
          <a:xfrm>
            <a:off x="5989915" y="5154706"/>
            <a:ext cx="1943847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200" dirty="0"/>
              <a:t>RED CAT</a:t>
            </a:r>
          </a:p>
          <a:p>
            <a:pPr algn="ctr" eaLnBrk="1" hangingPunct="1">
              <a:defRPr/>
            </a:pPr>
            <a:r>
              <a:rPr lang="en-US" sz="2200" dirty="0"/>
              <a:t>AN OX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8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3297</Words>
  <Application>Microsoft Office PowerPoint</Application>
  <PresentationFormat>On-screen Show (4:3)</PresentationFormat>
  <Paragraphs>325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Bookman Old Style</vt:lpstr>
      <vt:lpstr>Calibri</vt:lpstr>
      <vt:lpstr>Georgia</vt:lpstr>
      <vt:lpstr>Gill Sans</vt:lpstr>
      <vt:lpstr>Gill Sans MT</vt:lpstr>
      <vt:lpstr>Wingdings 3</vt:lpstr>
      <vt:lpstr>Parcel</vt:lpstr>
      <vt:lpstr>Electrochemical Cells</vt:lpstr>
      <vt:lpstr>Electrochemical Cells</vt:lpstr>
      <vt:lpstr>Introduction to Electrochemistry</vt:lpstr>
      <vt:lpstr>Introduction to Electrochemistry</vt:lpstr>
      <vt:lpstr>Introduction to Electrochemistry</vt:lpstr>
      <vt:lpstr>PowerPoint Presentation</vt:lpstr>
      <vt:lpstr>PowerPoint Presentation</vt:lpstr>
      <vt:lpstr>Voltaic Cells</vt:lpstr>
      <vt:lpstr>PowerPoint Presentation</vt:lpstr>
      <vt:lpstr>Create a cell notation to match the description</vt:lpstr>
      <vt:lpstr>PowerPoint Presentation</vt:lpstr>
      <vt:lpstr>PowerPoint Presentation</vt:lpstr>
      <vt:lpstr>PowerPoint Presentation</vt:lpstr>
      <vt:lpstr>Voltaic Cell Summary</vt:lpstr>
      <vt:lpstr>Voltaic Cells with Inert Electrodes </vt:lpstr>
      <vt:lpstr>Electrochemical Cells</vt:lpstr>
      <vt:lpstr>Standard Cells and Cell Potentials</vt:lpstr>
      <vt:lpstr>Rules for Analyzing Standard Cells</vt:lpstr>
      <vt:lpstr>Standard Cells and Cell Potentials #1</vt:lpstr>
      <vt:lpstr>Standard Cells and Cell Potentials #2</vt:lpstr>
      <vt:lpstr>Standard Cells and Cell Potentials #3</vt:lpstr>
      <vt:lpstr>Standard Cells and Cell Potentials #4</vt:lpstr>
      <vt:lpstr>Electrochemical Cells</vt:lpstr>
      <vt:lpstr>Electrolytic Cells</vt:lpstr>
      <vt:lpstr>Electrolytic Cells</vt:lpstr>
      <vt:lpstr>Comparing Electrochemical Cells:  Voltaic and Electrolytic</vt:lpstr>
      <vt:lpstr>Procedure for Analyzing Electrolytic Cells</vt:lpstr>
      <vt:lpstr>Analyzing Electrolytic Cells #1</vt:lpstr>
      <vt:lpstr>Potassium-Iodide Electrolytic Cell</vt:lpstr>
      <vt:lpstr>Analyzing Electrolytic Cells #2</vt:lpstr>
      <vt:lpstr>Analyzing Electrolytic Cells #3</vt:lpstr>
      <vt:lpstr>The Chloride Anomaly (Diploma!)</vt:lpstr>
      <vt:lpstr>Electrolytic Cells</vt:lpstr>
      <vt:lpstr>Applications of Electrolytic Cells</vt:lpstr>
      <vt:lpstr>Electrochemical Cells</vt:lpstr>
      <vt:lpstr>Cell Stoichiometry Summary</vt:lpstr>
      <vt:lpstr>Background</vt:lpstr>
      <vt:lpstr>Practice: Calculating Charge</vt:lpstr>
      <vt:lpstr>Faraday’s Law</vt:lpstr>
      <vt:lpstr>Practice: Faraday’s Law #1</vt:lpstr>
      <vt:lpstr>Practice: Faraday’s Law #2</vt:lpstr>
      <vt:lpstr>Practice: Calculating Charge</vt:lpstr>
      <vt:lpstr>Half Cell Calculations</vt:lpstr>
      <vt:lpstr>Practice: Half-Cell Calculations #1</vt:lpstr>
      <vt:lpstr>Practice: Half-Cell Calculations #1</vt:lpstr>
      <vt:lpstr>Practice: Half-Cell Calculations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Electrochemical Cells</dc:title>
  <dc:creator>Rebecca and Jonathan Pullishy</dc:creator>
  <cp:lastModifiedBy>Rebecca and Jonathan Pullishy</cp:lastModifiedBy>
  <cp:revision>1</cp:revision>
  <dcterms:created xsi:type="dcterms:W3CDTF">2019-05-24T16:51:09Z</dcterms:created>
  <dcterms:modified xsi:type="dcterms:W3CDTF">2019-05-24T16:52:56Z</dcterms:modified>
</cp:coreProperties>
</file>