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4"/>
  </p:notesMasterIdLst>
  <p:handoutMasterIdLst>
    <p:handoutMasterId r:id="rId85"/>
  </p:handoutMasterIdLst>
  <p:sldIdLst>
    <p:sldId id="256" r:id="rId2"/>
    <p:sldId id="275" r:id="rId3"/>
    <p:sldId id="273" r:id="rId4"/>
    <p:sldId id="277" r:id="rId5"/>
    <p:sldId id="257" r:id="rId6"/>
    <p:sldId id="276" r:id="rId7"/>
    <p:sldId id="259" r:id="rId8"/>
    <p:sldId id="261" r:id="rId9"/>
    <p:sldId id="262" r:id="rId10"/>
    <p:sldId id="361" r:id="rId11"/>
    <p:sldId id="362" r:id="rId12"/>
    <p:sldId id="363" r:id="rId13"/>
    <p:sldId id="269" r:id="rId14"/>
    <p:sldId id="271" r:id="rId15"/>
    <p:sldId id="263" r:id="rId16"/>
    <p:sldId id="266" r:id="rId17"/>
    <p:sldId id="268" r:id="rId18"/>
    <p:sldId id="267" r:id="rId19"/>
    <p:sldId id="260" r:id="rId20"/>
    <p:sldId id="278" r:id="rId21"/>
    <p:sldId id="279" r:id="rId22"/>
    <p:sldId id="270" r:id="rId23"/>
    <p:sldId id="281" r:id="rId24"/>
    <p:sldId id="282" r:id="rId25"/>
    <p:sldId id="283" r:id="rId26"/>
    <p:sldId id="364" r:id="rId27"/>
    <p:sldId id="365" r:id="rId28"/>
    <p:sldId id="354"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66" r:id="rId46"/>
    <p:sldId id="300" r:id="rId47"/>
    <p:sldId id="301" r:id="rId48"/>
    <p:sldId id="302" r:id="rId49"/>
    <p:sldId id="303" r:id="rId50"/>
    <p:sldId id="306" r:id="rId51"/>
    <p:sldId id="307" r:id="rId52"/>
    <p:sldId id="308" r:id="rId53"/>
    <p:sldId id="309" r:id="rId54"/>
    <p:sldId id="310" r:id="rId55"/>
    <p:sldId id="311" r:id="rId56"/>
    <p:sldId id="358" r:id="rId57"/>
    <p:sldId id="367" r:id="rId58"/>
    <p:sldId id="313" r:id="rId59"/>
    <p:sldId id="314" r:id="rId60"/>
    <p:sldId id="315" r:id="rId61"/>
    <p:sldId id="320" r:id="rId62"/>
    <p:sldId id="318" r:id="rId63"/>
    <p:sldId id="319" r:id="rId64"/>
    <p:sldId id="321" r:id="rId65"/>
    <p:sldId id="322" r:id="rId66"/>
    <p:sldId id="333" r:id="rId67"/>
    <p:sldId id="334" r:id="rId68"/>
    <p:sldId id="368" r:id="rId69"/>
    <p:sldId id="325" r:id="rId70"/>
    <p:sldId id="336" r:id="rId71"/>
    <p:sldId id="352" r:id="rId72"/>
    <p:sldId id="337" r:id="rId73"/>
    <p:sldId id="339" r:id="rId74"/>
    <p:sldId id="338" r:id="rId75"/>
    <p:sldId id="341" r:id="rId76"/>
    <p:sldId id="342" r:id="rId77"/>
    <p:sldId id="343" r:id="rId78"/>
    <p:sldId id="347" r:id="rId79"/>
    <p:sldId id="348" r:id="rId80"/>
    <p:sldId id="349" r:id="rId81"/>
    <p:sldId id="350" r:id="rId82"/>
    <p:sldId id="351" r:id="rId8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4" autoAdjust="0"/>
  </p:normalViewPr>
  <p:slideViewPr>
    <p:cSldViewPr snapToGrid="0" snapToObjects="1">
      <p:cViewPr varScale="1">
        <p:scale>
          <a:sx n="69" d="100"/>
          <a:sy n="69" d="100"/>
        </p:scale>
        <p:origin x="546" y="6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en-US"/>
          </a:p>
        </p:txBody>
      </p:sp>
      <p:sp>
        <p:nvSpPr>
          <p:cNvPr id="12083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10D4711F-74CE-47C9-9FFA-62B3B1F04226}" type="datetime1">
              <a:rPr lang="en-US"/>
              <a:pPr>
                <a:defRPr/>
              </a:pPr>
              <a:t>2/21/2019</a:t>
            </a:fld>
            <a:endParaRPr lang="en-US"/>
          </a:p>
        </p:txBody>
      </p:sp>
      <p:sp>
        <p:nvSpPr>
          <p:cNvPr id="12083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en-US"/>
          </a:p>
        </p:txBody>
      </p:sp>
      <p:sp>
        <p:nvSpPr>
          <p:cNvPr id="12083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37EB4591-6702-402C-A5E9-7F36F7FEB0E7}" type="slidenum">
              <a:rPr lang="en-US"/>
              <a:pPr>
                <a:defRPr/>
              </a:pPr>
              <a:t>‹#›</a:t>
            </a:fld>
            <a:endParaRPr lang="en-US"/>
          </a:p>
        </p:txBody>
      </p:sp>
    </p:spTree>
    <p:extLst>
      <p:ext uri="{BB962C8B-B14F-4D97-AF65-F5344CB8AC3E}">
        <p14:creationId xmlns:p14="http://schemas.microsoft.com/office/powerpoint/2010/main" val="393655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en-US"/>
          </a:p>
        </p:txBody>
      </p:sp>
      <p:sp>
        <p:nvSpPr>
          <p:cNvPr id="1228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EB8AA18B-CEF7-4823-BC7F-3591890AC3F1}" type="datetime1">
              <a:rPr lang="en-US"/>
              <a:pPr>
                <a:defRPr/>
              </a:pPr>
              <a:t>2/21/2019</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8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8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en-US"/>
          </a:p>
        </p:txBody>
      </p:sp>
      <p:sp>
        <p:nvSpPr>
          <p:cNvPr id="1228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27270BEF-7160-4E7F-A4A1-745A640E251C}" type="slidenum">
              <a:rPr lang="en-US"/>
              <a:pPr>
                <a:defRPr/>
              </a:pPr>
              <a:t>‹#›</a:t>
            </a:fld>
            <a:endParaRPr lang="en-US"/>
          </a:p>
        </p:txBody>
      </p:sp>
    </p:spTree>
    <p:extLst>
      <p:ext uri="{BB962C8B-B14F-4D97-AF65-F5344CB8AC3E}">
        <p14:creationId xmlns:p14="http://schemas.microsoft.com/office/powerpoint/2010/main" val="30282346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769558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Calibri" panose="020F0502020204030204" pitchFamily="34" charset="0"/>
                <a:ea typeface="ＭＳ Ｐゴシック" panose="020B0600070205080204" pitchFamily="34" charset="-128"/>
                <a:cs typeface="+mn-cs"/>
              </a:rPr>
              <a:t>(18 kJ)</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dirty="0" smtClean="0"/>
          </a:p>
        </p:txBody>
      </p:sp>
    </p:spTree>
    <p:extLst>
      <p:ext uri="{BB962C8B-B14F-4D97-AF65-F5344CB8AC3E}">
        <p14:creationId xmlns:p14="http://schemas.microsoft.com/office/powerpoint/2010/main" val="1789179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defTabSz="914400" eaLnBrk="1" hangingPunct="1">
              <a:spcBef>
                <a:spcPct val="0"/>
              </a:spcBef>
              <a:spcAft>
                <a:spcPts val="1800"/>
              </a:spcAft>
            </a:pPr>
            <a:r>
              <a:rPr lang="en-US" sz="1200" dirty="0" smtClean="0"/>
              <a:t>(14 kg)</a:t>
            </a:r>
            <a:endParaRPr lang="en-US" sz="1200" dirty="0"/>
          </a:p>
        </p:txBody>
      </p:sp>
    </p:spTree>
    <p:extLst>
      <p:ext uri="{BB962C8B-B14F-4D97-AF65-F5344CB8AC3E}">
        <p14:creationId xmlns:p14="http://schemas.microsoft.com/office/powerpoint/2010/main" val="2326736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defTabSz="914400" eaLnBrk="1" hangingPunct="1">
              <a:spcBef>
                <a:spcPct val="0"/>
              </a:spcBef>
              <a:spcAft>
                <a:spcPts val="1800"/>
              </a:spcAft>
            </a:pPr>
            <a:r>
              <a:rPr lang="en-US" sz="1200" dirty="0" smtClean="0"/>
              <a:t>(14 kg)</a:t>
            </a:r>
            <a:endParaRPr lang="en-US" sz="1200" dirty="0"/>
          </a:p>
        </p:txBody>
      </p:sp>
    </p:spTree>
    <p:extLst>
      <p:ext uri="{BB962C8B-B14F-4D97-AF65-F5344CB8AC3E}">
        <p14:creationId xmlns:p14="http://schemas.microsoft.com/office/powerpoint/2010/main" val="3932317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50059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853956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153348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522447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541044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575487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831067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40709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dirty="0" smtClean="0"/>
              <a:t>If the surroundings gained energy (water), then the system (burning candle) lost it.  So based on the evidence, the enthalpy change of combustion for this reaction is -3.69J</a:t>
            </a:r>
          </a:p>
          <a:p>
            <a:pPr eaLnBrk="1" hangingPunct="1"/>
            <a:endParaRPr lang="en-US" dirty="0" smtClean="0"/>
          </a:p>
        </p:txBody>
      </p:sp>
    </p:spTree>
    <p:extLst>
      <p:ext uri="{BB962C8B-B14F-4D97-AF65-F5344CB8AC3E}">
        <p14:creationId xmlns:p14="http://schemas.microsoft.com/office/powerpoint/2010/main" val="1802668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dirty="0" smtClean="0"/>
              <a:t>Based upon the evidence available, the enthalpy change for the neutralization of hydrochloric acid in this context is recorded as -2.83 kJ.</a:t>
            </a:r>
          </a:p>
          <a:p>
            <a:pPr eaLnBrk="1" hangingPunct="1"/>
            <a:endParaRPr lang="en-US" dirty="0" smtClean="0"/>
          </a:p>
        </p:txBody>
      </p:sp>
    </p:spTree>
    <p:extLst>
      <p:ext uri="{BB962C8B-B14F-4D97-AF65-F5344CB8AC3E}">
        <p14:creationId xmlns:p14="http://schemas.microsoft.com/office/powerpoint/2010/main" val="146091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431686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289493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515215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5634192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dirty="0" smtClean="0"/>
              <a:t>(-41.5 kJ/</a:t>
            </a:r>
            <a:r>
              <a:rPr lang="en-US" sz="1200" dirty="0" err="1" smtClean="0"/>
              <a:t>mol</a:t>
            </a:r>
            <a:r>
              <a:rPr lang="en-US" sz="1200" dirty="0" smtClean="0"/>
              <a:t>)</a:t>
            </a:r>
          </a:p>
          <a:p>
            <a:pPr eaLnBrk="1" hangingPunct="1"/>
            <a:endParaRPr lang="en-US" dirty="0" smtClean="0"/>
          </a:p>
        </p:txBody>
      </p:sp>
    </p:spTree>
    <p:extLst>
      <p:ext uri="{BB962C8B-B14F-4D97-AF65-F5344CB8AC3E}">
        <p14:creationId xmlns:p14="http://schemas.microsoft.com/office/powerpoint/2010/main" val="3654873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smtClean="0"/>
              <a:t>(4.69 kJ)</a:t>
            </a:r>
          </a:p>
          <a:p>
            <a:r>
              <a:rPr lang="en-US" sz="1200" dirty="0" smtClean="0"/>
              <a:t>(-46 kJ/</a:t>
            </a:r>
            <a:r>
              <a:rPr lang="en-US" sz="1200" dirty="0" err="1" smtClean="0"/>
              <a:t>mol</a:t>
            </a:r>
            <a:r>
              <a:rPr lang="en-US" sz="1200" dirty="0" smtClean="0"/>
              <a:t>)  </a:t>
            </a:r>
          </a:p>
          <a:p>
            <a:pPr eaLnBrk="1" hangingPunct="1"/>
            <a:endParaRPr lang="en-US" dirty="0" smtClean="0"/>
          </a:p>
        </p:txBody>
      </p:sp>
    </p:spTree>
    <p:extLst>
      <p:ext uri="{BB962C8B-B14F-4D97-AF65-F5344CB8AC3E}">
        <p14:creationId xmlns:p14="http://schemas.microsoft.com/office/powerpoint/2010/main" val="2749268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643528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385769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854027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45332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453712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3833556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8339145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755093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pPr eaLnBrk="1" hangingPunct="1"/>
            <a:r>
              <a:rPr lang="en-US" dirty="0" smtClean="0"/>
              <a:t>2mol x -98.9kj/</a:t>
            </a:r>
            <a:r>
              <a:rPr lang="en-US" dirty="0" err="1" smtClean="0"/>
              <a:t>mol</a:t>
            </a:r>
            <a:r>
              <a:rPr lang="en-US" dirty="0" smtClean="0"/>
              <a:t> = -197.8</a:t>
            </a:r>
          </a:p>
        </p:txBody>
      </p:sp>
    </p:spTree>
    <p:extLst>
      <p:ext uri="{BB962C8B-B14F-4D97-AF65-F5344CB8AC3E}">
        <p14:creationId xmlns:p14="http://schemas.microsoft.com/office/powerpoint/2010/main" val="2295676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3503751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7408882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6165602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791167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3957299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5360483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8251529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5219865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4235742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2411821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0432379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2726533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9937197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7721668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504541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6022416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2477591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5231153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1562988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1735826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90250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pPr defTabSz="914400" eaLnBrk="1" hangingPunct="1">
              <a:spcBef>
                <a:spcPct val="0"/>
              </a:spcBef>
              <a:spcAft>
                <a:spcPts val="1800"/>
              </a:spcAft>
              <a:buFontTx/>
              <a:buNone/>
            </a:pPr>
            <a:r>
              <a:rPr lang="en-US" sz="1200" b="1" dirty="0" smtClean="0">
                <a:solidFill>
                  <a:schemeClr val="accent2"/>
                </a:solidFill>
                <a:sym typeface="Wingdings" panose="05000000000000000000" pitchFamily="2" charset="2"/>
              </a:rPr>
              <a:t>3</a:t>
            </a:r>
            <a:r>
              <a:rPr lang="en-US" sz="1200" dirty="0" smtClean="0">
                <a:sym typeface="Wingdings" panose="05000000000000000000" pitchFamily="2" charset="2"/>
              </a:rPr>
              <a:t>( </a:t>
            </a:r>
            <a:r>
              <a:rPr lang="en-US" sz="1200" dirty="0" smtClean="0"/>
              <a:t>CO</a:t>
            </a:r>
            <a:r>
              <a:rPr lang="en-US" sz="1200" baseline="-25000" dirty="0" smtClean="0"/>
              <a:t>(g)</a:t>
            </a:r>
            <a:r>
              <a:rPr lang="en-US" sz="1200" dirty="0" smtClean="0"/>
              <a:t>  +  ½ O2(g)  </a:t>
            </a:r>
            <a:r>
              <a:rPr lang="en-US" sz="1200" dirty="0" smtClean="0">
                <a:sym typeface="Wingdings" panose="05000000000000000000" pitchFamily="2" charset="2"/>
              </a:rPr>
              <a:t>  CO</a:t>
            </a:r>
            <a:r>
              <a:rPr lang="en-US" sz="1200" baseline="-25000" dirty="0" smtClean="0">
                <a:sym typeface="Wingdings" panose="05000000000000000000" pitchFamily="2" charset="2"/>
              </a:rPr>
              <a:t>2(g)</a:t>
            </a:r>
            <a:r>
              <a:rPr lang="en-US" sz="1200" dirty="0" smtClean="0">
                <a:sym typeface="Wingdings" panose="05000000000000000000" pitchFamily="2" charset="2"/>
              </a:rPr>
              <a:t>)</a:t>
            </a:r>
            <a:r>
              <a:rPr lang="en-US" sz="1200" baseline="-25000" dirty="0" smtClean="0">
                <a:sym typeface="Wingdings" panose="05000000000000000000" pitchFamily="2" charset="2"/>
              </a:rPr>
              <a:t>	</a:t>
            </a:r>
            <a:r>
              <a:rPr lang="en-US" sz="1200" dirty="0" err="1" smtClean="0">
                <a:latin typeface="Lucida Grande" pitchFamily="-110" charset="0"/>
                <a:sym typeface="Wingdings" panose="05000000000000000000" pitchFamily="2" charset="2"/>
              </a:rPr>
              <a:t>Δ</a:t>
            </a:r>
            <a:r>
              <a:rPr lang="en-US" sz="1200" baseline="-25000" dirty="0" err="1" smtClean="0">
                <a:sym typeface="Wingdings" panose="05000000000000000000" pitchFamily="2" charset="2"/>
              </a:rPr>
              <a:t>f</a:t>
            </a:r>
            <a:r>
              <a:rPr lang="en-US" sz="1200" dirty="0" err="1" smtClean="0">
                <a:sym typeface="Wingdings" panose="05000000000000000000" pitchFamily="2" charset="2"/>
              </a:rPr>
              <a:t>H</a:t>
            </a:r>
            <a:r>
              <a:rPr lang="en-US" sz="1200" dirty="0" smtClean="0">
                <a:sym typeface="Wingdings" panose="05000000000000000000" pitchFamily="2" charset="2"/>
              </a:rPr>
              <a:t> =</a:t>
            </a:r>
            <a:r>
              <a:rPr lang="en-US" sz="1200" b="1" dirty="0" smtClean="0">
                <a:solidFill>
                  <a:srgbClr val="9F2936"/>
                </a:solidFill>
                <a:sym typeface="Wingdings" panose="05000000000000000000" pitchFamily="2" charset="2"/>
              </a:rPr>
              <a:t>3</a:t>
            </a:r>
            <a:r>
              <a:rPr lang="en-US" sz="1200" dirty="0" smtClean="0">
                <a:sym typeface="Wingdings" panose="05000000000000000000" pitchFamily="2" charset="2"/>
              </a:rPr>
              <a:t>(-283.0 kJ) = -849.0 kJ</a:t>
            </a:r>
          </a:p>
          <a:p>
            <a:pPr defTabSz="914400" eaLnBrk="1" hangingPunct="1">
              <a:spcBef>
                <a:spcPct val="0"/>
              </a:spcBef>
              <a:spcAft>
                <a:spcPts val="1800"/>
              </a:spcAft>
              <a:buFontTx/>
              <a:buNone/>
            </a:pPr>
            <a:r>
              <a:rPr lang="en-US" sz="1200" dirty="0" smtClean="0">
                <a:sym typeface="Wingdings" panose="05000000000000000000" pitchFamily="2" charset="2"/>
              </a:rPr>
              <a:t>		</a:t>
            </a:r>
            <a:r>
              <a:rPr lang="en-US" sz="1200" b="1" dirty="0" smtClean="0">
                <a:solidFill>
                  <a:srgbClr val="9F2936"/>
                </a:solidFill>
                <a:sym typeface="Wingdings" panose="05000000000000000000" pitchFamily="2" charset="2"/>
              </a:rPr>
              <a:t>reverse</a:t>
            </a:r>
            <a:r>
              <a:rPr lang="en-US" sz="1200" dirty="0" smtClean="0">
                <a:sym typeface="Wingdings" panose="05000000000000000000" pitchFamily="2" charset="2"/>
              </a:rPr>
              <a:t> 	 F</a:t>
            </a:r>
            <a:r>
              <a:rPr lang="en-US" sz="1200" dirty="0" smtClean="0"/>
              <a:t>e</a:t>
            </a:r>
            <a:r>
              <a:rPr lang="en-US" sz="1200" baseline="-25000" dirty="0" smtClean="0"/>
              <a:t>2</a:t>
            </a:r>
            <a:r>
              <a:rPr lang="en-US" sz="1200" dirty="0" smtClean="0"/>
              <a:t>O</a:t>
            </a:r>
            <a:r>
              <a:rPr lang="en-US" sz="1200" baseline="-25000" dirty="0" smtClean="0"/>
              <a:t>3(s)</a:t>
            </a:r>
            <a:r>
              <a:rPr lang="en-US" sz="1200" dirty="0" smtClean="0"/>
              <a:t> </a:t>
            </a:r>
            <a:r>
              <a:rPr lang="en-US" sz="1200" dirty="0" smtClean="0">
                <a:sym typeface="Wingdings" panose="05000000000000000000" pitchFamily="2" charset="2"/>
              </a:rPr>
              <a:t>  2Fe</a:t>
            </a:r>
            <a:r>
              <a:rPr lang="en-US" sz="1200" baseline="-25000" dirty="0" smtClean="0">
                <a:sym typeface="Wingdings" panose="05000000000000000000" pitchFamily="2" charset="2"/>
              </a:rPr>
              <a:t>(s)</a:t>
            </a:r>
            <a:r>
              <a:rPr lang="en-US" sz="1200" dirty="0" smtClean="0">
                <a:sym typeface="Wingdings" panose="05000000000000000000" pitchFamily="2" charset="2"/>
              </a:rPr>
              <a:t> </a:t>
            </a:r>
            <a:r>
              <a:rPr lang="en-US" sz="1200" dirty="0" smtClean="0"/>
              <a:t>+ </a:t>
            </a:r>
            <a:r>
              <a:rPr lang="en-US" sz="1100" dirty="0" smtClean="0"/>
              <a:t>3/2</a:t>
            </a:r>
            <a:r>
              <a:rPr lang="en-US" sz="1200" dirty="0" smtClean="0"/>
              <a:t>O</a:t>
            </a:r>
            <a:r>
              <a:rPr lang="en-US" sz="1200" baseline="-25000" dirty="0" smtClean="0"/>
              <a:t>2(g) </a:t>
            </a:r>
            <a:r>
              <a:rPr lang="en-US" sz="1200" baseline="-25000" dirty="0" smtClean="0">
                <a:sym typeface="Wingdings" panose="05000000000000000000" pitchFamily="2" charset="2"/>
              </a:rPr>
              <a:t>	</a:t>
            </a:r>
            <a:r>
              <a:rPr lang="en-US" sz="1200" dirty="0" err="1" smtClean="0">
                <a:latin typeface="Lucida Grande" pitchFamily="-110" charset="0"/>
                <a:sym typeface="Wingdings" panose="05000000000000000000" pitchFamily="2" charset="2"/>
              </a:rPr>
              <a:t>Δ</a:t>
            </a:r>
            <a:r>
              <a:rPr lang="en-US" sz="1200" baseline="-25000" dirty="0" err="1" smtClean="0">
                <a:sym typeface="Wingdings" panose="05000000000000000000" pitchFamily="2" charset="2"/>
              </a:rPr>
              <a:t>f</a:t>
            </a:r>
            <a:r>
              <a:rPr lang="en-US" sz="1200" dirty="0" err="1" smtClean="0">
                <a:sym typeface="Wingdings" panose="05000000000000000000" pitchFamily="2" charset="2"/>
              </a:rPr>
              <a:t>H</a:t>
            </a:r>
            <a:r>
              <a:rPr lang="en-US" sz="1200" dirty="0" smtClean="0">
                <a:sym typeface="Wingdings" panose="05000000000000000000" pitchFamily="2" charset="2"/>
              </a:rPr>
              <a:t> = -822.3 kJ      </a:t>
            </a:r>
            <a:r>
              <a:rPr lang="en-US" sz="1200" u="sng" dirty="0" smtClean="0">
                <a:sym typeface="Wingdings" panose="05000000000000000000" pitchFamily="2" charset="2"/>
              </a:rPr>
              <a:t>=</a:t>
            </a:r>
            <a:r>
              <a:rPr lang="en-US" sz="1200" dirty="0" smtClean="0">
                <a:sym typeface="Wingdings" panose="05000000000000000000" pitchFamily="2" charset="2"/>
              </a:rPr>
              <a:t> </a:t>
            </a:r>
            <a:r>
              <a:rPr lang="en-US" sz="1200" b="1" dirty="0" smtClean="0">
                <a:solidFill>
                  <a:schemeClr val="accent2"/>
                </a:solidFill>
                <a:sym typeface="Wingdings" panose="05000000000000000000" pitchFamily="2" charset="2"/>
              </a:rPr>
              <a:t>+</a:t>
            </a:r>
            <a:r>
              <a:rPr lang="en-US" sz="1200" dirty="0" smtClean="0">
                <a:sym typeface="Wingdings" panose="05000000000000000000" pitchFamily="2" charset="2"/>
              </a:rPr>
              <a:t>822.3 kJ</a:t>
            </a:r>
          </a:p>
          <a:p>
            <a:pPr defTabSz="914400" eaLnBrk="1" hangingPunct="1">
              <a:spcBef>
                <a:spcPct val="0"/>
              </a:spcBef>
              <a:spcAft>
                <a:spcPts val="1800"/>
              </a:spcAft>
              <a:buFontTx/>
              <a:buNone/>
            </a:pPr>
            <a:endParaRPr lang="en-US" sz="500" u="sng" dirty="0" smtClean="0"/>
          </a:p>
          <a:p>
            <a:pPr algn="ctr" defTabSz="914400" eaLnBrk="1" hangingPunct="1">
              <a:spcBef>
                <a:spcPct val="0"/>
              </a:spcBef>
              <a:spcAft>
                <a:spcPts val="1800"/>
              </a:spcAft>
              <a:buFontTx/>
              <a:buNone/>
            </a:pPr>
            <a:r>
              <a:rPr lang="en-US" sz="1200" dirty="0" smtClean="0"/>
              <a:t>Fe</a:t>
            </a:r>
            <a:r>
              <a:rPr lang="en-US" sz="1200" baseline="-25000" dirty="0" smtClean="0"/>
              <a:t>2</a:t>
            </a:r>
            <a:r>
              <a:rPr lang="en-US" sz="1200" dirty="0" smtClean="0"/>
              <a:t>O</a:t>
            </a:r>
            <a:r>
              <a:rPr lang="en-US" sz="1200" baseline="-25000" dirty="0" smtClean="0"/>
              <a:t>3(s)</a:t>
            </a:r>
            <a:r>
              <a:rPr lang="en-US" sz="1200" dirty="0" smtClean="0"/>
              <a:t> + 3CO</a:t>
            </a:r>
            <a:r>
              <a:rPr lang="en-US" sz="1200" baseline="-25000" dirty="0" smtClean="0"/>
              <a:t>(g)</a:t>
            </a:r>
            <a:r>
              <a:rPr lang="en-US" sz="1200" dirty="0" smtClean="0"/>
              <a:t>  </a:t>
            </a:r>
            <a:r>
              <a:rPr lang="en-US" sz="1200" dirty="0" smtClean="0">
                <a:sym typeface="Wingdings" panose="05000000000000000000" pitchFamily="2" charset="2"/>
              </a:rPr>
              <a:t>  3CO</a:t>
            </a:r>
            <a:r>
              <a:rPr lang="en-US" sz="1200" baseline="-25000" dirty="0" smtClean="0">
                <a:sym typeface="Wingdings" panose="05000000000000000000" pitchFamily="2" charset="2"/>
              </a:rPr>
              <a:t>2(g)</a:t>
            </a:r>
            <a:r>
              <a:rPr lang="en-US" sz="1200" dirty="0" smtClean="0">
                <a:sym typeface="Wingdings" panose="05000000000000000000" pitchFamily="2" charset="2"/>
              </a:rPr>
              <a:t> + 2Fe</a:t>
            </a:r>
            <a:r>
              <a:rPr lang="en-US" sz="1200" baseline="-25000" dirty="0" smtClean="0">
                <a:sym typeface="Wingdings" panose="05000000000000000000" pitchFamily="2" charset="2"/>
              </a:rPr>
              <a:t>(s)		</a:t>
            </a:r>
            <a:r>
              <a:rPr lang="en-US" sz="1200" dirty="0" err="1" smtClean="0">
                <a:latin typeface="Lucida Grande" pitchFamily="-110" charset="0"/>
                <a:sym typeface="Wingdings" panose="05000000000000000000" pitchFamily="2" charset="2"/>
              </a:rPr>
              <a:t>Δ</a:t>
            </a:r>
            <a:r>
              <a:rPr lang="en-US" sz="1200" baseline="-25000" dirty="0" err="1" smtClean="0">
                <a:sym typeface="Wingdings" panose="05000000000000000000" pitchFamily="2" charset="2"/>
              </a:rPr>
              <a:t>r</a:t>
            </a:r>
            <a:r>
              <a:rPr lang="en-US" sz="1200" dirty="0" err="1" smtClean="0">
                <a:sym typeface="Wingdings" panose="05000000000000000000" pitchFamily="2" charset="2"/>
              </a:rPr>
              <a:t>H</a:t>
            </a:r>
            <a:r>
              <a:rPr lang="en-US" sz="1200" dirty="0" smtClean="0">
                <a:sym typeface="Wingdings" panose="05000000000000000000" pitchFamily="2" charset="2"/>
              </a:rPr>
              <a:t> = -26.7 kJ</a:t>
            </a:r>
          </a:p>
          <a:p>
            <a:pPr eaLnBrk="1" hangingPunct="1"/>
            <a:endParaRPr lang="en-US" dirty="0" smtClean="0"/>
          </a:p>
        </p:txBody>
      </p:sp>
    </p:spTree>
    <p:extLst>
      <p:ext uri="{BB962C8B-B14F-4D97-AF65-F5344CB8AC3E}">
        <p14:creationId xmlns:p14="http://schemas.microsoft.com/office/powerpoint/2010/main" val="4020885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264198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1948232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7368252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723043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0361310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7725607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9114886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2960568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pPr eaLnBrk="1" hangingPunct="1"/>
            <a:r>
              <a:rPr lang="en-US" sz="1200" i="1" dirty="0" smtClean="0">
                <a:solidFill>
                  <a:schemeClr val="tx1"/>
                </a:solidFill>
              </a:rPr>
              <a:t>-802.5 kJ?? </a:t>
            </a:r>
            <a:endParaRPr lang="en-US" dirty="0" smtClean="0"/>
          </a:p>
        </p:txBody>
      </p:sp>
    </p:spTree>
    <p:extLst>
      <p:ext uri="{BB962C8B-B14F-4D97-AF65-F5344CB8AC3E}">
        <p14:creationId xmlns:p14="http://schemas.microsoft.com/office/powerpoint/2010/main" val="4163877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5274860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2328633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1731948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1105192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2524802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857565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0461581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9500737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7898138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0182228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3587094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7199487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3405024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06581598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7535297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8722689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2271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9205627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2936493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810992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523550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dirty="0" smtClean="0"/>
              <a:t>(81.7 kJ)</a:t>
            </a:r>
          </a:p>
        </p:txBody>
      </p:sp>
    </p:spTree>
    <p:extLst>
      <p:ext uri="{BB962C8B-B14F-4D97-AF65-F5344CB8AC3E}">
        <p14:creationId xmlns:p14="http://schemas.microsoft.com/office/powerpoint/2010/main" val="1173296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a typeface="+mn-ea"/>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CA"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CA" smtClean="0"/>
              <a:t>Click to edit Master title style</a:t>
            </a:r>
            <a:endParaRPr lang="en-US"/>
          </a:p>
        </p:txBody>
      </p:sp>
      <p:sp>
        <p:nvSpPr>
          <p:cNvPr id="15" name="Date Placeholder 27"/>
          <p:cNvSpPr>
            <a:spLocks noGrp="1"/>
          </p:cNvSpPr>
          <p:nvPr>
            <p:ph type="dt" sz="half" idx="10"/>
          </p:nvPr>
        </p:nvSpPr>
        <p:spPr/>
        <p:txBody>
          <a:bodyPr/>
          <a:lstStyle>
            <a:lvl1pPr>
              <a:defRPr smtClean="0"/>
            </a:lvl1pPr>
          </a:lstStyle>
          <a:p>
            <a:pPr>
              <a:defRPr/>
            </a:pPr>
            <a:fld id="{43AA563B-EC66-4A47-BE26-46F8889455C8}" type="datetime1">
              <a:rPr lang="en-US"/>
              <a:pPr>
                <a:defRPr/>
              </a:pPr>
              <a:t>2/21/2019</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lvl1pPr>
          </a:lstStyle>
          <a:p>
            <a:pPr>
              <a:defRPr/>
            </a:pPr>
            <a:fld id="{A7ADCA5F-A009-48C1-92AF-5200A4576B37}" type="slidenum">
              <a:rPr lang="en-US"/>
              <a:pPr>
                <a:defRPr/>
              </a:pPr>
              <a:t>‹#›</a:t>
            </a:fld>
            <a:endParaRPr lang="en-US"/>
          </a:p>
        </p:txBody>
      </p:sp>
    </p:spTree>
    <p:extLst>
      <p:ext uri="{BB962C8B-B14F-4D97-AF65-F5344CB8AC3E}">
        <p14:creationId xmlns:p14="http://schemas.microsoft.com/office/powerpoint/2010/main" val="329716150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D8F711D-F066-4E0C-A5EB-D56C61051037}" type="datetime1">
              <a:rPr lang="en-US"/>
              <a:pPr>
                <a:defRPr/>
              </a:pPr>
              <a:t>2/21/2019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D7EDB236-83E9-4457-B198-011D0FE69E5A}" type="slidenum">
              <a:rPr lang="en-US"/>
              <a:pPr>
                <a:defRPr/>
              </a:pPr>
              <a:t>‹#›</a:t>
            </a:fld>
            <a:endParaRPr lang="en-US"/>
          </a:p>
        </p:txBody>
      </p:sp>
    </p:spTree>
    <p:extLst>
      <p:ext uri="{BB962C8B-B14F-4D97-AF65-F5344CB8AC3E}">
        <p14:creationId xmlns:p14="http://schemas.microsoft.com/office/powerpoint/2010/main" val="154298928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a typeface="+mn-ea"/>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CA"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smtClean="0"/>
            </a:lvl1pPr>
          </a:lstStyle>
          <a:p>
            <a:pPr>
              <a:defRPr/>
            </a:pPr>
            <a:fld id="{51B3890A-4EE8-43BB-93E1-E54113C77A3A}" type="slidenum">
              <a:rPr lang="en-US"/>
              <a:pPr>
                <a:defRPr/>
              </a:pPr>
              <a:t>‹#›</a:t>
            </a:fld>
            <a:endParaRPr lang="en-US"/>
          </a:p>
        </p:txBody>
      </p:sp>
      <p:sp>
        <p:nvSpPr>
          <p:cNvPr id="14" name="Date Placeholder 3"/>
          <p:cNvSpPr>
            <a:spLocks noGrp="1"/>
          </p:cNvSpPr>
          <p:nvPr>
            <p:ph type="dt" sz="half" idx="11"/>
          </p:nvPr>
        </p:nvSpPr>
        <p:spPr/>
        <p:txBody>
          <a:bodyPr/>
          <a:lstStyle>
            <a:lvl1pPr>
              <a:defRPr smtClean="0"/>
            </a:lvl1pPr>
          </a:lstStyle>
          <a:p>
            <a:pPr>
              <a:defRPr/>
            </a:pPr>
            <a:fld id="{CE1D9D91-B75B-40B1-B70E-D1AB099E8D19}" type="datetime1">
              <a:rPr lang="en-US"/>
              <a:pPr>
                <a:defRPr/>
              </a:pPr>
              <a:t>2/21/2019</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3192195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CA"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A25F5BBC-CDCB-4BB5-A0C6-4FB2E72A8036}" type="datetime1">
              <a:rPr lang="en-US"/>
              <a:pPr>
                <a:defRPr/>
              </a:pPr>
              <a:t>2/21/2019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smtClean="0"/>
            </a:lvl1pPr>
          </a:lstStyle>
          <a:p>
            <a:pPr>
              <a:defRPr/>
            </a:pPr>
            <a:fld id="{2320E875-C6C8-4853-8565-BAE7717E5785}" type="slidenum">
              <a:rPr lang="en-US"/>
              <a:pPr>
                <a:defRPr/>
              </a:pPr>
              <a:t>‹#›</a:t>
            </a:fld>
            <a:endParaRPr lang="en-US"/>
          </a:p>
        </p:txBody>
      </p:sp>
    </p:spTree>
    <p:extLst>
      <p:ext uri="{BB962C8B-B14F-4D97-AF65-F5344CB8AC3E}">
        <p14:creationId xmlns:p14="http://schemas.microsoft.com/office/powerpoint/2010/main" val="284514468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a typeface="+mn-ea"/>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CA"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CA"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smtClean="0"/>
            </a:lvl1pPr>
          </a:lstStyle>
          <a:p>
            <a:pPr>
              <a:defRPr/>
            </a:pPr>
            <a:fld id="{EC4680A6-5158-46D9-91C4-867B3C568005}" type="datetime1">
              <a:rPr lang="en-US"/>
              <a:pPr>
                <a:defRPr/>
              </a:pPr>
              <a:t>2/21/2019</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smtClean="0"/>
            </a:lvl1pPr>
          </a:lstStyle>
          <a:p>
            <a:pPr>
              <a:defRPr/>
            </a:pPr>
            <a:fld id="{5EB573FF-CDBC-49FA-9DAD-6A48D8FAD5A2}" type="slidenum">
              <a:rPr lang="en-US"/>
              <a:pPr>
                <a:defRPr/>
              </a:pPr>
              <a:t>‹#›</a:t>
            </a:fld>
            <a:endParaRPr lang="en-US"/>
          </a:p>
        </p:txBody>
      </p:sp>
    </p:spTree>
    <p:extLst>
      <p:ext uri="{BB962C8B-B14F-4D97-AF65-F5344CB8AC3E}">
        <p14:creationId xmlns:p14="http://schemas.microsoft.com/office/powerpoint/2010/main" val="59332403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CA"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smtClean="0"/>
            </a:lvl1pPr>
          </a:lstStyle>
          <a:p>
            <a:pPr>
              <a:defRPr/>
            </a:pPr>
            <a:fld id="{5011AB85-32D2-4272-B97D-1C22C57B4FBA}" type="datetime1">
              <a:rPr lang="en-US"/>
              <a:pPr>
                <a:defRPr/>
              </a:pPr>
              <a:t>2/21/2019</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8A28A6D3-69C5-4296-AD6D-B5BB95FBF328}" type="slidenum">
              <a:rPr lang="en-US"/>
              <a:pPr>
                <a:defRPr/>
              </a:pPr>
              <a:t>‹#›</a:t>
            </a:fld>
            <a:endParaRPr lang="en-US"/>
          </a:p>
        </p:txBody>
      </p:sp>
    </p:spTree>
    <p:extLst>
      <p:ext uri="{BB962C8B-B14F-4D97-AF65-F5344CB8AC3E}">
        <p14:creationId xmlns:p14="http://schemas.microsoft.com/office/powerpoint/2010/main" val="337590973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a typeface="+mn-ea"/>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CA"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CA"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23" name="Title 22"/>
          <p:cNvSpPr>
            <a:spLocks noGrp="1"/>
          </p:cNvSpPr>
          <p:nvPr>
            <p:ph type="title"/>
          </p:nvPr>
        </p:nvSpPr>
        <p:spPr/>
        <p:txBody>
          <a:bodyPr rtlCol="0"/>
          <a:lstStyle/>
          <a:p>
            <a:r>
              <a:rPr lang="en-CA" smtClean="0"/>
              <a:t>Click to edit Master title style</a:t>
            </a:r>
            <a:endParaRPr lang="en-US"/>
          </a:p>
        </p:txBody>
      </p:sp>
      <p:sp>
        <p:nvSpPr>
          <p:cNvPr id="18" name="Date Placeholder 6"/>
          <p:cNvSpPr>
            <a:spLocks noGrp="1"/>
          </p:cNvSpPr>
          <p:nvPr>
            <p:ph type="dt" sz="half" idx="10"/>
          </p:nvPr>
        </p:nvSpPr>
        <p:spPr/>
        <p:txBody>
          <a:bodyPr/>
          <a:lstStyle>
            <a:lvl1pPr>
              <a:defRPr smtClean="0"/>
            </a:lvl1pPr>
          </a:lstStyle>
          <a:p>
            <a:pPr>
              <a:defRPr/>
            </a:pPr>
            <a:fld id="{A85C4754-5360-4DC5-B6A9-A14F5D752DE1}" type="datetime1">
              <a:rPr lang="en-US"/>
              <a:pPr>
                <a:defRPr/>
              </a:pPr>
              <a:t>2/21/2019</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defRPr smtClean="0"/>
            </a:lvl1pPr>
          </a:lstStyle>
          <a:p>
            <a:pPr>
              <a:defRPr/>
            </a:pPr>
            <a:fld id="{38607FC6-15DF-4DF7-8AF0-8053FCD01F92}" type="slidenum">
              <a:rPr lang="en-US"/>
              <a:pPr>
                <a:defRPr/>
              </a:pPr>
              <a:t>‹#›</a:t>
            </a:fld>
            <a:endParaRPr lang="en-US"/>
          </a:p>
        </p:txBody>
      </p:sp>
    </p:spTree>
    <p:extLst>
      <p:ext uri="{BB962C8B-B14F-4D97-AF65-F5344CB8AC3E}">
        <p14:creationId xmlns:p14="http://schemas.microsoft.com/office/powerpoint/2010/main" val="52050805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9B4BA5F5-3EAB-42BE-97D3-2AB1111EB6C3}" type="datetime1">
              <a:rPr lang="en-US"/>
              <a:pPr>
                <a:defRPr/>
              </a:pPr>
              <a:t>2/21/2019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smtClean="0"/>
            </a:lvl1pPr>
          </a:lstStyle>
          <a:p>
            <a:pPr>
              <a:defRPr/>
            </a:pPr>
            <a:fld id="{08B8B7F3-09B2-461B-846E-BF65EF4293D5}" type="slidenum">
              <a:rPr lang="en-US"/>
              <a:pPr>
                <a:defRPr/>
              </a:pPr>
              <a:t>‹#›</a:t>
            </a:fld>
            <a:endParaRPr lang="en-US"/>
          </a:p>
        </p:txBody>
      </p:sp>
    </p:spTree>
    <p:extLst>
      <p:ext uri="{BB962C8B-B14F-4D97-AF65-F5344CB8AC3E}">
        <p14:creationId xmlns:p14="http://schemas.microsoft.com/office/powerpoint/2010/main" val="127950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a typeface="+mn-ea"/>
            </a:endParaRPr>
          </a:p>
        </p:txBody>
      </p:sp>
      <p:sp>
        <p:nvSpPr>
          <p:cNvPr id="8" name="Date Placeholder 1"/>
          <p:cNvSpPr>
            <a:spLocks noGrp="1"/>
          </p:cNvSpPr>
          <p:nvPr>
            <p:ph type="dt" sz="half" idx="10"/>
          </p:nvPr>
        </p:nvSpPr>
        <p:spPr/>
        <p:txBody>
          <a:bodyPr/>
          <a:lstStyle>
            <a:lvl1pPr>
              <a:defRPr smtClean="0"/>
            </a:lvl1pPr>
          </a:lstStyle>
          <a:p>
            <a:pPr>
              <a:defRPr/>
            </a:pPr>
            <a:fld id="{07A24B35-F2B9-41A1-80FA-F3A771AC5856}" type="datetime1">
              <a:rPr lang="en-US"/>
              <a:pPr>
                <a:defRPr/>
              </a:pPr>
              <a:t>2/21/2019</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36857904-20EB-4FF4-9A98-96DA3754FF00}" type="slidenum">
              <a:rPr lang="en-US"/>
              <a:pPr>
                <a:defRPr/>
              </a:pPr>
              <a:t>‹#›</a:t>
            </a:fld>
            <a:endParaRPr lang="en-US"/>
          </a:p>
        </p:txBody>
      </p:sp>
    </p:spTree>
    <p:extLst>
      <p:ext uri="{BB962C8B-B14F-4D97-AF65-F5344CB8AC3E}">
        <p14:creationId xmlns:p14="http://schemas.microsoft.com/office/powerpoint/2010/main" val="909422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a typeface="+mn-ea"/>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CA"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CA"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smtClean="0"/>
            </a:lvl1pPr>
          </a:lstStyle>
          <a:p>
            <a:pPr>
              <a:defRPr/>
            </a:pPr>
            <a:fld id="{57822528-30AA-4B7E-9DE4-29C6FB1E1984}" type="slidenum">
              <a:rPr lang="en-US"/>
              <a:pPr>
                <a:defRPr/>
              </a:pPr>
              <a:t>‹#›</a:t>
            </a:fld>
            <a:endParaRPr lang="en-US"/>
          </a:p>
        </p:txBody>
      </p:sp>
      <p:sp>
        <p:nvSpPr>
          <p:cNvPr id="17" name="Date Placeholder 4"/>
          <p:cNvSpPr>
            <a:spLocks noGrp="1"/>
          </p:cNvSpPr>
          <p:nvPr>
            <p:ph type="dt" sz="half" idx="11"/>
          </p:nvPr>
        </p:nvSpPr>
        <p:spPr/>
        <p:txBody>
          <a:bodyPr/>
          <a:lstStyle>
            <a:lvl1pPr>
              <a:defRPr smtClean="0"/>
            </a:lvl1pPr>
          </a:lstStyle>
          <a:p>
            <a:pPr>
              <a:defRPr/>
            </a:pPr>
            <a:fld id="{2F0F6EF6-91E7-47AB-BFBE-2E017D65169F}" type="datetime1">
              <a:rPr lang="en-US"/>
              <a:pPr>
                <a:defRPr/>
              </a:pPr>
              <a:t>2/21/2019</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99181229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a typeface="+mn-ea"/>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CA"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CA"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CA"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smtClean="0"/>
            </a:lvl1pPr>
          </a:lstStyle>
          <a:p>
            <a:pPr>
              <a:defRPr/>
            </a:pPr>
            <a:fld id="{EA2F73FE-E23F-45C9-A60B-0611FBF1987B}"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smtClean="0"/>
            </a:lvl1pPr>
          </a:lstStyle>
          <a:p>
            <a:pPr>
              <a:defRPr/>
            </a:pPr>
            <a:fld id="{328AE430-054F-4F9B-ACF5-B318424B7BC2}" type="datetime1">
              <a:rPr lang="en-US"/>
              <a:pPr>
                <a:defRPr/>
              </a:pPr>
              <a:t>2/21/2019</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2160316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atin typeface="Georgia" panose="02040502050405020303" pitchFamily="18"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smtClean="0">
                <a:solidFill>
                  <a:srgbClr val="FFFFFF"/>
                </a:solidFill>
                <a:latin typeface="Georgia" panose="02040502050405020303" pitchFamily="18" charset="0"/>
              </a:defRPr>
            </a:lvl1pPr>
          </a:lstStyle>
          <a:p>
            <a:pPr>
              <a:defRPr/>
            </a:pPr>
            <a:fld id="{33294F8E-7B26-4AA1-9E38-681B5FD5B074}" type="datetime1">
              <a:rPr lang="en-US"/>
              <a:pPr>
                <a:defRPr/>
              </a:pPr>
              <a:t>2/21/2019</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a typeface="+mn-ea"/>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smtClean="0">
                <a:solidFill>
                  <a:srgbClr val="164C6C"/>
                </a:solidFill>
                <a:latin typeface="Georgia" panose="02040502050405020303" pitchFamily="18" charset="0"/>
              </a:defRPr>
            </a:lvl1pPr>
          </a:lstStyle>
          <a:p>
            <a:pPr>
              <a:defRPr/>
            </a:pPr>
            <a:fld id="{A61DAD76-A2C8-4330-9EEA-2C5587990339}"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CA" smtClean="0"/>
              <a:t>Click to edit Master title style</a:t>
            </a:r>
            <a:endParaRPr lang="en-US" smtClean="0"/>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smtClean="0"/>
          </a:p>
        </p:txBody>
      </p:sp>
    </p:spTree>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xStyles>
    <p:titleStyle>
      <a:lvl1pPr algn="ctr" rtl="0" eaLnBrk="0" fontAlgn="base" hangingPunct="0">
        <a:spcBef>
          <a:spcPct val="0"/>
        </a:spcBef>
        <a:spcAft>
          <a:spcPct val="0"/>
        </a:spcAft>
        <a:defRPr sz="3300" kern="1200">
          <a:solidFill>
            <a:srgbClr val="164C6C"/>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3300">
          <a:solidFill>
            <a:srgbClr val="164C6C"/>
          </a:solidFill>
          <a:latin typeface="Georgia"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3300">
          <a:solidFill>
            <a:srgbClr val="164C6C"/>
          </a:solidFill>
          <a:latin typeface="Georgia"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3300">
          <a:solidFill>
            <a:srgbClr val="164C6C"/>
          </a:solidFill>
          <a:latin typeface="Georgia"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3300">
          <a:solidFill>
            <a:srgbClr val="164C6C"/>
          </a:solidFill>
          <a:latin typeface="Georgia" pitchFamily="-105" charset="0"/>
          <a:ea typeface="ＭＳ Ｐゴシック" pitchFamily="-105" charset="-128"/>
          <a:cs typeface="ＭＳ Ｐゴシック" pitchFamily="-105" charset="-128"/>
        </a:defRPr>
      </a:lvl5pPr>
      <a:lvl6pPr marL="457200" algn="ctr" rtl="0" fontAlgn="base">
        <a:spcBef>
          <a:spcPct val="0"/>
        </a:spcBef>
        <a:spcAft>
          <a:spcPct val="0"/>
        </a:spcAft>
        <a:defRPr sz="3300">
          <a:solidFill>
            <a:srgbClr val="164C6C"/>
          </a:solidFill>
          <a:latin typeface="Georgia" pitchFamily="-105" charset="0"/>
          <a:ea typeface="ＭＳ Ｐゴシック" pitchFamily="-105" charset="-128"/>
          <a:cs typeface="ＭＳ Ｐゴシック" pitchFamily="-105" charset="-128"/>
        </a:defRPr>
      </a:lvl6pPr>
      <a:lvl7pPr marL="914400" algn="ctr" rtl="0" fontAlgn="base">
        <a:spcBef>
          <a:spcPct val="0"/>
        </a:spcBef>
        <a:spcAft>
          <a:spcPct val="0"/>
        </a:spcAft>
        <a:defRPr sz="3300">
          <a:solidFill>
            <a:srgbClr val="164C6C"/>
          </a:solidFill>
          <a:latin typeface="Georgia" pitchFamily="-105" charset="0"/>
          <a:ea typeface="ＭＳ Ｐゴシック" pitchFamily="-105" charset="-128"/>
          <a:cs typeface="ＭＳ Ｐゴシック" pitchFamily="-105" charset="-128"/>
        </a:defRPr>
      </a:lvl7pPr>
      <a:lvl8pPr marL="1371600" algn="ctr" rtl="0" fontAlgn="base">
        <a:spcBef>
          <a:spcPct val="0"/>
        </a:spcBef>
        <a:spcAft>
          <a:spcPct val="0"/>
        </a:spcAft>
        <a:defRPr sz="3300">
          <a:solidFill>
            <a:srgbClr val="164C6C"/>
          </a:solidFill>
          <a:latin typeface="Georgia" pitchFamily="-105" charset="0"/>
          <a:ea typeface="ＭＳ Ｐゴシック" pitchFamily="-105" charset="-128"/>
          <a:cs typeface="ＭＳ Ｐゴシック" pitchFamily="-105" charset="-128"/>
        </a:defRPr>
      </a:lvl8pPr>
      <a:lvl9pPr marL="1828800" algn="ctr" rtl="0" fontAlgn="base">
        <a:spcBef>
          <a:spcPct val="0"/>
        </a:spcBef>
        <a:spcAft>
          <a:spcPct val="0"/>
        </a:spcAft>
        <a:defRPr sz="3300">
          <a:solidFill>
            <a:srgbClr val="164C6C"/>
          </a:solidFill>
          <a:latin typeface="Georgia" pitchFamily="-105" charset="0"/>
          <a:ea typeface="ＭＳ Ｐゴシック" pitchFamily="-105" charset="-128"/>
          <a:cs typeface="ＭＳ Ｐゴシック" pitchFamily="-105" charset="-128"/>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ＭＳ Ｐゴシック" pitchFamily="-105" charset="-128"/>
          <a:cs typeface="ＭＳ Ｐゴシック" pitchFamily="-105" charset="-128"/>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ＭＳ Ｐゴシック" pitchFamily="-105" charset="-128"/>
          <a:cs typeface="+mn-cs"/>
        </a:defRPr>
      </a:lvl2pPr>
      <a:lvl3pPr marL="822325" indent="-228600" algn="l" rtl="0" eaLnBrk="0" fontAlgn="base" hangingPunct="0">
        <a:spcBef>
          <a:spcPct val="20000"/>
        </a:spcBef>
        <a:spcAft>
          <a:spcPct val="0"/>
        </a:spcAft>
        <a:buClr>
          <a:srgbClr val="1B587C"/>
        </a:buClr>
        <a:buSzPct val="75000"/>
        <a:buFont typeface="Wingdings 2" panose="05020102010507070707" pitchFamily="18" charset="2"/>
        <a:buChar char=""/>
        <a:defRPr sz="2000" kern="1200">
          <a:solidFill>
            <a:schemeClr val="tx1"/>
          </a:solidFill>
          <a:latin typeface="+mn-lt"/>
          <a:ea typeface="ＭＳ Ｐゴシック" pitchFamily="-105" charset="-128"/>
          <a:cs typeface="+mn-cs"/>
        </a:defRPr>
      </a:lvl3pPr>
      <a:lvl4pPr marL="1096963" indent="-228600" algn="l" rtl="0" eaLnBrk="0" fontAlgn="base" hangingPunct="0">
        <a:spcBef>
          <a:spcPct val="20000"/>
        </a:spcBef>
        <a:spcAft>
          <a:spcPct val="0"/>
        </a:spcAft>
        <a:buClr>
          <a:srgbClr val="4E8542"/>
        </a:buClr>
        <a:buSzPct val="70000"/>
        <a:buFont typeface="Wingdings" panose="05000000000000000000" pitchFamily="2" charset="2"/>
        <a:buChar char=""/>
        <a:defRPr sz="2000" kern="1200">
          <a:solidFill>
            <a:schemeClr val="tx2"/>
          </a:solidFill>
          <a:latin typeface="+mn-lt"/>
          <a:ea typeface="ＭＳ Ｐゴシック" pitchFamily="-105" charset="-128"/>
          <a:cs typeface="+mn-cs"/>
        </a:defRPr>
      </a:lvl4pPr>
      <a:lvl5pPr marL="1371600" indent="-228600" algn="l" rtl="0" eaLnBrk="0" fontAlgn="base" hangingPunct="0">
        <a:spcBef>
          <a:spcPct val="20000"/>
        </a:spcBef>
        <a:spcAft>
          <a:spcPct val="0"/>
        </a:spcAft>
        <a:buClr>
          <a:srgbClr val="604878"/>
        </a:buClr>
        <a:buChar char="•"/>
        <a:defRPr kern="1200">
          <a:solidFill>
            <a:schemeClr val="tx1"/>
          </a:solidFill>
          <a:latin typeface="+mn-lt"/>
          <a:ea typeface="ＭＳ Ｐゴシック" pitchFamily="-105" charset="-128"/>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www.saskschools.ca/curr_content/chem30_05/1_energy/energy1_1.htm"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4.xml"/><Relationship Id="rId1" Type="http://schemas.openxmlformats.org/officeDocument/2006/relationships/slideLayout" Target="../slideLayouts/slideLayout6.xml"/><Relationship Id="rId5" Type="http://schemas.openxmlformats.org/officeDocument/2006/relationships/image" Target="../media/image61.png"/><Relationship Id="rId4" Type="http://schemas.openxmlformats.org/officeDocument/2006/relationships/image" Target="../media/image60.png"/></Relationships>
</file>

<file path=ppt/slides/_rels/slide6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7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7.xml"/><Relationship Id="rId1" Type="http://schemas.openxmlformats.org/officeDocument/2006/relationships/slideLayout" Target="../slideLayouts/slideLayout6.xml"/><Relationship Id="rId4" Type="http://schemas.openxmlformats.org/officeDocument/2006/relationships/image" Target="../media/image71.png"/></Relationships>
</file>

<file path=ppt/slides/_rels/slide7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1.xml"/><Relationship Id="rId1" Type="http://schemas.openxmlformats.org/officeDocument/2006/relationships/slideLayout" Target="../slideLayouts/slideLayout6.xml"/><Relationship Id="rId4" Type="http://schemas.openxmlformats.org/officeDocument/2006/relationships/image" Target="../media/image76.png"/></Relationships>
</file>

<file path=ppt/slides/_rels/slide8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1368425" y="2743200"/>
            <a:ext cx="6480175" cy="1673225"/>
          </a:xfrm>
        </p:spPr>
        <p:txBody>
          <a:bodyPr>
            <a:normAutofit/>
          </a:bodyPr>
          <a:lstStyle/>
          <a:p>
            <a:pPr eaLnBrk="1" hangingPunct="1">
              <a:defRPr/>
            </a:pPr>
            <a:r>
              <a:rPr lang="en-US" cap="none" smtClean="0">
                <a:ea typeface="ＭＳ Ｐゴシック" panose="020B0600070205080204" pitchFamily="34" charset="-128"/>
              </a:rPr>
              <a:t>CHAPTER ELEVEN</a:t>
            </a:r>
          </a:p>
        </p:txBody>
      </p:sp>
      <p:sp>
        <p:nvSpPr>
          <p:cNvPr id="15363" name="Title 1"/>
          <p:cNvSpPr>
            <a:spLocks noGrp="1"/>
          </p:cNvSpPr>
          <p:nvPr>
            <p:ph type="title"/>
          </p:nvPr>
        </p:nvSpPr>
        <p:spPr>
          <a:xfrm>
            <a:off x="722313" y="533400"/>
            <a:ext cx="7772400" cy="1292225"/>
          </a:xfrm>
        </p:spPr>
        <p:txBody>
          <a:bodyPr/>
          <a:lstStyle/>
          <a:p>
            <a:pPr eaLnBrk="1" hangingPunct="1"/>
            <a:r>
              <a:rPr lang="en-US" u="sng" smtClean="0">
                <a:solidFill>
                  <a:srgbClr val="1B587C"/>
                </a:solidFill>
                <a:ea typeface="ＭＳ Ｐゴシック" panose="020B0600070205080204" pitchFamily="34" charset="-128"/>
              </a:rPr>
              <a:t>UNIT A: ThermoChem</a:t>
            </a:r>
          </a:p>
        </p:txBody>
      </p:sp>
      <p:pic>
        <p:nvPicPr>
          <p:cNvPr id="153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353" y="3144838"/>
            <a:ext cx="4073999" cy="304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8550" y="3300413"/>
            <a:ext cx="27178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ea typeface="ＭＳ Ｐゴシック" panose="020B0600070205080204" pitchFamily="34" charset="-128"/>
              </a:rPr>
              <a:t>Thermal Energy Calculations</a:t>
            </a:r>
          </a:p>
        </p:txBody>
      </p:sp>
      <p:sp>
        <p:nvSpPr>
          <p:cNvPr id="31747" name="Content Placeholder 3"/>
          <p:cNvSpPr txBox="1">
            <a:spLocks/>
          </p:cNvSpPr>
          <p:nvPr/>
        </p:nvSpPr>
        <p:spPr bwMode="auto">
          <a:xfrm>
            <a:off x="273050" y="1722438"/>
            <a:ext cx="8562975" cy="437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822325" indent="-22860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pPr>
            <a:r>
              <a:rPr lang="en-US" sz="2200" u="sng" dirty="0"/>
              <a:t>Example</a:t>
            </a:r>
            <a:r>
              <a:rPr lang="en-US" sz="2200" u="sng" dirty="0" smtClean="0"/>
              <a:t>: </a:t>
            </a:r>
            <a:r>
              <a:rPr lang="en-US" sz="2400" dirty="0" smtClean="0"/>
              <a:t>Assuming </a:t>
            </a:r>
            <a:r>
              <a:rPr lang="en-US" sz="2400" dirty="0"/>
              <a:t>a specific heat capacity the same as pure water, calculate the heat energy that must be removed from a 250 mL soft drink from 22 </a:t>
            </a:r>
            <a:r>
              <a:rPr lang="en-US" sz="2400" dirty="0" smtClean="0"/>
              <a:t>°C </a:t>
            </a:r>
            <a:r>
              <a:rPr lang="en-US" sz="2400" dirty="0"/>
              <a:t>to 5 °C.</a:t>
            </a:r>
          </a:p>
          <a:p>
            <a:pPr defTabSz="914400" eaLnBrk="1" hangingPunct="1">
              <a:spcBef>
                <a:spcPct val="0"/>
              </a:spcBef>
              <a:spcAft>
                <a:spcPts val="1800"/>
              </a:spcAft>
            </a:pPr>
            <a:endParaRPr lang="en-US" sz="2200" dirty="0"/>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dirty="0">
              <a:solidFill>
                <a:schemeClr val="tx1"/>
              </a:solidFill>
            </a:endParaRPr>
          </a:p>
        </p:txBody>
      </p:sp>
    </p:spTree>
    <p:extLst>
      <p:ext uri="{BB962C8B-B14F-4D97-AF65-F5344CB8AC3E}">
        <p14:creationId xmlns:p14="http://schemas.microsoft.com/office/powerpoint/2010/main" val="3093817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ea typeface="ＭＳ Ｐゴシック" panose="020B0600070205080204" pitchFamily="34" charset="-128"/>
              </a:rPr>
              <a:t>Thermal Energy Calculations</a:t>
            </a:r>
          </a:p>
        </p:txBody>
      </p:sp>
      <p:sp>
        <p:nvSpPr>
          <p:cNvPr id="31747" name="Content Placeholder 3"/>
          <p:cNvSpPr txBox="1">
            <a:spLocks/>
          </p:cNvSpPr>
          <p:nvPr/>
        </p:nvSpPr>
        <p:spPr bwMode="auto">
          <a:xfrm>
            <a:off x="273050" y="1722438"/>
            <a:ext cx="8562975" cy="437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822325" indent="-22860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pPr>
            <a:r>
              <a:rPr lang="en-US" sz="2200" u="sng" dirty="0"/>
              <a:t>Example</a:t>
            </a:r>
            <a:r>
              <a:rPr lang="en-US" sz="2200" u="sng" dirty="0" smtClean="0"/>
              <a:t>: </a:t>
            </a:r>
            <a:r>
              <a:rPr lang="en-US" sz="2400" dirty="0"/>
              <a:t>What mass of aluminum absorbs 1.00 MJ of heat energy, when its temperature rises from 22 °C to 100 °C?	</a:t>
            </a:r>
            <a:endParaRPr lang="en-US" sz="1800" b="1" dirty="0">
              <a:solidFill>
                <a:schemeClr val="tx1"/>
              </a:solidFill>
            </a:endParaRPr>
          </a:p>
        </p:txBody>
      </p:sp>
    </p:spTree>
    <p:extLst>
      <p:ext uri="{BB962C8B-B14F-4D97-AF65-F5344CB8AC3E}">
        <p14:creationId xmlns:p14="http://schemas.microsoft.com/office/powerpoint/2010/main" val="883144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ea typeface="ＭＳ Ｐゴシック" panose="020B0600070205080204" pitchFamily="34" charset="-128"/>
              </a:rPr>
              <a:t>Thermal Energy Calculations</a:t>
            </a:r>
          </a:p>
        </p:txBody>
      </p:sp>
      <p:sp>
        <p:nvSpPr>
          <p:cNvPr id="31747" name="Content Placeholder 3"/>
          <p:cNvSpPr txBox="1">
            <a:spLocks/>
          </p:cNvSpPr>
          <p:nvPr/>
        </p:nvSpPr>
        <p:spPr bwMode="auto">
          <a:xfrm>
            <a:off x="273050" y="1722438"/>
            <a:ext cx="8562975" cy="437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822325" indent="-22860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pPr>
            <a:r>
              <a:rPr lang="en-US" sz="2200" u="sng" dirty="0"/>
              <a:t>Example</a:t>
            </a:r>
            <a:r>
              <a:rPr lang="en-US" sz="2200" u="sng" dirty="0" smtClean="0"/>
              <a:t>: </a:t>
            </a:r>
            <a:r>
              <a:rPr lang="en-US" sz="2400" dirty="0"/>
              <a:t>Equal 100 g masses of Cu(s), Al(s), and Fe(s) (</a:t>
            </a:r>
            <a:r>
              <a:rPr lang="en-US" sz="2400" dirty="0" err="1"/>
              <a:t>c</a:t>
            </a:r>
            <a:r>
              <a:rPr lang="en-US" sz="2400" baseline="-25000" dirty="0" err="1"/>
              <a:t>Fe</a:t>
            </a:r>
            <a:r>
              <a:rPr lang="en-US" sz="2400" dirty="0"/>
              <a:t> = 0.449 J/</a:t>
            </a:r>
            <a:r>
              <a:rPr lang="en-US" sz="2400" dirty="0" err="1"/>
              <a:t>g°C</a:t>
            </a:r>
            <a:r>
              <a:rPr lang="en-US" sz="2400" dirty="0"/>
              <a:t>) at 300 °C are placed into separate identical calorimeters each containing 200g of water at 22.0°C.  Which calorimeter will have the highest final temperature?   Explain.	</a:t>
            </a:r>
            <a:endParaRPr lang="en-US" sz="1800" b="1" dirty="0">
              <a:solidFill>
                <a:schemeClr val="tx1"/>
              </a:solidFill>
            </a:endParaRPr>
          </a:p>
        </p:txBody>
      </p:sp>
    </p:spTree>
    <p:extLst>
      <p:ext uri="{BB962C8B-B14F-4D97-AF65-F5344CB8AC3E}">
        <p14:creationId xmlns:p14="http://schemas.microsoft.com/office/powerpoint/2010/main" val="3881164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ea typeface="ＭＳ Ｐゴシック" panose="020B0600070205080204" pitchFamily="34" charset="-128"/>
              </a:rPr>
              <a:t>How do we measure </a:t>
            </a:r>
            <a:r>
              <a:rPr lang="en-US" i="1" smtClean="0">
                <a:ea typeface="ＭＳ Ｐゴシック" panose="020B0600070205080204" pitchFamily="34" charset="-128"/>
              </a:rPr>
              <a:t>Q</a:t>
            </a:r>
            <a:r>
              <a:rPr lang="en-US" smtClean="0">
                <a:ea typeface="ＭＳ Ｐゴシック" panose="020B0600070205080204" pitchFamily="34" charset="-128"/>
              </a:rPr>
              <a:t>?</a:t>
            </a:r>
          </a:p>
        </p:txBody>
      </p:sp>
      <p:sp>
        <p:nvSpPr>
          <p:cNvPr id="36867" name="Rectangle 2"/>
          <p:cNvSpPr>
            <a:spLocks noChangeArrowheads="1"/>
          </p:cNvSpPr>
          <p:nvPr/>
        </p:nvSpPr>
        <p:spPr bwMode="auto">
          <a:xfrm>
            <a:off x="554038" y="1533525"/>
            <a:ext cx="51943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37931725" indent="-37474525">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822325" indent="-22860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defTabSz="4572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defTabSz="4572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defTabSz="4572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defTabSz="4572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r>
              <a:rPr lang="en-US" sz="1800"/>
              <a:t>With a simple laboratory calorimeter, which consists of an insulated container made of three nested polystyrene cups, a measured quantity of water, and a thermometer.</a:t>
            </a:r>
          </a:p>
          <a:p>
            <a:pPr eaLnBrk="1" hangingPunct="1">
              <a:spcBef>
                <a:spcPct val="0"/>
              </a:spcBef>
              <a:buClrTx/>
              <a:buSzTx/>
              <a:buFontTx/>
              <a:buNone/>
            </a:pPr>
            <a:endParaRPr lang="en-US" sz="1800"/>
          </a:p>
          <a:p>
            <a:pPr eaLnBrk="1" hangingPunct="1">
              <a:spcBef>
                <a:spcPct val="0"/>
              </a:spcBef>
              <a:buClrTx/>
              <a:buSzTx/>
              <a:buFontTx/>
              <a:buNone/>
            </a:pPr>
            <a:r>
              <a:rPr lang="en-US" sz="1800"/>
              <a:t>The chemical is placed in or dissolved in the water of the calorimeter.</a:t>
            </a:r>
          </a:p>
          <a:p>
            <a:pPr eaLnBrk="1" hangingPunct="1">
              <a:spcBef>
                <a:spcPct val="0"/>
              </a:spcBef>
              <a:buClrTx/>
              <a:buSzTx/>
              <a:buFontTx/>
              <a:buNone/>
            </a:pPr>
            <a:endParaRPr lang="en-US" sz="1800"/>
          </a:p>
          <a:p>
            <a:pPr eaLnBrk="1" hangingPunct="1">
              <a:spcBef>
                <a:spcPct val="0"/>
              </a:spcBef>
              <a:buClrTx/>
              <a:buSzTx/>
              <a:buFontTx/>
              <a:buNone/>
            </a:pPr>
            <a:r>
              <a:rPr lang="en-US" sz="1800"/>
              <a:t>Energy transfers between the chemical system and the surrounding water is monitored by measuring changes in the water temperature.</a:t>
            </a:r>
          </a:p>
          <a:p>
            <a:pPr eaLnBrk="1" hangingPunct="1">
              <a:spcBef>
                <a:spcPct val="0"/>
              </a:spcBef>
              <a:buClrTx/>
              <a:buSzTx/>
              <a:buFontTx/>
              <a:buNone/>
            </a:pPr>
            <a:endParaRPr lang="en-US" sz="1800"/>
          </a:p>
          <a:p>
            <a:pPr eaLnBrk="1" hangingPunct="1">
              <a:spcBef>
                <a:spcPct val="0"/>
              </a:spcBef>
              <a:buClrTx/>
              <a:buSzTx/>
              <a:buFontTx/>
              <a:buNone/>
            </a:pPr>
            <a:r>
              <a:rPr lang="en-US" sz="1800"/>
              <a:t>“</a:t>
            </a:r>
            <a:r>
              <a:rPr lang="en-US" sz="1800" b="1"/>
              <a:t>Calorimetry </a:t>
            </a:r>
            <a:r>
              <a:rPr lang="en-US" sz="1800"/>
              <a:t>is the technological process of measuring energy changes of an isolated system called a </a:t>
            </a:r>
            <a:r>
              <a:rPr lang="en-US" sz="1800" b="1"/>
              <a:t>calorimeter</a:t>
            </a:r>
            <a:r>
              <a:rPr lang="en-US" sz="1800"/>
              <a:t>”</a:t>
            </a:r>
          </a:p>
        </p:txBody>
      </p:sp>
      <p:pic>
        <p:nvPicPr>
          <p:cNvPr id="3686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8338" y="1365250"/>
            <a:ext cx="300355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706358" y="5195664"/>
            <a:ext cx="3087687" cy="954107"/>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ctr" eaLnBrk="1" hangingPunct="1">
              <a:defRPr/>
            </a:pPr>
            <a:r>
              <a:rPr lang="en-US" sz="1400" dirty="0"/>
              <a:t>Includes: Thermometer, stirring rod, stopper or inverted cup, two Styrofoam cups nested together containing reactants in solution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p:nvPr>
        </p:nvSpPr>
        <p:spPr>
          <a:xfrm>
            <a:off x="301625" y="228600"/>
            <a:ext cx="8534400" cy="758825"/>
          </a:xfrm>
        </p:spPr>
        <p:txBody>
          <a:bodyPr/>
          <a:lstStyle/>
          <a:p>
            <a:pPr eaLnBrk="1" hangingPunct="1"/>
            <a:r>
              <a:rPr lang="en-US" smtClean="0">
                <a:ea typeface="ＭＳ Ｐゴシック" panose="020B0600070205080204" pitchFamily="34" charset="-128"/>
              </a:rPr>
              <a:t>Comparing Q’s</a:t>
            </a:r>
          </a:p>
        </p:txBody>
      </p:sp>
      <p:sp>
        <p:nvSpPr>
          <p:cNvPr id="38915" name="Content Placeholder 3"/>
          <p:cNvSpPr>
            <a:spLocks noGrp="1"/>
          </p:cNvSpPr>
          <p:nvPr>
            <p:ph sz="half" idx="1"/>
          </p:nvPr>
        </p:nvSpPr>
        <p:spPr>
          <a:xfrm>
            <a:off x="301625" y="1371600"/>
            <a:ext cx="4038600" cy="4681538"/>
          </a:xfrm>
        </p:spPr>
        <p:txBody>
          <a:bodyPr/>
          <a:lstStyle/>
          <a:p>
            <a:pPr algn="ctr" eaLnBrk="1" hangingPunct="1">
              <a:spcAft>
                <a:spcPts val="1200"/>
              </a:spcAft>
              <a:buFont typeface="Wingdings 2" panose="05020102010507070707" pitchFamily="18" charset="2"/>
              <a:buNone/>
            </a:pPr>
            <a:r>
              <a:rPr lang="en-US" u="sng" smtClean="0">
                <a:ea typeface="ＭＳ Ｐゴシック" panose="020B0600070205080204" pitchFamily="34" charset="-128"/>
              </a:rPr>
              <a:t>Negative Q value</a:t>
            </a:r>
          </a:p>
          <a:p>
            <a:pPr lvl="1" eaLnBrk="1" hangingPunct="1">
              <a:spcAft>
                <a:spcPts val="1200"/>
              </a:spcAft>
            </a:pPr>
            <a:r>
              <a:rPr lang="en-US" smtClean="0">
                <a:ea typeface="ＭＳ Ｐゴシック" panose="020B0600070205080204" pitchFamily="34" charset="-128"/>
              </a:rPr>
              <a:t>An exothermic change</a:t>
            </a:r>
          </a:p>
          <a:p>
            <a:pPr lvl="1" eaLnBrk="1" hangingPunct="1">
              <a:spcAft>
                <a:spcPts val="1200"/>
              </a:spcAft>
            </a:pPr>
            <a:r>
              <a:rPr lang="en-US" smtClean="0">
                <a:ea typeface="ＭＳ Ｐゴシック" panose="020B0600070205080204" pitchFamily="34" charset="-128"/>
              </a:rPr>
              <a:t>Heat is lost by the system</a:t>
            </a:r>
          </a:p>
          <a:p>
            <a:pPr lvl="1" eaLnBrk="1" hangingPunct="1">
              <a:spcAft>
                <a:spcPts val="1200"/>
              </a:spcAft>
            </a:pPr>
            <a:r>
              <a:rPr lang="en-US" smtClean="0">
                <a:ea typeface="ＭＳ Ｐゴシック" panose="020B0600070205080204" pitchFamily="34" charset="-128"/>
              </a:rPr>
              <a:t>The temperature of the surroundings increases and the temperature of the system decreases</a:t>
            </a:r>
          </a:p>
          <a:p>
            <a:pPr lvl="1" eaLnBrk="1" hangingPunct="1">
              <a:spcAft>
                <a:spcPts val="1200"/>
              </a:spcAft>
            </a:pPr>
            <a:r>
              <a:rPr lang="en-US" smtClean="0">
                <a:ea typeface="ＭＳ Ｐゴシック" panose="020B0600070205080204" pitchFamily="34" charset="-128"/>
              </a:rPr>
              <a:t>Example: Hot Pack</a:t>
            </a:r>
          </a:p>
          <a:p>
            <a:pPr lvl="1" eaLnBrk="1" hangingPunct="1">
              <a:spcAft>
                <a:spcPts val="1200"/>
              </a:spcAft>
            </a:pPr>
            <a:r>
              <a:rPr lang="en-US" sz="2000" smtClean="0">
                <a:ea typeface="ＭＳ Ｐゴシック" panose="020B0600070205080204" pitchFamily="34" charset="-128"/>
              </a:rPr>
              <a:t>Question Tips: </a:t>
            </a:r>
            <a:r>
              <a:rPr lang="en-US" sz="2000" i="1" smtClean="0">
                <a:ea typeface="ＭＳ Ｐゴシック" panose="020B0600070205080204" pitchFamily="34" charset="-128"/>
              </a:rPr>
              <a:t>“How much energy is released?”</a:t>
            </a:r>
          </a:p>
        </p:txBody>
      </p:sp>
      <p:sp>
        <p:nvSpPr>
          <p:cNvPr id="38916" name="Content Placeholder 4"/>
          <p:cNvSpPr>
            <a:spLocks noGrp="1"/>
          </p:cNvSpPr>
          <p:nvPr>
            <p:ph sz="half" idx="2"/>
          </p:nvPr>
        </p:nvSpPr>
        <p:spPr>
          <a:xfrm>
            <a:off x="4656138" y="1371600"/>
            <a:ext cx="4241800" cy="4681538"/>
          </a:xfrm>
        </p:spPr>
        <p:txBody>
          <a:bodyPr/>
          <a:lstStyle/>
          <a:p>
            <a:pPr algn="ctr" eaLnBrk="1" hangingPunct="1">
              <a:spcAft>
                <a:spcPts val="1200"/>
              </a:spcAft>
              <a:buFont typeface="Wingdings 2" panose="05020102010507070707" pitchFamily="18" charset="2"/>
              <a:buNone/>
            </a:pPr>
            <a:r>
              <a:rPr lang="en-US" u="sng" smtClean="0">
                <a:ea typeface="ＭＳ Ｐゴシック" panose="020B0600070205080204" pitchFamily="34" charset="-128"/>
              </a:rPr>
              <a:t>Positive Q value</a:t>
            </a:r>
          </a:p>
          <a:p>
            <a:pPr lvl="1" eaLnBrk="1" hangingPunct="1">
              <a:spcAft>
                <a:spcPts val="1200"/>
              </a:spcAft>
            </a:pPr>
            <a:r>
              <a:rPr lang="en-US" smtClean="0">
                <a:ea typeface="ＭＳ Ｐゴシック" panose="020B0600070205080204" pitchFamily="34" charset="-128"/>
              </a:rPr>
              <a:t>An endothermic change</a:t>
            </a:r>
          </a:p>
          <a:p>
            <a:pPr lvl="1" eaLnBrk="1" hangingPunct="1">
              <a:spcAft>
                <a:spcPts val="1200"/>
              </a:spcAft>
            </a:pPr>
            <a:r>
              <a:rPr lang="en-US" smtClean="0">
                <a:ea typeface="ＭＳ Ｐゴシック" panose="020B0600070205080204" pitchFamily="34" charset="-128"/>
              </a:rPr>
              <a:t>Heat is gained by the system</a:t>
            </a:r>
          </a:p>
          <a:p>
            <a:pPr lvl="1" eaLnBrk="1" hangingPunct="1">
              <a:spcAft>
                <a:spcPts val="1200"/>
              </a:spcAft>
            </a:pPr>
            <a:r>
              <a:rPr lang="en-US" smtClean="0">
                <a:ea typeface="ＭＳ Ｐゴシック" panose="020B0600070205080204" pitchFamily="34" charset="-128"/>
              </a:rPr>
              <a:t>The temperature of the system increases and the temperature of the surroundings decreases</a:t>
            </a:r>
          </a:p>
          <a:p>
            <a:pPr lvl="1" eaLnBrk="1" hangingPunct="1">
              <a:spcAft>
                <a:spcPts val="1200"/>
              </a:spcAft>
            </a:pPr>
            <a:r>
              <a:rPr lang="en-US" smtClean="0">
                <a:ea typeface="ＭＳ Ｐゴシック" panose="020B0600070205080204" pitchFamily="34" charset="-128"/>
              </a:rPr>
              <a:t>Example: Cold Pack</a:t>
            </a:r>
          </a:p>
          <a:p>
            <a:pPr lvl="1" eaLnBrk="1" hangingPunct="1">
              <a:spcAft>
                <a:spcPts val="1200"/>
              </a:spcAft>
            </a:pPr>
            <a:r>
              <a:rPr lang="en-US" sz="2000" smtClean="0">
                <a:ea typeface="ＭＳ Ｐゴシック" panose="020B0600070205080204" pitchFamily="34" charset="-128"/>
              </a:rPr>
              <a:t>Question Tips: </a:t>
            </a:r>
            <a:r>
              <a:rPr lang="en-US" sz="2000" i="1" smtClean="0">
                <a:ea typeface="ＭＳ Ｐゴシック" panose="020B0600070205080204" pitchFamily="34" charset="-128"/>
              </a:rPr>
              <a:t>“What heat is required?”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ea typeface="ＭＳ Ｐゴシック" panose="020B0600070205080204" pitchFamily="34" charset="-128"/>
              </a:rPr>
              <a:t>Other Calorimetry assumptions. . .</a:t>
            </a:r>
          </a:p>
        </p:txBody>
      </p:sp>
      <p:sp>
        <p:nvSpPr>
          <p:cNvPr id="40963" name="Content Placeholder 3"/>
          <p:cNvSpPr txBox="1">
            <a:spLocks/>
          </p:cNvSpPr>
          <p:nvPr/>
        </p:nvSpPr>
        <p:spPr bwMode="auto">
          <a:xfrm>
            <a:off x="433388" y="1489075"/>
            <a:ext cx="8340725" cy="496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4625" indent="-174625">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822325" indent="-22860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defTabSz="4572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defTabSz="4572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defTabSz="4572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defTabSz="4572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spcAft>
                <a:spcPts val="1800"/>
              </a:spcAft>
              <a:buClrTx/>
              <a:buSzTx/>
              <a:buFontTx/>
              <a:buNone/>
            </a:pPr>
            <a:r>
              <a:rPr lang="en-US" sz="2200"/>
              <a:t>• </a:t>
            </a:r>
            <a:r>
              <a:rPr lang="en-US" sz="2000"/>
              <a:t>All the energy lost or gained by the chemical system is gained or lost (respectively) by the calorimeter; that is, the total system is </a:t>
            </a:r>
            <a:r>
              <a:rPr lang="en-US" sz="2000" b="1"/>
              <a:t>isolated</a:t>
            </a:r>
            <a:r>
              <a:rPr lang="en-US" sz="2000"/>
              <a:t>.</a:t>
            </a:r>
          </a:p>
          <a:p>
            <a:pPr eaLnBrk="1" hangingPunct="1">
              <a:spcBef>
                <a:spcPct val="0"/>
              </a:spcBef>
              <a:spcAft>
                <a:spcPts val="1800"/>
              </a:spcAft>
              <a:buClrTx/>
              <a:buSzTx/>
              <a:buFontTx/>
              <a:buNone/>
            </a:pPr>
            <a:r>
              <a:rPr lang="en-US" sz="2000"/>
              <a:t>• All the material of the system is conserved; that is, the total system is isolated.</a:t>
            </a:r>
          </a:p>
          <a:p>
            <a:pPr eaLnBrk="1" hangingPunct="1">
              <a:spcBef>
                <a:spcPct val="0"/>
              </a:spcBef>
              <a:spcAft>
                <a:spcPts val="1800"/>
              </a:spcAft>
              <a:buClrTx/>
              <a:buSzTx/>
              <a:buFontTx/>
              <a:buNone/>
            </a:pPr>
            <a:r>
              <a:rPr lang="en-US" sz="2000"/>
              <a:t>• The specific heat capacity of water over the temperature range is       4.19 J/(g•°C).  (** IN YOUR DATA BOOK)</a:t>
            </a:r>
          </a:p>
          <a:p>
            <a:pPr eaLnBrk="1" hangingPunct="1">
              <a:spcBef>
                <a:spcPct val="0"/>
              </a:spcBef>
              <a:spcAft>
                <a:spcPts val="1800"/>
              </a:spcAft>
              <a:buClrTx/>
              <a:buSzTx/>
              <a:buFontTx/>
              <a:buNone/>
            </a:pPr>
            <a:r>
              <a:rPr lang="en-US" sz="2000"/>
              <a:t>• The specific heat capacity of dilute aqueous solutions is                        4.19 J/(g•°C).</a:t>
            </a:r>
          </a:p>
          <a:p>
            <a:pPr eaLnBrk="1" hangingPunct="1">
              <a:spcBef>
                <a:spcPct val="0"/>
              </a:spcBef>
              <a:spcAft>
                <a:spcPts val="1800"/>
              </a:spcAft>
              <a:buClrTx/>
              <a:buSzTx/>
              <a:buFontTx/>
              <a:buNone/>
            </a:pPr>
            <a:r>
              <a:rPr lang="en-US" sz="2000"/>
              <a:t>• The thermal energy gained or lost by the rest of the calorimeter (other than water) is negligible; that is, the container, lid, thermometer, and stirrer do not gain or lose thermal energy.</a:t>
            </a:r>
          </a:p>
          <a:p>
            <a:pPr eaLnBrk="1" hangingPunct="1">
              <a:spcBef>
                <a:spcPct val="0"/>
              </a:spcBef>
              <a:spcAft>
                <a:spcPts val="1200"/>
              </a:spcAft>
              <a:buFontTx/>
              <a:buNone/>
            </a:pPr>
            <a:endParaRPr lang="en-US" sz="2200"/>
          </a:p>
          <a:p>
            <a:pPr lvl="1" eaLnBrk="1" hangingPunct="1">
              <a:spcBef>
                <a:spcPct val="0"/>
              </a:spcBef>
              <a:spcAft>
                <a:spcPts val="1200"/>
              </a:spcAft>
              <a:buClr>
                <a:schemeClr val="accent1"/>
              </a:buClr>
              <a:buSzPct val="85000"/>
              <a:buFont typeface="Wingdings 2" panose="05020102010507070707" pitchFamily="18" charset="2"/>
              <a:buChar char=""/>
            </a:pPr>
            <a:endParaRPr lang="en-US" sz="1800" b="1">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a:xfrm>
            <a:off x="3000375" y="990600"/>
            <a:ext cx="5867400" cy="5257800"/>
          </a:xfrm>
        </p:spPr>
        <p:txBody>
          <a:bodyPr/>
          <a:lstStyle/>
          <a:p>
            <a:pPr marL="174625" indent="-174625" eaLnBrk="1" hangingPunct="1">
              <a:spcAft>
                <a:spcPts val="1800"/>
              </a:spcAft>
            </a:pPr>
            <a:r>
              <a:rPr lang="en-US" sz="2800" u="sng" dirty="0" smtClean="0">
                <a:ea typeface="ＭＳ Ｐゴシック" panose="020B0600070205080204" pitchFamily="34" charset="-128"/>
              </a:rPr>
              <a:t>Today’s homework</a:t>
            </a:r>
            <a:r>
              <a:rPr lang="en-US" sz="2800" dirty="0" smtClean="0">
                <a:ea typeface="ＭＳ Ｐゴシック" panose="020B0600070205080204" pitchFamily="34" charset="-128"/>
              </a:rPr>
              <a:t>:</a:t>
            </a:r>
            <a:r>
              <a:rPr lang="en-US" sz="2800" b="0" dirty="0" smtClean="0">
                <a:latin typeface="Wingdings" panose="05000000000000000000" pitchFamily="2" charset="2"/>
                <a:ea typeface="ＭＳ Ｐゴシック" panose="020B0600070205080204" pitchFamily="34" charset="-128"/>
              </a:rPr>
              <a:t/>
            </a:r>
            <a:br>
              <a:rPr lang="en-US" sz="2800" b="0" dirty="0" smtClean="0">
                <a:latin typeface="Wingdings" panose="05000000000000000000" pitchFamily="2" charset="2"/>
                <a:ea typeface="ＭＳ Ｐゴシック" panose="020B0600070205080204" pitchFamily="34" charset="-128"/>
              </a:rPr>
            </a:br>
            <a:r>
              <a:rPr lang="en-US" sz="2800" b="0" dirty="0" smtClean="0">
                <a:ea typeface="ＭＳ Ｐゴシック" panose="020B0600070205080204" pitchFamily="34" charset="-128"/>
              </a:rPr>
              <a:t/>
            </a:r>
            <a:br>
              <a:rPr lang="en-US" sz="2800" b="0" dirty="0" smtClean="0">
                <a:ea typeface="ＭＳ Ｐゴシック" panose="020B0600070205080204" pitchFamily="34" charset="-128"/>
              </a:rPr>
            </a:br>
            <a:r>
              <a:rPr lang="en-US" sz="2600" b="0" dirty="0" smtClean="0">
                <a:ea typeface="ＭＳ Ｐゴシック" panose="020B0600070205080204" pitchFamily="34" charset="-128"/>
              </a:rPr>
              <a:t>Do you remember how to rearrange formulas?? </a:t>
            </a:r>
            <a:br>
              <a:rPr lang="en-US" sz="2600" b="0" dirty="0" smtClean="0">
                <a:ea typeface="ＭＳ Ｐゴシック" panose="020B0600070205080204" pitchFamily="34" charset="-128"/>
              </a:rPr>
            </a:br>
            <a:r>
              <a:rPr lang="en-US" b="0" i="1" dirty="0" smtClean="0">
                <a:ea typeface="ＭＳ Ｐゴシック" panose="020B0600070205080204" pitchFamily="34" charset="-128"/>
              </a:rPr>
              <a:t>Practice rearranging Q=</a:t>
            </a:r>
            <a:r>
              <a:rPr lang="en-US" b="0" i="1" dirty="0" err="1" smtClean="0">
                <a:ea typeface="ＭＳ Ｐゴシック" panose="020B0600070205080204" pitchFamily="34" charset="-128"/>
              </a:rPr>
              <a:t>mcΔt</a:t>
            </a:r>
            <a:r>
              <a:rPr lang="en-US" b="0" i="1" dirty="0" smtClean="0">
                <a:ea typeface="ＭＳ Ｐゴシック" panose="020B0600070205080204" pitchFamily="34" charset="-128"/>
              </a:rPr>
              <a:t> for m, c, and </a:t>
            </a:r>
            <a:r>
              <a:rPr lang="en-US" b="0" i="1" dirty="0" err="1" smtClean="0">
                <a:ea typeface="ＭＳ Ｐゴシック" panose="020B0600070205080204" pitchFamily="34" charset="-128"/>
              </a:rPr>
              <a:t>Δt</a:t>
            </a:r>
            <a:r>
              <a:rPr lang="en-US" b="0" i="1" dirty="0" smtClean="0">
                <a:ea typeface="ＭＳ Ｐゴシック" panose="020B0600070205080204" pitchFamily="34" charset="-128"/>
              </a:rPr>
              <a:t/>
            </a:r>
            <a:br>
              <a:rPr lang="en-US" b="0" i="1" dirty="0" smtClean="0">
                <a:ea typeface="ＭＳ Ｐゴシック" panose="020B0600070205080204" pitchFamily="34" charset="-128"/>
              </a:rPr>
            </a:br>
            <a:r>
              <a:rPr lang="en-US" sz="2600" b="0" i="1" dirty="0" smtClean="0">
                <a:ea typeface="ＭＳ Ｐゴシック" panose="020B0600070205080204" pitchFamily="34" charset="-128"/>
              </a:rPr>
              <a:t/>
            </a:r>
            <a:br>
              <a:rPr lang="en-US" sz="2600" b="0" i="1" dirty="0" smtClean="0">
                <a:ea typeface="ＭＳ Ｐゴシック" panose="020B0600070205080204" pitchFamily="34" charset="-128"/>
              </a:rPr>
            </a:br>
            <a:r>
              <a:rPr lang="en-US" sz="2600" b="0" dirty="0" smtClean="0">
                <a:ea typeface="ＭＳ Ｐゴシック" panose="020B0600070205080204" pitchFamily="34" charset="-128"/>
              </a:rPr>
              <a:t>Pg. 487 #3-8</a:t>
            </a:r>
            <a:br>
              <a:rPr lang="en-US" sz="2600" b="0" dirty="0" smtClean="0">
                <a:ea typeface="ＭＳ Ｐゴシック" panose="020B0600070205080204" pitchFamily="34" charset="-128"/>
              </a:rPr>
            </a:br>
            <a:r>
              <a:rPr lang="en-US" sz="2600" b="0" dirty="0" smtClean="0">
                <a:ea typeface="ＭＳ Ｐゴシック" panose="020B0600070205080204" pitchFamily="34" charset="-128"/>
              </a:rPr>
              <a:t>Worksheet – Thermal Energy Calculations</a:t>
            </a:r>
            <a:br>
              <a:rPr lang="en-US" sz="2600" b="0" dirty="0" smtClean="0">
                <a:ea typeface="ＭＳ Ｐゴシック" panose="020B0600070205080204" pitchFamily="34" charset="-128"/>
              </a:rPr>
            </a:br>
            <a:r>
              <a:rPr lang="en-US" sz="2600" b="0" dirty="0" smtClean="0">
                <a:ea typeface="ＭＳ Ｐゴシック" panose="020B0600070205080204" pitchFamily="34" charset="-128"/>
              </a:rPr>
              <a:t/>
            </a:r>
            <a:br>
              <a:rPr lang="en-US" sz="2600" b="0" dirty="0" smtClean="0">
                <a:ea typeface="ＭＳ Ｐゴシック" panose="020B0600070205080204" pitchFamily="34" charset="-128"/>
              </a:rPr>
            </a:br>
            <a:endParaRPr lang="en-US" sz="2600" b="0" dirty="0" smtClean="0">
              <a:ea typeface="ＭＳ Ｐゴシック" panose="020B0600070205080204" pitchFamily="34" charset="-128"/>
            </a:endParaRPr>
          </a:p>
        </p:txBody>
      </p:sp>
      <p:sp>
        <p:nvSpPr>
          <p:cNvPr id="43011" name="Text Placeholder 5"/>
          <p:cNvSpPr>
            <a:spLocks noGrp="1"/>
          </p:cNvSpPr>
          <p:nvPr>
            <p:ph type="body" sz="half" idx="2"/>
          </p:nvPr>
        </p:nvSpPr>
        <p:spPr/>
        <p:txBody>
          <a:bodyPr/>
          <a:lstStyle/>
          <a:p>
            <a:pPr eaLnBrk="1" hangingPunct="1"/>
            <a:r>
              <a:rPr lang="en-US" smtClean="0">
                <a:ea typeface="ＭＳ Ｐゴシック" panose="020B0600070205080204" pitchFamily="34" charset="-128"/>
              </a:rPr>
              <a:t>Curricular outcomes:</a:t>
            </a:r>
          </a:p>
          <a:p>
            <a:pPr eaLnBrk="1" hangingPunct="1"/>
            <a:r>
              <a:rPr lang="en-US" smtClean="0">
                <a:ea typeface="ＭＳ Ｐゴシック" panose="020B0600070205080204" pitchFamily="34" charset="-128"/>
              </a:rPr>
              <a:t>1.1K: Recall the application of </a:t>
            </a:r>
            <a:r>
              <a:rPr lang="en-US" i="1" smtClean="0">
                <a:ea typeface="ＭＳ Ｐゴシック" panose="020B0600070205080204" pitchFamily="34" charset="-128"/>
              </a:rPr>
              <a:t>Q = mcΔt to the analysis of heat transfer</a:t>
            </a:r>
          </a:p>
          <a:p>
            <a:pPr eaLnBrk="1" hangingPunct="1"/>
            <a:r>
              <a:rPr lang="en-US" smtClean="0">
                <a:ea typeface="ＭＳ Ｐゴシック" panose="020B0600070205080204" pitchFamily="34" charset="-128"/>
              </a:rPr>
              <a:t>1.2K: Explain, in a general way, how stored energy in the chemical bonds of hydrocarbons originated from the sun</a:t>
            </a:r>
          </a:p>
          <a:p>
            <a:r>
              <a:rPr lang="en-US" smtClean="0">
                <a:ea typeface="ＭＳ Ｐゴシック" panose="020B0600070205080204" pitchFamily="34" charset="-128"/>
              </a:rPr>
              <a:t>1.9k: Identify the reactants and products of photosynthesis, cellular respiration and hydrocarbon combustion</a:t>
            </a:r>
          </a:p>
          <a:p>
            <a:r>
              <a:rPr lang="en-US" smtClean="0">
                <a:ea typeface="ＭＳ Ｐゴシック" panose="020B0600070205080204" pitchFamily="34" charset="-128"/>
              </a:rPr>
              <a:t>1.10K: Classify chemical reactions as endothermic or exothermic</a:t>
            </a:r>
          </a:p>
          <a:p>
            <a:pPr eaLnBrk="1" hangingPunct="1"/>
            <a:endParaRPr 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1368425" y="2743200"/>
            <a:ext cx="6480175" cy="1673225"/>
          </a:xfrm>
        </p:spPr>
        <p:txBody>
          <a:bodyPr>
            <a:normAutofit/>
          </a:bodyPr>
          <a:lstStyle/>
          <a:p>
            <a:pPr eaLnBrk="1" hangingPunct="1">
              <a:defRPr/>
            </a:pPr>
            <a:r>
              <a:rPr lang="en-US" cap="none" smtClean="0">
                <a:ea typeface="ＭＳ Ｐゴシック" panose="020B0600070205080204" pitchFamily="34" charset="-128"/>
              </a:rPr>
              <a:t>CHAPTER ELEVEN</a:t>
            </a:r>
          </a:p>
        </p:txBody>
      </p:sp>
      <p:sp>
        <p:nvSpPr>
          <p:cNvPr id="45059" name="Title 1"/>
          <p:cNvSpPr>
            <a:spLocks noGrp="1"/>
          </p:cNvSpPr>
          <p:nvPr>
            <p:ph type="title"/>
          </p:nvPr>
        </p:nvSpPr>
        <p:spPr>
          <a:xfrm>
            <a:off x="722313" y="533400"/>
            <a:ext cx="7772400" cy="1292225"/>
          </a:xfrm>
        </p:spPr>
        <p:txBody>
          <a:bodyPr/>
          <a:lstStyle/>
          <a:p>
            <a:pPr eaLnBrk="1" hangingPunct="1"/>
            <a:r>
              <a:rPr lang="en-US" u="sng" smtClean="0">
                <a:solidFill>
                  <a:srgbClr val="1B587C"/>
                </a:solidFill>
                <a:ea typeface="ＭＳ Ｐゴシック" panose="020B0600070205080204" pitchFamily="34" charset="-128"/>
              </a:rPr>
              <a:t>ENTHALPY</a:t>
            </a:r>
          </a:p>
        </p:txBody>
      </p:sp>
      <p:pic>
        <p:nvPicPr>
          <p:cNvPr id="450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2025" y="3517900"/>
            <a:ext cx="31210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97488" y="3517900"/>
            <a:ext cx="240347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a:spLocks noGrp="1"/>
          </p:cNvSpPr>
          <p:nvPr>
            <p:ph type="title"/>
          </p:nvPr>
        </p:nvSpPr>
        <p:spPr>
          <a:xfrm>
            <a:off x="3000375" y="990600"/>
            <a:ext cx="5867400" cy="5257800"/>
          </a:xfrm>
        </p:spPr>
        <p:txBody>
          <a:bodyPr/>
          <a:lstStyle/>
          <a:p>
            <a:pPr eaLnBrk="1" hangingPunct="1"/>
            <a:r>
              <a:rPr lang="en-US" u="sng" dirty="0" smtClean="0">
                <a:ea typeface="ＭＳ Ｐゴシック" panose="020B0600070205080204" pitchFamily="34" charset="-128"/>
              </a:rPr>
              <a:t>Today’s Agenda</a:t>
            </a:r>
            <a:r>
              <a:rPr lang="en-US" dirty="0" smtClean="0">
                <a:ea typeface="ＭＳ Ｐゴシック" panose="020B0600070205080204" pitchFamily="34" charset="-128"/>
              </a:rPr>
              <a:t>:</a:t>
            </a:r>
            <a:br>
              <a:rPr lang="en-US" dirty="0" smtClean="0">
                <a:ea typeface="ＭＳ Ｐゴシック" panose="020B0600070205080204" pitchFamily="34" charset="-128"/>
              </a:rPr>
            </a:br>
            <a:r>
              <a:rPr lang="en-US" dirty="0" smtClean="0">
                <a:ea typeface="ＭＳ Ｐゴシック" panose="020B0600070205080204" pitchFamily="34" charset="-128"/>
              </a:rPr>
              <a:t/>
            </a:r>
            <a:br>
              <a:rPr lang="en-US" dirty="0" smtClean="0">
                <a:ea typeface="ＭＳ Ｐゴシック" panose="020B0600070205080204" pitchFamily="34" charset="-128"/>
              </a:rPr>
            </a:br>
            <a:r>
              <a:rPr lang="en-US" b="0" dirty="0" smtClean="0">
                <a:ea typeface="ＭＳ Ｐゴシック" panose="020B0600070205080204" pitchFamily="34" charset="-128"/>
              </a:rPr>
              <a:t>Review homework </a:t>
            </a:r>
            <a:r>
              <a:rPr lang="en-US" b="0" dirty="0" smtClean="0">
                <a:latin typeface="Wingdings" panose="05000000000000000000" pitchFamily="2" charset="2"/>
                <a:ea typeface="ＭＳ Ｐゴシック" panose="020B0600070205080204" pitchFamily="34" charset="-128"/>
              </a:rPr>
              <a:t/>
            </a:r>
            <a:br>
              <a:rPr lang="en-US" b="0" dirty="0" smtClean="0">
                <a:latin typeface="Wingdings" panose="05000000000000000000" pitchFamily="2" charset="2"/>
                <a:ea typeface="ＭＳ Ｐゴシック" panose="020B0600070205080204" pitchFamily="34" charset="-128"/>
              </a:rPr>
            </a:br>
            <a:r>
              <a:rPr lang="en-US" b="0" dirty="0">
                <a:latin typeface="Wingdings" panose="05000000000000000000" pitchFamily="2" charset="2"/>
                <a:ea typeface="ＭＳ Ｐゴシック" panose="020B0600070205080204" pitchFamily="34" charset="-128"/>
              </a:rPr>
              <a:t/>
            </a:r>
            <a:br>
              <a:rPr lang="en-US" b="0" dirty="0">
                <a:latin typeface="Wingdings" panose="05000000000000000000" pitchFamily="2" charset="2"/>
                <a:ea typeface="ＭＳ Ｐゴシック" panose="020B0600070205080204" pitchFamily="34" charset="-128"/>
              </a:rPr>
            </a:br>
            <a:r>
              <a:rPr lang="en-US" b="0" dirty="0" smtClean="0">
                <a:ea typeface="ＭＳ Ｐゴシック" panose="020B0600070205080204" pitchFamily="34" charset="-128"/>
              </a:rPr>
              <a:t>Enthalpy PowerPoint</a:t>
            </a:r>
            <a:br>
              <a:rPr lang="en-US" b="0" dirty="0" smtClean="0">
                <a:ea typeface="ＭＳ Ｐゴシック" panose="020B0600070205080204" pitchFamily="34" charset="-128"/>
              </a:rPr>
            </a:br>
            <a:r>
              <a:rPr lang="en-US" b="0" dirty="0" smtClean="0">
                <a:ea typeface="ＭＳ Ｐゴシック" panose="020B0600070205080204" pitchFamily="34" charset="-128"/>
              </a:rPr>
              <a:t>Practice</a:t>
            </a:r>
            <a:endParaRPr lang="en-US" sz="2200" b="0" dirty="0" smtClean="0">
              <a:ea typeface="ＭＳ Ｐゴシック" panose="020B0600070205080204" pitchFamily="34" charset="-128"/>
            </a:endParaRPr>
          </a:p>
        </p:txBody>
      </p:sp>
      <p:sp>
        <p:nvSpPr>
          <p:cNvPr id="47107" name="Text Placeholder 5"/>
          <p:cNvSpPr>
            <a:spLocks noGrp="1"/>
          </p:cNvSpPr>
          <p:nvPr>
            <p:ph type="body" sz="half" idx="2"/>
          </p:nvPr>
        </p:nvSpPr>
        <p:spPr/>
        <p:txBody>
          <a:bodyPr/>
          <a:lstStyle/>
          <a:p>
            <a:pPr eaLnBrk="1" hangingPunct="1"/>
            <a:r>
              <a:rPr lang="en-US" smtClean="0">
                <a:ea typeface="ＭＳ Ｐゴシック" panose="020B0600070205080204" pitchFamily="34" charset="-128"/>
              </a:rPr>
              <a:t>Curricular outcomes:</a:t>
            </a:r>
          </a:p>
          <a:p>
            <a:pPr eaLnBrk="1" hangingPunct="1"/>
            <a:r>
              <a:rPr lang="en-US" smtClean="0">
                <a:ea typeface="ＭＳ Ｐゴシック" panose="020B0600070205080204" pitchFamily="34" charset="-128"/>
              </a:rPr>
              <a:t>1.3k: Define enthalpy and molar enthalpy for chemical reactions</a:t>
            </a:r>
          </a:p>
          <a:p>
            <a:pPr eaLnBrk="1" hangingPunct="1"/>
            <a:r>
              <a:rPr lang="en-US" smtClean="0">
                <a:ea typeface="ＭＳ Ｐゴシック" panose="020B0600070205080204" pitchFamily="34" charset="-128"/>
              </a:rPr>
              <a:t>1.4k: Write balanced equations for chemical reactions that include energy changes</a:t>
            </a:r>
          </a:p>
          <a:p>
            <a:pPr eaLnBrk="1" hangingPunct="1"/>
            <a:r>
              <a:rPr lang="en-US" smtClean="0">
                <a:ea typeface="ＭＳ Ｐゴシック" panose="020B0600070205080204" pitchFamily="34" charset="-128"/>
              </a:rPr>
              <a:t>1.5k: Use and interpret Δ</a:t>
            </a:r>
            <a:r>
              <a:rPr lang="en-US" i="1" smtClean="0">
                <a:ea typeface="ＭＳ Ｐゴシック" panose="020B0600070205080204" pitchFamily="34" charset="-128"/>
              </a:rPr>
              <a:t>H notation to communicate and calculate energy changes in chemical reactions</a:t>
            </a:r>
          </a:p>
          <a:p>
            <a:pPr eaLnBrk="1" hangingPunct="1"/>
            <a:r>
              <a:rPr lang="en-US" smtClean="0">
                <a:ea typeface="ＭＳ Ｐゴシック" panose="020B0600070205080204" pitchFamily="34" charset="-128"/>
              </a:rPr>
              <a:t>1.8k: Use calorimetry data to determine the enthalpy changes in chemical reactions</a:t>
            </a:r>
            <a:endParaRPr lang="en-US" i="1"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l" eaLnBrk="1" hangingPunct="1">
              <a:defRPr/>
            </a:pPr>
            <a:r>
              <a:rPr lang="en-US" cap="small" dirty="0" smtClean="0"/>
              <a:t>	Enthalpy	</a:t>
            </a:r>
          </a:p>
        </p:txBody>
      </p:sp>
      <p:sp>
        <p:nvSpPr>
          <p:cNvPr id="49155" name="Content Placeholder 3"/>
          <p:cNvSpPr txBox="1">
            <a:spLocks/>
          </p:cNvSpPr>
          <p:nvPr/>
        </p:nvSpPr>
        <p:spPr bwMode="auto">
          <a:xfrm>
            <a:off x="273050" y="1527175"/>
            <a:ext cx="56308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822325" indent="-22860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pPr>
            <a:r>
              <a:rPr lang="en-US" sz="1800"/>
              <a:t>The </a:t>
            </a:r>
            <a:r>
              <a:rPr lang="en-US" sz="1800" u="sng"/>
              <a:t>total</a:t>
            </a:r>
            <a:r>
              <a:rPr lang="en-US" sz="1800"/>
              <a:t> of the kinetic and potential energy within a chemical system is called its </a:t>
            </a:r>
            <a:r>
              <a:rPr lang="en-US" sz="1800" b="1"/>
              <a:t>enthalpy.  		</a:t>
            </a:r>
            <a:r>
              <a:rPr lang="en-US" sz="1800" i="1"/>
              <a:t>(Energy possessed by the system)</a:t>
            </a:r>
          </a:p>
          <a:p>
            <a:pPr lvl="1" defTabSz="914400" eaLnBrk="1" hangingPunct="1">
              <a:spcBef>
                <a:spcPct val="0"/>
              </a:spcBef>
              <a:spcAft>
                <a:spcPts val="1800"/>
              </a:spcAft>
              <a:buClr>
                <a:schemeClr val="accent1"/>
              </a:buClr>
              <a:buSzPct val="85000"/>
              <a:buFont typeface="Wingdings 2" panose="05020102010507070707" pitchFamily="18" charset="2"/>
              <a:buChar char=""/>
            </a:pPr>
            <a:r>
              <a:rPr lang="en-US" sz="1800">
                <a:solidFill>
                  <a:schemeClr val="tx1"/>
                </a:solidFill>
              </a:rPr>
              <a:t>Enthalpy is communicated as a </a:t>
            </a:r>
            <a:r>
              <a:rPr lang="en-US" sz="1800" u="sng">
                <a:solidFill>
                  <a:schemeClr val="tx1"/>
                </a:solidFill>
              </a:rPr>
              <a:t>difference</a:t>
            </a:r>
            <a:r>
              <a:rPr lang="en-US" sz="1800">
                <a:solidFill>
                  <a:schemeClr val="tx1"/>
                </a:solidFill>
              </a:rPr>
              <a:t> in enthalpy between reactants and products, an </a:t>
            </a:r>
            <a:r>
              <a:rPr lang="en-US" sz="1800" b="1">
                <a:solidFill>
                  <a:schemeClr val="tx1"/>
                </a:solidFill>
              </a:rPr>
              <a:t>enthalpy change, </a:t>
            </a:r>
            <a:r>
              <a:rPr lang="en-US" sz="1800">
                <a:solidFill>
                  <a:schemeClr val="tx1"/>
                </a:solidFill>
              </a:rPr>
              <a:t>Δ</a:t>
            </a:r>
            <a:r>
              <a:rPr lang="en-US" sz="1800" baseline="-25000">
                <a:solidFill>
                  <a:schemeClr val="tx1"/>
                </a:solidFill>
              </a:rPr>
              <a:t>r</a:t>
            </a:r>
            <a:r>
              <a:rPr lang="en-US" sz="1800">
                <a:solidFill>
                  <a:schemeClr val="tx1"/>
                </a:solidFill>
              </a:rPr>
              <a:t>H </a:t>
            </a:r>
          </a:p>
          <a:p>
            <a:pPr lvl="1" defTabSz="914400" eaLnBrk="1" hangingPunct="1">
              <a:spcBef>
                <a:spcPct val="0"/>
              </a:spcBef>
              <a:spcAft>
                <a:spcPts val="1800"/>
              </a:spcAft>
              <a:buClr>
                <a:schemeClr val="accent1"/>
              </a:buClr>
              <a:buSzPct val="85000"/>
              <a:buFont typeface="Wingdings 2" panose="05020102010507070707" pitchFamily="18" charset="2"/>
              <a:buChar char=""/>
            </a:pPr>
            <a:r>
              <a:rPr lang="en-US" sz="1800" b="1">
                <a:solidFill>
                  <a:schemeClr val="tx1"/>
                </a:solidFill>
              </a:rPr>
              <a:t>.</a:t>
            </a:r>
          </a:p>
          <a:p>
            <a:pPr lvl="1" defTabSz="914400" eaLnBrk="1" hangingPunct="1">
              <a:spcBef>
                <a:spcPct val="0"/>
              </a:spcBef>
              <a:spcAft>
                <a:spcPts val="1800"/>
              </a:spcAft>
              <a:buClr>
                <a:schemeClr val="accent1"/>
              </a:buClr>
              <a:buSzPct val="85000"/>
              <a:buFont typeface="Wingdings 2" panose="05020102010507070707" pitchFamily="18" charset="2"/>
              <a:buChar char=""/>
            </a:pPr>
            <a:r>
              <a:rPr lang="en-US" sz="1800">
                <a:solidFill>
                  <a:schemeClr val="tx1"/>
                </a:solidFill>
              </a:rPr>
              <a:t>Units (usually kJ)</a:t>
            </a: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pic>
        <p:nvPicPr>
          <p:cNvPr id="4915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8463" y="4146550"/>
            <a:ext cx="272732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03913" y="522288"/>
            <a:ext cx="3051175"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1075" y="3616325"/>
            <a:ext cx="48641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1625" y="1524000"/>
            <a:ext cx="8534400" cy="733425"/>
          </a:xfrm>
          <a:ln w="9525"/>
          <a:effectLst>
            <a:outerShdw blurRad="50800" dist="25400" dir="5400000" rotWithShape="0">
              <a:srgbClr val="000000">
                <a:alpha val="34999"/>
              </a:srgbClr>
            </a:outerShdw>
          </a:effectLst>
          <a:extLst>
            <a:ext uri="{91240B29-F687-4F45-9708-019B960494DF}">
              <a14:hiddenLine xmlns:a14="http://schemas.microsoft.com/office/drawing/2010/main" w="15875" cap="rnd">
                <a:solidFill>
                  <a:srgbClr val="000000"/>
                </a:solidFill>
                <a:miter lim="800000"/>
                <a:headEnd/>
                <a:tailEnd/>
              </a14:hiddenLine>
            </a:ext>
          </a:extLst>
        </p:spPr>
        <p:txBody>
          <a:bodyPr/>
          <a:lstStyle/>
          <a:p>
            <a:pPr algn="ctr" eaLnBrk="1" hangingPunct="1">
              <a:buFont typeface="Wingdings 2" pitchFamily="-105" charset="2"/>
              <a:buNone/>
              <a:defRPr/>
            </a:pPr>
            <a:r>
              <a:rPr sz="2400" cap="small"/>
              <a:t>The Law of Conservation of Energy</a:t>
            </a:r>
          </a:p>
        </p:txBody>
      </p:sp>
      <p:sp>
        <p:nvSpPr>
          <p:cNvPr id="17411" name="Content Placeholder 3"/>
          <p:cNvSpPr>
            <a:spLocks noGrp="1"/>
          </p:cNvSpPr>
          <p:nvPr>
            <p:ph sz="quarter" idx="2"/>
          </p:nvPr>
        </p:nvSpPr>
        <p:spPr>
          <a:xfrm>
            <a:off x="301625" y="2471738"/>
            <a:ext cx="4246563" cy="3817937"/>
          </a:xfrm>
        </p:spPr>
        <p:txBody>
          <a:bodyPr/>
          <a:lstStyle/>
          <a:p>
            <a:pPr eaLnBrk="1" hangingPunct="1">
              <a:spcAft>
                <a:spcPts val="1200"/>
              </a:spcAft>
            </a:pPr>
            <a:r>
              <a:rPr lang="en-US" sz="2100" i="1" smtClean="0">
                <a:ea typeface="ＭＳ Ｐゴシック" panose="020B0600070205080204" pitchFamily="34" charset="-128"/>
              </a:rPr>
              <a:t>During physical and chemical processes, energy may change form, but it may never be created nor destroyed.</a:t>
            </a:r>
          </a:p>
          <a:p>
            <a:pPr eaLnBrk="1" hangingPunct="1">
              <a:spcAft>
                <a:spcPts val="1200"/>
              </a:spcAft>
            </a:pPr>
            <a:r>
              <a:rPr lang="en-US" sz="2100" smtClean="0">
                <a:ea typeface="ＭＳ Ｐゴシック" panose="020B0600070205080204" pitchFamily="34" charset="-128"/>
              </a:rPr>
              <a:t>If a chemical system gains energy, the surroundings lose energy</a:t>
            </a:r>
          </a:p>
          <a:p>
            <a:pPr eaLnBrk="1" hangingPunct="1">
              <a:spcAft>
                <a:spcPts val="1200"/>
              </a:spcAft>
            </a:pPr>
            <a:r>
              <a:rPr lang="en-US" sz="2100" smtClean="0">
                <a:ea typeface="ＭＳ Ｐゴシック" panose="020B0600070205080204" pitchFamily="34" charset="-128"/>
              </a:rPr>
              <a:t>If a chemical system loses energy, the surroundings gain energy</a:t>
            </a:r>
          </a:p>
        </p:txBody>
      </p:sp>
      <p:sp>
        <p:nvSpPr>
          <p:cNvPr id="17412" name="Content Placeholder 4"/>
          <p:cNvSpPr>
            <a:spLocks noGrp="1"/>
          </p:cNvSpPr>
          <p:nvPr>
            <p:ph sz="quarter" idx="4"/>
          </p:nvPr>
        </p:nvSpPr>
        <p:spPr>
          <a:xfrm>
            <a:off x="4800600" y="2471738"/>
            <a:ext cx="4038600" cy="3821112"/>
          </a:xfrm>
        </p:spPr>
        <p:txBody>
          <a:bodyPr/>
          <a:lstStyle/>
          <a:p>
            <a:pPr eaLnBrk="1" hangingPunct="1">
              <a:buFont typeface="Wingdings 2" panose="05020102010507070707" pitchFamily="18" charset="2"/>
              <a:buNone/>
            </a:pPr>
            <a:r>
              <a:rPr lang="en-US" sz="1800" smtClean="0">
                <a:ea typeface="ＭＳ Ｐゴシック" panose="020B0600070205080204" pitchFamily="34" charset="-128"/>
              </a:rPr>
              <a:t>Examples:</a:t>
            </a:r>
          </a:p>
          <a:p>
            <a:pPr eaLnBrk="1" hangingPunct="1">
              <a:spcAft>
                <a:spcPts val="600"/>
              </a:spcAft>
            </a:pPr>
            <a:r>
              <a:rPr lang="en-US" sz="1800" smtClean="0">
                <a:ea typeface="ＭＳ Ｐゴシック" panose="020B0600070205080204" pitchFamily="34" charset="-128"/>
              </a:rPr>
              <a:t>When octane (C</a:t>
            </a:r>
            <a:r>
              <a:rPr lang="en-US" sz="1800" baseline="-25000" smtClean="0">
                <a:ea typeface="ＭＳ Ｐゴシック" panose="020B0600070205080204" pitchFamily="34" charset="-128"/>
              </a:rPr>
              <a:t>3</a:t>
            </a:r>
            <a:r>
              <a:rPr lang="en-US" sz="1800" smtClean="0">
                <a:ea typeface="ＭＳ Ｐゴシック" panose="020B0600070205080204" pitchFamily="34" charset="-128"/>
              </a:rPr>
              <a:t>H</a:t>
            </a:r>
            <a:r>
              <a:rPr lang="en-US" sz="1800" baseline="-25000" smtClean="0">
                <a:ea typeface="ＭＳ Ｐゴシック" panose="020B0600070205080204" pitchFamily="34" charset="-128"/>
              </a:rPr>
              <a:t>8</a:t>
            </a:r>
            <a:r>
              <a:rPr lang="en-US" sz="1800" smtClean="0">
                <a:ea typeface="ＭＳ Ｐゴシック" panose="020B0600070205080204" pitchFamily="34" charset="-128"/>
              </a:rPr>
              <a:t>, the main component of gasoline) is burned in your car engine, chemical bond energy (potential energy) is converted into mechanical energy (pistons moving in the car engine; kinetic energy) and heat.</a:t>
            </a:r>
          </a:p>
          <a:p>
            <a:pPr eaLnBrk="1" hangingPunct="1"/>
            <a:r>
              <a:rPr lang="en-US" sz="1800" smtClean="0">
                <a:ea typeface="ＭＳ Ｐゴシック" panose="020B0600070205080204" pitchFamily="34" charset="-128"/>
              </a:rPr>
              <a:t>When we turn on a light switch, electrical energy is converted into light energy and, you guessed it, heat energy.</a:t>
            </a:r>
          </a:p>
          <a:p>
            <a:pPr eaLnBrk="1" hangingPunct="1"/>
            <a:endParaRPr lang="en-US" sz="1800" smtClean="0">
              <a:ea typeface="ＭＳ Ｐゴシック" panose="020B0600070205080204" pitchFamily="34" charset="-128"/>
            </a:endParaRPr>
          </a:p>
        </p:txBody>
      </p:sp>
      <p:sp>
        <p:nvSpPr>
          <p:cNvPr id="17413" name="Title 5"/>
          <p:cNvSpPr>
            <a:spLocks noGrp="1"/>
          </p:cNvSpPr>
          <p:nvPr>
            <p:ph type="title"/>
          </p:nvPr>
        </p:nvSpPr>
        <p:spPr/>
        <p:txBody>
          <a:bodyPr/>
          <a:lstStyle/>
          <a:p>
            <a:pPr eaLnBrk="1" hangingPunct="1"/>
            <a:r>
              <a:rPr lang="en-US" smtClean="0">
                <a:ea typeface="ＭＳ Ｐゴシック" panose="020B0600070205080204" pitchFamily="34" charset="-128"/>
              </a:rPr>
              <a:t>DO YOU REMEMBER??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ea typeface="ＭＳ Ｐゴシック" panose="020B0600070205080204" pitchFamily="34" charset="-128"/>
              </a:rPr>
              <a:t>ENTHALPY CHANGES</a:t>
            </a:r>
          </a:p>
        </p:txBody>
      </p:sp>
      <p:sp>
        <p:nvSpPr>
          <p:cNvPr id="51203" name="Content Placeholder 3"/>
          <p:cNvSpPr txBox="1">
            <a:spLocks/>
          </p:cNvSpPr>
          <p:nvPr/>
        </p:nvSpPr>
        <p:spPr bwMode="auto">
          <a:xfrm>
            <a:off x="273050" y="1527175"/>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822325" indent="-22860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pPr>
            <a:r>
              <a:rPr lang="en-US" sz="1600" dirty="0"/>
              <a:t>In a simple calorimetry experiment involving a burning candle and a can of water, the temperature of 100 mL of water increases from 16.4°C to 25.2°C when the candle is burned for several minutes.  What is the enthalpy change of this combustion reaction?</a:t>
            </a:r>
          </a:p>
          <a:p>
            <a:pPr defTabSz="914400" eaLnBrk="1" hangingPunct="1">
              <a:spcBef>
                <a:spcPct val="0"/>
              </a:spcBef>
              <a:spcAft>
                <a:spcPts val="1800"/>
              </a:spcAft>
              <a:buFontTx/>
              <a:buNone/>
            </a:pPr>
            <a:r>
              <a:rPr lang="en-US" sz="1600" dirty="0"/>
              <a:t>	Assuming: </a:t>
            </a:r>
            <a:r>
              <a:rPr lang="en-US" sz="1600" dirty="0" err="1">
                <a:latin typeface="Lucida Grande" pitchFamily="-110" charset="0"/>
              </a:rPr>
              <a:t>Δ</a:t>
            </a:r>
            <a:r>
              <a:rPr lang="en-US" sz="1600" baseline="-25000" dirty="0" err="1">
                <a:latin typeface="Lucida Grande" pitchFamily="-110" charset="0"/>
              </a:rPr>
              <a:t>c</a:t>
            </a:r>
            <a:r>
              <a:rPr lang="en-US" sz="1600" dirty="0" err="1"/>
              <a:t>H</a:t>
            </a:r>
            <a:r>
              <a:rPr lang="en-US" sz="1600" dirty="0"/>
              <a:t>  =  Q   (The energy lost by the chemical system, (burning candle), is equal to the energy gained by the surroundings (calorimeter water) </a:t>
            </a:r>
          </a:p>
          <a:p>
            <a:pPr defTabSz="914400" eaLnBrk="1" hangingPunct="1">
              <a:spcBef>
                <a:spcPct val="0"/>
              </a:spcBef>
              <a:spcAft>
                <a:spcPts val="1800"/>
              </a:spcAft>
              <a:buFontTx/>
              <a:buNone/>
            </a:pPr>
            <a:r>
              <a:rPr lang="en-US" sz="1600" dirty="0"/>
              <a:t>	Assuming:  Q = </a:t>
            </a:r>
            <a:r>
              <a:rPr lang="en-US" sz="1600" dirty="0" err="1"/>
              <a:t>mc</a:t>
            </a:r>
            <a:r>
              <a:rPr lang="en-US" sz="1600" dirty="0" err="1">
                <a:latin typeface="Lucida Grande" pitchFamily="-110" charset="0"/>
              </a:rPr>
              <a:t>Δ</a:t>
            </a:r>
            <a:r>
              <a:rPr lang="en-US" sz="1600" dirty="0" err="1"/>
              <a:t>t</a:t>
            </a:r>
            <a:r>
              <a:rPr lang="en-US" sz="1600" dirty="0"/>
              <a:t>  then  </a:t>
            </a:r>
            <a:r>
              <a:rPr lang="en-US" sz="1600" dirty="0" err="1">
                <a:latin typeface="Lucida Grande" pitchFamily="-110" charset="0"/>
              </a:rPr>
              <a:t>Δ</a:t>
            </a:r>
            <a:r>
              <a:rPr lang="en-US" sz="1600" baseline="-25000" dirty="0" err="1">
                <a:latin typeface="Lucida Grande" pitchFamily="-110" charset="0"/>
              </a:rPr>
              <a:t>c</a:t>
            </a:r>
            <a:r>
              <a:rPr lang="en-US" sz="1600" dirty="0" err="1"/>
              <a:t>H</a:t>
            </a:r>
            <a:r>
              <a:rPr lang="en-US" sz="1600" dirty="0"/>
              <a:t>  =  </a:t>
            </a:r>
            <a:r>
              <a:rPr lang="en-US" sz="1600" dirty="0" err="1"/>
              <a:t>mc</a:t>
            </a:r>
            <a:r>
              <a:rPr lang="en-US" sz="1600" dirty="0" err="1">
                <a:latin typeface="Lucida Grande" pitchFamily="-110" charset="0"/>
              </a:rPr>
              <a:t>Δ</a:t>
            </a:r>
            <a:r>
              <a:rPr lang="en-US" sz="1600" dirty="0" err="1"/>
              <a:t>t</a:t>
            </a:r>
            <a:endParaRPr lang="en-US" sz="1600" dirty="0"/>
          </a:p>
          <a:p>
            <a:pPr defTabSz="914400" eaLnBrk="1" hangingPunct="1">
              <a:spcBef>
                <a:spcPct val="0"/>
              </a:spcBef>
              <a:spcAft>
                <a:spcPts val="1800"/>
              </a:spcAft>
              <a:buFontTx/>
              <a:buNone/>
            </a:pPr>
            <a:endParaRPr lang="en-US" sz="1600" dirty="0"/>
          </a:p>
          <a:p>
            <a:pPr defTabSz="914400" eaLnBrk="1" hangingPunct="1">
              <a:spcBef>
                <a:spcPct val="0"/>
              </a:spcBef>
              <a:spcAft>
                <a:spcPts val="1800"/>
              </a:spcAft>
              <a:buFontTx/>
              <a:buNone/>
            </a:pPr>
            <a:endParaRPr lang="en-US" sz="1600" dirty="0"/>
          </a:p>
          <a:p>
            <a:pPr defTabSz="914400" eaLnBrk="1" hangingPunct="1">
              <a:spcBef>
                <a:spcPct val="0"/>
              </a:spcBef>
              <a:spcAft>
                <a:spcPts val="1800"/>
              </a:spcAft>
              <a:buFontTx/>
              <a:buNone/>
            </a:pPr>
            <a:endParaRPr lang="en-US" sz="1600" dirty="0"/>
          </a:p>
          <a:p>
            <a:pPr defTabSz="914400" eaLnBrk="1" hangingPunct="1">
              <a:spcBef>
                <a:spcPct val="0"/>
              </a:spcBef>
              <a:spcAft>
                <a:spcPts val="1800"/>
              </a:spcAft>
              <a:buFont typeface="Arial" panose="020B0604020202020204" pitchFamily="34" charset="0"/>
              <a:buChar char="•"/>
            </a:pPr>
            <a:r>
              <a:rPr lang="en-US" sz="1600" dirty="0"/>
              <a:t>Is the value of </a:t>
            </a:r>
            <a:r>
              <a:rPr lang="en-US" sz="1600" dirty="0" err="1">
                <a:latin typeface="Lucida Grande" pitchFamily="-110" charset="0"/>
              </a:rPr>
              <a:t>Δ</a:t>
            </a:r>
            <a:r>
              <a:rPr lang="en-US" sz="1600" baseline="-25000" dirty="0" err="1">
                <a:latin typeface="Lucida Grande" pitchFamily="-110" charset="0"/>
              </a:rPr>
              <a:t>c</a:t>
            </a:r>
            <a:r>
              <a:rPr lang="en-US" sz="1600" dirty="0" err="1"/>
              <a:t>H</a:t>
            </a:r>
            <a:r>
              <a:rPr lang="en-US" sz="1600" dirty="0"/>
              <a:t> going to be positive or negative??</a:t>
            </a:r>
          </a:p>
          <a:p>
            <a:pPr defTabSz="914400" eaLnBrk="1" hangingPunct="1">
              <a:spcBef>
                <a:spcPct val="0"/>
              </a:spcBef>
              <a:spcAft>
                <a:spcPts val="1800"/>
              </a:spcAft>
              <a:buFontTx/>
              <a:buNone/>
            </a:pPr>
            <a:endParaRPr lang="en-US" sz="1600" dirty="0"/>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dirty="0">
              <a:solidFill>
                <a:schemeClr val="tx1"/>
              </a:solidFill>
            </a:endParaRPr>
          </a:p>
        </p:txBody>
      </p:sp>
      <p:sp>
        <p:nvSpPr>
          <p:cNvPr id="6" name="TextBox 5"/>
          <p:cNvSpPr txBox="1">
            <a:spLocks noChangeArrowheads="1"/>
          </p:cNvSpPr>
          <p:nvPr/>
        </p:nvSpPr>
        <p:spPr bwMode="auto">
          <a:xfrm>
            <a:off x="6769100" y="3967163"/>
            <a:ext cx="2066925" cy="461962"/>
          </a:xfrm>
          <a:prstGeom prst="rect">
            <a:avLst/>
          </a:prstGeom>
          <a:solidFill>
            <a:srgbClr val="DBC5C6"/>
          </a:solidFill>
          <a:ln w="9525">
            <a:solidFill>
              <a:schemeClr val="accent2"/>
            </a:solidFill>
            <a:miter lim="800000"/>
            <a:headEnd/>
            <a:tailEnd/>
          </a:ln>
          <a:effectLst>
            <a:outerShdw blurRad="50800" dist="25400" dir="5400000" rotWithShape="0">
              <a:srgbClr val="808080">
                <a:alpha val="34999"/>
              </a:srgbClr>
            </a:outerShdw>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sz="1200" smtClean="0">
                <a:solidFill>
                  <a:srgbClr val="000000"/>
                </a:solidFill>
                <a:latin typeface="Lucida Grande" pitchFamily="-110" charset="0"/>
              </a:rPr>
              <a:t>We will use</a:t>
            </a:r>
          </a:p>
          <a:p>
            <a:pPr algn="ctr" eaLnBrk="1" hangingPunct="1">
              <a:defRPr/>
            </a:pPr>
            <a:r>
              <a:rPr lang="en-US" sz="1200" smtClean="0">
                <a:solidFill>
                  <a:srgbClr val="000000"/>
                </a:solidFill>
                <a:latin typeface="Lucida Grande" pitchFamily="-110" charset="0"/>
              </a:rPr>
              <a:t>Δ</a:t>
            </a:r>
            <a:r>
              <a:rPr lang="en-US" sz="1200" baseline="-25000" smtClean="0">
                <a:solidFill>
                  <a:srgbClr val="000000"/>
                </a:solidFill>
                <a:latin typeface="Lucida Grande" pitchFamily="-110" charset="0"/>
              </a:rPr>
              <a:t>c</a:t>
            </a:r>
            <a:r>
              <a:rPr lang="en-US" sz="1200" smtClean="0">
                <a:solidFill>
                  <a:srgbClr val="000000"/>
                </a:solidFill>
                <a:latin typeface="Georgia" panose="02040502050405020303" pitchFamily="18" charset="0"/>
              </a:rPr>
              <a:t>H  =  </a:t>
            </a:r>
            <a:r>
              <a:rPr lang="en-US" sz="1200" b="1" smtClean="0">
                <a:solidFill>
                  <a:srgbClr val="FF0000"/>
                </a:solidFill>
                <a:latin typeface="Georgia" panose="02040502050405020303" pitchFamily="18" charset="0"/>
              </a:rPr>
              <a:t>- </a:t>
            </a:r>
            <a:r>
              <a:rPr lang="en-US" sz="1200" smtClean="0">
                <a:solidFill>
                  <a:srgbClr val="000000"/>
                </a:solidFill>
                <a:latin typeface="Georgia" panose="02040502050405020303" pitchFamily="18" charset="0"/>
              </a:rPr>
              <a:t>mc</a:t>
            </a:r>
            <a:r>
              <a:rPr lang="en-US" sz="1200" smtClean="0">
                <a:solidFill>
                  <a:srgbClr val="000000"/>
                </a:solidFill>
                <a:latin typeface="Lucida Grande" pitchFamily="-110" charset="0"/>
              </a:rPr>
              <a:t>Δ</a:t>
            </a:r>
            <a:r>
              <a:rPr lang="en-US" sz="1200" smtClean="0">
                <a:solidFill>
                  <a:srgbClr val="000000"/>
                </a:solidFill>
                <a:latin typeface="Georgia" panose="02040502050405020303" pitchFamily="18" charset="0"/>
              </a:rPr>
              <a:t>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ea typeface="ＭＳ Ｐゴシック" panose="020B0600070205080204" pitchFamily="34" charset="-128"/>
              </a:rPr>
              <a:t>ENTHALPY CHANGES</a:t>
            </a:r>
          </a:p>
        </p:txBody>
      </p:sp>
      <p:sp>
        <p:nvSpPr>
          <p:cNvPr id="53251" name="Content Placeholder 3"/>
          <p:cNvSpPr txBox="1">
            <a:spLocks/>
          </p:cNvSpPr>
          <p:nvPr/>
        </p:nvSpPr>
        <p:spPr bwMode="auto">
          <a:xfrm>
            <a:off x="273050" y="1527175"/>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822325" indent="-22860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pPr>
            <a:r>
              <a:rPr lang="en-US" sz="1600" dirty="0"/>
              <a:t>When 50 mL of 1.0 </a:t>
            </a:r>
            <a:r>
              <a:rPr lang="en-US" sz="1600" dirty="0" err="1"/>
              <a:t>mol</a:t>
            </a:r>
            <a:r>
              <a:rPr lang="en-US" sz="1600" dirty="0"/>
              <a:t>/L hydrochloric acid is neutralized completely by 75 mL of 1.0 </a:t>
            </a:r>
            <a:r>
              <a:rPr lang="en-US" sz="1600" dirty="0" err="1"/>
              <a:t>mol</a:t>
            </a:r>
            <a:r>
              <a:rPr lang="en-US" sz="1600" dirty="0"/>
              <a:t>/L sodium hydroxide in a polystyrene cup calorimeter, the temperature of the total solution changes from 20.2°C to 25.6°C.  Determine the enthalpy change that occurs in the chemical system.</a:t>
            </a:r>
          </a:p>
          <a:p>
            <a:pPr defTabSz="914400" eaLnBrk="1" hangingPunct="1">
              <a:spcBef>
                <a:spcPct val="0"/>
              </a:spcBef>
              <a:spcAft>
                <a:spcPts val="1800"/>
              </a:spcAft>
            </a:pPr>
            <a:endParaRPr lang="en-US" sz="1600" dirty="0"/>
          </a:p>
          <a:p>
            <a:pPr defTabSz="914400" eaLnBrk="1" hangingPunct="1">
              <a:spcBef>
                <a:spcPct val="0"/>
              </a:spcBef>
              <a:spcAft>
                <a:spcPts val="1800"/>
              </a:spcAft>
            </a:pPr>
            <a:endParaRPr lang="en-US" sz="1600" dirty="0"/>
          </a:p>
          <a:p>
            <a:pPr defTabSz="914400" eaLnBrk="1" hangingPunct="1">
              <a:spcBef>
                <a:spcPct val="0"/>
              </a:spcBef>
              <a:spcAft>
                <a:spcPts val="1800"/>
              </a:spcAft>
            </a:pPr>
            <a:endParaRPr lang="en-US" sz="1600" dirty="0"/>
          </a:p>
          <a:p>
            <a:pPr defTabSz="914400" eaLnBrk="1" hangingPunct="1">
              <a:spcBef>
                <a:spcPct val="0"/>
              </a:spcBef>
              <a:spcAft>
                <a:spcPts val="1800"/>
              </a:spcAft>
            </a:pPr>
            <a:endParaRPr lang="en-US" sz="1600" dirty="0"/>
          </a:p>
          <a:p>
            <a:pPr defTabSz="914400" eaLnBrk="1" hangingPunct="1">
              <a:spcBef>
                <a:spcPct val="0"/>
              </a:spcBef>
              <a:spcAft>
                <a:spcPts val="1800"/>
              </a:spcAft>
            </a:pPr>
            <a:endParaRPr lang="en-US" sz="1600" dirty="0"/>
          </a:p>
          <a:p>
            <a:pPr defTabSz="914400" eaLnBrk="1" hangingPunct="1">
              <a:spcBef>
                <a:spcPct val="0"/>
              </a:spcBef>
              <a:spcAft>
                <a:spcPts val="1800"/>
              </a:spcAft>
              <a:buFontTx/>
              <a:buNone/>
            </a:pPr>
            <a:endParaRPr lang="en-US" sz="1600" dirty="0"/>
          </a:p>
          <a:p>
            <a:pPr defTabSz="914400" eaLnBrk="1" hangingPunct="1">
              <a:spcBef>
                <a:spcPct val="0"/>
              </a:spcBef>
              <a:spcAft>
                <a:spcPts val="1800"/>
              </a:spcAft>
              <a:buFontTx/>
              <a:buNone/>
            </a:pPr>
            <a:endParaRPr lang="en-US" sz="1600" dirty="0"/>
          </a:p>
          <a:p>
            <a:pPr defTabSz="914400" eaLnBrk="1" hangingPunct="1">
              <a:spcBef>
                <a:spcPct val="0"/>
              </a:spcBef>
              <a:spcAft>
                <a:spcPts val="1800"/>
              </a:spcAft>
              <a:buFontTx/>
              <a:buNone/>
            </a:pPr>
            <a:endParaRPr lang="en-US" sz="1600" dirty="0"/>
          </a:p>
          <a:p>
            <a:pPr defTabSz="914400" eaLnBrk="1" hangingPunct="1">
              <a:spcBef>
                <a:spcPct val="0"/>
              </a:spcBef>
              <a:spcAft>
                <a:spcPts val="1800"/>
              </a:spcAft>
              <a:buFontTx/>
              <a:buNone/>
            </a:pPr>
            <a:endParaRPr lang="en-US" sz="1600" dirty="0"/>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dirty="0">
              <a:solidFill>
                <a:schemeClr val="tx1"/>
              </a:solidFill>
            </a:endParaRPr>
          </a:p>
        </p:txBody>
      </p:sp>
      <p:sp>
        <p:nvSpPr>
          <p:cNvPr id="6" name="TextBox 5"/>
          <p:cNvSpPr txBox="1">
            <a:spLocks noChangeArrowheads="1"/>
          </p:cNvSpPr>
          <p:nvPr/>
        </p:nvSpPr>
        <p:spPr bwMode="auto">
          <a:xfrm>
            <a:off x="6580188" y="3321050"/>
            <a:ext cx="2066925" cy="461963"/>
          </a:xfrm>
          <a:prstGeom prst="rect">
            <a:avLst/>
          </a:prstGeom>
          <a:solidFill>
            <a:srgbClr val="DBC5C6"/>
          </a:solidFill>
          <a:ln w="9525">
            <a:solidFill>
              <a:schemeClr val="accent2"/>
            </a:solidFill>
            <a:miter lim="800000"/>
            <a:headEnd/>
            <a:tailEnd/>
          </a:ln>
          <a:effectLst>
            <a:outerShdw blurRad="50800" dist="25400" dir="5400000" rotWithShape="0">
              <a:srgbClr val="808080">
                <a:alpha val="34999"/>
              </a:srgbClr>
            </a:outerShdw>
          </a:effectLst>
        </p:spPr>
        <p:txBody>
          <a:bodyPr>
            <a:spAutoFit/>
          </a:bodyPr>
          <a:lstStyle/>
          <a:p>
            <a:pPr algn="ctr" eaLnBrk="1" hangingPunct="1">
              <a:defRPr/>
            </a:pPr>
            <a:r>
              <a:rPr lang="en-US" sz="1200" dirty="0">
                <a:solidFill>
                  <a:schemeClr val="dk1"/>
                </a:solidFill>
                <a:latin typeface="+mn-lt"/>
                <a:ea typeface="+mn-ea"/>
              </a:rPr>
              <a:t>Is this an Endothermic or Exothermic reaction??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defRPr/>
            </a:pPr>
            <a:r>
              <a:rPr lang="en-US" cap="small" dirty="0" smtClean="0"/>
              <a:t>Molar Enthalpy	</a:t>
            </a:r>
          </a:p>
        </p:txBody>
      </p:sp>
      <p:sp>
        <p:nvSpPr>
          <p:cNvPr id="57347" name="Content Placeholder 3"/>
          <p:cNvSpPr txBox="1">
            <a:spLocks/>
          </p:cNvSpPr>
          <p:nvPr/>
        </p:nvSpPr>
        <p:spPr bwMode="auto">
          <a:xfrm>
            <a:off x="273050" y="1527175"/>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r>
              <a:rPr lang="en-US" sz="1800" b="1"/>
              <a:t>Molar enthalpy</a:t>
            </a:r>
            <a:r>
              <a:rPr lang="en-US" sz="1800"/>
              <a:t>: Δ</a:t>
            </a:r>
            <a:r>
              <a:rPr lang="en-US" sz="1800" baseline="-25000"/>
              <a:t>r</a:t>
            </a:r>
            <a:r>
              <a:rPr lang="en-US" sz="1800"/>
              <a:t>H</a:t>
            </a:r>
            <a:r>
              <a:rPr lang="en-US" sz="1800" baseline="-25000"/>
              <a:t>m</a:t>
            </a:r>
            <a:r>
              <a:rPr lang="en-US" sz="1800"/>
              <a:t> the change in enthalpy expressed per mole of a substance undergoing a specified reaction (kJ/mol)</a:t>
            </a:r>
          </a:p>
          <a:p>
            <a:pPr defTabSz="914400" eaLnBrk="1" hangingPunct="1">
              <a:spcBef>
                <a:spcPct val="0"/>
              </a:spcBef>
              <a:spcAft>
                <a:spcPts val="1800"/>
              </a:spcAft>
              <a:buFont typeface="Arial" panose="020B0604020202020204" pitchFamily="34" charset="0"/>
              <a:buChar char="•"/>
            </a:pPr>
            <a:r>
              <a:rPr lang="en-US" sz="1800" u="sng"/>
              <a:t>Have we had other quantities expressed per mole?</a:t>
            </a:r>
            <a:r>
              <a:rPr lang="en-US" sz="1800"/>
              <a:t>  YES!</a:t>
            </a:r>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2200"/>
          </a:p>
          <a:p>
            <a:pPr defTabSz="914400" eaLnBrk="1" hangingPunct="1">
              <a:spcBef>
                <a:spcPct val="0"/>
              </a:spcBef>
              <a:spcAft>
                <a:spcPts val="1800"/>
              </a:spcAft>
              <a:buFontTx/>
              <a:buNone/>
            </a:pPr>
            <a:endParaRPr lang="en-US" sz="1800"/>
          </a:p>
          <a:p>
            <a:pPr defTabSz="914400" eaLnBrk="1" hangingPunct="1">
              <a:spcBef>
                <a:spcPct val="0"/>
              </a:spcBef>
              <a:spcAft>
                <a:spcPts val="1800"/>
              </a:spcAft>
              <a:buFont typeface="Arial" panose="020B0604020202020204" pitchFamily="34" charset="0"/>
              <a:buChar char="•"/>
            </a:pPr>
            <a:r>
              <a:rPr lang="en-US" sz="1800" u="sng"/>
              <a:t>How will we calculate this?</a:t>
            </a:r>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pic>
        <p:nvPicPr>
          <p:cNvPr id="5734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2789238"/>
            <a:ext cx="7170738"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7750" y="4852988"/>
            <a:ext cx="7339013"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defRPr/>
            </a:pPr>
            <a:r>
              <a:rPr lang="en-US" cap="small" dirty="0" smtClean="0"/>
              <a:t>Molar Enthalpy Practice	</a:t>
            </a:r>
          </a:p>
        </p:txBody>
      </p:sp>
      <p:sp>
        <p:nvSpPr>
          <p:cNvPr id="59395" name="Content Placeholder 3"/>
          <p:cNvSpPr txBox="1">
            <a:spLocks/>
          </p:cNvSpPr>
          <p:nvPr/>
        </p:nvSpPr>
        <p:spPr bwMode="auto">
          <a:xfrm>
            <a:off x="273050" y="1527175"/>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marL="0" indent="0" defTabSz="914400" eaLnBrk="1" hangingPunct="1">
              <a:spcBef>
                <a:spcPct val="0"/>
              </a:spcBef>
              <a:spcAft>
                <a:spcPts val="1800"/>
              </a:spcAft>
              <a:buNone/>
            </a:pPr>
            <a:r>
              <a:rPr lang="en-US" sz="1800" dirty="0"/>
              <a:t>Predict the change in enthalpy due to the combustion of 10.0 g of propane used in a camp stove.  The molar enthalpy of combustion of propane </a:t>
            </a:r>
            <a:r>
              <a:rPr lang="en-US" sz="1800" dirty="0" smtClean="0"/>
              <a:t>is </a:t>
            </a:r>
            <a:r>
              <a:rPr lang="en-US" sz="1800" dirty="0"/>
              <a:t>-2043.9 kJ/mol.  </a:t>
            </a:r>
          </a:p>
          <a:p>
            <a:pPr defTabSz="914400" eaLnBrk="1" hangingPunct="1">
              <a:spcBef>
                <a:spcPct val="0"/>
              </a:spcBef>
              <a:spcAft>
                <a:spcPts val="1800"/>
              </a:spcAft>
              <a:buFont typeface="Arial" panose="020B0604020202020204" pitchFamily="34" charset="0"/>
              <a:buChar char="•"/>
            </a:pPr>
            <a:endParaRPr lang="en-US" sz="1800" dirty="0"/>
          </a:p>
          <a:p>
            <a:pPr defTabSz="914400" eaLnBrk="1" hangingPunct="1">
              <a:spcBef>
                <a:spcPct val="0"/>
              </a:spcBef>
              <a:spcAft>
                <a:spcPts val="1800"/>
              </a:spcAft>
              <a:buFont typeface="Arial" panose="020B0604020202020204" pitchFamily="34" charset="0"/>
              <a:buChar char="•"/>
            </a:pPr>
            <a:endParaRPr lang="en-US" sz="1800" dirty="0"/>
          </a:p>
          <a:p>
            <a:pPr defTabSz="914400" eaLnBrk="1" hangingPunct="1">
              <a:spcBef>
                <a:spcPct val="0"/>
              </a:spcBef>
              <a:spcAft>
                <a:spcPts val="1800"/>
              </a:spcAft>
              <a:buFontTx/>
              <a:buNone/>
            </a:pPr>
            <a:endParaRPr lang="en-US" sz="1800" dirty="0"/>
          </a:p>
          <a:p>
            <a:pPr marL="0" indent="0" defTabSz="914400" eaLnBrk="1" hangingPunct="1">
              <a:spcBef>
                <a:spcPct val="0"/>
              </a:spcBef>
              <a:spcAft>
                <a:spcPts val="1800"/>
              </a:spcAft>
              <a:buNone/>
            </a:pPr>
            <a:r>
              <a:rPr lang="en-US" sz="1800" dirty="0"/>
              <a:t>Predict the enthalpy change due to the combustion of 10.0 g of butane in a camp heater.  The molar enthalpy of combustion of butane is -2657.3 kJ/mol.  </a:t>
            </a:r>
          </a:p>
          <a:p>
            <a:pPr defTabSz="914400" eaLnBrk="1" hangingPunct="1">
              <a:spcBef>
                <a:spcPct val="0"/>
              </a:spcBef>
              <a:spcAft>
                <a:spcPts val="1800"/>
              </a:spcAft>
              <a:buFont typeface="Arial" panose="020B0604020202020204" pitchFamily="34" charset="0"/>
              <a:buChar char="•"/>
            </a:pPr>
            <a:endParaRPr lang="en-US" sz="1800" dirty="0"/>
          </a:p>
          <a:p>
            <a:pPr defTabSz="914400" eaLnBrk="1" hangingPunct="1">
              <a:spcBef>
                <a:spcPct val="0"/>
              </a:spcBef>
              <a:spcAft>
                <a:spcPts val="1800"/>
              </a:spcAft>
              <a:buFont typeface="Arial" panose="020B0604020202020204" pitchFamily="34" charset="0"/>
              <a:buChar char="•"/>
            </a:pPr>
            <a:endParaRPr lang="en-US" sz="1800" dirty="0"/>
          </a:p>
          <a:p>
            <a:pPr defTabSz="914400" eaLnBrk="1" hangingPunct="1">
              <a:spcBef>
                <a:spcPct val="0"/>
              </a:spcBef>
              <a:spcAft>
                <a:spcPts val="1800"/>
              </a:spcAft>
              <a:buFont typeface="Arial" panose="020B0604020202020204" pitchFamily="34" charset="0"/>
              <a:buChar char="•"/>
            </a:pPr>
            <a:endParaRPr lang="en-US" sz="1800" dirty="0"/>
          </a:p>
          <a:p>
            <a:pPr defTabSz="914400" eaLnBrk="1" hangingPunct="1">
              <a:spcBef>
                <a:spcPct val="0"/>
              </a:spcBef>
              <a:spcAft>
                <a:spcPts val="1800"/>
              </a:spcAft>
              <a:buFont typeface="Arial" panose="020B0604020202020204" pitchFamily="34" charset="0"/>
              <a:buChar char="•"/>
            </a:pPr>
            <a:endParaRPr lang="en-US" sz="1800" dirty="0"/>
          </a:p>
          <a:p>
            <a:pPr lvl="1" defTabSz="914400" eaLnBrk="1" hangingPunct="1">
              <a:spcBef>
                <a:spcPct val="0"/>
              </a:spcBef>
              <a:spcAft>
                <a:spcPts val="1800"/>
              </a:spcAft>
              <a:buClr>
                <a:schemeClr val="accent1"/>
              </a:buClr>
              <a:buSzPct val="85000"/>
              <a:buFontTx/>
              <a:buNone/>
            </a:pPr>
            <a:endParaRPr lang="en-US" sz="1800" dirty="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dirty="0"/>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dirty="0">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defRPr/>
            </a:pPr>
            <a:r>
              <a:rPr lang="en-US" cap="small" dirty="0" smtClean="0"/>
              <a:t>Molar Enthalpy and Calorimetry</a:t>
            </a:r>
          </a:p>
        </p:txBody>
      </p:sp>
      <p:sp>
        <p:nvSpPr>
          <p:cNvPr id="61443" name="Content Placeholder 3"/>
          <p:cNvSpPr txBox="1">
            <a:spLocks/>
          </p:cNvSpPr>
          <p:nvPr/>
        </p:nvSpPr>
        <p:spPr bwMode="auto">
          <a:xfrm>
            <a:off x="273050" y="1527175"/>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
        <p:nvSpPr>
          <p:cNvPr id="61444" name="Content Placeholder 3"/>
          <p:cNvSpPr txBox="1">
            <a:spLocks/>
          </p:cNvSpPr>
          <p:nvPr/>
        </p:nvSpPr>
        <p:spPr bwMode="auto">
          <a:xfrm>
            <a:off x="331788" y="1563688"/>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r>
              <a:rPr lang="en-US" sz="1600" dirty="0"/>
              <a:t>Can we measure the molar enthalpy of reaction using calorimetry?</a:t>
            </a:r>
          </a:p>
          <a:p>
            <a:pPr defTabSz="914400" eaLnBrk="1" hangingPunct="1">
              <a:spcBef>
                <a:spcPct val="0"/>
              </a:spcBef>
              <a:spcAft>
                <a:spcPts val="1800"/>
              </a:spcAft>
              <a:buFont typeface="Arial" panose="020B0604020202020204" pitchFamily="34" charset="0"/>
              <a:buChar char="•"/>
            </a:pPr>
            <a:r>
              <a:rPr lang="en-US" sz="1600" dirty="0"/>
              <a:t>Yes, but indirectly.  We can </a:t>
            </a:r>
            <a:r>
              <a:rPr lang="en-US" sz="1600" b="1" i="1" dirty="0"/>
              <a:t>measure </a:t>
            </a:r>
            <a:r>
              <a:rPr lang="en-US" sz="1600" dirty="0"/>
              <a:t>a change in temperature, we can then </a:t>
            </a:r>
            <a:r>
              <a:rPr lang="en-US" sz="1600" b="1" i="1" dirty="0"/>
              <a:t>calculate </a:t>
            </a:r>
            <a:r>
              <a:rPr lang="en-US" sz="1600" dirty="0"/>
              <a:t>the change in thermal energy (</a:t>
            </a:r>
            <a:r>
              <a:rPr lang="en-US" sz="1600" dirty="0" smtClean="0"/>
              <a:t>Q=</a:t>
            </a:r>
            <a:r>
              <a:rPr lang="en-US" sz="1600" dirty="0" err="1" smtClean="0"/>
              <a:t>mc∆t</a:t>
            </a:r>
            <a:r>
              <a:rPr lang="en-US" sz="1600" dirty="0"/>
              <a:t>).  Then, using the </a:t>
            </a:r>
            <a:r>
              <a:rPr lang="en-US" sz="1600" u="sng" dirty="0"/>
              <a:t>law of conservation of energy</a:t>
            </a:r>
            <a:r>
              <a:rPr lang="en-US" sz="1600" dirty="0"/>
              <a:t> we can </a:t>
            </a:r>
            <a:r>
              <a:rPr lang="en-US" sz="1600" b="1" i="1" dirty="0"/>
              <a:t>infer </a:t>
            </a:r>
            <a:r>
              <a:rPr lang="en-US" sz="1600" dirty="0"/>
              <a:t>the molar enthalpy.</a:t>
            </a:r>
          </a:p>
          <a:p>
            <a:pPr defTabSz="914400" eaLnBrk="1" hangingPunct="1">
              <a:spcBef>
                <a:spcPct val="0"/>
              </a:spcBef>
              <a:spcAft>
                <a:spcPts val="1800"/>
              </a:spcAft>
              <a:buFont typeface="Arial" panose="020B0604020202020204" pitchFamily="34" charset="0"/>
              <a:buChar char="•"/>
            </a:pPr>
            <a:r>
              <a:rPr lang="en-US" sz="1600" dirty="0"/>
              <a:t>In doing so, we must </a:t>
            </a:r>
            <a:r>
              <a:rPr lang="en-US" sz="1600" b="1" i="1" dirty="0"/>
              <a:t>assume </a:t>
            </a:r>
            <a:r>
              <a:rPr lang="en-US" sz="1600" dirty="0"/>
              <a:t>that the change in enthalpy of the chemicals involved in a reaction is equal to the change in thermal energy of the surroundings.</a:t>
            </a:r>
          </a:p>
          <a:p>
            <a:pPr defTabSz="914400" eaLnBrk="1" hangingPunct="1">
              <a:spcBef>
                <a:spcPct val="0"/>
              </a:spcBef>
              <a:spcAft>
                <a:spcPts val="1800"/>
              </a:spcAft>
              <a:buFont typeface="Arial" panose="020B0604020202020204" pitchFamily="34" charset="0"/>
              <a:buChar char="•"/>
            </a:pPr>
            <a:endParaRPr lang="en-US" sz="1800" dirty="0"/>
          </a:p>
          <a:p>
            <a:pPr defTabSz="914400" eaLnBrk="1" hangingPunct="1">
              <a:spcBef>
                <a:spcPct val="0"/>
              </a:spcBef>
              <a:spcAft>
                <a:spcPts val="1800"/>
              </a:spcAft>
              <a:buFont typeface="Arial" panose="020B0604020202020204" pitchFamily="34" charset="0"/>
              <a:buChar char="•"/>
            </a:pPr>
            <a:endParaRPr lang="en-US" sz="1800" dirty="0"/>
          </a:p>
          <a:p>
            <a:pPr defTabSz="914400" eaLnBrk="1" hangingPunct="1">
              <a:spcBef>
                <a:spcPct val="0"/>
              </a:spcBef>
              <a:spcAft>
                <a:spcPts val="1800"/>
              </a:spcAft>
              <a:buFont typeface="Arial" panose="020B0604020202020204" pitchFamily="34" charset="0"/>
              <a:buChar char="•"/>
            </a:pPr>
            <a:endParaRPr lang="en-US" sz="1800" dirty="0"/>
          </a:p>
          <a:p>
            <a:pPr lvl="1" defTabSz="914400" eaLnBrk="1" hangingPunct="1">
              <a:spcBef>
                <a:spcPct val="0"/>
              </a:spcBef>
              <a:spcAft>
                <a:spcPts val="1800"/>
              </a:spcAft>
              <a:buClr>
                <a:schemeClr val="accent1"/>
              </a:buClr>
              <a:buSzPct val="85000"/>
              <a:buFontTx/>
              <a:buNone/>
            </a:pPr>
            <a:endParaRPr lang="en-US" sz="1800" dirty="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dirty="0"/>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dirty="0">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dirty="0">
              <a:solidFill>
                <a:schemeClr val="tx1"/>
              </a:solidFill>
            </a:endParaRPr>
          </a:p>
        </p:txBody>
      </p:sp>
      <p:pic>
        <p:nvPicPr>
          <p:cNvPr id="6144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6800" y="3643313"/>
            <a:ext cx="174625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3925" y="4648200"/>
            <a:ext cx="7053263"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800931" y="3831138"/>
            <a:ext cx="1847167" cy="1169551"/>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ctr" eaLnBrk="1" hangingPunct="1">
              <a:defRPr/>
            </a:pPr>
            <a:r>
              <a:rPr lang="en-US" sz="1400" dirty="0"/>
              <a:t>From this equation, any one of the five variables can be determined as an unknown.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defRPr/>
            </a:pPr>
            <a:r>
              <a:rPr lang="en-US" cap="small" dirty="0" smtClean="0"/>
              <a:t>Molar Enthalpy Practice	</a:t>
            </a:r>
          </a:p>
        </p:txBody>
      </p:sp>
      <p:sp>
        <p:nvSpPr>
          <p:cNvPr id="63491" name="Content Placeholder 3"/>
          <p:cNvSpPr txBox="1">
            <a:spLocks/>
          </p:cNvSpPr>
          <p:nvPr/>
        </p:nvSpPr>
        <p:spPr bwMode="auto">
          <a:xfrm>
            <a:off x="273050" y="1527175"/>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Georgia" panose="02040502050405020303" pitchFamily="18" charset="0"/>
              <a:buAutoNum type="arabicPeriod"/>
            </a:pPr>
            <a:r>
              <a:rPr lang="en-US" sz="1800"/>
              <a:t>In a research laboratory, the combustion of 3.50 g of ethanol in a sophisticated calorimeter causes the temperature of 3.63 L of water to increase from 19.88°C to 26.18°C.  Use this evidence to determine the molar enthalpy of combustion of ethanol.</a:t>
            </a:r>
          </a:p>
          <a:p>
            <a:pPr defTabSz="914400" eaLnBrk="1" hangingPunct="1">
              <a:spcBef>
                <a:spcPct val="0"/>
              </a:spcBef>
              <a:spcAft>
                <a:spcPts val="1800"/>
              </a:spcAft>
              <a:buFontTx/>
              <a:buNone/>
            </a:pPr>
            <a:r>
              <a:rPr lang="en-US" sz="1400"/>
              <a:t>** </a:t>
            </a:r>
            <a:r>
              <a:rPr lang="en-US" sz="1400" i="1"/>
              <a:t>You don’t have to equate the two formulas to solve this.  Instead, you can calculate Q, then use that value as </a:t>
            </a:r>
            <a:r>
              <a:rPr lang="en-US" sz="1400" i="1">
                <a:latin typeface="Lucida Grande" pitchFamily="-110" charset="0"/>
              </a:rPr>
              <a:t>Δ</a:t>
            </a:r>
            <a:r>
              <a:rPr lang="en-US" sz="1400" i="1" baseline="-25000"/>
              <a:t>r</a:t>
            </a:r>
            <a:r>
              <a:rPr lang="en-US" sz="1400" i="1"/>
              <a:t>H, and solve for either the chemical amount or the molar enthalpy of reaction.  </a:t>
            </a:r>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defRPr/>
            </a:pPr>
            <a:r>
              <a:rPr lang="en-US" cap="small" dirty="0" smtClean="0"/>
              <a:t>Molar Enthalpy Practice	</a:t>
            </a:r>
          </a:p>
        </p:txBody>
      </p:sp>
      <p:sp>
        <p:nvSpPr>
          <p:cNvPr id="59395" name="Content Placeholder 3"/>
          <p:cNvSpPr txBox="1">
            <a:spLocks/>
          </p:cNvSpPr>
          <p:nvPr/>
        </p:nvSpPr>
        <p:spPr bwMode="auto">
          <a:xfrm>
            <a:off x="273050" y="1527175"/>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marL="0" indent="0" defTabSz="914400" eaLnBrk="1" hangingPunct="1">
              <a:spcBef>
                <a:spcPct val="0"/>
              </a:spcBef>
              <a:spcAft>
                <a:spcPts val="1800"/>
              </a:spcAft>
              <a:buNone/>
            </a:pPr>
            <a:r>
              <a:rPr lang="en-US" sz="1800" dirty="0"/>
              <a:t>Some 8.00 g of fresh sodium hydroxide are added to 100 g of deionized water in a Styrofoam cup calorimeter, initial temperature 20.6 °C.  The reactant is gently swirled and eventually it reaches a maximum temperature of 40.4 °C.  What is the molar enthalpy of solution for the salt? 	</a:t>
            </a:r>
          </a:p>
          <a:p>
            <a:pPr defTabSz="914400" eaLnBrk="1" hangingPunct="1">
              <a:spcBef>
                <a:spcPct val="0"/>
              </a:spcBef>
              <a:spcAft>
                <a:spcPts val="1800"/>
              </a:spcAft>
              <a:buFont typeface="Arial" panose="020B0604020202020204" pitchFamily="34" charset="0"/>
              <a:buChar char="•"/>
            </a:pPr>
            <a:endParaRPr lang="en-US" sz="1800" dirty="0"/>
          </a:p>
          <a:p>
            <a:pPr defTabSz="914400" eaLnBrk="1" hangingPunct="1">
              <a:spcBef>
                <a:spcPct val="0"/>
              </a:spcBef>
              <a:spcAft>
                <a:spcPts val="1800"/>
              </a:spcAft>
              <a:buFont typeface="Arial" panose="020B0604020202020204" pitchFamily="34" charset="0"/>
              <a:buChar char="•"/>
            </a:pPr>
            <a:endParaRPr lang="en-US" sz="1800" dirty="0"/>
          </a:p>
          <a:p>
            <a:pPr lvl="1" defTabSz="914400" eaLnBrk="1" hangingPunct="1">
              <a:spcBef>
                <a:spcPct val="0"/>
              </a:spcBef>
              <a:spcAft>
                <a:spcPts val="1800"/>
              </a:spcAft>
              <a:buClr>
                <a:schemeClr val="accent1"/>
              </a:buClr>
              <a:buSzPct val="85000"/>
              <a:buFontTx/>
              <a:buNone/>
            </a:pPr>
            <a:endParaRPr lang="en-US" sz="1800" dirty="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dirty="0"/>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dirty="0">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dirty="0">
              <a:solidFill>
                <a:schemeClr val="tx1"/>
              </a:solidFill>
            </a:endParaRPr>
          </a:p>
        </p:txBody>
      </p:sp>
    </p:spTree>
    <p:extLst>
      <p:ext uri="{BB962C8B-B14F-4D97-AF65-F5344CB8AC3E}">
        <p14:creationId xmlns:p14="http://schemas.microsoft.com/office/powerpoint/2010/main" val="12807214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defRPr/>
            </a:pPr>
            <a:r>
              <a:rPr lang="en-US" cap="small" dirty="0" smtClean="0"/>
              <a:t>Molar Enthalpy Practice	</a:t>
            </a:r>
          </a:p>
        </p:txBody>
      </p:sp>
      <p:sp>
        <p:nvSpPr>
          <p:cNvPr id="59395" name="Content Placeholder 3"/>
          <p:cNvSpPr txBox="1">
            <a:spLocks/>
          </p:cNvSpPr>
          <p:nvPr/>
        </p:nvSpPr>
        <p:spPr bwMode="auto">
          <a:xfrm>
            <a:off x="273050" y="1527175"/>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marL="0" indent="0">
              <a:buNone/>
            </a:pPr>
            <a:r>
              <a:rPr lang="en-US" sz="1800" dirty="0"/>
              <a:t>When a 10.0 g sample of pure sulfuric acid is added to 100 mL of water in a calorimeter.  The initial temperature of the water is 20.0 </a:t>
            </a:r>
            <a:r>
              <a:rPr lang="en-US" sz="1800" dirty="0" smtClean="0"/>
              <a:t>°C</a:t>
            </a:r>
            <a:r>
              <a:rPr lang="en-US" sz="1800" dirty="0"/>
              <a:t>.  The highest temperature reached by the solution is 31.2 °C. </a:t>
            </a:r>
          </a:p>
          <a:p>
            <a:r>
              <a:rPr lang="en-US" sz="1800" dirty="0" smtClean="0"/>
              <a:t>a. What </a:t>
            </a:r>
            <a:r>
              <a:rPr lang="en-US" sz="1800" dirty="0"/>
              <a:t>is the energy change of this reaction? 	</a:t>
            </a:r>
            <a:endParaRPr lang="en-US" sz="1800" dirty="0" smtClean="0"/>
          </a:p>
          <a:p>
            <a:r>
              <a:rPr lang="en-US" sz="1800" dirty="0" smtClean="0"/>
              <a:t>b</a:t>
            </a:r>
            <a:r>
              <a:rPr lang="en-US" sz="1800" dirty="0"/>
              <a:t>. </a:t>
            </a:r>
            <a:r>
              <a:rPr lang="en-US" sz="1800" dirty="0" smtClean="0"/>
              <a:t>What </a:t>
            </a:r>
            <a:r>
              <a:rPr lang="en-US" sz="1800" dirty="0"/>
              <a:t>is the molar enthalpy of solution of the acid? 		</a:t>
            </a:r>
          </a:p>
          <a:p>
            <a:pPr defTabSz="914400" eaLnBrk="1" hangingPunct="1">
              <a:spcBef>
                <a:spcPct val="0"/>
              </a:spcBef>
              <a:spcAft>
                <a:spcPts val="1800"/>
              </a:spcAft>
              <a:buFont typeface="Arial" panose="020B0604020202020204" pitchFamily="34" charset="0"/>
              <a:buChar char="•"/>
            </a:pPr>
            <a:endParaRPr lang="en-US" sz="1800" dirty="0"/>
          </a:p>
          <a:p>
            <a:pPr defTabSz="914400" eaLnBrk="1" hangingPunct="1">
              <a:spcBef>
                <a:spcPct val="0"/>
              </a:spcBef>
              <a:spcAft>
                <a:spcPts val="1800"/>
              </a:spcAft>
              <a:buFont typeface="Arial" panose="020B0604020202020204" pitchFamily="34" charset="0"/>
              <a:buChar char="•"/>
            </a:pPr>
            <a:endParaRPr lang="en-US" sz="1800" dirty="0"/>
          </a:p>
          <a:p>
            <a:pPr lvl="1" defTabSz="914400" eaLnBrk="1" hangingPunct="1">
              <a:spcBef>
                <a:spcPct val="0"/>
              </a:spcBef>
              <a:spcAft>
                <a:spcPts val="1800"/>
              </a:spcAft>
              <a:buClr>
                <a:schemeClr val="accent1"/>
              </a:buClr>
              <a:buSzPct val="85000"/>
              <a:buFontTx/>
              <a:buNone/>
            </a:pPr>
            <a:endParaRPr lang="en-US" sz="1800" dirty="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dirty="0"/>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dirty="0">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dirty="0">
              <a:solidFill>
                <a:schemeClr val="tx1"/>
              </a:solidFill>
            </a:endParaRPr>
          </a:p>
        </p:txBody>
      </p:sp>
    </p:spTree>
    <p:extLst>
      <p:ext uri="{BB962C8B-B14F-4D97-AF65-F5344CB8AC3E}">
        <p14:creationId xmlns:p14="http://schemas.microsoft.com/office/powerpoint/2010/main" val="1086150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301625" y="228600"/>
            <a:ext cx="7153275" cy="758825"/>
          </a:xfrm>
        </p:spPr>
        <p:txBody>
          <a:bodyPr/>
          <a:lstStyle/>
          <a:p>
            <a:r>
              <a:rPr lang="en-US" smtClean="0">
                <a:ea typeface="ＭＳ Ｐゴシック" panose="020B0600070205080204" pitchFamily="34" charset="-128"/>
              </a:rPr>
              <a:t>Heat Capacity</a:t>
            </a:r>
          </a:p>
        </p:txBody>
      </p:sp>
      <p:sp>
        <p:nvSpPr>
          <p:cNvPr id="4" name="TextBox 3"/>
          <p:cNvSpPr txBox="1"/>
          <p:nvPr/>
        </p:nvSpPr>
        <p:spPr>
          <a:xfrm>
            <a:off x="6078361" y="464205"/>
            <a:ext cx="1557390" cy="52322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sz="2800" smtClean="0">
                <a:solidFill>
                  <a:srgbClr val="FFFFFF"/>
                </a:solidFill>
                <a:latin typeface="Georgia" panose="02040502050405020303" pitchFamily="18" charset="0"/>
              </a:rPr>
              <a:t>Q = CΔt</a:t>
            </a:r>
          </a:p>
        </p:txBody>
      </p:sp>
      <p:pic>
        <p:nvPicPr>
          <p:cNvPr id="6554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75" y="1708150"/>
            <a:ext cx="86899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a:xfrm>
            <a:off x="3000375" y="990600"/>
            <a:ext cx="5867400" cy="5257800"/>
          </a:xfrm>
        </p:spPr>
        <p:txBody>
          <a:bodyPr/>
          <a:lstStyle/>
          <a:p>
            <a:pPr marL="174625" indent="-174625" eaLnBrk="1" hangingPunct="1">
              <a:spcAft>
                <a:spcPts val="1800"/>
              </a:spcAft>
            </a:pPr>
            <a:r>
              <a:rPr lang="en-US" u="sng" dirty="0" smtClean="0">
                <a:ea typeface="ＭＳ Ｐゴシック" panose="020B0600070205080204" pitchFamily="34" charset="-128"/>
              </a:rPr>
              <a:t>Today’s homework</a:t>
            </a:r>
            <a:r>
              <a:rPr lang="en-US" dirty="0" smtClean="0">
                <a:ea typeface="ＭＳ Ｐゴシック" panose="020B0600070205080204" pitchFamily="34" charset="-128"/>
              </a:rPr>
              <a:t>:</a:t>
            </a:r>
            <a:r>
              <a:rPr lang="en-US" b="0" dirty="0" smtClean="0">
                <a:latin typeface="Wingdings" panose="05000000000000000000" pitchFamily="2" charset="2"/>
                <a:ea typeface="ＭＳ Ｐゴシック" panose="020B0600070205080204" pitchFamily="34" charset="-128"/>
              </a:rPr>
              <a:t/>
            </a:r>
            <a:br>
              <a:rPr lang="en-US" b="0" dirty="0" smtClean="0">
                <a:latin typeface="Wingdings" panose="05000000000000000000" pitchFamily="2" charset="2"/>
                <a:ea typeface="ＭＳ Ｐゴシック" panose="020B0600070205080204" pitchFamily="34" charset="-128"/>
              </a:rPr>
            </a:br>
            <a:r>
              <a:rPr lang="en-US" b="0" dirty="0" smtClean="0">
                <a:ea typeface="ＭＳ Ｐゴシック" panose="020B0600070205080204" pitchFamily="34" charset="-128"/>
              </a:rPr>
              <a:t/>
            </a:r>
            <a:br>
              <a:rPr lang="en-US" b="0" dirty="0" smtClean="0">
                <a:ea typeface="ＭＳ Ｐゴシック" panose="020B0600070205080204" pitchFamily="34" charset="-128"/>
              </a:rPr>
            </a:br>
            <a:r>
              <a:rPr lang="en-US" sz="2000" b="0" dirty="0" smtClean="0">
                <a:ea typeface="ＭＳ Ｐゴシック" panose="020B0600070205080204" pitchFamily="34" charset="-128"/>
              </a:rPr>
              <a:t>Read over the first 2 sections of the chapter, make sure you are comfortable with the material we are going through</a:t>
            </a:r>
            <a:br>
              <a:rPr lang="en-US" sz="2000" b="0" dirty="0" smtClean="0">
                <a:ea typeface="ＭＳ Ｐゴシック" panose="020B0600070205080204" pitchFamily="34" charset="-128"/>
              </a:rPr>
            </a:br>
            <a:r>
              <a:rPr lang="en-US" sz="2000" b="0" dirty="0" smtClean="0">
                <a:ea typeface="ＭＳ Ｐゴシック" panose="020B0600070205080204" pitchFamily="34" charset="-128"/>
              </a:rPr>
              <a:t/>
            </a:r>
            <a:br>
              <a:rPr lang="en-US" sz="2000" b="0" dirty="0" smtClean="0">
                <a:ea typeface="ＭＳ Ｐゴシック" panose="020B0600070205080204" pitchFamily="34" charset="-128"/>
              </a:rPr>
            </a:br>
            <a:r>
              <a:rPr lang="en-US" sz="2000" b="0" dirty="0" smtClean="0">
                <a:ea typeface="ＭＳ Ｐゴシック" panose="020B0600070205080204" pitchFamily="34" charset="-128"/>
              </a:rPr>
              <a:t>Worksheet – Enthalpy Change and </a:t>
            </a:r>
            <a:r>
              <a:rPr lang="en-US" sz="2000" b="0" dirty="0" err="1" smtClean="0">
                <a:ea typeface="ＭＳ Ｐゴシック" panose="020B0600070205080204" pitchFamily="34" charset="-128"/>
              </a:rPr>
              <a:t>Calorimetry</a:t>
            </a:r>
            <a:endParaRPr lang="en-US" sz="2200" b="0" dirty="0" smtClean="0">
              <a:ea typeface="ＭＳ Ｐゴシック" panose="020B0600070205080204" pitchFamily="34" charset="-128"/>
            </a:endParaRPr>
          </a:p>
        </p:txBody>
      </p:sp>
      <p:sp>
        <p:nvSpPr>
          <p:cNvPr id="67587" name="Text Placeholder 5"/>
          <p:cNvSpPr>
            <a:spLocks noGrp="1"/>
          </p:cNvSpPr>
          <p:nvPr>
            <p:ph type="body" sz="half" idx="2"/>
          </p:nvPr>
        </p:nvSpPr>
        <p:spPr/>
        <p:txBody>
          <a:bodyPr/>
          <a:lstStyle/>
          <a:p>
            <a:pPr eaLnBrk="1" hangingPunct="1"/>
            <a:r>
              <a:rPr lang="en-US" smtClean="0">
                <a:ea typeface="ＭＳ Ｐゴシック" panose="020B0600070205080204" pitchFamily="34" charset="-128"/>
              </a:rPr>
              <a:t>Curricular outcomes:</a:t>
            </a:r>
          </a:p>
          <a:p>
            <a:pPr eaLnBrk="1" hangingPunct="1"/>
            <a:r>
              <a:rPr lang="en-US" smtClean="0">
                <a:ea typeface="ＭＳ Ｐゴシック" panose="020B0600070205080204" pitchFamily="34" charset="-128"/>
              </a:rPr>
              <a:t>1.3k: Define enthalpy and molar enthalpy for chemical reactions</a:t>
            </a:r>
          </a:p>
          <a:p>
            <a:pPr eaLnBrk="1" hangingPunct="1"/>
            <a:r>
              <a:rPr lang="en-US" smtClean="0">
                <a:ea typeface="ＭＳ Ｐゴシック" panose="020B0600070205080204" pitchFamily="34" charset="-128"/>
              </a:rPr>
              <a:t>1.4k: Write balanced equations for chemical reactions that include energy changes</a:t>
            </a:r>
          </a:p>
          <a:p>
            <a:pPr eaLnBrk="1" hangingPunct="1"/>
            <a:r>
              <a:rPr lang="en-US" smtClean="0">
                <a:ea typeface="ＭＳ Ｐゴシック" panose="020B0600070205080204" pitchFamily="34" charset="-128"/>
              </a:rPr>
              <a:t>1.5k: Use and interpret ΔH notation to communicate and calculate energy changes in chemical reactions</a:t>
            </a:r>
          </a:p>
          <a:p>
            <a:pPr eaLnBrk="1" hangingPunct="1"/>
            <a:r>
              <a:rPr lang="en-US" smtClean="0">
                <a:ea typeface="ＭＳ Ｐゴシック" panose="020B0600070205080204" pitchFamily="34" charset="-128"/>
              </a:rPr>
              <a:t>1.8k: Use calorimetry data to determine the enthalpy changes in chemical reactions</a:t>
            </a:r>
            <a:endParaRPr lang="en-US" i="1" smtClean="0">
              <a:ea typeface="ＭＳ Ｐゴシック" panose="020B0600070205080204" pitchFamily="34" charset="-128"/>
            </a:endParaRPr>
          </a:p>
          <a:p>
            <a:pPr eaLnBrk="1" hangingPunct="1"/>
            <a:endParaRPr 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01625" y="1524000"/>
            <a:ext cx="4040188" cy="733425"/>
          </a:xfrm>
          <a:ln w="9525"/>
          <a:effectLst>
            <a:outerShdw blurRad="50800" dist="25400" dir="5400000" rotWithShape="0">
              <a:srgbClr val="000000">
                <a:alpha val="34999"/>
              </a:srgbClr>
            </a:outerShdw>
          </a:effectLst>
          <a:extLst>
            <a:ext uri="{91240B29-F687-4F45-9708-019B960494DF}">
              <a14:hiddenLine xmlns:a14="http://schemas.microsoft.com/office/drawing/2010/main" w="15875" cap="rnd">
                <a:solidFill>
                  <a:srgbClr val="000000"/>
                </a:solidFill>
                <a:miter lim="800000"/>
                <a:headEnd/>
                <a:tailEnd/>
              </a14:hiddenLine>
            </a:ext>
          </a:extLst>
        </p:spPr>
        <p:txBody>
          <a:bodyPr/>
          <a:lstStyle/>
          <a:p>
            <a:pPr algn="ctr" eaLnBrk="1" hangingPunct="1">
              <a:buFont typeface="Wingdings 2" pitchFamily="-105" charset="2"/>
              <a:buNone/>
              <a:defRPr/>
            </a:pPr>
            <a:r>
              <a:rPr sz="2800" cap="small"/>
              <a:t>Exothermic</a:t>
            </a:r>
          </a:p>
        </p:txBody>
      </p:sp>
      <p:sp>
        <p:nvSpPr>
          <p:cNvPr id="8" name="Text Placeholder 7"/>
          <p:cNvSpPr>
            <a:spLocks noGrp="1"/>
          </p:cNvSpPr>
          <p:nvPr>
            <p:ph type="body" sz="half" idx="3"/>
          </p:nvPr>
        </p:nvSpPr>
        <p:spPr>
          <a:xfrm>
            <a:off x="4791075" y="1524000"/>
            <a:ext cx="4041775" cy="731838"/>
          </a:xfrm>
          <a:ln w="9525"/>
          <a:effectLst>
            <a:outerShdw blurRad="50800" dist="25400" dir="5400000" rotWithShape="0">
              <a:srgbClr val="000000">
                <a:alpha val="34999"/>
              </a:srgbClr>
            </a:outerShdw>
          </a:effectLst>
          <a:extLst>
            <a:ext uri="{91240B29-F687-4F45-9708-019B960494DF}">
              <a14:hiddenLine xmlns:a14="http://schemas.microsoft.com/office/drawing/2010/main" w="15875" cap="rnd">
                <a:solidFill>
                  <a:srgbClr val="000000"/>
                </a:solidFill>
                <a:miter lim="800000"/>
                <a:headEnd/>
                <a:tailEnd/>
              </a14:hiddenLine>
            </a:ext>
          </a:extLst>
        </p:spPr>
        <p:txBody>
          <a:bodyPr/>
          <a:lstStyle/>
          <a:p>
            <a:pPr algn="ctr" eaLnBrk="1" hangingPunct="1">
              <a:defRPr/>
            </a:pPr>
            <a:r>
              <a:rPr lang="en-US" sz="2800" smtClean="0">
                <a:solidFill>
                  <a:srgbClr val="FFFFFF"/>
                </a:solidFill>
                <a:ea typeface="ＭＳ Ｐゴシック" panose="020B0600070205080204" pitchFamily="34" charset="-128"/>
              </a:rPr>
              <a:t>ENDOTHERMIC</a:t>
            </a:r>
          </a:p>
        </p:txBody>
      </p:sp>
      <p:sp>
        <p:nvSpPr>
          <p:cNvPr id="19460" name="Content Placeholder 6"/>
          <p:cNvSpPr>
            <a:spLocks noGrp="1"/>
          </p:cNvSpPr>
          <p:nvPr>
            <p:ph sz="quarter" idx="2"/>
          </p:nvPr>
        </p:nvSpPr>
        <p:spPr>
          <a:xfrm>
            <a:off x="301625" y="2373313"/>
            <a:ext cx="4041775" cy="3819525"/>
          </a:xfrm>
        </p:spPr>
        <p:txBody>
          <a:bodyPr/>
          <a:lstStyle/>
          <a:p>
            <a:pPr eaLnBrk="1" hangingPunct="1"/>
            <a:r>
              <a:rPr lang="en-US" sz="2200" smtClean="0">
                <a:ea typeface="ＭＳ Ｐゴシック" panose="020B0600070205080204" pitchFamily="34" charset="-128"/>
              </a:rPr>
              <a:t>A change in a chemical energy where energy/heat EXITS the chemical system</a:t>
            </a:r>
          </a:p>
          <a:p>
            <a:pPr eaLnBrk="1" hangingPunct="1"/>
            <a:r>
              <a:rPr lang="en-US" sz="2200" smtClean="0">
                <a:ea typeface="ＭＳ Ｐゴシック" panose="020B0600070205080204" pitchFamily="34" charset="-128"/>
              </a:rPr>
              <a:t>Results in a decrease in chemical potential energy</a:t>
            </a:r>
          </a:p>
        </p:txBody>
      </p:sp>
      <p:sp>
        <p:nvSpPr>
          <p:cNvPr id="19461" name="Content Placeholder 8"/>
          <p:cNvSpPr>
            <a:spLocks noGrp="1"/>
          </p:cNvSpPr>
          <p:nvPr>
            <p:ph sz="quarter" idx="4"/>
          </p:nvPr>
        </p:nvSpPr>
        <p:spPr>
          <a:xfrm>
            <a:off x="4800600" y="2373313"/>
            <a:ext cx="4038600" cy="3822700"/>
          </a:xfrm>
        </p:spPr>
        <p:txBody>
          <a:bodyPr/>
          <a:lstStyle/>
          <a:p>
            <a:pPr eaLnBrk="1" hangingPunct="1"/>
            <a:r>
              <a:rPr lang="en-US" sz="2200" smtClean="0">
                <a:ea typeface="ＭＳ Ｐゴシック" panose="020B0600070205080204" pitchFamily="34" charset="-128"/>
              </a:rPr>
              <a:t>A change in chemical energy where energy/heat ENTERS the chemical system</a:t>
            </a:r>
          </a:p>
          <a:p>
            <a:pPr eaLnBrk="1" hangingPunct="1"/>
            <a:r>
              <a:rPr lang="en-US" sz="2200" smtClean="0">
                <a:ea typeface="ＭＳ Ｐゴシック" panose="020B0600070205080204" pitchFamily="34" charset="-128"/>
              </a:rPr>
              <a:t>Results in an increase in chemical potential energy</a:t>
            </a:r>
          </a:p>
        </p:txBody>
      </p:sp>
      <p:sp>
        <p:nvSpPr>
          <p:cNvPr id="19462" name="Title 4"/>
          <p:cNvSpPr>
            <a:spLocks noGrp="1"/>
          </p:cNvSpPr>
          <p:nvPr>
            <p:ph type="title"/>
          </p:nvPr>
        </p:nvSpPr>
        <p:spPr/>
        <p:txBody>
          <a:bodyPr/>
          <a:lstStyle/>
          <a:p>
            <a:pPr eaLnBrk="1" hangingPunct="1"/>
            <a:r>
              <a:rPr lang="en-US" sz="3800" smtClean="0">
                <a:ea typeface="ＭＳ Ｐゴシック" panose="020B0600070205080204" pitchFamily="34" charset="-128"/>
              </a:rPr>
              <a:t>DO YOU REMEMBER??</a:t>
            </a:r>
          </a:p>
        </p:txBody>
      </p:sp>
      <p:pic>
        <p:nvPicPr>
          <p:cNvPr id="1946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025" y="4308475"/>
            <a:ext cx="34607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21275" y="4306888"/>
            <a:ext cx="3463925"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1368425" y="2743200"/>
            <a:ext cx="6480175" cy="1673225"/>
          </a:xfrm>
        </p:spPr>
        <p:txBody>
          <a:bodyPr>
            <a:normAutofit/>
          </a:bodyPr>
          <a:lstStyle/>
          <a:p>
            <a:pPr eaLnBrk="1" hangingPunct="1">
              <a:defRPr/>
            </a:pPr>
            <a:r>
              <a:rPr lang="en-US" cap="none" smtClean="0">
                <a:ea typeface="ＭＳ Ｐゴシック" panose="020B0600070205080204" pitchFamily="34" charset="-128"/>
              </a:rPr>
              <a:t>CHAPTER ELEVEN</a:t>
            </a:r>
          </a:p>
        </p:txBody>
      </p:sp>
      <p:sp>
        <p:nvSpPr>
          <p:cNvPr id="69635" name="Title 1"/>
          <p:cNvSpPr>
            <a:spLocks noGrp="1"/>
          </p:cNvSpPr>
          <p:nvPr>
            <p:ph type="title"/>
          </p:nvPr>
        </p:nvSpPr>
        <p:spPr>
          <a:xfrm>
            <a:off x="722313" y="533400"/>
            <a:ext cx="7772400" cy="1292225"/>
          </a:xfrm>
        </p:spPr>
        <p:txBody>
          <a:bodyPr/>
          <a:lstStyle/>
          <a:p>
            <a:pPr eaLnBrk="1" hangingPunct="1"/>
            <a:r>
              <a:rPr lang="en-US" sz="3800" u="sng" smtClean="0">
                <a:solidFill>
                  <a:srgbClr val="1B587C"/>
                </a:solidFill>
                <a:ea typeface="ＭＳ Ｐゴシック" panose="020B0600070205080204" pitchFamily="34" charset="-128"/>
              </a:rPr>
              <a:t>COMMUNICATING ENTHALPY CHANGES</a:t>
            </a:r>
          </a:p>
        </p:txBody>
      </p:sp>
      <p:pic>
        <p:nvPicPr>
          <p:cNvPr id="6963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2025" y="3517900"/>
            <a:ext cx="31210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5125" y="3517900"/>
            <a:ext cx="240347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a:spLocks noGrp="1"/>
          </p:cNvSpPr>
          <p:nvPr>
            <p:ph type="title"/>
          </p:nvPr>
        </p:nvSpPr>
        <p:spPr>
          <a:xfrm>
            <a:off x="3000375" y="990600"/>
            <a:ext cx="5867400" cy="5257800"/>
          </a:xfrm>
        </p:spPr>
        <p:txBody>
          <a:bodyPr/>
          <a:lstStyle/>
          <a:p>
            <a:pPr eaLnBrk="1" hangingPunct="1"/>
            <a:r>
              <a:rPr lang="en-US" u="sng" smtClean="0">
                <a:ea typeface="ＭＳ Ｐゴシック" panose="020B0600070205080204" pitchFamily="34" charset="-128"/>
              </a:rPr>
              <a:t>Today’s Agenda</a:t>
            </a:r>
            <a:r>
              <a:rPr lang="en-US" smtClean="0">
                <a:ea typeface="ＭＳ Ｐゴシック" panose="020B0600070205080204" pitchFamily="34" charset="-128"/>
              </a:rPr>
              <a:t>:</a:t>
            </a:r>
            <a:br>
              <a:rPr lang="en-US" smtClean="0">
                <a:ea typeface="ＭＳ Ｐゴシック" panose="020B0600070205080204" pitchFamily="34" charset="-128"/>
              </a:rPr>
            </a:br>
            <a:r>
              <a:rPr lang="en-US" smtClean="0">
                <a:ea typeface="ＭＳ Ｐゴシック" panose="020B0600070205080204" pitchFamily="34" charset="-128"/>
              </a:rPr>
              <a:t/>
            </a:r>
            <a:br>
              <a:rPr lang="en-US" smtClean="0">
                <a:ea typeface="ＭＳ Ｐゴシック" panose="020B0600070205080204" pitchFamily="34" charset="-128"/>
              </a:rPr>
            </a:br>
            <a:r>
              <a:rPr lang="en-US" b="0" smtClean="0">
                <a:ea typeface="ＭＳ Ｐゴシック" panose="020B0600070205080204" pitchFamily="34" charset="-128"/>
              </a:rPr>
              <a:t>Review homework</a:t>
            </a:r>
            <a:br>
              <a:rPr lang="en-US" b="0" smtClean="0">
                <a:ea typeface="ＭＳ Ｐゴシック" panose="020B0600070205080204" pitchFamily="34" charset="-128"/>
              </a:rPr>
            </a:br>
            <a:r>
              <a:rPr lang="en-US" b="0" smtClean="0">
                <a:latin typeface="Wingdings" panose="05000000000000000000" pitchFamily="2" charset="2"/>
                <a:ea typeface="ＭＳ Ｐゴシック" panose="020B0600070205080204" pitchFamily="34" charset="-128"/>
              </a:rPr>
              <a:t/>
            </a:r>
            <a:br>
              <a:rPr lang="en-US" b="0" smtClean="0">
                <a:latin typeface="Wingdings" panose="05000000000000000000" pitchFamily="2" charset="2"/>
                <a:ea typeface="ＭＳ Ｐゴシック" panose="020B0600070205080204" pitchFamily="34" charset="-128"/>
              </a:rPr>
            </a:br>
            <a:r>
              <a:rPr lang="en-US" b="0" smtClean="0">
                <a:ea typeface="ＭＳ Ｐゴシック" panose="020B0600070205080204" pitchFamily="34" charset="-128"/>
              </a:rPr>
              <a:t>Communicating Enthalpy PowerPoint</a:t>
            </a:r>
            <a:br>
              <a:rPr lang="en-US" b="0" smtClean="0">
                <a:ea typeface="ＭＳ Ｐゴシック" panose="020B0600070205080204" pitchFamily="34" charset="-128"/>
              </a:rPr>
            </a:br>
            <a:endParaRPr lang="en-US" sz="2200" b="0" smtClean="0">
              <a:ea typeface="ＭＳ Ｐゴシック" panose="020B0600070205080204" pitchFamily="34" charset="-128"/>
            </a:endParaRPr>
          </a:p>
        </p:txBody>
      </p:sp>
      <p:sp>
        <p:nvSpPr>
          <p:cNvPr id="71683" name="Text Placeholder 5"/>
          <p:cNvSpPr>
            <a:spLocks noGrp="1"/>
          </p:cNvSpPr>
          <p:nvPr>
            <p:ph type="body" sz="half" idx="2"/>
          </p:nvPr>
        </p:nvSpPr>
        <p:spPr/>
        <p:txBody>
          <a:bodyPr/>
          <a:lstStyle/>
          <a:p>
            <a:pPr eaLnBrk="1" hangingPunct="1"/>
            <a:r>
              <a:rPr lang="en-US" smtClean="0">
                <a:ea typeface="ＭＳ Ｐゴシック" panose="020B0600070205080204" pitchFamily="34" charset="-128"/>
              </a:rPr>
              <a:t>Curricular outcomes:</a:t>
            </a:r>
          </a:p>
          <a:p>
            <a:pPr eaLnBrk="1" hangingPunct="1"/>
            <a:r>
              <a:rPr lang="en-US" smtClean="0">
                <a:ea typeface="ＭＳ Ｐゴシック" panose="020B0600070205080204" pitchFamily="34" charset="-128"/>
              </a:rPr>
              <a:t>1.3k: Define enthalpy and molar enthalpy for chemical reactions</a:t>
            </a:r>
          </a:p>
          <a:p>
            <a:pPr eaLnBrk="1" hangingPunct="1"/>
            <a:r>
              <a:rPr lang="en-US" smtClean="0">
                <a:ea typeface="ＭＳ Ｐゴシック" panose="020B0600070205080204" pitchFamily="34" charset="-128"/>
              </a:rPr>
              <a:t>1.4k: Write balanced equations for chemical reactions that include energy changes</a:t>
            </a:r>
          </a:p>
          <a:p>
            <a:pPr eaLnBrk="1" hangingPunct="1"/>
            <a:r>
              <a:rPr lang="en-US" smtClean="0">
                <a:ea typeface="ＭＳ Ｐゴシック" panose="020B0600070205080204" pitchFamily="34" charset="-128"/>
              </a:rPr>
              <a:t>1.5k: Use and interpret ΔH notation to communicate and calculate energy changes in chemical reactions</a:t>
            </a:r>
          </a:p>
          <a:p>
            <a:pPr eaLnBrk="1" hangingPunct="1"/>
            <a:endParaRPr 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defRPr/>
            </a:pPr>
            <a:r>
              <a:rPr lang="en-US" cap="small" dirty="0" smtClean="0"/>
              <a:t>Communicating Enthalpy</a:t>
            </a:r>
          </a:p>
        </p:txBody>
      </p:sp>
      <p:sp>
        <p:nvSpPr>
          <p:cNvPr id="73731" name="Content Placeholder 3"/>
          <p:cNvSpPr txBox="1">
            <a:spLocks/>
          </p:cNvSpPr>
          <p:nvPr/>
        </p:nvSpPr>
        <p:spPr bwMode="auto">
          <a:xfrm>
            <a:off x="273050" y="1527175"/>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
        <p:nvSpPr>
          <p:cNvPr id="73732" name="Content Placeholder 3"/>
          <p:cNvSpPr txBox="1">
            <a:spLocks/>
          </p:cNvSpPr>
          <p:nvPr/>
        </p:nvSpPr>
        <p:spPr bwMode="auto">
          <a:xfrm>
            <a:off x="331788" y="1591398"/>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200"/>
              </a:spcAft>
              <a:buFont typeface="Arial" panose="020B0604020202020204" pitchFamily="34" charset="0"/>
              <a:buChar char="•"/>
            </a:pPr>
            <a:r>
              <a:rPr lang="en-US" sz="1600" u="sng" dirty="0"/>
              <a:t>We will be learning how to communicate enthalpy changes in four ways:</a:t>
            </a:r>
          </a:p>
          <a:p>
            <a:pPr defTabSz="914400" eaLnBrk="1" hangingPunct="1">
              <a:spcBef>
                <a:spcPct val="0"/>
              </a:spcBef>
              <a:spcAft>
                <a:spcPts val="1200"/>
              </a:spcAft>
              <a:buFont typeface="Georgia" panose="02040502050405020303" pitchFamily="18" charset="0"/>
              <a:buAutoNum type="arabicPeriod"/>
            </a:pPr>
            <a:r>
              <a:rPr lang="en-US" sz="1600" dirty="0"/>
              <a:t>By stating the molar enthalpy of a specific </a:t>
            </a:r>
            <a:r>
              <a:rPr lang="en-US" sz="1600" b="1" dirty="0"/>
              <a:t>reactant </a:t>
            </a:r>
            <a:r>
              <a:rPr lang="en-US" sz="1600" dirty="0"/>
              <a:t>in a reaction</a:t>
            </a:r>
          </a:p>
          <a:p>
            <a:pPr defTabSz="914400" eaLnBrk="1" hangingPunct="1">
              <a:spcBef>
                <a:spcPct val="0"/>
              </a:spcBef>
              <a:spcAft>
                <a:spcPts val="1200"/>
              </a:spcAft>
              <a:buFont typeface="Georgia" panose="02040502050405020303" pitchFamily="18" charset="0"/>
              <a:buAutoNum type="arabicPeriod"/>
            </a:pPr>
            <a:r>
              <a:rPr lang="en-US" sz="1600" dirty="0"/>
              <a:t>By stating the enthalpy change for a </a:t>
            </a:r>
            <a:r>
              <a:rPr lang="en-US" sz="1600" b="1" dirty="0"/>
              <a:t>balanced reaction equation</a:t>
            </a:r>
          </a:p>
          <a:p>
            <a:pPr defTabSz="914400" eaLnBrk="1" hangingPunct="1">
              <a:spcBef>
                <a:spcPct val="0"/>
              </a:spcBef>
              <a:spcAft>
                <a:spcPts val="1200"/>
              </a:spcAft>
              <a:buFont typeface="Georgia" panose="02040502050405020303" pitchFamily="18" charset="0"/>
              <a:buAutoNum type="arabicPeriod"/>
            </a:pPr>
            <a:r>
              <a:rPr lang="en-US" sz="1600" dirty="0"/>
              <a:t>By including an energy value as a </a:t>
            </a:r>
            <a:r>
              <a:rPr lang="en-US" sz="1600" b="1" dirty="0"/>
              <a:t>term </a:t>
            </a:r>
            <a:r>
              <a:rPr lang="en-US" sz="1600" dirty="0"/>
              <a:t>in a balanced reaction equation</a:t>
            </a:r>
          </a:p>
          <a:p>
            <a:pPr defTabSz="914400" eaLnBrk="1" hangingPunct="1">
              <a:spcBef>
                <a:spcPct val="0"/>
              </a:spcBef>
              <a:spcAft>
                <a:spcPts val="1200"/>
              </a:spcAft>
              <a:buFont typeface="Georgia" panose="02040502050405020303" pitchFamily="18" charset="0"/>
              <a:buAutoNum type="arabicPeriod"/>
            </a:pPr>
            <a:r>
              <a:rPr lang="en-US" sz="1600" dirty="0"/>
              <a:t>By drawing a </a:t>
            </a:r>
            <a:r>
              <a:rPr lang="en-US" sz="1600" b="1" dirty="0"/>
              <a:t>chemical potential energy diagram</a:t>
            </a:r>
          </a:p>
          <a:p>
            <a:pPr defTabSz="914400" eaLnBrk="1" hangingPunct="1">
              <a:spcBef>
                <a:spcPct val="0"/>
              </a:spcBef>
              <a:spcAft>
                <a:spcPts val="1800"/>
              </a:spcAft>
              <a:buFont typeface="Arial" panose="020B0604020202020204" pitchFamily="34" charset="0"/>
              <a:buChar char="•"/>
            </a:pPr>
            <a:endParaRPr lang="en-US" sz="1800" dirty="0"/>
          </a:p>
          <a:p>
            <a:pPr defTabSz="914400" eaLnBrk="1" hangingPunct="1">
              <a:spcBef>
                <a:spcPct val="0"/>
              </a:spcBef>
              <a:spcAft>
                <a:spcPts val="1800"/>
              </a:spcAft>
              <a:buFont typeface="Arial" panose="020B0604020202020204" pitchFamily="34" charset="0"/>
              <a:buChar char="•"/>
            </a:pPr>
            <a:endParaRPr lang="en-US" sz="1800" dirty="0"/>
          </a:p>
          <a:p>
            <a:pPr defTabSz="914400" eaLnBrk="1" hangingPunct="1">
              <a:spcBef>
                <a:spcPct val="0"/>
              </a:spcBef>
              <a:spcAft>
                <a:spcPts val="1800"/>
              </a:spcAft>
              <a:buFont typeface="Arial" panose="020B0604020202020204" pitchFamily="34" charset="0"/>
              <a:buChar char="•"/>
            </a:pPr>
            <a:endParaRPr lang="en-US" sz="1800" dirty="0"/>
          </a:p>
          <a:p>
            <a:pPr lvl="1" defTabSz="914400" eaLnBrk="1" hangingPunct="1">
              <a:spcBef>
                <a:spcPct val="0"/>
              </a:spcBef>
              <a:spcAft>
                <a:spcPts val="1800"/>
              </a:spcAft>
              <a:buClr>
                <a:schemeClr val="accent1"/>
              </a:buClr>
              <a:buSzPct val="85000"/>
              <a:buFontTx/>
              <a:buNone/>
            </a:pPr>
            <a:endParaRPr lang="en-US" sz="1800" dirty="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dirty="0"/>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dirty="0">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dirty="0">
              <a:solidFill>
                <a:schemeClr val="tx1"/>
              </a:solidFill>
            </a:endParaRPr>
          </a:p>
        </p:txBody>
      </p:sp>
      <p:pic>
        <p:nvPicPr>
          <p:cNvPr id="73733" name="Picture 5"/>
          <p:cNvPicPr>
            <a:picLocks noChangeAspect="1"/>
          </p:cNvPicPr>
          <p:nvPr/>
        </p:nvPicPr>
        <p:blipFill>
          <a:blip r:embed="rId3">
            <a:extLst>
              <a:ext uri="{28A0092B-C50C-407E-A947-70E740481C1C}">
                <a14:useLocalDpi xmlns:a14="http://schemas.microsoft.com/office/drawing/2010/main" val="0"/>
              </a:ext>
            </a:extLst>
          </a:blip>
          <a:srcRect t="26158"/>
          <a:stretch>
            <a:fillRect/>
          </a:stretch>
        </p:blipFill>
        <p:spPr bwMode="auto">
          <a:xfrm>
            <a:off x="1258888" y="3684588"/>
            <a:ext cx="6567487"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ea typeface="ＭＳ Ｐゴシック" panose="020B0600070205080204" pitchFamily="34" charset="-128"/>
              </a:rPr>
              <a:t>COMMUNICATING ENTHALPY #1</a:t>
            </a:r>
          </a:p>
        </p:txBody>
      </p:sp>
      <p:sp>
        <p:nvSpPr>
          <p:cNvPr id="75779" name="Content Placeholder 3"/>
          <p:cNvSpPr txBox="1">
            <a:spLocks/>
          </p:cNvSpPr>
          <p:nvPr/>
        </p:nvSpPr>
        <p:spPr bwMode="auto">
          <a:xfrm>
            <a:off x="152400" y="1563688"/>
            <a:ext cx="87423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600"/>
              </a:spcAft>
              <a:buFont typeface="Georgia" panose="02040502050405020303" pitchFamily="18" charset="0"/>
              <a:buAutoNum type="arabicPeriod"/>
            </a:pPr>
            <a:r>
              <a:rPr lang="en-US" sz="1800"/>
              <a:t>By stating the molar enthalpy of a specific </a:t>
            </a:r>
            <a:r>
              <a:rPr lang="en-US" sz="1800" b="1"/>
              <a:t>reactant </a:t>
            </a:r>
            <a:r>
              <a:rPr lang="en-US" sz="1800"/>
              <a:t>in a reaction</a:t>
            </a:r>
          </a:p>
          <a:p>
            <a:pPr defTabSz="914400" eaLnBrk="1" hangingPunct="1">
              <a:spcBef>
                <a:spcPct val="0"/>
              </a:spcBef>
              <a:spcAft>
                <a:spcPts val="600"/>
              </a:spcAft>
              <a:buFont typeface="Georgia" panose="02040502050405020303" pitchFamily="18" charset="0"/>
              <a:buAutoNum type="arabicPeriod"/>
            </a:pPr>
            <a:endParaRPr lang="en-US" sz="600"/>
          </a:p>
          <a:p>
            <a:pPr defTabSz="914400" eaLnBrk="1" hangingPunct="1">
              <a:spcBef>
                <a:spcPct val="0"/>
              </a:spcBef>
              <a:spcAft>
                <a:spcPts val="600"/>
              </a:spcAft>
              <a:buFont typeface="Arial" panose="020B0604020202020204" pitchFamily="34" charset="0"/>
              <a:buChar char="•"/>
            </a:pPr>
            <a:r>
              <a:rPr lang="en-US" sz="1500" u="sng"/>
              <a:t>Why do we use standard conditions in chemistry (i.e. SATP)?</a:t>
            </a:r>
          </a:p>
          <a:p>
            <a:pPr defTabSz="914400" eaLnBrk="1" hangingPunct="1">
              <a:spcBef>
                <a:spcPct val="0"/>
              </a:spcBef>
              <a:spcAft>
                <a:spcPts val="600"/>
              </a:spcAft>
              <a:buFontTx/>
              <a:buNone/>
            </a:pPr>
            <a:r>
              <a:rPr lang="en-US" sz="1500"/>
              <a:t>	</a:t>
            </a:r>
            <a:r>
              <a:rPr lang="en-US" sz="1500" i="1"/>
              <a:t>We use a standard set of conditions so that scientists can create tables of precise, standard values and can compare other values easily</a:t>
            </a:r>
          </a:p>
          <a:p>
            <a:pPr defTabSz="914400" eaLnBrk="1" hangingPunct="1">
              <a:spcBef>
                <a:spcPct val="0"/>
              </a:spcBef>
              <a:spcAft>
                <a:spcPts val="600"/>
              </a:spcAft>
              <a:buFontTx/>
              <a:buNone/>
            </a:pPr>
            <a:endParaRPr lang="en-US" sz="400" i="1"/>
          </a:p>
          <a:p>
            <a:pPr defTabSz="914400" eaLnBrk="1" hangingPunct="1">
              <a:spcBef>
                <a:spcPct val="0"/>
              </a:spcBef>
              <a:spcAft>
                <a:spcPts val="600"/>
              </a:spcAft>
              <a:buFont typeface="Arial" panose="020B0604020202020204" pitchFamily="34" charset="0"/>
              <a:buChar char="•"/>
            </a:pPr>
            <a:r>
              <a:rPr lang="en-US" sz="1500" u="sng"/>
              <a:t>Do we have standard conditions for enthalpy??</a:t>
            </a:r>
          </a:p>
          <a:p>
            <a:pPr defTabSz="914400" eaLnBrk="1" hangingPunct="1">
              <a:spcBef>
                <a:spcPct val="0"/>
              </a:spcBef>
              <a:spcAft>
                <a:spcPts val="600"/>
              </a:spcAft>
              <a:buFontTx/>
              <a:buNone/>
            </a:pPr>
            <a:r>
              <a:rPr lang="en-US" sz="1500"/>
              <a:t>	 Yes, we will be using SATP (but liquid and solid compounds must only have the same initial and final temperature – most often 25°C)</a:t>
            </a:r>
          </a:p>
          <a:p>
            <a:pPr defTabSz="914400" eaLnBrk="1" hangingPunct="1">
              <a:spcBef>
                <a:spcPct val="0"/>
              </a:spcBef>
              <a:spcAft>
                <a:spcPts val="600"/>
              </a:spcAft>
              <a:buFontTx/>
              <a:buNone/>
            </a:pPr>
            <a:endParaRPr lang="en-US" sz="400"/>
          </a:p>
          <a:p>
            <a:pPr defTabSz="914400" eaLnBrk="1" hangingPunct="1">
              <a:spcBef>
                <a:spcPct val="0"/>
              </a:spcBef>
              <a:spcAft>
                <a:spcPts val="600"/>
              </a:spcAft>
              <a:buFont typeface="Arial" panose="020B0604020202020204" pitchFamily="34" charset="0"/>
              <a:buChar char="•"/>
            </a:pPr>
            <a:r>
              <a:rPr lang="en-US" sz="1500" u="sng"/>
              <a:t>How do we communicate that standard conditions are used for reactants and products?</a:t>
            </a:r>
          </a:p>
          <a:p>
            <a:pPr defTabSz="914400" eaLnBrk="1" hangingPunct="1">
              <a:spcBef>
                <a:spcPct val="0"/>
              </a:spcBef>
              <a:spcAft>
                <a:spcPts val="600"/>
              </a:spcAft>
              <a:buFontTx/>
              <a:buNone/>
            </a:pPr>
            <a:r>
              <a:rPr lang="en-US" sz="1500"/>
              <a:t>	With a ° superscript, such as </a:t>
            </a:r>
            <a:r>
              <a:rPr lang="en-US" sz="1500">
                <a:latin typeface="Lucida Grande" pitchFamily="-110" charset="0"/>
              </a:rPr>
              <a:t>Δ</a:t>
            </a:r>
            <a:r>
              <a:rPr lang="en-US" sz="1500" baseline="-25000"/>
              <a:t>f</a:t>
            </a:r>
            <a:r>
              <a:rPr lang="en-US" sz="1500"/>
              <a:t>H</a:t>
            </a:r>
            <a:r>
              <a:rPr lang="en-US" sz="1500" baseline="-25000"/>
              <a:t>m</a:t>
            </a:r>
            <a:r>
              <a:rPr lang="en-US" sz="1500"/>
              <a:t>° or </a:t>
            </a:r>
            <a:r>
              <a:rPr lang="en-US" sz="1500">
                <a:latin typeface="Lucida Grande" pitchFamily="-110" charset="0"/>
              </a:rPr>
              <a:t>Δ</a:t>
            </a:r>
            <a:r>
              <a:rPr lang="en-US" sz="1500" baseline="-25000"/>
              <a:t>c</a:t>
            </a:r>
            <a:r>
              <a:rPr lang="en-US" sz="1500"/>
              <a:t>H</a:t>
            </a:r>
            <a:r>
              <a:rPr lang="en-US" sz="1500" baseline="-25000"/>
              <a:t>m</a:t>
            </a:r>
            <a:r>
              <a:rPr lang="en-US" sz="1500"/>
              <a:t>°   (See data booklet pg. 4 and 5)</a:t>
            </a:r>
          </a:p>
          <a:p>
            <a:pPr defTabSz="914400" eaLnBrk="1" hangingPunct="1">
              <a:spcBef>
                <a:spcPct val="0"/>
              </a:spcBef>
              <a:spcAft>
                <a:spcPts val="600"/>
              </a:spcAft>
              <a:buFontTx/>
              <a:buNone/>
            </a:pPr>
            <a:r>
              <a:rPr lang="en-US" sz="1500"/>
              <a:t>	*For well-known reactions such as formation and combustion, no chemical equation is necessary, since they refer to specific reactions with the </a:t>
            </a:r>
            <a:r>
              <a:rPr lang="en-US" sz="1500">
                <a:latin typeface="Lucida Grande" pitchFamily="-110" charset="0"/>
              </a:rPr>
              <a:t>Δ</a:t>
            </a:r>
            <a:r>
              <a:rPr lang="en-US" sz="1500" baseline="-25000"/>
              <a:t>f</a:t>
            </a:r>
            <a:r>
              <a:rPr lang="en-US" sz="1500"/>
              <a:t>  or </a:t>
            </a:r>
            <a:r>
              <a:rPr lang="en-US" sz="1500">
                <a:latin typeface="Lucida Grande" pitchFamily="-110" charset="0"/>
              </a:rPr>
              <a:t>Δ</a:t>
            </a:r>
            <a:r>
              <a:rPr lang="en-US" sz="1500" baseline="-25000"/>
              <a:t>m</a:t>
            </a:r>
          </a:p>
          <a:p>
            <a:pPr defTabSz="914400" eaLnBrk="1" hangingPunct="1">
              <a:spcBef>
                <a:spcPct val="0"/>
              </a:spcBef>
              <a:spcAft>
                <a:spcPts val="600"/>
              </a:spcAft>
              <a:buFontTx/>
              <a:buNone/>
            </a:pPr>
            <a:r>
              <a:rPr lang="en-US" sz="1500"/>
              <a:t>          ** Would the sign for </a:t>
            </a:r>
            <a:r>
              <a:rPr lang="en-US" sz="1500">
                <a:latin typeface="Lucida Grande" pitchFamily="-110" charset="0"/>
              </a:rPr>
              <a:t>Δ</a:t>
            </a:r>
            <a:r>
              <a:rPr lang="en-US" sz="1500" baseline="-25000"/>
              <a:t>f</a:t>
            </a:r>
            <a:r>
              <a:rPr lang="en-US" sz="1500"/>
              <a:t>H</a:t>
            </a:r>
            <a:r>
              <a:rPr lang="en-US" sz="1500" baseline="-25000"/>
              <a:t>m</a:t>
            </a:r>
            <a:r>
              <a:rPr lang="en-US" sz="1500"/>
              <a:t>°  be the opposite of the sign for </a:t>
            </a:r>
            <a:r>
              <a:rPr lang="en-US" sz="1500">
                <a:latin typeface="Lucida Grande" pitchFamily="-110" charset="0"/>
              </a:rPr>
              <a:t>Δ</a:t>
            </a:r>
            <a:r>
              <a:rPr lang="en-US" sz="1500" baseline="-25000"/>
              <a:t>d</a:t>
            </a:r>
            <a:r>
              <a:rPr lang="en-US" sz="1500"/>
              <a:t>H</a:t>
            </a:r>
            <a:r>
              <a:rPr lang="en-US" sz="1500" baseline="-25000"/>
              <a:t>m</a:t>
            </a:r>
            <a:r>
              <a:rPr lang="en-US" sz="1500"/>
              <a:t>°  (decomposition)?  </a:t>
            </a:r>
            <a:r>
              <a:rPr lang="en-US" sz="1500" b="1"/>
              <a:t>YES!</a:t>
            </a:r>
            <a:endParaRPr lang="en-US" sz="1500" b="1" baseline="-25000"/>
          </a:p>
          <a:p>
            <a:pPr defTabSz="914400" eaLnBrk="1" hangingPunct="1">
              <a:spcBef>
                <a:spcPct val="0"/>
              </a:spcBef>
              <a:spcAft>
                <a:spcPts val="600"/>
              </a:spcAft>
              <a:buFontTx/>
              <a:buNone/>
            </a:pPr>
            <a:r>
              <a:rPr lang="en-US" sz="1500" baseline="-25000"/>
              <a:t>	</a:t>
            </a:r>
            <a:r>
              <a:rPr lang="en-US" sz="1500"/>
              <a:t>*For equations that are not well known or obvious, then the chemical equation must be stated along with the molar enthalpy</a:t>
            </a:r>
            <a:r>
              <a:rPr lang="en-US" sz="1500" baseline="-25000"/>
              <a:t>.</a:t>
            </a:r>
            <a:endParaRPr lang="en-US" sz="1500"/>
          </a:p>
          <a:p>
            <a:pPr defTabSz="914400" eaLnBrk="1" hangingPunct="1">
              <a:spcBef>
                <a:spcPct val="0"/>
              </a:spcBef>
              <a:spcAft>
                <a:spcPts val="600"/>
              </a:spcAft>
              <a:buFontTx/>
              <a:buNone/>
            </a:pPr>
            <a:endParaRPr lang="en-US" sz="1500"/>
          </a:p>
          <a:p>
            <a:pPr defTabSz="914400" eaLnBrk="1" hangingPunct="1">
              <a:spcBef>
                <a:spcPct val="0"/>
              </a:spcBef>
              <a:spcAft>
                <a:spcPts val="600"/>
              </a:spcAft>
              <a:buFontTx/>
              <a:buNone/>
            </a:pPr>
            <a:r>
              <a:rPr lang="en-US" sz="1600"/>
              <a:t>	</a:t>
            </a:r>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ea typeface="ＭＳ Ｐゴシック" panose="020B0600070205080204" pitchFamily="34" charset="-128"/>
              </a:rPr>
              <a:t>COMMUNICATING ENTHALPY #1</a:t>
            </a:r>
          </a:p>
        </p:txBody>
      </p:sp>
      <p:sp>
        <p:nvSpPr>
          <p:cNvPr id="77827" name="Content Placeholder 3"/>
          <p:cNvSpPr txBox="1">
            <a:spLocks/>
          </p:cNvSpPr>
          <p:nvPr/>
        </p:nvSpPr>
        <p:spPr bwMode="auto">
          <a:xfrm>
            <a:off x="152400" y="1563688"/>
            <a:ext cx="87423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600"/>
              </a:spcAft>
              <a:buFont typeface="Georgia" panose="02040502050405020303" pitchFamily="18" charset="0"/>
              <a:buAutoNum type="arabicPeriod"/>
            </a:pPr>
            <a:r>
              <a:rPr lang="en-US" sz="1800"/>
              <a:t>By stating the molar enthalpy of a specific </a:t>
            </a:r>
            <a:r>
              <a:rPr lang="en-US" sz="1800" b="1"/>
              <a:t>reactant </a:t>
            </a:r>
            <a:r>
              <a:rPr lang="en-US" sz="1800"/>
              <a:t>in a reaction</a:t>
            </a:r>
          </a:p>
          <a:p>
            <a:pPr defTabSz="914400" eaLnBrk="1" hangingPunct="1">
              <a:spcBef>
                <a:spcPct val="0"/>
              </a:spcBef>
              <a:spcAft>
                <a:spcPts val="600"/>
              </a:spcAft>
              <a:buFont typeface="Georgia" panose="02040502050405020303" pitchFamily="18" charset="0"/>
              <a:buAutoNum type="arabicPeriod"/>
            </a:pPr>
            <a:endParaRPr lang="en-US" sz="1800"/>
          </a:p>
          <a:p>
            <a:pPr defTabSz="914400" eaLnBrk="1" hangingPunct="1">
              <a:spcBef>
                <a:spcPct val="0"/>
              </a:spcBef>
              <a:spcAft>
                <a:spcPts val="600"/>
              </a:spcAft>
              <a:buFontTx/>
              <a:buNone/>
            </a:pPr>
            <a:r>
              <a:rPr lang="en-US" sz="1600" u="sng"/>
              <a:t>Example #1: </a:t>
            </a:r>
          </a:p>
          <a:p>
            <a:pPr defTabSz="914400" eaLnBrk="1" hangingPunct="1">
              <a:spcBef>
                <a:spcPct val="0"/>
              </a:spcBef>
              <a:spcAft>
                <a:spcPts val="600"/>
              </a:spcAft>
              <a:buFontTx/>
              <a:buNone/>
            </a:pPr>
            <a:endParaRPr lang="en-US" sz="1600"/>
          </a:p>
          <a:p>
            <a:pPr defTabSz="914400" eaLnBrk="1" hangingPunct="1">
              <a:spcBef>
                <a:spcPct val="0"/>
              </a:spcBef>
              <a:spcAft>
                <a:spcPts val="600"/>
              </a:spcAft>
              <a:buFont typeface="Arial" panose="020B0604020202020204" pitchFamily="34" charset="0"/>
              <a:buChar char="•"/>
            </a:pPr>
            <a:r>
              <a:rPr lang="en-US" sz="1400"/>
              <a:t>This means that the complete combustion of 1 mol of methanol 		            releases 725.9 kJ of energy according to the following balanced equation</a:t>
            </a:r>
          </a:p>
          <a:p>
            <a:pPr defTabSz="914400" eaLnBrk="1" hangingPunct="1">
              <a:spcBef>
                <a:spcPct val="0"/>
              </a:spcBef>
              <a:spcAft>
                <a:spcPts val="600"/>
              </a:spcAft>
              <a:buFontTx/>
              <a:buNone/>
            </a:pPr>
            <a:endParaRPr lang="en-US" sz="1400"/>
          </a:p>
          <a:p>
            <a:pPr defTabSz="914400" eaLnBrk="1" hangingPunct="1">
              <a:spcBef>
                <a:spcPct val="0"/>
              </a:spcBef>
              <a:spcAft>
                <a:spcPts val="600"/>
              </a:spcAft>
              <a:buFontTx/>
              <a:buNone/>
            </a:pPr>
            <a:endParaRPr lang="en-US" sz="1400"/>
          </a:p>
          <a:p>
            <a:pPr defTabSz="914400" eaLnBrk="1" hangingPunct="1">
              <a:spcBef>
                <a:spcPct val="0"/>
              </a:spcBef>
              <a:spcAft>
                <a:spcPts val="600"/>
              </a:spcAft>
              <a:buFontTx/>
              <a:buNone/>
            </a:pPr>
            <a:endParaRPr lang="en-US" sz="1400"/>
          </a:p>
          <a:p>
            <a:pPr defTabSz="914400" eaLnBrk="1" hangingPunct="1">
              <a:spcBef>
                <a:spcPct val="0"/>
              </a:spcBef>
              <a:spcAft>
                <a:spcPts val="600"/>
              </a:spcAft>
              <a:buFontTx/>
              <a:buNone/>
            </a:pPr>
            <a:r>
              <a:rPr lang="en-US" sz="1600" u="sng"/>
              <a:t>Example #2: </a:t>
            </a:r>
          </a:p>
          <a:p>
            <a:pPr defTabSz="914400" eaLnBrk="1" hangingPunct="1">
              <a:spcBef>
                <a:spcPct val="0"/>
              </a:spcBef>
              <a:spcAft>
                <a:spcPts val="600"/>
              </a:spcAft>
              <a:buFontTx/>
              <a:buNone/>
            </a:pPr>
            <a:endParaRPr lang="en-US" sz="1600"/>
          </a:p>
          <a:p>
            <a:pPr defTabSz="914400" eaLnBrk="1" hangingPunct="1">
              <a:spcBef>
                <a:spcPct val="0"/>
              </a:spcBef>
              <a:spcAft>
                <a:spcPts val="600"/>
              </a:spcAft>
              <a:buFont typeface="Arial" panose="020B0604020202020204" pitchFamily="34" charset="0"/>
              <a:buChar char="•"/>
            </a:pPr>
            <a:r>
              <a:rPr lang="en-US" sz="1400"/>
              <a:t>This does not specify a reaction, so a chemical equation must be stated along with the molar enthalpy. </a:t>
            </a:r>
          </a:p>
          <a:p>
            <a:pPr defTabSz="914400" eaLnBrk="1" hangingPunct="1">
              <a:spcBef>
                <a:spcPct val="0"/>
              </a:spcBef>
              <a:spcAft>
                <a:spcPts val="600"/>
              </a:spcAft>
              <a:buFont typeface="Arial" panose="020B0604020202020204" pitchFamily="34" charset="0"/>
              <a:buChar char="•"/>
            </a:pPr>
            <a:r>
              <a:rPr lang="en-US" sz="1400"/>
              <a:t>This is not a formation reaction, since not all of the reactants are elements, so this could not have been communicated with </a:t>
            </a:r>
            <a:r>
              <a:rPr lang="en-US" sz="1400">
                <a:latin typeface="Lucida Grande" pitchFamily="-110" charset="0"/>
              </a:rPr>
              <a:t>Δ</a:t>
            </a:r>
            <a:r>
              <a:rPr lang="en-US" sz="1400" baseline="-25000"/>
              <a:t>f</a:t>
            </a:r>
          </a:p>
          <a:p>
            <a:pPr defTabSz="914400" eaLnBrk="1" hangingPunct="1">
              <a:spcBef>
                <a:spcPct val="0"/>
              </a:spcBef>
              <a:spcAft>
                <a:spcPts val="600"/>
              </a:spcAft>
              <a:buFontTx/>
              <a:buNone/>
            </a:pPr>
            <a:endParaRPr lang="en-US" sz="1400"/>
          </a:p>
          <a:p>
            <a:pPr defTabSz="914400" eaLnBrk="1" hangingPunct="1">
              <a:spcBef>
                <a:spcPct val="0"/>
              </a:spcBef>
              <a:spcAft>
                <a:spcPts val="600"/>
              </a:spcAft>
              <a:buFontTx/>
              <a:buNone/>
            </a:pPr>
            <a:endParaRPr lang="en-US" sz="1500"/>
          </a:p>
          <a:p>
            <a:pPr defTabSz="914400" eaLnBrk="1" hangingPunct="1">
              <a:spcBef>
                <a:spcPct val="0"/>
              </a:spcBef>
              <a:spcAft>
                <a:spcPts val="600"/>
              </a:spcAft>
              <a:buFontTx/>
              <a:buNone/>
            </a:pPr>
            <a:r>
              <a:rPr lang="en-US" sz="1600"/>
              <a:t>	</a:t>
            </a:r>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pic>
        <p:nvPicPr>
          <p:cNvPr id="7782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7800" y="2012950"/>
            <a:ext cx="2308225" cy="25130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7782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4975" y="2219325"/>
            <a:ext cx="23383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82725" y="3538538"/>
            <a:ext cx="39036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81188" y="4314825"/>
            <a:ext cx="17208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2"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00463" y="4260850"/>
            <a:ext cx="2782887"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ea typeface="ＭＳ Ｐゴシック" panose="020B0600070205080204" pitchFamily="34" charset="-128"/>
              </a:rPr>
              <a:t>COMMUNICATING ENTHALPY #2</a:t>
            </a:r>
          </a:p>
        </p:txBody>
      </p:sp>
      <p:sp>
        <p:nvSpPr>
          <p:cNvPr id="79875" name="Content Placeholder 3"/>
          <p:cNvSpPr txBox="1">
            <a:spLocks/>
          </p:cNvSpPr>
          <p:nvPr/>
        </p:nvSpPr>
        <p:spPr bwMode="auto">
          <a:xfrm>
            <a:off x="152400" y="1563688"/>
            <a:ext cx="87423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600"/>
              </a:spcAft>
              <a:buFont typeface="Georgia" panose="02040502050405020303" pitchFamily="18" charset="0"/>
              <a:buAutoNum type="arabicPeriod" startAt="2"/>
            </a:pPr>
            <a:r>
              <a:rPr lang="en-US" sz="1800" dirty="0"/>
              <a:t>By stating the </a:t>
            </a:r>
            <a:r>
              <a:rPr lang="en-US" sz="1800" b="1" dirty="0"/>
              <a:t>enthalpy change</a:t>
            </a:r>
            <a:r>
              <a:rPr lang="en-US" sz="1800" dirty="0"/>
              <a:t> beside a </a:t>
            </a:r>
            <a:r>
              <a:rPr lang="en-US" sz="1800" b="1" dirty="0"/>
              <a:t>balanced reaction equation</a:t>
            </a:r>
          </a:p>
          <a:p>
            <a:pPr defTabSz="914400" eaLnBrk="1" hangingPunct="1">
              <a:spcBef>
                <a:spcPct val="0"/>
              </a:spcBef>
              <a:spcAft>
                <a:spcPts val="600"/>
              </a:spcAft>
              <a:buFont typeface="Georgia" panose="02040502050405020303" pitchFamily="18" charset="0"/>
              <a:buAutoNum type="arabicPeriod" startAt="2"/>
            </a:pPr>
            <a:endParaRPr lang="en-US" sz="400" b="1" dirty="0"/>
          </a:p>
          <a:p>
            <a:pPr defTabSz="914400" eaLnBrk="1" hangingPunct="1">
              <a:spcBef>
                <a:spcPct val="0"/>
              </a:spcBef>
              <a:spcAft>
                <a:spcPts val="600"/>
              </a:spcAft>
              <a:buFont typeface="Arial" panose="020B0604020202020204" pitchFamily="34" charset="0"/>
              <a:buChar char="•"/>
            </a:pPr>
            <a:r>
              <a:rPr lang="en-US" sz="1600" u="sng" dirty="0"/>
              <a:t>Do we know how to calculate enthalpy change??</a:t>
            </a:r>
          </a:p>
          <a:p>
            <a:pPr defTabSz="914400" eaLnBrk="1" hangingPunct="1">
              <a:spcBef>
                <a:spcPct val="0"/>
              </a:spcBef>
              <a:spcAft>
                <a:spcPts val="600"/>
              </a:spcAft>
              <a:buFont typeface="Arial" panose="020B0604020202020204" pitchFamily="34" charset="0"/>
              <a:buChar char="•"/>
            </a:pPr>
            <a:r>
              <a:rPr lang="en-US" sz="1400" dirty="0"/>
              <a:t>The enthalpy change for a reaction can be determined by </a:t>
            </a:r>
            <a:r>
              <a:rPr lang="en-US" sz="1400" u="sng" dirty="0"/>
              <a:t>multiplying </a:t>
            </a:r>
            <a:r>
              <a:rPr lang="en-US" sz="1400" dirty="0"/>
              <a:t>the chemical amount (from the coefficient in the equation) by the molar enthalpy of reaction (for a specific chemical)</a:t>
            </a:r>
          </a:p>
          <a:p>
            <a:pPr defTabSz="914400" eaLnBrk="1" hangingPunct="1">
              <a:spcBef>
                <a:spcPct val="0"/>
              </a:spcBef>
              <a:spcAft>
                <a:spcPts val="600"/>
              </a:spcAft>
              <a:buFontTx/>
              <a:buNone/>
            </a:pPr>
            <a:endParaRPr lang="en-US" sz="1400" dirty="0"/>
          </a:p>
          <a:p>
            <a:pPr defTabSz="914400" eaLnBrk="1" hangingPunct="1">
              <a:spcBef>
                <a:spcPct val="0"/>
              </a:spcBef>
              <a:spcAft>
                <a:spcPts val="600"/>
              </a:spcAft>
              <a:buFontTx/>
              <a:buNone/>
            </a:pPr>
            <a:r>
              <a:rPr lang="en-US" sz="1300" b="1" dirty="0"/>
              <a:t>Example</a:t>
            </a:r>
            <a:r>
              <a:rPr lang="en-US" sz="1300" dirty="0"/>
              <a:t>: Sulfur dioxide and oxygen react to form sulfur trioxide.  The standard molar enthalpy of combustion of sulfur dioxide, in this reaction, is -98.9 kJ/mol.  What is the enthalpy change for this reaction? </a:t>
            </a:r>
          </a:p>
          <a:p>
            <a:pPr defTabSz="914400" eaLnBrk="1" hangingPunct="1">
              <a:spcBef>
                <a:spcPct val="0"/>
              </a:spcBef>
              <a:spcAft>
                <a:spcPts val="600"/>
              </a:spcAft>
              <a:buFontTx/>
              <a:buNone/>
            </a:pPr>
            <a:endParaRPr lang="en-US" sz="1300" dirty="0"/>
          </a:p>
          <a:p>
            <a:pPr defTabSz="914400" eaLnBrk="1" hangingPunct="1">
              <a:spcBef>
                <a:spcPct val="0"/>
              </a:spcBef>
              <a:spcAft>
                <a:spcPts val="1800"/>
              </a:spcAft>
              <a:buFontTx/>
              <a:buAutoNum type="arabicParenR"/>
            </a:pPr>
            <a:r>
              <a:rPr lang="en-US" sz="1300" dirty="0"/>
              <a:t>Start with a balanced chemical equation.</a:t>
            </a:r>
          </a:p>
          <a:p>
            <a:pPr defTabSz="914400" eaLnBrk="1" hangingPunct="1">
              <a:spcBef>
                <a:spcPct val="0"/>
              </a:spcBef>
              <a:spcAft>
                <a:spcPts val="1800"/>
              </a:spcAft>
              <a:buFontTx/>
              <a:buAutoNum type="arabicParenR"/>
            </a:pPr>
            <a:r>
              <a:rPr lang="en-US" sz="1300" dirty="0"/>
              <a:t>Then determine the chemical amount </a:t>
            </a:r>
            <a:r>
              <a:rPr lang="en-US" sz="1300" dirty="0" smtClean="0"/>
              <a:t>from </a:t>
            </a:r>
            <a:r>
              <a:rPr lang="en-US" sz="1300" dirty="0"/>
              <a:t>the equation  </a:t>
            </a:r>
            <a:r>
              <a:rPr lang="en-US" sz="1000" i="1" dirty="0" smtClean="0"/>
              <a:t>(this is an exact #, don’t use for sig digs)</a:t>
            </a:r>
          </a:p>
          <a:p>
            <a:pPr defTabSz="914400" eaLnBrk="1" hangingPunct="1">
              <a:spcBef>
                <a:spcPct val="0"/>
              </a:spcBef>
              <a:spcAft>
                <a:spcPts val="1800"/>
              </a:spcAft>
              <a:buFontTx/>
              <a:buAutoNum type="arabicParenR"/>
            </a:pPr>
            <a:r>
              <a:rPr lang="en-US" sz="1300" dirty="0" smtClean="0"/>
              <a:t>Then use		 to determine the enthalpy change for the whole reaction.</a:t>
            </a:r>
          </a:p>
          <a:p>
            <a:pPr defTabSz="914400" eaLnBrk="1" hangingPunct="1">
              <a:spcBef>
                <a:spcPct val="0"/>
              </a:spcBef>
              <a:spcAft>
                <a:spcPts val="1800"/>
              </a:spcAft>
              <a:buFontTx/>
              <a:buAutoNum type="arabicParenR"/>
            </a:pPr>
            <a:r>
              <a:rPr lang="en-US" sz="1300" dirty="0" smtClean="0"/>
              <a:t>Then </a:t>
            </a:r>
            <a:r>
              <a:rPr lang="en-US" sz="1300" dirty="0"/>
              <a:t>report the enthalpy change by writing it next to the balanced equation. </a:t>
            </a:r>
          </a:p>
          <a:p>
            <a:pPr defTabSz="914400" eaLnBrk="1" hangingPunct="1">
              <a:spcBef>
                <a:spcPct val="0"/>
              </a:spcBef>
              <a:spcAft>
                <a:spcPts val="600"/>
              </a:spcAft>
              <a:buFontTx/>
              <a:buNone/>
            </a:pPr>
            <a:endParaRPr lang="en-US" sz="1400" dirty="0"/>
          </a:p>
          <a:p>
            <a:pPr defTabSz="914400" eaLnBrk="1" hangingPunct="1">
              <a:spcBef>
                <a:spcPct val="0"/>
              </a:spcBef>
              <a:spcAft>
                <a:spcPts val="600"/>
              </a:spcAft>
              <a:buFontTx/>
              <a:buNone/>
            </a:pPr>
            <a:endParaRPr lang="en-US" sz="1400" dirty="0"/>
          </a:p>
          <a:p>
            <a:pPr defTabSz="914400" eaLnBrk="1" hangingPunct="1">
              <a:spcBef>
                <a:spcPct val="0"/>
              </a:spcBef>
              <a:spcAft>
                <a:spcPts val="600"/>
              </a:spcAft>
              <a:buFont typeface="Arial" panose="020B0604020202020204" pitchFamily="34" charset="0"/>
              <a:buChar char="•"/>
            </a:pPr>
            <a:endParaRPr lang="en-US" sz="1800" b="1" dirty="0"/>
          </a:p>
          <a:p>
            <a:pPr defTabSz="914400" eaLnBrk="1" hangingPunct="1">
              <a:spcBef>
                <a:spcPct val="0"/>
              </a:spcBef>
              <a:spcAft>
                <a:spcPts val="600"/>
              </a:spcAft>
              <a:buFont typeface="Georgia" panose="02040502050405020303" pitchFamily="18" charset="0"/>
              <a:buAutoNum type="arabicPeriod" startAt="2"/>
            </a:pPr>
            <a:endParaRPr lang="en-US" sz="600" dirty="0"/>
          </a:p>
          <a:p>
            <a:pPr defTabSz="914400" eaLnBrk="1" hangingPunct="1">
              <a:spcBef>
                <a:spcPct val="0"/>
              </a:spcBef>
              <a:spcAft>
                <a:spcPts val="600"/>
              </a:spcAft>
              <a:buFont typeface="Arial" panose="020B0604020202020204" pitchFamily="34" charset="0"/>
              <a:buChar char="•"/>
            </a:pPr>
            <a:endParaRPr lang="en-US" sz="1500" dirty="0"/>
          </a:p>
          <a:p>
            <a:pPr defTabSz="914400" eaLnBrk="1" hangingPunct="1">
              <a:spcBef>
                <a:spcPct val="0"/>
              </a:spcBef>
              <a:spcAft>
                <a:spcPts val="600"/>
              </a:spcAft>
              <a:buFontTx/>
              <a:buNone/>
            </a:pPr>
            <a:r>
              <a:rPr lang="en-US" sz="1600" dirty="0"/>
              <a:t>	</a:t>
            </a:r>
          </a:p>
          <a:p>
            <a:pPr defTabSz="914400" eaLnBrk="1" hangingPunct="1">
              <a:spcBef>
                <a:spcPct val="0"/>
              </a:spcBef>
              <a:spcAft>
                <a:spcPts val="1800"/>
              </a:spcAft>
              <a:buFont typeface="Arial" panose="020B0604020202020204" pitchFamily="34" charset="0"/>
              <a:buChar char="•"/>
            </a:pPr>
            <a:endParaRPr lang="en-US" sz="1800" dirty="0"/>
          </a:p>
          <a:p>
            <a:pPr defTabSz="914400" eaLnBrk="1" hangingPunct="1">
              <a:spcBef>
                <a:spcPct val="0"/>
              </a:spcBef>
              <a:spcAft>
                <a:spcPts val="1800"/>
              </a:spcAft>
              <a:buFont typeface="Arial" panose="020B0604020202020204" pitchFamily="34" charset="0"/>
              <a:buChar char="•"/>
            </a:pPr>
            <a:endParaRPr lang="en-US" sz="1800" dirty="0"/>
          </a:p>
          <a:p>
            <a:pPr defTabSz="914400" eaLnBrk="1" hangingPunct="1">
              <a:spcBef>
                <a:spcPct val="0"/>
              </a:spcBef>
              <a:spcAft>
                <a:spcPts val="1800"/>
              </a:spcAft>
              <a:buFont typeface="Arial" panose="020B0604020202020204" pitchFamily="34" charset="0"/>
              <a:buChar char="•"/>
            </a:pPr>
            <a:endParaRPr lang="en-US" sz="1800" dirty="0"/>
          </a:p>
          <a:p>
            <a:pPr lvl="1" defTabSz="914400" eaLnBrk="1" hangingPunct="1">
              <a:spcBef>
                <a:spcPct val="0"/>
              </a:spcBef>
              <a:spcAft>
                <a:spcPts val="1800"/>
              </a:spcAft>
              <a:buClr>
                <a:schemeClr val="accent1"/>
              </a:buClr>
              <a:buSzPct val="85000"/>
              <a:buFontTx/>
              <a:buNone/>
            </a:pPr>
            <a:endParaRPr lang="en-US" sz="1800" dirty="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dirty="0"/>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dirty="0">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dirty="0">
              <a:solidFill>
                <a:schemeClr val="tx1"/>
              </a:solidFill>
            </a:endParaRPr>
          </a:p>
        </p:txBody>
      </p:sp>
      <p:pic>
        <p:nvPicPr>
          <p:cNvPr id="7987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6450" y="2055813"/>
            <a:ext cx="1714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14825" y="3890963"/>
            <a:ext cx="19986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55763" y="4735513"/>
            <a:ext cx="1298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mtClean="0">
                <a:ea typeface="ＭＳ Ｐゴシック" panose="020B0600070205080204" pitchFamily="34" charset="-128"/>
              </a:rPr>
              <a:t>COMMUNICATING ENTHALPY #2</a:t>
            </a:r>
          </a:p>
        </p:txBody>
      </p:sp>
      <p:sp>
        <p:nvSpPr>
          <p:cNvPr id="81923" name="Content Placeholder 3"/>
          <p:cNvSpPr txBox="1">
            <a:spLocks/>
          </p:cNvSpPr>
          <p:nvPr/>
        </p:nvSpPr>
        <p:spPr bwMode="auto">
          <a:xfrm>
            <a:off x="152400" y="1563688"/>
            <a:ext cx="87423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600"/>
              </a:spcAft>
              <a:buFont typeface="Georgia" panose="02040502050405020303" pitchFamily="18" charset="0"/>
              <a:buAutoNum type="arabicPeriod" startAt="2"/>
            </a:pPr>
            <a:r>
              <a:rPr lang="en-US" sz="1800"/>
              <a:t>By stating the </a:t>
            </a:r>
            <a:r>
              <a:rPr lang="en-US" sz="1800" b="1"/>
              <a:t>enthalpy change</a:t>
            </a:r>
            <a:r>
              <a:rPr lang="en-US" sz="1800"/>
              <a:t> beside a </a:t>
            </a:r>
            <a:r>
              <a:rPr lang="en-US" sz="1800" b="1"/>
              <a:t>balanced reaction equation</a:t>
            </a:r>
          </a:p>
          <a:p>
            <a:pPr defTabSz="914400" eaLnBrk="1" hangingPunct="1">
              <a:spcBef>
                <a:spcPct val="0"/>
              </a:spcBef>
              <a:spcAft>
                <a:spcPts val="600"/>
              </a:spcAft>
              <a:buFont typeface="Georgia" panose="02040502050405020303" pitchFamily="18" charset="0"/>
              <a:buAutoNum type="arabicPeriod" startAt="2"/>
            </a:pPr>
            <a:endParaRPr lang="en-US" sz="400" b="1"/>
          </a:p>
          <a:p>
            <a:pPr defTabSz="914400" eaLnBrk="1" hangingPunct="1">
              <a:spcBef>
                <a:spcPct val="0"/>
              </a:spcBef>
              <a:spcAft>
                <a:spcPts val="600"/>
              </a:spcAft>
              <a:buFont typeface="Arial" panose="020B0604020202020204" pitchFamily="34" charset="0"/>
              <a:buChar char="•"/>
            </a:pPr>
            <a:r>
              <a:rPr lang="en-US" sz="1400" b="1"/>
              <a:t>THE ENTHALPY CHANGE DEPENDS ON THE </a:t>
            </a:r>
            <a:r>
              <a:rPr lang="en-US" sz="1400" b="1" u="sng"/>
              <a:t>ACTUAL </a:t>
            </a:r>
            <a:r>
              <a:rPr lang="en-US" sz="1400" b="1"/>
              <a:t>CHEMICAL AMOUNT OF REACTANTS AND PRODUCTS IN THE CHEMICAL REACTION.  THEREFORE, IF THE BALANCED EQUATION IS WRITTEN DIFFERENTLY, THE ENTHALPY CHANGE SHOULD BE REPORTED DIFFERENTLY</a:t>
            </a:r>
          </a:p>
          <a:p>
            <a:pPr defTabSz="914400" eaLnBrk="1" hangingPunct="1">
              <a:spcBef>
                <a:spcPct val="0"/>
              </a:spcBef>
              <a:spcAft>
                <a:spcPts val="600"/>
              </a:spcAft>
              <a:buFont typeface="Arial" panose="020B0604020202020204" pitchFamily="34" charset="0"/>
              <a:buChar char="•"/>
            </a:pPr>
            <a:endParaRPr lang="en-US" sz="1400" b="1"/>
          </a:p>
          <a:p>
            <a:pPr defTabSz="914400" eaLnBrk="1" hangingPunct="1">
              <a:spcBef>
                <a:spcPct val="0"/>
              </a:spcBef>
              <a:spcAft>
                <a:spcPts val="600"/>
              </a:spcAft>
              <a:buFontTx/>
              <a:buNone/>
            </a:pPr>
            <a:endParaRPr lang="en-US" sz="1400"/>
          </a:p>
          <a:p>
            <a:pPr defTabSz="914400" eaLnBrk="1" hangingPunct="1">
              <a:spcBef>
                <a:spcPct val="0"/>
              </a:spcBef>
              <a:spcAft>
                <a:spcPts val="600"/>
              </a:spcAft>
              <a:buFont typeface="Arial" panose="020B0604020202020204" pitchFamily="34" charset="0"/>
              <a:buChar char="•"/>
            </a:pPr>
            <a:endParaRPr lang="en-US" sz="1800" b="1"/>
          </a:p>
          <a:p>
            <a:pPr defTabSz="914400" eaLnBrk="1" hangingPunct="1">
              <a:spcBef>
                <a:spcPct val="0"/>
              </a:spcBef>
              <a:spcAft>
                <a:spcPts val="600"/>
              </a:spcAft>
              <a:buFont typeface="Georgia" panose="02040502050405020303" pitchFamily="18" charset="0"/>
              <a:buAutoNum type="arabicPeriod" startAt="2"/>
            </a:pPr>
            <a:endParaRPr lang="en-US" sz="600"/>
          </a:p>
          <a:p>
            <a:pPr defTabSz="914400" eaLnBrk="1" hangingPunct="1">
              <a:spcBef>
                <a:spcPct val="0"/>
              </a:spcBef>
              <a:spcAft>
                <a:spcPts val="600"/>
              </a:spcAft>
              <a:buFont typeface="Arial" panose="020B0604020202020204" pitchFamily="34" charset="0"/>
              <a:buChar char="•"/>
            </a:pPr>
            <a:endParaRPr lang="en-US" sz="1500"/>
          </a:p>
          <a:p>
            <a:pPr defTabSz="914400" eaLnBrk="1" hangingPunct="1">
              <a:spcBef>
                <a:spcPct val="0"/>
              </a:spcBef>
              <a:spcAft>
                <a:spcPts val="600"/>
              </a:spcAft>
              <a:buFontTx/>
              <a:buNone/>
            </a:pPr>
            <a:r>
              <a:rPr lang="en-US" sz="1600"/>
              <a:t>	</a:t>
            </a:r>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pic>
        <p:nvPicPr>
          <p:cNvPr id="8192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5825" y="3067050"/>
            <a:ext cx="5626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21038" y="4260850"/>
            <a:ext cx="3119437"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063" y="4162425"/>
            <a:ext cx="24638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7"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11925" y="2876550"/>
            <a:ext cx="2257425"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220612" y="5089174"/>
            <a:ext cx="3120052" cy="692497"/>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ctr" eaLnBrk="1" hangingPunct="1">
              <a:defRPr/>
            </a:pPr>
            <a:r>
              <a:rPr lang="en-US" sz="1300" dirty="0"/>
              <a:t>Both chemical reactions agree with the empirically determined molar enthalpy of combustion for sulfur dioxide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mtClean="0">
                <a:ea typeface="ＭＳ Ｐゴシック" panose="020B0600070205080204" pitchFamily="34" charset="-128"/>
              </a:rPr>
              <a:t>COMMUNICATING ENTHALPY #2</a:t>
            </a:r>
          </a:p>
        </p:txBody>
      </p:sp>
      <p:sp>
        <p:nvSpPr>
          <p:cNvPr id="86019" name="Content Placeholder 3"/>
          <p:cNvSpPr txBox="1">
            <a:spLocks/>
          </p:cNvSpPr>
          <p:nvPr/>
        </p:nvSpPr>
        <p:spPr bwMode="auto">
          <a:xfrm>
            <a:off x="152400" y="1563688"/>
            <a:ext cx="87423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600"/>
              </a:spcAft>
              <a:buFont typeface="Georgia" panose="02040502050405020303" pitchFamily="18" charset="0"/>
              <a:buAutoNum type="arabicPeriod" startAt="2"/>
            </a:pPr>
            <a:r>
              <a:rPr lang="en-US" sz="1800"/>
              <a:t>By stating the </a:t>
            </a:r>
            <a:r>
              <a:rPr lang="en-US" sz="1800" b="1"/>
              <a:t>enthalpy change</a:t>
            </a:r>
            <a:r>
              <a:rPr lang="en-US" sz="1800"/>
              <a:t> beside a </a:t>
            </a:r>
            <a:r>
              <a:rPr lang="en-US" sz="1800" b="1"/>
              <a:t>balanced reaction equation</a:t>
            </a:r>
          </a:p>
          <a:p>
            <a:pPr defTabSz="914400" eaLnBrk="1" hangingPunct="1">
              <a:spcBef>
                <a:spcPct val="0"/>
              </a:spcBef>
              <a:spcAft>
                <a:spcPts val="600"/>
              </a:spcAft>
              <a:buFont typeface="Georgia" panose="02040502050405020303" pitchFamily="18" charset="0"/>
              <a:buAutoNum type="arabicPeriod" startAt="2"/>
            </a:pPr>
            <a:endParaRPr lang="en-US" sz="800" b="1"/>
          </a:p>
          <a:p>
            <a:pPr defTabSz="914400" eaLnBrk="1" hangingPunct="1">
              <a:spcBef>
                <a:spcPct val="0"/>
              </a:spcBef>
              <a:spcAft>
                <a:spcPts val="600"/>
              </a:spcAft>
              <a:buFont typeface="Georgia" panose="02040502050405020303" pitchFamily="18" charset="0"/>
              <a:buAutoNum type="arabicPeriod" startAt="2"/>
            </a:pPr>
            <a:endParaRPr lang="en-US" sz="400" b="1"/>
          </a:p>
          <a:p>
            <a:pPr defTabSz="914400" eaLnBrk="1" hangingPunct="1">
              <a:spcBef>
                <a:spcPct val="0"/>
              </a:spcBef>
              <a:spcAft>
                <a:spcPts val="600"/>
              </a:spcAft>
              <a:buFont typeface="Arial" panose="020B0604020202020204" pitchFamily="34" charset="0"/>
              <a:buChar char="•"/>
            </a:pPr>
            <a:r>
              <a:rPr lang="en-US" sz="1400" b="1"/>
              <a:t>EXAMPLE:</a:t>
            </a:r>
            <a:r>
              <a:rPr lang="en-US" sz="1400"/>
              <a:t> The standard molar enthalpy of combustion of hydrogen sulfide is -518.0 kJ/mol.  Express this value as a standard enthalpy change for the following reaction equation:</a:t>
            </a:r>
          </a:p>
          <a:p>
            <a:pPr defTabSz="914400" eaLnBrk="1" hangingPunct="1">
              <a:spcBef>
                <a:spcPct val="0"/>
              </a:spcBef>
              <a:spcAft>
                <a:spcPts val="600"/>
              </a:spcAft>
              <a:buFont typeface="Arial" panose="020B0604020202020204" pitchFamily="34" charset="0"/>
              <a:buChar char="•"/>
            </a:pPr>
            <a:endParaRPr lang="en-US" sz="1400" b="1"/>
          </a:p>
          <a:p>
            <a:pPr defTabSz="914400" eaLnBrk="1" hangingPunct="1">
              <a:spcBef>
                <a:spcPct val="0"/>
              </a:spcBef>
              <a:spcAft>
                <a:spcPts val="600"/>
              </a:spcAft>
              <a:buFont typeface="Arial" panose="020B0604020202020204" pitchFamily="34" charset="0"/>
              <a:buChar char="•"/>
            </a:pPr>
            <a:endParaRPr lang="en-US" sz="1400" b="1"/>
          </a:p>
          <a:p>
            <a:pPr defTabSz="914400" eaLnBrk="1" hangingPunct="1">
              <a:spcBef>
                <a:spcPct val="0"/>
              </a:spcBef>
              <a:spcAft>
                <a:spcPts val="600"/>
              </a:spcAft>
              <a:buFont typeface="Arial" panose="020B0604020202020204" pitchFamily="34" charset="0"/>
              <a:buChar char="•"/>
            </a:pPr>
            <a:endParaRPr lang="en-US" sz="1400" b="1"/>
          </a:p>
          <a:p>
            <a:pPr defTabSz="914400" eaLnBrk="1" hangingPunct="1">
              <a:spcBef>
                <a:spcPct val="0"/>
              </a:spcBef>
              <a:spcAft>
                <a:spcPts val="600"/>
              </a:spcAft>
              <a:buFont typeface="Arial" panose="020B0604020202020204" pitchFamily="34" charset="0"/>
              <a:buChar char="•"/>
            </a:pPr>
            <a:r>
              <a:rPr lang="en-US" sz="1400" b="1"/>
              <a:t>SOLUTION: </a:t>
            </a:r>
          </a:p>
          <a:p>
            <a:pPr defTabSz="914400" eaLnBrk="1" hangingPunct="1">
              <a:spcBef>
                <a:spcPct val="0"/>
              </a:spcBef>
              <a:spcAft>
                <a:spcPts val="600"/>
              </a:spcAft>
              <a:buFontTx/>
              <a:buNone/>
            </a:pPr>
            <a:endParaRPr lang="en-US" sz="1400"/>
          </a:p>
          <a:p>
            <a:pPr defTabSz="914400" eaLnBrk="1" hangingPunct="1">
              <a:spcBef>
                <a:spcPct val="0"/>
              </a:spcBef>
              <a:spcAft>
                <a:spcPts val="600"/>
              </a:spcAft>
              <a:buFont typeface="Arial" panose="020B0604020202020204" pitchFamily="34" charset="0"/>
              <a:buChar char="•"/>
            </a:pPr>
            <a:endParaRPr lang="en-US" sz="1800" b="1"/>
          </a:p>
          <a:p>
            <a:pPr defTabSz="914400" eaLnBrk="1" hangingPunct="1">
              <a:spcBef>
                <a:spcPct val="0"/>
              </a:spcBef>
              <a:spcAft>
                <a:spcPts val="600"/>
              </a:spcAft>
              <a:buFont typeface="Georgia" panose="02040502050405020303" pitchFamily="18" charset="0"/>
              <a:buAutoNum type="arabicPeriod" startAt="2"/>
            </a:pPr>
            <a:endParaRPr lang="en-US" sz="600"/>
          </a:p>
          <a:p>
            <a:pPr defTabSz="914400" eaLnBrk="1" hangingPunct="1">
              <a:spcBef>
                <a:spcPct val="0"/>
              </a:spcBef>
              <a:spcAft>
                <a:spcPts val="600"/>
              </a:spcAft>
              <a:buFont typeface="Arial" panose="020B0604020202020204" pitchFamily="34" charset="0"/>
              <a:buChar char="•"/>
            </a:pPr>
            <a:endParaRPr lang="en-US" sz="1500"/>
          </a:p>
          <a:p>
            <a:pPr defTabSz="914400" eaLnBrk="1" hangingPunct="1">
              <a:spcBef>
                <a:spcPct val="0"/>
              </a:spcBef>
              <a:spcAft>
                <a:spcPts val="600"/>
              </a:spcAft>
              <a:buFontTx/>
              <a:buNone/>
            </a:pPr>
            <a:r>
              <a:rPr lang="en-US" sz="1600"/>
              <a:t>	</a:t>
            </a:r>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pic>
        <p:nvPicPr>
          <p:cNvPr id="86020"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9313" y="2913063"/>
            <a:ext cx="52927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5563" y="4083050"/>
            <a:ext cx="6411912"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smtClean="0">
                <a:ea typeface="ＭＳ Ｐゴシック" panose="020B0600070205080204" pitchFamily="34" charset="-128"/>
              </a:rPr>
              <a:t>COMMUNICATING ENTHALPY #3</a:t>
            </a:r>
          </a:p>
        </p:txBody>
      </p:sp>
      <p:sp>
        <p:nvSpPr>
          <p:cNvPr id="88067" name="Content Placeholder 3"/>
          <p:cNvSpPr txBox="1">
            <a:spLocks/>
          </p:cNvSpPr>
          <p:nvPr/>
        </p:nvSpPr>
        <p:spPr bwMode="auto">
          <a:xfrm>
            <a:off x="152400" y="1563688"/>
            <a:ext cx="87423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600"/>
              </a:spcAft>
              <a:buFont typeface="Georgia" panose="02040502050405020303" pitchFamily="18" charset="0"/>
              <a:buAutoNum type="arabicPeriod" startAt="3"/>
            </a:pPr>
            <a:r>
              <a:rPr lang="en-US" sz="1800" dirty="0"/>
              <a:t>By including an energy value as a term in a balanced reaction equation</a:t>
            </a:r>
          </a:p>
          <a:p>
            <a:pPr defTabSz="914400" eaLnBrk="1" hangingPunct="1">
              <a:spcBef>
                <a:spcPct val="0"/>
              </a:spcBef>
              <a:spcAft>
                <a:spcPts val="600"/>
              </a:spcAft>
              <a:buFont typeface="Arial" panose="020B0604020202020204" pitchFamily="34" charset="0"/>
              <a:buChar char="•"/>
            </a:pPr>
            <a:r>
              <a:rPr lang="en-US" sz="1400" dirty="0"/>
              <a:t>If a reaction is </a:t>
            </a:r>
            <a:r>
              <a:rPr lang="en-US" sz="1400" b="1" dirty="0"/>
              <a:t>endothermic</a:t>
            </a:r>
            <a:r>
              <a:rPr lang="en-US" sz="1400" dirty="0"/>
              <a:t>, it requires additional energy to react, so is listed along	 with the </a:t>
            </a:r>
            <a:r>
              <a:rPr lang="en-US" sz="1400" b="1" dirty="0"/>
              <a:t>reactants</a:t>
            </a:r>
          </a:p>
          <a:p>
            <a:pPr defTabSz="914400" eaLnBrk="1" hangingPunct="1">
              <a:spcBef>
                <a:spcPct val="0"/>
              </a:spcBef>
              <a:spcAft>
                <a:spcPts val="600"/>
              </a:spcAft>
              <a:buFont typeface="Arial" panose="020B0604020202020204" pitchFamily="34" charset="0"/>
              <a:buChar char="•"/>
            </a:pPr>
            <a:endParaRPr lang="en-US" sz="1400" b="1" dirty="0"/>
          </a:p>
          <a:p>
            <a:pPr defTabSz="914400" eaLnBrk="1" hangingPunct="1">
              <a:spcBef>
                <a:spcPct val="0"/>
              </a:spcBef>
              <a:spcAft>
                <a:spcPts val="600"/>
              </a:spcAft>
              <a:buFont typeface="Arial" panose="020B0604020202020204" pitchFamily="34" charset="0"/>
              <a:buChar char="•"/>
            </a:pPr>
            <a:endParaRPr lang="en-US" sz="1400" b="1" dirty="0"/>
          </a:p>
          <a:p>
            <a:pPr defTabSz="914400" eaLnBrk="1" hangingPunct="1">
              <a:spcBef>
                <a:spcPct val="0"/>
              </a:spcBef>
              <a:spcAft>
                <a:spcPts val="600"/>
              </a:spcAft>
              <a:buFont typeface="Arial" panose="020B0604020202020204" pitchFamily="34" charset="0"/>
              <a:buChar char="•"/>
            </a:pPr>
            <a:endParaRPr lang="en-US" sz="1400" b="1" dirty="0"/>
          </a:p>
          <a:p>
            <a:pPr defTabSz="914400" eaLnBrk="1" hangingPunct="1">
              <a:spcBef>
                <a:spcPct val="0"/>
              </a:spcBef>
              <a:spcAft>
                <a:spcPts val="600"/>
              </a:spcAft>
              <a:buFont typeface="Arial" panose="020B0604020202020204" pitchFamily="34" charset="0"/>
              <a:buChar char="•"/>
            </a:pPr>
            <a:r>
              <a:rPr lang="en-US" sz="1400" dirty="0"/>
              <a:t>If a reaction is </a:t>
            </a:r>
            <a:r>
              <a:rPr lang="en-US" sz="1400" b="1" dirty="0"/>
              <a:t>exothermic</a:t>
            </a:r>
            <a:r>
              <a:rPr lang="en-US" sz="1400" dirty="0"/>
              <a:t>, energy is released as the reaction proceeds, and is listed </a:t>
            </a:r>
            <a:r>
              <a:rPr lang="en-US" sz="1400" dirty="0" smtClean="0"/>
              <a:t>along </a:t>
            </a:r>
            <a:r>
              <a:rPr lang="en-US" sz="1400" dirty="0"/>
              <a:t>with the </a:t>
            </a:r>
            <a:r>
              <a:rPr lang="en-US" sz="1400" b="1" dirty="0"/>
              <a:t>products</a:t>
            </a:r>
          </a:p>
          <a:p>
            <a:pPr defTabSz="914400" eaLnBrk="1" hangingPunct="1">
              <a:spcBef>
                <a:spcPct val="0"/>
              </a:spcBef>
              <a:spcAft>
                <a:spcPts val="600"/>
              </a:spcAft>
              <a:buFont typeface="Arial" panose="020B0604020202020204" pitchFamily="34" charset="0"/>
              <a:buChar char="•"/>
            </a:pPr>
            <a:endParaRPr lang="en-US" sz="1400" b="1" dirty="0"/>
          </a:p>
          <a:p>
            <a:pPr defTabSz="914400" eaLnBrk="1" hangingPunct="1">
              <a:spcBef>
                <a:spcPct val="0"/>
              </a:spcBef>
              <a:spcAft>
                <a:spcPts val="600"/>
              </a:spcAft>
              <a:buFont typeface="Arial" panose="020B0604020202020204" pitchFamily="34" charset="0"/>
              <a:buChar char="•"/>
            </a:pPr>
            <a:endParaRPr lang="en-US" sz="1400" b="1" dirty="0"/>
          </a:p>
          <a:p>
            <a:pPr defTabSz="914400" eaLnBrk="1" hangingPunct="1">
              <a:spcBef>
                <a:spcPct val="0"/>
              </a:spcBef>
              <a:spcAft>
                <a:spcPts val="600"/>
              </a:spcAft>
              <a:buFont typeface="Arial" panose="020B0604020202020204" pitchFamily="34" charset="0"/>
              <a:buChar char="•"/>
            </a:pPr>
            <a:endParaRPr lang="en-US" sz="1400" b="1" dirty="0"/>
          </a:p>
          <a:p>
            <a:pPr defTabSz="914400" eaLnBrk="1" hangingPunct="1">
              <a:spcBef>
                <a:spcPct val="0"/>
              </a:spcBef>
              <a:spcAft>
                <a:spcPts val="600"/>
              </a:spcAft>
              <a:buFont typeface="Arial" panose="020B0604020202020204" pitchFamily="34" charset="0"/>
              <a:buChar char="•"/>
            </a:pPr>
            <a:r>
              <a:rPr lang="en-US" sz="1400" dirty="0"/>
              <a:t>In order to specify the initial and final </a:t>
            </a:r>
            <a:r>
              <a:rPr lang="en-US" sz="1400" b="1" dirty="0"/>
              <a:t>conditions </a:t>
            </a:r>
            <a:r>
              <a:rPr lang="en-US" sz="1400" dirty="0"/>
              <a:t>for measuring the enthalpy change </a:t>
            </a:r>
            <a:r>
              <a:rPr lang="en-US" sz="1400" dirty="0" smtClean="0"/>
              <a:t>of </a:t>
            </a:r>
            <a:r>
              <a:rPr lang="en-US" sz="1400" dirty="0"/>
              <a:t>the reaction, the temperature and pressure may be specified at the </a:t>
            </a:r>
            <a:r>
              <a:rPr lang="en-US" sz="1400" b="1" dirty="0"/>
              <a:t>end of the equation</a:t>
            </a:r>
          </a:p>
          <a:p>
            <a:pPr defTabSz="914400" eaLnBrk="1" hangingPunct="1">
              <a:spcBef>
                <a:spcPct val="0"/>
              </a:spcBef>
              <a:spcAft>
                <a:spcPts val="600"/>
              </a:spcAft>
              <a:buFont typeface="Georgia" panose="02040502050405020303" pitchFamily="18" charset="0"/>
              <a:buAutoNum type="arabicPeriod" startAt="3"/>
            </a:pPr>
            <a:endParaRPr lang="en-US" sz="800" b="1" dirty="0"/>
          </a:p>
          <a:p>
            <a:pPr defTabSz="914400" eaLnBrk="1" hangingPunct="1">
              <a:spcBef>
                <a:spcPct val="0"/>
              </a:spcBef>
              <a:spcAft>
                <a:spcPts val="600"/>
              </a:spcAft>
              <a:buFontTx/>
              <a:buNone/>
            </a:pPr>
            <a:endParaRPr lang="en-US" sz="1400" b="1" dirty="0"/>
          </a:p>
          <a:p>
            <a:pPr defTabSz="914400" eaLnBrk="1" hangingPunct="1">
              <a:spcBef>
                <a:spcPct val="0"/>
              </a:spcBef>
              <a:spcAft>
                <a:spcPts val="600"/>
              </a:spcAft>
              <a:buFontTx/>
              <a:buNone/>
            </a:pPr>
            <a:endParaRPr lang="en-US" sz="1400" dirty="0"/>
          </a:p>
          <a:p>
            <a:pPr defTabSz="914400" eaLnBrk="1" hangingPunct="1">
              <a:spcBef>
                <a:spcPct val="0"/>
              </a:spcBef>
              <a:spcAft>
                <a:spcPts val="600"/>
              </a:spcAft>
              <a:buFont typeface="Arial" panose="020B0604020202020204" pitchFamily="34" charset="0"/>
              <a:buChar char="•"/>
            </a:pPr>
            <a:endParaRPr lang="en-US" sz="1800" b="1" dirty="0"/>
          </a:p>
          <a:p>
            <a:pPr defTabSz="914400" eaLnBrk="1" hangingPunct="1">
              <a:spcBef>
                <a:spcPct val="0"/>
              </a:spcBef>
              <a:spcAft>
                <a:spcPts val="600"/>
              </a:spcAft>
              <a:buFont typeface="Georgia" panose="02040502050405020303" pitchFamily="18" charset="0"/>
              <a:buAutoNum type="arabicPeriod" startAt="2"/>
            </a:pPr>
            <a:endParaRPr lang="en-US" sz="600" dirty="0"/>
          </a:p>
          <a:p>
            <a:pPr defTabSz="914400" eaLnBrk="1" hangingPunct="1">
              <a:spcBef>
                <a:spcPct val="0"/>
              </a:spcBef>
              <a:spcAft>
                <a:spcPts val="600"/>
              </a:spcAft>
              <a:buFont typeface="Arial" panose="020B0604020202020204" pitchFamily="34" charset="0"/>
              <a:buChar char="•"/>
            </a:pPr>
            <a:endParaRPr lang="en-US" sz="1500" dirty="0"/>
          </a:p>
          <a:p>
            <a:pPr defTabSz="914400" eaLnBrk="1" hangingPunct="1">
              <a:spcBef>
                <a:spcPct val="0"/>
              </a:spcBef>
              <a:spcAft>
                <a:spcPts val="600"/>
              </a:spcAft>
              <a:buFontTx/>
              <a:buNone/>
            </a:pPr>
            <a:r>
              <a:rPr lang="en-US" sz="1600" dirty="0"/>
              <a:t>	</a:t>
            </a:r>
          </a:p>
          <a:p>
            <a:pPr defTabSz="914400" eaLnBrk="1" hangingPunct="1">
              <a:spcBef>
                <a:spcPct val="0"/>
              </a:spcBef>
              <a:spcAft>
                <a:spcPts val="1800"/>
              </a:spcAft>
              <a:buFont typeface="Arial" panose="020B0604020202020204" pitchFamily="34" charset="0"/>
              <a:buChar char="•"/>
            </a:pPr>
            <a:endParaRPr lang="en-US" sz="1800" dirty="0"/>
          </a:p>
          <a:p>
            <a:pPr defTabSz="914400" eaLnBrk="1" hangingPunct="1">
              <a:spcBef>
                <a:spcPct val="0"/>
              </a:spcBef>
              <a:spcAft>
                <a:spcPts val="1800"/>
              </a:spcAft>
              <a:buFont typeface="Arial" panose="020B0604020202020204" pitchFamily="34" charset="0"/>
              <a:buChar char="•"/>
            </a:pPr>
            <a:endParaRPr lang="en-US" sz="1800" dirty="0"/>
          </a:p>
          <a:p>
            <a:pPr defTabSz="914400" eaLnBrk="1" hangingPunct="1">
              <a:spcBef>
                <a:spcPct val="0"/>
              </a:spcBef>
              <a:spcAft>
                <a:spcPts val="1800"/>
              </a:spcAft>
              <a:buFont typeface="Arial" panose="020B0604020202020204" pitchFamily="34" charset="0"/>
              <a:buChar char="•"/>
            </a:pPr>
            <a:endParaRPr lang="en-US" sz="1800" dirty="0"/>
          </a:p>
          <a:p>
            <a:pPr lvl="1" defTabSz="914400" eaLnBrk="1" hangingPunct="1">
              <a:spcBef>
                <a:spcPct val="0"/>
              </a:spcBef>
              <a:spcAft>
                <a:spcPts val="1800"/>
              </a:spcAft>
              <a:buClr>
                <a:schemeClr val="accent1"/>
              </a:buClr>
              <a:buSzPct val="85000"/>
              <a:buFontTx/>
              <a:buNone/>
            </a:pPr>
            <a:endParaRPr lang="en-US" sz="1800" dirty="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dirty="0"/>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dirty="0">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dirty="0">
              <a:solidFill>
                <a:schemeClr val="tx1"/>
              </a:solidFill>
            </a:endParaRPr>
          </a:p>
        </p:txBody>
      </p:sp>
      <p:pic>
        <p:nvPicPr>
          <p:cNvPr id="8806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6650" y="2513013"/>
            <a:ext cx="38703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4017963"/>
            <a:ext cx="35163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12925" y="5332413"/>
            <a:ext cx="61753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smtClean="0">
                <a:ea typeface="ＭＳ Ｐゴシック" panose="020B0600070205080204" pitchFamily="34" charset="-128"/>
              </a:rPr>
              <a:t>COMMUNICATING ENTHALPY #3</a:t>
            </a:r>
          </a:p>
        </p:txBody>
      </p:sp>
      <p:sp>
        <p:nvSpPr>
          <p:cNvPr id="90115" name="Content Placeholder 3"/>
          <p:cNvSpPr txBox="1">
            <a:spLocks/>
          </p:cNvSpPr>
          <p:nvPr/>
        </p:nvSpPr>
        <p:spPr bwMode="auto">
          <a:xfrm>
            <a:off x="152400" y="1563688"/>
            <a:ext cx="87423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600"/>
              </a:spcAft>
              <a:buFont typeface="Georgia" panose="02040502050405020303" pitchFamily="18" charset="0"/>
              <a:buAutoNum type="arabicPeriod" startAt="3"/>
            </a:pPr>
            <a:r>
              <a:rPr lang="en-US" sz="1800"/>
              <a:t>By including an energy value as a term in a balanced reaction equation</a:t>
            </a:r>
          </a:p>
          <a:p>
            <a:pPr defTabSz="914400" eaLnBrk="1" hangingPunct="1">
              <a:spcBef>
                <a:spcPct val="0"/>
              </a:spcBef>
              <a:spcAft>
                <a:spcPts val="600"/>
              </a:spcAft>
              <a:buFontTx/>
              <a:buNone/>
            </a:pPr>
            <a:endParaRPr lang="en-US" sz="1400" b="1"/>
          </a:p>
          <a:p>
            <a:pPr defTabSz="914400" eaLnBrk="1" hangingPunct="1">
              <a:spcBef>
                <a:spcPct val="0"/>
              </a:spcBef>
              <a:spcAft>
                <a:spcPts val="600"/>
              </a:spcAft>
              <a:buFont typeface="Arial" panose="020B0604020202020204" pitchFamily="34" charset="0"/>
              <a:buChar char="•"/>
            </a:pPr>
            <a:r>
              <a:rPr lang="en-US" sz="1400" b="1"/>
              <a:t>EXAMPLE: </a:t>
            </a:r>
            <a:r>
              <a:rPr lang="en-US" sz="1400"/>
              <a:t>Ethane is cracked into ethene in world-scale quantities in Alberta.  Communicate the enthalpy of reaction as a term in the equation representing the cracking reaction.</a:t>
            </a:r>
            <a:endParaRPr lang="en-US" sz="1400" b="1"/>
          </a:p>
          <a:p>
            <a:pPr defTabSz="914400" eaLnBrk="1" hangingPunct="1">
              <a:spcBef>
                <a:spcPct val="0"/>
              </a:spcBef>
              <a:spcAft>
                <a:spcPts val="600"/>
              </a:spcAft>
              <a:buFontTx/>
              <a:buNone/>
            </a:pPr>
            <a:endParaRPr lang="en-US" sz="1400"/>
          </a:p>
          <a:p>
            <a:pPr defTabSz="914400" eaLnBrk="1" hangingPunct="1">
              <a:spcBef>
                <a:spcPct val="0"/>
              </a:spcBef>
              <a:spcAft>
                <a:spcPts val="600"/>
              </a:spcAft>
              <a:buFont typeface="Arial" panose="020B0604020202020204" pitchFamily="34" charset="0"/>
              <a:buChar char="•"/>
            </a:pPr>
            <a:endParaRPr lang="en-US" sz="1800" b="1"/>
          </a:p>
          <a:p>
            <a:pPr defTabSz="914400" eaLnBrk="1" hangingPunct="1">
              <a:spcBef>
                <a:spcPct val="0"/>
              </a:spcBef>
              <a:spcAft>
                <a:spcPts val="600"/>
              </a:spcAft>
              <a:buFont typeface="Georgia" panose="02040502050405020303" pitchFamily="18" charset="0"/>
              <a:buAutoNum type="arabicPeriod" startAt="2"/>
            </a:pPr>
            <a:endParaRPr lang="en-US" sz="600"/>
          </a:p>
          <a:p>
            <a:pPr defTabSz="914400" eaLnBrk="1" hangingPunct="1">
              <a:spcBef>
                <a:spcPct val="0"/>
              </a:spcBef>
              <a:spcAft>
                <a:spcPts val="600"/>
              </a:spcAft>
              <a:buFont typeface="Arial" panose="020B0604020202020204" pitchFamily="34" charset="0"/>
              <a:buChar char="•"/>
            </a:pPr>
            <a:endParaRPr lang="en-US" sz="1500"/>
          </a:p>
          <a:p>
            <a:pPr defTabSz="914400" eaLnBrk="1" hangingPunct="1">
              <a:spcBef>
                <a:spcPct val="0"/>
              </a:spcBef>
              <a:spcAft>
                <a:spcPts val="600"/>
              </a:spcAft>
              <a:buFontTx/>
              <a:buNone/>
            </a:pPr>
            <a:r>
              <a:rPr lang="en-US" sz="1600"/>
              <a:t>	</a:t>
            </a:r>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pic>
        <p:nvPicPr>
          <p:cNvPr id="9011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0338" y="3279775"/>
            <a:ext cx="4397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12962" y="4165600"/>
            <a:ext cx="30321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277634" y="3569696"/>
            <a:ext cx="2125569" cy="830997"/>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eaLnBrk="1" hangingPunct="1">
              <a:defRPr/>
            </a:pPr>
            <a:r>
              <a:rPr lang="en-US" sz="1600" cap="small" dirty="0"/>
              <a:t>Does the +136.4 </a:t>
            </a:r>
            <a:r>
              <a:rPr lang="en-US" sz="1600" dirty="0"/>
              <a:t>k</a:t>
            </a:r>
            <a:r>
              <a:rPr lang="en-US" sz="1600" cap="small" dirty="0"/>
              <a:t>J mean exothermic or endothermic?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p:cNvSpPr>
          <p:nvPr>
            <p:ph type="title"/>
          </p:nvPr>
        </p:nvSpPr>
        <p:spPr>
          <a:xfrm>
            <a:off x="301625" y="228600"/>
            <a:ext cx="8534400" cy="958850"/>
          </a:xfrm>
        </p:spPr>
        <p:txBody>
          <a:bodyPr/>
          <a:lstStyle/>
          <a:p>
            <a:r>
              <a:rPr lang="en-US" smtClean="0">
                <a:ea typeface="ＭＳ Ｐゴシック" panose="020B0600070205080204" pitchFamily="34" charset="-128"/>
              </a:rPr>
              <a:t>THE LAW OF CONSERVATION OF ENERGY</a:t>
            </a:r>
          </a:p>
        </p:txBody>
      </p:sp>
      <p:pic>
        <p:nvPicPr>
          <p:cNvPr id="21507" name="Picture 7"/>
          <p:cNvPicPr>
            <a:picLocks noChangeAspect="1"/>
          </p:cNvPicPr>
          <p:nvPr/>
        </p:nvPicPr>
        <p:blipFill>
          <a:blip r:embed="rId3">
            <a:extLst>
              <a:ext uri="{28A0092B-C50C-407E-A947-70E740481C1C}">
                <a14:useLocalDpi xmlns:a14="http://schemas.microsoft.com/office/drawing/2010/main" val="0"/>
              </a:ext>
            </a:extLst>
          </a:blip>
          <a:srcRect l="2382"/>
          <a:stretch>
            <a:fillRect/>
          </a:stretch>
        </p:blipFill>
        <p:spPr bwMode="auto">
          <a:xfrm>
            <a:off x="209550" y="1606550"/>
            <a:ext cx="6564313"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67425" y="2898775"/>
            <a:ext cx="28622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mtClean="0">
                <a:ea typeface="ＭＳ Ｐゴシック" panose="020B0600070205080204" pitchFamily="34" charset="-128"/>
              </a:rPr>
              <a:t>COMMUNICATING ENTHALPY #4</a:t>
            </a:r>
          </a:p>
        </p:txBody>
      </p:sp>
      <p:sp>
        <p:nvSpPr>
          <p:cNvPr id="94211" name="Content Placeholder 3"/>
          <p:cNvSpPr txBox="1">
            <a:spLocks/>
          </p:cNvSpPr>
          <p:nvPr/>
        </p:nvSpPr>
        <p:spPr bwMode="auto">
          <a:xfrm>
            <a:off x="152400" y="1563688"/>
            <a:ext cx="87423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Georgia" panose="02040502050405020303" pitchFamily="18" charset="0"/>
              <a:buAutoNum type="arabicPeriod" startAt="4"/>
            </a:pPr>
            <a:r>
              <a:rPr lang="en-US" sz="1800"/>
              <a:t>By drawing a chemical potential energy diagram</a:t>
            </a:r>
          </a:p>
          <a:p>
            <a:pPr defTabSz="914400" eaLnBrk="1" hangingPunct="1">
              <a:spcBef>
                <a:spcPct val="0"/>
              </a:spcBef>
              <a:spcAft>
                <a:spcPts val="1800"/>
              </a:spcAft>
              <a:buFont typeface="Arial" panose="020B0604020202020204" pitchFamily="34" charset="0"/>
              <a:buChar char="•"/>
            </a:pPr>
            <a:r>
              <a:rPr lang="en-US" sz="1400"/>
              <a:t>During a chemical reaction, observed energy changes are due to changes in </a:t>
            </a:r>
            <a:r>
              <a:rPr lang="en-US" sz="1400" u="sng"/>
              <a:t>chemical potential energy </a:t>
            </a:r>
            <a:r>
              <a:rPr lang="en-US" sz="1400"/>
              <a:t>that occur during a reaction.  This energy is a stored form of energy that is related to the relative positions of particles and the strengths of the bonds between them.  </a:t>
            </a:r>
          </a:p>
          <a:p>
            <a:pPr defTabSz="914400" eaLnBrk="1" hangingPunct="1">
              <a:spcBef>
                <a:spcPct val="0"/>
              </a:spcBef>
              <a:spcAft>
                <a:spcPts val="1800"/>
              </a:spcAft>
              <a:buFont typeface="Arial" panose="020B0604020202020204" pitchFamily="34" charset="0"/>
              <a:buChar char="•"/>
            </a:pPr>
            <a:r>
              <a:rPr lang="en-US" sz="1400"/>
              <a:t>As bonds break and re-form and the positions of atoms are altered, changes in potential energy occur.  Evidence of a change in enthalpy of a chemical system is provided by a </a:t>
            </a:r>
            <a:r>
              <a:rPr lang="en-US" sz="1400" u="sng"/>
              <a:t>temperature change</a:t>
            </a:r>
            <a:r>
              <a:rPr lang="en-US" sz="1400"/>
              <a:t> of the surroundings.</a:t>
            </a:r>
          </a:p>
          <a:p>
            <a:pPr defTabSz="914400" eaLnBrk="1" hangingPunct="1">
              <a:spcBef>
                <a:spcPct val="0"/>
              </a:spcBef>
              <a:spcAft>
                <a:spcPts val="1800"/>
              </a:spcAft>
              <a:buFont typeface="Arial" panose="020B0604020202020204" pitchFamily="34" charset="0"/>
              <a:buChar char="•"/>
            </a:pPr>
            <a:r>
              <a:rPr lang="en-US" sz="1400"/>
              <a:t>A </a:t>
            </a:r>
            <a:r>
              <a:rPr lang="en-US" sz="1400" b="1"/>
              <a:t>chemical potential energy diagram</a:t>
            </a:r>
            <a:r>
              <a:rPr lang="en-US" sz="1400"/>
              <a:t> shows the potential energy of both the reactants and products of a chemical reaction.  The difference is the enthalpy change (obtained from calorimetry)</a:t>
            </a:r>
          </a:p>
          <a:p>
            <a:pPr defTabSz="914400" eaLnBrk="1" hangingPunct="1">
              <a:spcBef>
                <a:spcPct val="0"/>
              </a:spcBef>
              <a:spcAft>
                <a:spcPts val="1800"/>
              </a:spcAft>
              <a:buFont typeface="Arial" panose="020B0604020202020204" pitchFamily="34" charset="0"/>
              <a:buChar char="•"/>
            </a:pPr>
            <a:r>
              <a:rPr lang="en-US" sz="1400" u="sng"/>
              <a:t>Guidelines</a:t>
            </a:r>
            <a:r>
              <a:rPr lang="en-US" sz="1400"/>
              <a:t>: The vertical axis represents E</a:t>
            </a:r>
            <a:r>
              <a:rPr lang="en-US" sz="1400" baseline="-25000"/>
              <a:t>p</a:t>
            </a:r>
            <a:r>
              <a:rPr lang="en-US" sz="1400"/>
              <a:t>.  The reactants are written on the left, products on the right, and the horizontal axis is called the reaction coordinate or reaction progress.</a:t>
            </a:r>
          </a:p>
          <a:p>
            <a:pPr defTabSz="914400" eaLnBrk="1" hangingPunct="1">
              <a:spcBef>
                <a:spcPct val="0"/>
              </a:spcBef>
              <a:spcAft>
                <a:spcPts val="600"/>
              </a:spcAft>
              <a:buFont typeface="Arial" panose="020B0604020202020204" pitchFamily="34" charset="0"/>
              <a:buChar char="•"/>
            </a:pPr>
            <a:endParaRPr lang="en-US" sz="1800" b="1"/>
          </a:p>
          <a:p>
            <a:pPr defTabSz="914400" eaLnBrk="1" hangingPunct="1">
              <a:spcBef>
                <a:spcPct val="0"/>
              </a:spcBef>
              <a:spcAft>
                <a:spcPts val="600"/>
              </a:spcAft>
              <a:buFont typeface="Georgia" panose="02040502050405020303" pitchFamily="18" charset="0"/>
              <a:buAutoNum type="arabicPeriod" startAt="2"/>
            </a:pPr>
            <a:endParaRPr lang="en-US" sz="600"/>
          </a:p>
          <a:p>
            <a:pPr defTabSz="914400" eaLnBrk="1" hangingPunct="1">
              <a:spcBef>
                <a:spcPct val="0"/>
              </a:spcBef>
              <a:spcAft>
                <a:spcPts val="600"/>
              </a:spcAft>
              <a:buFont typeface="Arial" panose="020B0604020202020204" pitchFamily="34" charset="0"/>
              <a:buChar char="•"/>
            </a:pPr>
            <a:endParaRPr lang="en-US" sz="1500"/>
          </a:p>
          <a:p>
            <a:pPr defTabSz="914400" eaLnBrk="1" hangingPunct="1">
              <a:spcBef>
                <a:spcPct val="0"/>
              </a:spcBef>
              <a:spcAft>
                <a:spcPts val="600"/>
              </a:spcAft>
              <a:buFontTx/>
              <a:buNone/>
            </a:pPr>
            <a:r>
              <a:rPr lang="en-US" sz="1600"/>
              <a:t>	</a:t>
            </a:r>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301625" y="228600"/>
            <a:ext cx="8534400" cy="758825"/>
          </a:xfrm>
        </p:spPr>
        <p:txBody>
          <a:bodyPr/>
          <a:lstStyle/>
          <a:p>
            <a:r>
              <a:rPr lang="en-US" smtClean="0">
                <a:ea typeface="ＭＳ Ｐゴシック" panose="020B0600070205080204" pitchFamily="34" charset="-128"/>
              </a:rPr>
              <a:t>COMMUNICATING ENTHALPY #4</a:t>
            </a:r>
          </a:p>
        </p:txBody>
      </p:sp>
      <p:pic>
        <p:nvPicPr>
          <p:cNvPr id="962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875" y="1665288"/>
            <a:ext cx="3268663"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0"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4625" y="1668463"/>
            <a:ext cx="32670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552450" y="5130800"/>
            <a:ext cx="3800475" cy="954088"/>
          </a:xfrm>
          <a:prstGeom prst="rect">
            <a:avLst/>
          </a:prstGeom>
          <a:solidFill>
            <a:srgbClr val="1B587C"/>
          </a:solidFill>
          <a:ln w="20000">
            <a:solidFill>
              <a:schemeClr val="bg1"/>
            </a:solidFill>
            <a:miter lim="800000"/>
            <a:headEnd/>
            <a:tailEnd/>
          </a:ln>
          <a:effectLst>
            <a:outerShdw blurRad="50800" dist="25400" dir="5400000" rotWithShape="0">
              <a:srgbClr val="808080">
                <a:alpha val="34999"/>
              </a:srgbClr>
            </a:outerShdw>
          </a:effectLst>
        </p:spPr>
        <p:txBody>
          <a:bodyPr>
            <a:spAutoFit/>
          </a:bodyPr>
          <a:lstStyle/>
          <a:p>
            <a:pPr algn="ctr" eaLnBrk="1" hangingPunct="1">
              <a:defRPr/>
            </a:pPr>
            <a:r>
              <a:rPr lang="en-US" sz="1400" dirty="0">
                <a:solidFill>
                  <a:schemeClr val="lt1"/>
                </a:solidFill>
                <a:latin typeface="+mn-lt"/>
                <a:ea typeface="+mn-ea"/>
              </a:rPr>
              <a:t>During an exothermic reaction, the enthalpy of the system </a:t>
            </a:r>
            <a:r>
              <a:rPr lang="en-US" sz="1400" b="1" dirty="0">
                <a:solidFill>
                  <a:schemeClr val="lt1"/>
                </a:solidFill>
                <a:latin typeface="+mn-lt"/>
                <a:ea typeface="+mn-ea"/>
              </a:rPr>
              <a:t>decreases </a:t>
            </a:r>
            <a:r>
              <a:rPr lang="en-US" sz="1400" dirty="0">
                <a:solidFill>
                  <a:schemeClr val="lt1"/>
                </a:solidFill>
                <a:latin typeface="+mn-lt"/>
                <a:ea typeface="+mn-ea"/>
              </a:rPr>
              <a:t>and heat flows into the surroundings.  We observe a temperature </a:t>
            </a:r>
            <a:r>
              <a:rPr lang="en-US" sz="1400" b="1" dirty="0">
                <a:solidFill>
                  <a:schemeClr val="lt1"/>
                </a:solidFill>
                <a:latin typeface="+mn-lt"/>
                <a:ea typeface="+mn-ea"/>
              </a:rPr>
              <a:t>increase </a:t>
            </a:r>
            <a:r>
              <a:rPr lang="en-US" sz="1400" dirty="0">
                <a:solidFill>
                  <a:schemeClr val="lt1"/>
                </a:solidFill>
                <a:latin typeface="+mn-lt"/>
                <a:ea typeface="+mn-ea"/>
              </a:rPr>
              <a:t>in the surroundings.</a:t>
            </a:r>
          </a:p>
        </p:txBody>
      </p:sp>
      <p:sp>
        <p:nvSpPr>
          <p:cNvPr id="14" name="TextBox 13"/>
          <p:cNvSpPr txBox="1">
            <a:spLocks noChangeArrowheads="1"/>
          </p:cNvSpPr>
          <p:nvPr/>
        </p:nvSpPr>
        <p:spPr bwMode="auto">
          <a:xfrm>
            <a:off x="4956175" y="5130800"/>
            <a:ext cx="3800475" cy="954088"/>
          </a:xfrm>
          <a:prstGeom prst="rect">
            <a:avLst/>
          </a:prstGeom>
          <a:solidFill>
            <a:srgbClr val="1B587C"/>
          </a:solidFill>
          <a:ln w="20000">
            <a:solidFill>
              <a:schemeClr val="bg1"/>
            </a:solidFill>
            <a:miter lim="800000"/>
            <a:headEnd/>
            <a:tailEnd/>
          </a:ln>
          <a:effectLst>
            <a:outerShdw blurRad="50800" dist="25400" dir="5400000" rotWithShape="0">
              <a:srgbClr val="808080">
                <a:alpha val="34999"/>
              </a:srgbClr>
            </a:outerShdw>
          </a:effectLst>
        </p:spPr>
        <p:txBody>
          <a:bodyPr>
            <a:spAutoFit/>
          </a:bodyPr>
          <a:lstStyle/>
          <a:p>
            <a:pPr algn="ctr" eaLnBrk="1" hangingPunct="1">
              <a:defRPr/>
            </a:pPr>
            <a:r>
              <a:rPr lang="en-US" sz="1400" dirty="0">
                <a:solidFill>
                  <a:schemeClr val="lt1"/>
                </a:solidFill>
                <a:latin typeface="+mn-lt"/>
                <a:ea typeface="+mn-ea"/>
              </a:rPr>
              <a:t>During an endothermic reaction, heat flows from the surroundings </a:t>
            </a:r>
            <a:r>
              <a:rPr lang="en-US" sz="1400" b="1" dirty="0">
                <a:solidFill>
                  <a:schemeClr val="lt1"/>
                </a:solidFill>
                <a:latin typeface="+mn-lt"/>
                <a:ea typeface="+mn-ea"/>
              </a:rPr>
              <a:t>into </a:t>
            </a:r>
            <a:r>
              <a:rPr lang="en-US" sz="1400" dirty="0">
                <a:solidFill>
                  <a:schemeClr val="lt1"/>
                </a:solidFill>
                <a:latin typeface="+mn-lt"/>
                <a:ea typeface="+mn-ea"/>
              </a:rPr>
              <a:t>the chemical system.  We observe a temperature </a:t>
            </a:r>
            <a:r>
              <a:rPr lang="en-US" sz="1400" b="1" dirty="0">
                <a:solidFill>
                  <a:schemeClr val="lt1"/>
                </a:solidFill>
                <a:latin typeface="+mn-lt"/>
                <a:ea typeface="+mn-ea"/>
              </a:rPr>
              <a:t>decrease </a:t>
            </a:r>
            <a:r>
              <a:rPr lang="en-US" sz="1400" dirty="0">
                <a:solidFill>
                  <a:schemeClr val="lt1"/>
                </a:solidFill>
                <a:latin typeface="+mn-lt"/>
                <a:ea typeface="+mn-ea"/>
              </a:rPr>
              <a:t>in the surroundings.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301625" y="228600"/>
            <a:ext cx="8534400" cy="758825"/>
          </a:xfrm>
        </p:spPr>
        <p:txBody>
          <a:bodyPr/>
          <a:lstStyle/>
          <a:p>
            <a:r>
              <a:rPr lang="en-US" smtClean="0">
                <a:ea typeface="ＭＳ Ｐゴシック" panose="020B0600070205080204" pitchFamily="34" charset="-128"/>
              </a:rPr>
              <a:t>COMMUNICATING ENTHALPY #4</a:t>
            </a:r>
          </a:p>
        </p:txBody>
      </p:sp>
      <p:pic>
        <p:nvPicPr>
          <p:cNvPr id="9830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5075" y="1651000"/>
            <a:ext cx="34798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663" y="1651000"/>
            <a:ext cx="33528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smtClean="0">
                <a:ea typeface="ＭＳ Ｐゴシック" panose="020B0600070205080204" pitchFamily="34" charset="-128"/>
              </a:rPr>
              <a:t>COMMUNICATING ENTHALPY #4</a:t>
            </a:r>
          </a:p>
        </p:txBody>
      </p:sp>
      <p:sp>
        <p:nvSpPr>
          <p:cNvPr id="100355" name="Content Placeholder 3"/>
          <p:cNvSpPr txBox="1">
            <a:spLocks/>
          </p:cNvSpPr>
          <p:nvPr/>
        </p:nvSpPr>
        <p:spPr bwMode="auto">
          <a:xfrm>
            <a:off x="152400" y="1563688"/>
            <a:ext cx="8991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r>
              <a:rPr lang="en-US" sz="1400" b="1"/>
              <a:t>EXAMPLE:</a:t>
            </a:r>
            <a:r>
              <a:rPr lang="en-US" sz="1400"/>
              <a:t> Communicate the following enthalpies of reaction as a chemical potential energy diagram.</a:t>
            </a:r>
          </a:p>
          <a:p>
            <a:pPr defTabSz="914400" eaLnBrk="1" hangingPunct="1">
              <a:spcBef>
                <a:spcPct val="0"/>
              </a:spcBef>
              <a:spcAft>
                <a:spcPts val="1800"/>
              </a:spcAft>
              <a:buFont typeface="Arial" panose="020B0604020202020204" pitchFamily="34" charset="0"/>
              <a:buChar char="•"/>
            </a:pPr>
            <a:r>
              <a:rPr lang="en-US" sz="1400"/>
              <a:t>The burning of magnesium to produce a very bright emergency flare.</a:t>
            </a:r>
          </a:p>
          <a:p>
            <a:pPr defTabSz="914400" eaLnBrk="1" hangingPunct="1">
              <a:spcBef>
                <a:spcPct val="0"/>
              </a:spcBef>
              <a:spcAft>
                <a:spcPts val="1800"/>
              </a:spcAft>
              <a:buFont typeface="Arial" panose="020B0604020202020204" pitchFamily="34" charset="0"/>
              <a:buChar char="•"/>
            </a:pPr>
            <a:endParaRPr lang="en-US" sz="1400"/>
          </a:p>
          <a:p>
            <a:pPr defTabSz="914400" eaLnBrk="1" hangingPunct="1">
              <a:spcBef>
                <a:spcPct val="0"/>
              </a:spcBef>
              <a:spcAft>
                <a:spcPts val="1800"/>
              </a:spcAft>
              <a:buFont typeface="Arial" panose="020B0604020202020204" pitchFamily="34" charset="0"/>
              <a:buChar char="•"/>
            </a:pPr>
            <a:r>
              <a:rPr lang="en-US" sz="1400"/>
              <a:t>The decomposition of water by electrical energy from a solar cell.</a:t>
            </a:r>
          </a:p>
          <a:p>
            <a:pPr defTabSz="914400" eaLnBrk="1" hangingPunct="1">
              <a:spcBef>
                <a:spcPct val="0"/>
              </a:spcBef>
              <a:spcAft>
                <a:spcPts val="600"/>
              </a:spcAft>
              <a:buFont typeface="Georgia" panose="02040502050405020303" pitchFamily="18" charset="0"/>
              <a:buAutoNum type="arabicPeriod" startAt="2"/>
            </a:pPr>
            <a:endParaRPr lang="en-US" sz="600"/>
          </a:p>
          <a:p>
            <a:pPr defTabSz="914400" eaLnBrk="1" hangingPunct="1">
              <a:spcBef>
                <a:spcPct val="0"/>
              </a:spcBef>
              <a:spcAft>
                <a:spcPts val="600"/>
              </a:spcAft>
              <a:buFont typeface="Arial" panose="020B0604020202020204" pitchFamily="34" charset="0"/>
              <a:buChar char="•"/>
            </a:pPr>
            <a:endParaRPr lang="en-US" sz="1500"/>
          </a:p>
          <a:p>
            <a:pPr defTabSz="914400" eaLnBrk="1" hangingPunct="1">
              <a:spcBef>
                <a:spcPct val="0"/>
              </a:spcBef>
              <a:spcAft>
                <a:spcPts val="600"/>
              </a:spcAft>
              <a:buFontTx/>
              <a:buNone/>
            </a:pPr>
            <a:r>
              <a:rPr lang="en-US" sz="1600"/>
              <a:t>	</a:t>
            </a:r>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pic>
        <p:nvPicPr>
          <p:cNvPr id="10035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6525" y="2386013"/>
            <a:ext cx="51403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2113" y="2808288"/>
            <a:ext cx="20224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7713" y="3362325"/>
            <a:ext cx="5911850"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350" y="696913"/>
            <a:ext cx="8610600" cy="43180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defRPr/>
            </a:pPr>
            <a:r>
              <a:rPr lang="en-US" cap="small" dirty="0" smtClean="0"/>
              <a:t>Communicating Enthalpy Practice</a:t>
            </a:r>
          </a:p>
        </p:txBody>
      </p:sp>
      <p:sp>
        <p:nvSpPr>
          <p:cNvPr id="73731" name="Content Placeholder 3"/>
          <p:cNvSpPr txBox="1">
            <a:spLocks/>
          </p:cNvSpPr>
          <p:nvPr/>
        </p:nvSpPr>
        <p:spPr bwMode="auto">
          <a:xfrm>
            <a:off x="273050" y="1527175"/>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
        <p:nvSpPr>
          <p:cNvPr id="73732" name="Content Placeholder 3"/>
          <p:cNvSpPr txBox="1">
            <a:spLocks/>
          </p:cNvSpPr>
          <p:nvPr/>
        </p:nvSpPr>
        <p:spPr bwMode="auto">
          <a:xfrm>
            <a:off x="331788" y="1563688"/>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marL="0" indent="0">
              <a:buNone/>
            </a:pPr>
            <a:r>
              <a:rPr lang="en-US" sz="1800" dirty="0"/>
              <a:t>Communicate each of the following process in the four ways shown.</a:t>
            </a:r>
          </a:p>
          <a:p>
            <a:r>
              <a:rPr lang="en-US" sz="1800" dirty="0"/>
              <a:t>When a mole of magnesium sulfate forms, 1284.9 kJ of energy is </a:t>
            </a:r>
            <a:r>
              <a:rPr lang="en-US" sz="1800" dirty="0" smtClean="0"/>
              <a:t>released</a:t>
            </a:r>
          </a:p>
          <a:p>
            <a:pPr lvl="0">
              <a:buFont typeface="+mj-lt"/>
              <a:buAutoNum type="arabicPeriod"/>
            </a:pPr>
            <a:endParaRPr lang="en-US" sz="1800" dirty="0"/>
          </a:p>
          <a:p>
            <a:pPr lvl="0">
              <a:buFont typeface="+mj-lt"/>
              <a:buAutoNum type="arabicPeriod"/>
            </a:pPr>
            <a:endParaRPr lang="en-US" sz="1800" dirty="0" smtClean="0"/>
          </a:p>
          <a:p>
            <a:pPr marL="0" lvl="0" indent="0">
              <a:buNone/>
            </a:pPr>
            <a:endParaRPr lang="en-US" sz="1800" dirty="0" smtClean="0"/>
          </a:p>
          <a:p>
            <a:pPr marL="0" lvl="0" indent="0">
              <a:buNone/>
            </a:pPr>
            <a:r>
              <a:rPr lang="en-US" sz="1800" dirty="0" smtClean="0"/>
              <a:t> </a:t>
            </a:r>
          </a:p>
          <a:p>
            <a:r>
              <a:rPr lang="en-US" sz="1800" dirty="0" smtClean="0"/>
              <a:t>The </a:t>
            </a:r>
            <a:r>
              <a:rPr lang="en-US" sz="1800" dirty="0"/>
              <a:t>formation of zinc sulfide. </a:t>
            </a:r>
            <a:endParaRPr lang="en-US" sz="1800" dirty="0" smtClean="0"/>
          </a:p>
          <a:p>
            <a:pPr lvl="0">
              <a:buFont typeface="+mj-lt"/>
              <a:buAutoNum type="arabicPeriod"/>
            </a:pPr>
            <a:endParaRPr lang="en-US" sz="1800" dirty="0"/>
          </a:p>
          <a:p>
            <a:pPr lvl="0">
              <a:buFont typeface="+mj-lt"/>
              <a:buAutoNum type="arabicPeriod"/>
            </a:pPr>
            <a:endParaRPr lang="en-US" sz="1800" dirty="0" smtClean="0"/>
          </a:p>
          <a:p>
            <a:pPr lvl="0">
              <a:buFont typeface="+mj-lt"/>
              <a:buAutoNum type="arabicPeriod"/>
            </a:pPr>
            <a:endParaRPr lang="en-US" sz="1800" dirty="0"/>
          </a:p>
          <a:p>
            <a:pPr marL="0" lvl="0" indent="0">
              <a:buNone/>
            </a:pPr>
            <a:endParaRPr lang="en-US" sz="1800" dirty="0" smtClean="0"/>
          </a:p>
          <a:p>
            <a:r>
              <a:rPr lang="en-US" sz="1800" dirty="0"/>
              <a:t>The decomposition of one mole of ammonia. </a:t>
            </a:r>
          </a:p>
          <a:p>
            <a:pPr marL="0" lvl="0" indent="0">
              <a:buNone/>
            </a:pPr>
            <a:endParaRPr lang="en-US" sz="1800" dirty="0"/>
          </a:p>
          <a:p>
            <a:pPr defTabSz="914400" eaLnBrk="1" hangingPunct="1">
              <a:spcBef>
                <a:spcPct val="0"/>
              </a:spcBef>
              <a:spcAft>
                <a:spcPts val="1800"/>
              </a:spcAft>
              <a:buFont typeface="Arial" panose="020B0604020202020204" pitchFamily="34" charset="0"/>
              <a:buChar char="•"/>
            </a:pPr>
            <a:endParaRPr lang="en-US" sz="1800" dirty="0"/>
          </a:p>
          <a:p>
            <a:pPr defTabSz="914400" eaLnBrk="1" hangingPunct="1">
              <a:spcBef>
                <a:spcPct val="0"/>
              </a:spcBef>
              <a:spcAft>
                <a:spcPts val="1800"/>
              </a:spcAft>
              <a:buFont typeface="Arial" panose="020B0604020202020204" pitchFamily="34" charset="0"/>
              <a:buChar char="•"/>
            </a:pPr>
            <a:endParaRPr lang="en-US" sz="1800" dirty="0"/>
          </a:p>
          <a:p>
            <a:pPr defTabSz="914400" eaLnBrk="1" hangingPunct="1">
              <a:spcBef>
                <a:spcPct val="0"/>
              </a:spcBef>
              <a:spcAft>
                <a:spcPts val="1800"/>
              </a:spcAft>
              <a:buFont typeface="Arial" panose="020B0604020202020204" pitchFamily="34" charset="0"/>
              <a:buChar char="•"/>
            </a:pPr>
            <a:endParaRPr lang="en-US" sz="1800" dirty="0"/>
          </a:p>
          <a:p>
            <a:pPr lvl="1" defTabSz="914400" eaLnBrk="1" hangingPunct="1">
              <a:spcBef>
                <a:spcPct val="0"/>
              </a:spcBef>
              <a:spcAft>
                <a:spcPts val="1800"/>
              </a:spcAft>
              <a:buClr>
                <a:schemeClr val="accent1"/>
              </a:buClr>
              <a:buSzPct val="85000"/>
              <a:buFontTx/>
              <a:buNone/>
            </a:pPr>
            <a:endParaRPr lang="en-US" sz="1800" dirty="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dirty="0"/>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dirty="0">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dirty="0">
              <a:solidFill>
                <a:schemeClr val="tx1"/>
              </a:solidFill>
            </a:endParaRPr>
          </a:p>
        </p:txBody>
      </p:sp>
    </p:spTree>
    <p:extLst>
      <p:ext uri="{BB962C8B-B14F-4D97-AF65-F5344CB8AC3E}">
        <p14:creationId xmlns:p14="http://schemas.microsoft.com/office/powerpoint/2010/main" val="20544706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3"/>
          <p:cNvSpPr>
            <a:spLocks noGrp="1"/>
          </p:cNvSpPr>
          <p:nvPr>
            <p:ph type="title"/>
          </p:nvPr>
        </p:nvSpPr>
        <p:spPr>
          <a:xfrm>
            <a:off x="3000375" y="990600"/>
            <a:ext cx="5867400" cy="5257800"/>
          </a:xfrm>
        </p:spPr>
        <p:txBody>
          <a:bodyPr/>
          <a:lstStyle/>
          <a:p>
            <a:pPr marL="174625" indent="-174625" eaLnBrk="1" hangingPunct="1">
              <a:spcAft>
                <a:spcPts val="1800"/>
              </a:spcAft>
            </a:pPr>
            <a:r>
              <a:rPr lang="en-US" u="sng" dirty="0" smtClean="0">
                <a:ea typeface="ＭＳ Ｐゴシック" panose="020B0600070205080204" pitchFamily="34" charset="-128"/>
              </a:rPr>
              <a:t>Today’s homework</a:t>
            </a:r>
            <a:r>
              <a:rPr lang="en-US" dirty="0" smtClean="0">
                <a:ea typeface="ＭＳ Ｐゴシック" panose="020B0600070205080204" pitchFamily="34" charset="-128"/>
              </a:rPr>
              <a:t>:</a:t>
            </a:r>
            <a:r>
              <a:rPr lang="en-US" b="0" dirty="0" smtClean="0">
                <a:latin typeface="Wingdings" panose="05000000000000000000" pitchFamily="2" charset="2"/>
                <a:ea typeface="ＭＳ Ｐゴシック" panose="020B0600070205080204" pitchFamily="34" charset="-128"/>
              </a:rPr>
              <a:t/>
            </a:r>
            <a:br>
              <a:rPr lang="en-US" b="0" dirty="0" smtClean="0">
                <a:latin typeface="Wingdings" panose="05000000000000000000" pitchFamily="2" charset="2"/>
                <a:ea typeface="ＭＳ Ｐゴシック" panose="020B0600070205080204" pitchFamily="34" charset="-128"/>
              </a:rPr>
            </a:br>
            <a:r>
              <a:rPr lang="en-US" b="0" dirty="0" smtClean="0">
                <a:ea typeface="ＭＳ Ｐゴシック" panose="020B0600070205080204" pitchFamily="34" charset="-128"/>
              </a:rPr>
              <a:t/>
            </a:r>
            <a:br>
              <a:rPr lang="en-US" b="0" dirty="0" smtClean="0">
                <a:ea typeface="ＭＳ Ｐゴシック" panose="020B0600070205080204" pitchFamily="34" charset="-128"/>
              </a:rPr>
            </a:br>
            <a:r>
              <a:rPr lang="en-US" sz="2000" b="0" dirty="0" smtClean="0">
                <a:ea typeface="ＭＳ Ｐゴシック" panose="020B0600070205080204" pitchFamily="34" charset="-128"/>
              </a:rPr>
              <a:t>Communicating Enthalpy Changes</a:t>
            </a:r>
            <a:br>
              <a:rPr lang="en-US" sz="2000" b="0" dirty="0" smtClean="0">
                <a:ea typeface="ＭＳ Ｐゴシック" panose="020B0600070205080204" pitchFamily="34" charset="-128"/>
              </a:rPr>
            </a:br>
            <a:r>
              <a:rPr lang="en-US" sz="2000" b="0" dirty="0" smtClean="0">
                <a:ea typeface="ＭＳ Ｐゴシック" panose="020B0600070205080204" pitchFamily="34" charset="-128"/>
              </a:rPr>
              <a:t> Practice Questions</a:t>
            </a:r>
            <a:r>
              <a:rPr lang="en-US" sz="2200" b="0" dirty="0" smtClean="0">
                <a:ea typeface="ＭＳ Ｐゴシック" panose="020B0600070205080204" pitchFamily="34" charset="-128"/>
              </a:rPr>
              <a:t/>
            </a:r>
            <a:br>
              <a:rPr lang="en-US" sz="2200" b="0" dirty="0" smtClean="0">
                <a:ea typeface="ＭＳ Ｐゴシック" panose="020B0600070205080204" pitchFamily="34" charset="-128"/>
              </a:rPr>
            </a:br>
            <a:r>
              <a:rPr lang="en-US" sz="2200" b="0" dirty="0" smtClean="0">
                <a:ea typeface="ＭＳ Ｐゴシック" panose="020B0600070205080204" pitchFamily="34" charset="-128"/>
              </a:rPr>
              <a:t/>
            </a:r>
            <a:br>
              <a:rPr lang="en-US" sz="2200" b="0" dirty="0" smtClean="0">
                <a:ea typeface="ＭＳ Ｐゴシック" panose="020B0600070205080204" pitchFamily="34" charset="-128"/>
              </a:rPr>
            </a:br>
            <a:r>
              <a:rPr lang="en-US" sz="2200" b="0" dirty="0" smtClean="0">
                <a:ea typeface="ＭＳ Ｐゴシック" panose="020B0600070205080204" pitchFamily="34" charset="-128"/>
              </a:rPr>
              <a:t>Worksheet – Representing Enthalpy Changes</a:t>
            </a:r>
          </a:p>
        </p:txBody>
      </p:sp>
      <p:sp>
        <p:nvSpPr>
          <p:cNvPr id="104451" name="Text Placeholder 5"/>
          <p:cNvSpPr>
            <a:spLocks noGrp="1"/>
          </p:cNvSpPr>
          <p:nvPr>
            <p:ph type="body" sz="half" idx="2"/>
          </p:nvPr>
        </p:nvSpPr>
        <p:spPr/>
        <p:txBody>
          <a:bodyPr/>
          <a:lstStyle/>
          <a:p>
            <a:pPr eaLnBrk="1" hangingPunct="1"/>
            <a:r>
              <a:rPr lang="en-US" smtClean="0">
                <a:ea typeface="ＭＳ Ｐゴシック" panose="020B0600070205080204" pitchFamily="34" charset="-128"/>
              </a:rPr>
              <a:t>Curricular outcomes:</a:t>
            </a:r>
          </a:p>
          <a:p>
            <a:pPr eaLnBrk="1" hangingPunct="1"/>
            <a:r>
              <a:rPr lang="en-US" smtClean="0">
                <a:ea typeface="ＭＳ Ｐゴシック" panose="020B0600070205080204" pitchFamily="34" charset="-128"/>
              </a:rPr>
              <a:t>1.3k: Define enthalpy and molar enthalpy for chemical reactions</a:t>
            </a:r>
          </a:p>
          <a:p>
            <a:pPr eaLnBrk="1" hangingPunct="1"/>
            <a:r>
              <a:rPr lang="en-US" smtClean="0">
                <a:ea typeface="ＭＳ Ｐゴシック" panose="020B0600070205080204" pitchFamily="34" charset="-128"/>
              </a:rPr>
              <a:t>1.4k: Write balanced equations for chemical reactions that include energy changes</a:t>
            </a:r>
          </a:p>
          <a:p>
            <a:pPr eaLnBrk="1" hangingPunct="1"/>
            <a:r>
              <a:rPr lang="en-US" smtClean="0">
                <a:ea typeface="ＭＳ Ｐゴシック" panose="020B0600070205080204" pitchFamily="34" charset="-128"/>
              </a:rPr>
              <a:t>1.5k: Use and interpret ΔH notation to communicate and calculate energy changes in chemical reactions</a:t>
            </a:r>
          </a:p>
          <a:p>
            <a:pPr eaLnBrk="1" hangingPunct="1"/>
            <a:endParaRPr 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1368425" y="2743200"/>
            <a:ext cx="6480175" cy="1673225"/>
          </a:xfrm>
        </p:spPr>
        <p:txBody>
          <a:bodyPr>
            <a:normAutofit/>
          </a:bodyPr>
          <a:lstStyle/>
          <a:p>
            <a:pPr eaLnBrk="1" hangingPunct="1">
              <a:defRPr/>
            </a:pPr>
            <a:r>
              <a:rPr lang="en-US" cap="none" smtClean="0">
                <a:ea typeface="ＭＳ Ｐゴシック" panose="020B0600070205080204" pitchFamily="34" charset="-128"/>
              </a:rPr>
              <a:t>CHAPTER ELEVEN</a:t>
            </a:r>
          </a:p>
        </p:txBody>
      </p:sp>
      <p:sp>
        <p:nvSpPr>
          <p:cNvPr id="106499" name="Title 1"/>
          <p:cNvSpPr>
            <a:spLocks noGrp="1"/>
          </p:cNvSpPr>
          <p:nvPr>
            <p:ph type="title"/>
          </p:nvPr>
        </p:nvSpPr>
        <p:spPr>
          <a:xfrm>
            <a:off x="722313" y="533400"/>
            <a:ext cx="7772400" cy="1292225"/>
          </a:xfrm>
        </p:spPr>
        <p:txBody>
          <a:bodyPr/>
          <a:lstStyle/>
          <a:p>
            <a:pPr eaLnBrk="1" hangingPunct="1"/>
            <a:r>
              <a:rPr lang="en-US" u="sng" smtClean="0">
                <a:solidFill>
                  <a:srgbClr val="1B587C"/>
                </a:solidFill>
                <a:ea typeface="ＭＳ Ｐゴシック" panose="020B0600070205080204" pitchFamily="34" charset="-128"/>
              </a:rPr>
              <a:t>HESS’ LAW</a:t>
            </a:r>
          </a:p>
        </p:txBody>
      </p:sp>
      <p:pic>
        <p:nvPicPr>
          <p:cNvPr id="10650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2025" y="3517900"/>
            <a:ext cx="31210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0800" y="3517900"/>
            <a:ext cx="27178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3"/>
          <p:cNvSpPr>
            <a:spLocks noGrp="1"/>
          </p:cNvSpPr>
          <p:nvPr>
            <p:ph type="title"/>
          </p:nvPr>
        </p:nvSpPr>
        <p:spPr>
          <a:xfrm>
            <a:off x="3000375" y="990600"/>
            <a:ext cx="5867400" cy="5257800"/>
          </a:xfrm>
        </p:spPr>
        <p:txBody>
          <a:bodyPr/>
          <a:lstStyle/>
          <a:p>
            <a:pPr eaLnBrk="1" hangingPunct="1"/>
            <a:r>
              <a:rPr lang="en-US" u="sng" smtClean="0">
                <a:ea typeface="ＭＳ Ｐゴシック" panose="020B0600070205080204" pitchFamily="34" charset="-128"/>
              </a:rPr>
              <a:t>Today’s Agenda</a:t>
            </a:r>
            <a:r>
              <a:rPr lang="en-US" smtClean="0">
                <a:ea typeface="ＭＳ Ｐゴシック" panose="020B0600070205080204" pitchFamily="34" charset="-128"/>
              </a:rPr>
              <a:t>:</a:t>
            </a:r>
            <a:br>
              <a:rPr lang="en-US" smtClean="0">
                <a:ea typeface="ＭＳ Ｐゴシック" panose="020B0600070205080204" pitchFamily="34" charset="-128"/>
              </a:rPr>
            </a:br>
            <a:r>
              <a:rPr lang="en-US" smtClean="0">
                <a:ea typeface="ＭＳ Ｐゴシック" panose="020B0600070205080204" pitchFamily="34" charset="-128"/>
              </a:rPr>
              <a:t/>
            </a:r>
            <a:br>
              <a:rPr lang="en-US" smtClean="0">
                <a:ea typeface="ＭＳ Ｐゴシック" panose="020B0600070205080204" pitchFamily="34" charset="-128"/>
              </a:rPr>
            </a:br>
            <a:r>
              <a:rPr lang="en-US" b="0" smtClean="0">
                <a:ea typeface="ＭＳ Ｐゴシック" panose="020B0600070205080204" pitchFamily="34" charset="-128"/>
              </a:rPr>
              <a:t>Review homework</a:t>
            </a:r>
            <a:br>
              <a:rPr lang="en-US" b="0" smtClean="0">
                <a:ea typeface="ＭＳ Ｐゴシック" panose="020B0600070205080204" pitchFamily="34" charset="-128"/>
              </a:rPr>
            </a:br>
            <a:r>
              <a:rPr lang="en-US" b="0" smtClean="0">
                <a:ea typeface="ＭＳ Ｐゴシック" panose="020B0600070205080204" pitchFamily="34" charset="-128"/>
              </a:rPr>
              <a:t/>
            </a:r>
            <a:br>
              <a:rPr lang="en-US" b="0" smtClean="0">
                <a:ea typeface="ＭＳ Ｐゴシック" panose="020B0600070205080204" pitchFamily="34" charset="-128"/>
              </a:rPr>
            </a:br>
            <a:r>
              <a:rPr lang="en-US" b="0" smtClean="0">
                <a:ea typeface="ＭＳ Ｐゴシック" panose="020B0600070205080204" pitchFamily="34" charset="-128"/>
              </a:rPr>
              <a:t>Hess’ Law PowerPoint</a:t>
            </a:r>
            <a:br>
              <a:rPr lang="en-US" b="0" smtClean="0">
                <a:ea typeface="ＭＳ Ｐゴシック" panose="020B0600070205080204" pitchFamily="34" charset="-128"/>
              </a:rPr>
            </a:br>
            <a:endParaRPr lang="en-US" sz="2200" b="0" smtClean="0">
              <a:ea typeface="ＭＳ Ｐゴシック" panose="020B0600070205080204" pitchFamily="34" charset="-128"/>
            </a:endParaRPr>
          </a:p>
        </p:txBody>
      </p:sp>
      <p:sp>
        <p:nvSpPr>
          <p:cNvPr id="108547" name="Text Placeholder 5"/>
          <p:cNvSpPr>
            <a:spLocks noGrp="1"/>
          </p:cNvSpPr>
          <p:nvPr>
            <p:ph type="body" sz="half" idx="2"/>
          </p:nvPr>
        </p:nvSpPr>
        <p:spPr/>
        <p:txBody>
          <a:bodyPr/>
          <a:lstStyle/>
          <a:p>
            <a:pPr eaLnBrk="1" hangingPunct="1"/>
            <a:r>
              <a:rPr lang="en-US" smtClean="0">
                <a:ea typeface="ＭＳ Ｐゴシック" panose="020B0600070205080204" pitchFamily="34" charset="-128"/>
              </a:rPr>
              <a:t>Curricular outcomes:</a:t>
            </a:r>
          </a:p>
          <a:p>
            <a:pPr eaLnBrk="1" hangingPunct="1"/>
            <a:r>
              <a:rPr lang="en-US" smtClean="0">
                <a:ea typeface="ＭＳ Ｐゴシック" panose="020B0600070205080204" pitchFamily="34" charset="-128"/>
              </a:rPr>
              <a:t>1.7k: Explain and use Hess’ law to calculate energy changes for the net reaction from a series of reactions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smtClean="0">
                <a:ea typeface="ＭＳ Ｐゴシック" panose="020B0600070205080204" pitchFamily="34" charset="-128"/>
              </a:rPr>
              <a:t>HESS’ LAW</a:t>
            </a:r>
          </a:p>
        </p:txBody>
      </p:sp>
      <p:sp>
        <p:nvSpPr>
          <p:cNvPr id="110595" name="Content Placeholder 3"/>
          <p:cNvSpPr txBox="1">
            <a:spLocks/>
          </p:cNvSpPr>
          <p:nvPr/>
        </p:nvSpPr>
        <p:spPr bwMode="auto">
          <a:xfrm>
            <a:off x="273050" y="1527175"/>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
        <p:nvSpPr>
          <p:cNvPr id="110596" name="Content Placeholder 3"/>
          <p:cNvSpPr txBox="1">
            <a:spLocks/>
          </p:cNvSpPr>
          <p:nvPr/>
        </p:nvSpPr>
        <p:spPr bwMode="auto">
          <a:xfrm>
            <a:off x="331788" y="1563688"/>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2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
        <p:nvSpPr>
          <p:cNvPr id="110597" name="Content Placeholder 3"/>
          <p:cNvSpPr txBox="1">
            <a:spLocks/>
          </p:cNvSpPr>
          <p:nvPr/>
        </p:nvSpPr>
        <p:spPr bwMode="auto">
          <a:xfrm>
            <a:off x="152400" y="1563688"/>
            <a:ext cx="87423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1087438" indent="-360363">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r>
              <a:rPr lang="en-US" sz="1400" u="sng"/>
              <a:t>Do you think it is convenient or possible to use a calorimeter to test all chemical reactions?</a:t>
            </a:r>
          </a:p>
          <a:p>
            <a:pPr defTabSz="914400" eaLnBrk="1" hangingPunct="1">
              <a:spcBef>
                <a:spcPct val="0"/>
              </a:spcBef>
              <a:spcAft>
                <a:spcPts val="1800"/>
              </a:spcAft>
              <a:buFont typeface="Arial" panose="020B0604020202020204" pitchFamily="34" charset="0"/>
              <a:buChar char="•"/>
            </a:pPr>
            <a:r>
              <a:rPr lang="en-US" sz="1400"/>
              <a:t>NO!   Sometimes two products are created simultaneously, sometimes a reaction is too small to be able to measure accurately.  So what do scientists do?</a:t>
            </a:r>
          </a:p>
          <a:p>
            <a:pPr defTabSz="914400" eaLnBrk="1" hangingPunct="1">
              <a:spcBef>
                <a:spcPct val="0"/>
              </a:spcBef>
              <a:spcAft>
                <a:spcPts val="1800"/>
              </a:spcAft>
              <a:buFont typeface="Arial" panose="020B0604020202020204" pitchFamily="34" charset="0"/>
              <a:buChar char="•"/>
            </a:pPr>
            <a:r>
              <a:rPr lang="en-US" sz="1400"/>
              <a:t>Theoretically, we assume that the enthalpy change of a physical or chemical process depends only on the initial and final conditions.  It is independent of the pathway, process or number of intermediate steps required.</a:t>
            </a:r>
          </a:p>
          <a:p>
            <a:pPr defTabSz="914400" eaLnBrk="1" hangingPunct="1">
              <a:spcBef>
                <a:spcPct val="0"/>
              </a:spcBef>
              <a:spcAft>
                <a:spcPts val="1800"/>
              </a:spcAft>
              <a:buFont typeface="Arial" panose="020B0604020202020204" pitchFamily="34" charset="0"/>
              <a:buChar char="•"/>
            </a:pPr>
            <a:endParaRPr lang="en-US" sz="400"/>
          </a:p>
          <a:p>
            <a:pPr defTabSz="914400" eaLnBrk="1" hangingPunct="1">
              <a:spcBef>
                <a:spcPct val="0"/>
              </a:spcBef>
              <a:spcAft>
                <a:spcPts val="1800"/>
              </a:spcAft>
              <a:buFont typeface="Arial" panose="020B0604020202020204" pitchFamily="34" charset="0"/>
              <a:buChar char="•"/>
            </a:pPr>
            <a:r>
              <a:rPr lang="en-US" sz="1400" b="1"/>
              <a:t>Illustration</a:t>
            </a:r>
            <a:r>
              <a:rPr lang="en-US" sz="1400"/>
              <a:t>:  Bricks are being moved from the ground up to the			 second floor.  But there are two pathways to do this:</a:t>
            </a:r>
          </a:p>
          <a:p>
            <a:pPr lvl="1" defTabSz="914400" eaLnBrk="1" hangingPunct="1">
              <a:spcBef>
                <a:spcPct val="0"/>
              </a:spcBef>
              <a:spcAft>
                <a:spcPts val="1800"/>
              </a:spcAft>
              <a:buClr>
                <a:schemeClr val="accent1"/>
              </a:buClr>
              <a:buSzPct val="85000"/>
              <a:buFont typeface="Arial" panose="020B0604020202020204" pitchFamily="34" charset="0"/>
              <a:buChar char="•"/>
            </a:pPr>
            <a:r>
              <a:rPr lang="en-US" sz="1400">
                <a:solidFill>
                  <a:schemeClr val="tx1"/>
                </a:solidFill>
              </a:rPr>
              <a:t>Move from the 1</a:t>
            </a:r>
            <a:r>
              <a:rPr lang="en-US" sz="1400" baseline="30000">
                <a:solidFill>
                  <a:schemeClr val="tx1"/>
                </a:solidFill>
              </a:rPr>
              <a:t>st</a:t>
            </a:r>
            <a:r>
              <a:rPr lang="en-US" sz="1400">
                <a:solidFill>
                  <a:schemeClr val="tx1"/>
                </a:solidFill>
              </a:rPr>
              <a:t> to 2</a:t>
            </a:r>
            <a:r>
              <a:rPr lang="en-US" sz="1400" baseline="30000">
                <a:solidFill>
                  <a:schemeClr val="tx1"/>
                </a:solidFill>
              </a:rPr>
              <a:t>nd</a:t>
            </a:r>
            <a:r>
              <a:rPr lang="en-US" sz="1400">
                <a:solidFill>
                  <a:schemeClr val="tx1"/>
                </a:solidFill>
              </a:rPr>
              <a:t> floor</a:t>
            </a:r>
          </a:p>
          <a:p>
            <a:pPr lvl="1" defTabSz="914400" eaLnBrk="1" hangingPunct="1">
              <a:spcBef>
                <a:spcPct val="0"/>
              </a:spcBef>
              <a:spcAft>
                <a:spcPts val="1800"/>
              </a:spcAft>
              <a:buClr>
                <a:schemeClr val="accent1"/>
              </a:buClr>
              <a:buSzPct val="85000"/>
              <a:buFont typeface="Arial" panose="020B0604020202020204" pitchFamily="34" charset="0"/>
              <a:buChar char="•"/>
            </a:pPr>
            <a:r>
              <a:rPr lang="en-US" sz="1400">
                <a:solidFill>
                  <a:schemeClr val="tx1"/>
                </a:solidFill>
              </a:rPr>
              <a:t>Move to third floor and then carry down one flight</a:t>
            </a:r>
          </a:p>
          <a:p>
            <a:pPr lvl="1" defTabSz="914400" eaLnBrk="1" hangingPunct="1">
              <a:spcBef>
                <a:spcPct val="0"/>
              </a:spcBef>
              <a:spcAft>
                <a:spcPts val="1800"/>
              </a:spcAft>
              <a:buClr>
                <a:schemeClr val="accent1"/>
              </a:buClr>
              <a:buSzPct val="85000"/>
              <a:buFont typeface="Arial" panose="020B0604020202020204" pitchFamily="34" charset="0"/>
              <a:buChar char="•"/>
            </a:pPr>
            <a:r>
              <a:rPr lang="en-US" sz="1400">
                <a:solidFill>
                  <a:schemeClr val="tx1"/>
                </a:solidFill>
              </a:rPr>
              <a:t>In both cases, the overall change in position is the same.</a:t>
            </a:r>
          </a:p>
          <a:p>
            <a:pPr defTabSz="914400" eaLnBrk="1" hangingPunct="1">
              <a:spcBef>
                <a:spcPct val="0"/>
              </a:spcBef>
              <a:spcAft>
                <a:spcPts val="600"/>
              </a:spcAft>
              <a:buFont typeface="Arial" panose="020B0604020202020204" pitchFamily="34" charset="0"/>
              <a:buChar char="•"/>
            </a:pPr>
            <a:endParaRPr lang="en-US" sz="1800" b="1"/>
          </a:p>
          <a:p>
            <a:pPr defTabSz="914400" eaLnBrk="1" hangingPunct="1">
              <a:spcBef>
                <a:spcPct val="0"/>
              </a:spcBef>
              <a:spcAft>
                <a:spcPts val="600"/>
              </a:spcAft>
              <a:buFont typeface="Georgia" panose="02040502050405020303" pitchFamily="18" charset="0"/>
              <a:buAutoNum type="arabicPeriod" startAt="2"/>
            </a:pPr>
            <a:endParaRPr lang="en-US" sz="600"/>
          </a:p>
          <a:p>
            <a:pPr defTabSz="914400" eaLnBrk="1" hangingPunct="1">
              <a:spcBef>
                <a:spcPct val="0"/>
              </a:spcBef>
              <a:spcAft>
                <a:spcPts val="600"/>
              </a:spcAft>
              <a:buFont typeface="Arial" panose="020B0604020202020204" pitchFamily="34" charset="0"/>
              <a:buChar char="•"/>
            </a:pPr>
            <a:endParaRPr lang="en-US" sz="1500"/>
          </a:p>
          <a:p>
            <a:pPr defTabSz="914400" eaLnBrk="1" hangingPunct="1">
              <a:spcBef>
                <a:spcPct val="0"/>
              </a:spcBef>
              <a:spcAft>
                <a:spcPts val="600"/>
              </a:spcAft>
              <a:buFontTx/>
              <a:buNone/>
            </a:pPr>
            <a:r>
              <a:rPr lang="en-US" sz="1600"/>
              <a:t>	</a:t>
            </a:r>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pic>
        <p:nvPicPr>
          <p:cNvPr id="11059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5675" y="3505200"/>
            <a:ext cx="2474913"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title"/>
          </p:nvPr>
        </p:nvSpPr>
        <p:spPr/>
        <p:txBody>
          <a:bodyPr/>
          <a:lstStyle/>
          <a:p>
            <a:pPr eaLnBrk="1" hangingPunct="1"/>
            <a:r>
              <a:rPr lang="en-US" smtClean="0">
                <a:ea typeface="ＭＳ Ｐゴシック" panose="020B0600070205080204" pitchFamily="34" charset="-128"/>
              </a:rPr>
              <a:t>An Introduction to Energetics</a:t>
            </a:r>
          </a:p>
        </p:txBody>
      </p:sp>
      <p:pic>
        <p:nvPicPr>
          <p:cNvPr id="2355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3725" y="1887538"/>
            <a:ext cx="1981200" cy="395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Content Placeholder 3"/>
          <p:cNvSpPr txBox="1">
            <a:spLocks/>
          </p:cNvSpPr>
          <p:nvPr/>
        </p:nvSpPr>
        <p:spPr bwMode="auto">
          <a:xfrm>
            <a:off x="209550" y="1457325"/>
            <a:ext cx="6958013"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822325" indent="-22860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pPr>
            <a:r>
              <a:rPr lang="en-US" sz="1800" b="1"/>
              <a:t>Kinetic Energy (E</a:t>
            </a:r>
            <a:r>
              <a:rPr lang="en-US" sz="1800" b="1" baseline="-25000"/>
              <a:t>k</a:t>
            </a:r>
            <a:r>
              <a:rPr lang="en-US" sz="1800" b="1"/>
              <a:t>) </a:t>
            </a:r>
            <a:r>
              <a:rPr lang="en-US" sz="1800"/>
              <a:t>is related to the </a:t>
            </a:r>
            <a:r>
              <a:rPr lang="en-US" sz="1800" u="sng"/>
              <a:t>motion</a:t>
            </a:r>
            <a:r>
              <a:rPr lang="en-US" sz="1800"/>
              <a:t> of an entity</a:t>
            </a:r>
          </a:p>
          <a:p>
            <a:pPr lvl="1" defTabSz="914400" eaLnBrk="1" hangingPunct="1">
              <a:spcBef>
                <a:spcPct val="0"/>
              </a:spcBef>
              <a:spcAft>
                <a:spcPts val="1800"/>
              </a:spcAft>
              <a:buClr>
                <a:schemeClr val="accent1"/>
              </a:buClr>
              <a:buSzPct val="85000"/>
              <a:buFont typeface="Wingdings 2" panose="05020102010507070707" pitchFamily="18" charset="2"/>
              <a:buChar char=""/>
            </a:pPr>
            <a:r>
              <a:rPr lang="en-US" sz="1800">
                <a:solidFill>
                  <a:schemeClr val="tx1"/>
                </a:solidFill>
              </a:rPr>
              <a:t>Molecular motion can by translational (straight-line), rotational and vibrational</a:t>
            </a:r>
          </a:p>
          <a:p>
            <a:pPr defTabSz="914400" eaLnBrk="1" hangingPunct="1">
              <a:spcBef>
                <a:spcPct val="0"/>
              </a:spcBef>
              <a:spcAft>
                <a:spcPts val="1800"/>
              </a:spcAft>
            </a:pPr>
            <a:r>
              <a:rPr lang="en-US" sz="1800" b="1"/>
              <a:t>Chemical Potential Energy</a:t>
            </a:r>
            <a:r>
              <a:rPr lang="en-US" sz="1800"/>
              <a:t> </a:t>
            </a:r>
            <a:r>
              <a:rPr lang="en-US" sz="1800" b="1"/>
              <a:t>(E</a:t>
            </a:r>
            <a:r>
              <a:rPr lang="en-US" sz="1800" b="1" baseline="-25000"/>
              <a:t>p</a:t>
            </a:r>
            <a:r>
              <a:rPr lang="en-US" sz="1800" b="1"/>
              <a:t>)</a:t>
            </a:r>
            <a:r>
              <a:rPr lang="en-US" sz="1800"/>
              <a:t> is energy </a:t>
            </a:r>
            <a:r>
              <a:rPr lang="en-US" sz="1800" u="sng"/>
              <a:t>stored</a:t>
            </a:r>
            <a:r>
              <a:rPr lang="en-US" sz="1800"/>
              <a:t> in the bonds of a substance and relative intermolecular forces</a:t>
            </a:r>
          </a:p>
          <a:p>
            <a:pPr defTabSz="914400" eaLnBrk="1" hangingPunct="1">
              <a:spcBef>
                <a:spcPct val="0"/>
              </a:spcBef>
              <a:spcAft>
                <a:spcPts val="1800"/>
              </a:spcAft>
            </a:pPr>
            <a:r>
              <a:rPr lang="en-US" sz="1800" b="1"/>
              <a:t>Thermal Energy</a:t>
            </a:r>
            <a:r>
              <a:rPr lang="en-US" sz="1800"/>
              <a:t> is the </a:t>
            </a:r>
            <a:r>
              <a:rPr lang="en-US" sz="1800" u="sng"/>
              <a:t>total kinetic energy</a:t>
            </a:r>
            <a:r>
              <a:rPr lang="en-US" sz="1800"/>
              <a:t> of all of the particles of a system.  Increases with temperature.</a:t>
            </a:r>
          </a:p>
          <a:p>
            <a:pPr lvl="1" defTabSz="914400" eaLnBrk="1" hangingPunct="1">
              <a:spcBef>
                <a:spcPct val="0"/>
              </a:spcBef>
              <a:spcAft>
                <a:spcPts val="1800"/>
              </a:spcAft>
              <a:buClr>
                <a:schemeClr val="accent1"/>
              </a:buClr>
              <a:buSzPct val="85000"/>
              <a:buFont typeface="Wingdings 2" panose="05020102010507070707" pitchFamily="18" charset="2"/>
              <a:buChar char=""/>
            </a:pPr>
            <a:r>
              <a:rPr lang="en-US" sz="1800">
                <a:solidFill>
                  <a:schemeClr val="tx1"/>
                </a:solidFill>
              </a:rPr>
              <a:t>Symbol (</a:t>
            </a:r>
            <a:r>
              <a:rPr lang="en-US" sz="1800" i="1">
                <a:solidFill>
                  <a:schemeClr val="tx1"/>
                </a:solidFill>
              </a:rPr>
              <a:t>Q)</a:t>
            </a:r>
            <a:r>
              <a:rPr lang="en-US" sz="1800">
                <a:solidFill>
                  <a:schemeClr val="tx1"/>
                </a:solidFill>
              </a:rPr>
              <a:t>, Units (</a:t>
            </a:r>
            <a:r>
              <a:rPr lang="en-US" sz="1800" i="1">
                <a:solidFill>
                  <a:schemeClr val="tx1"/>
                </a:solidFill>
              </a:rPr>
              <a:t>J), </a:t>
            </a:r>
            <a:r>
              <a:rPr lang="en-US" sz="1800">
                <a:solidFill>
                  <a:schemeClr val="tx1"/>
                </a:solidFill>
              </a:rPr>
              <a:t>Formula used (</a:t>
            </a:r>
            <a:r>
              <a:rPr lang="en-US" sz="1800" b="1" i="1">
                <a:solidFill>
                  <a:schemeClr val="tx1"/>
                </a:solidFill>
              </a:rPr>
              <a:t>Q=mcΔT</a:t>
            </a:r>
            <a:r>
              <a:rPr lang="en-US" sz="1800" i="1">
                <a:solidFill>
                  <a:schemeClr val="tx1"/>
                </a:solidFill>
              </a:rPr>
              <a:t>)</a:t>
            </a:r>
          </a:p>
          <a:p>
            <a:pPr defTabSz="914400" eaLnBrk="1" hangingPunct="1">
              <a:spcBef>
                <a:spcPct val="0"/>
              </a:spcBef>
              <a:spcAft>
                <a:spcPts val="1800"/>
              </a:spcAft>
            </a:pPr>
            <a:r>
              <a:rPr lang="en-US" sz="1800" b="1"/>
              <a:t>Temperature </a:t>
            </a:r>
            <a:r>
              <a:rPr lang="en-US" sz="1800"/>
              <a:t>is a measure of the </a:t>
            </a:r>
            <a:r>
              <a:rPr lang="en-US" sz="1800" u="sng"/>
              <a:t>average kinetic energy</a:t>
            </a:r>
            <a:r>
              <a:rPr lang="en-US" sz="1800"/>
              <a:t>          of the particles in a system</a:t>
            </a:r>
          </a:p>
          <a:p>
            <a:pPr defTabSz="914400" eaLnBrk="1" hangingPunct="1">
              <a:spcBef>
                <a:spcPct val="0"/>
              </a:spcBef>
              <a:spcAft>
                <a:spcPts val="1800"/>
              </a:spcAft>
            </a:pPr>
            <a:r>
              <a:rPr lang="en-US" sz="1800" b="1"/>
              <a:t>Heat </a:t>
            </a:r>
            <a:r>
              <a:rPr lang="en-US" sz="1800"/>
              <a:t>is a </a:t>
            </a:r>
            <a:r>
              <a:rPr lang="en-US" sz="1800" u="sng"/>
              <a:t>transfer</a:t>
            </a:r>
            <a:r>
              <a:rPr lang="en-US" sz="1800"/>
              <a:t> of thermal energy.  Heat is not possessed by    a system.  Heat is energy flowing between systems.</a:t>
            </a:r>
            <a:endParaRPr lang="en-US" sz="1800" b="1"/>
          </a:p>
        </p:txBody>
      </p:sp>
      <p:sp>
        <p:nvSpPr>
          <p:cNvPr id="5" name="Action Button: Information 4"/>
          <p:cNvSpPr/>
          <p:nvPr/>
        </p:nvSpPr>
        <p:spPr>
          <a:xfrm>
            <a:off x="7840332" y="270308"/>
            <a:ext cx="983481" cy="858277"/>
          </a:xfrm>
          <a:prstGeom prst="actionButtonInformation">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3560" name="TextBox 5"/>
          <p:cNvSpPr txBox="1">
            <a:spLocks noChangeArrowheads="1"/>
          </p:cNvSpPr>
          <p:nvPr/>
        </p:nvSpPr>
        <p:spPr bwMode="auto">
          <a:xfrm>
            <a:off x="7656513" y="1236663"/>
            <a:ext cx="13255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37931725" indent="-37474525">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822325" indent="-22860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defTabSz="4572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defTabSz="4572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defTabSz="4572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defTabSz="4572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Tx/>
              <a:buNone/>
            </a:pPr>
            <a:r>
              <a:rPr lang="en-US" sz="1200">
                <a:latin typeface="Arial" panose="020B0604020202020204" pitchFamily="34" charset="0"/>
              </a:rPr>
              <a:t>Roll mouse over for a particle motion and </a:t>
            </a:r>
            <a:r>
              <a:rPr lang="en-US" sz="1200">
                <a:latin typeface="Arial" panose="020B0604020202020204" pitchFamily="34" charset="0"/>
                <a:hlinkClick r:id="rId4"/>
                <a:hlinkMouseOver r:id="rId4"/>
              </a:rPr>
              <a:t>heat</a:t>
            </a:r>
            <a:r>
              <a:rPr lang="en-US" sz="1200">
                <a:latin typeface="Arial" panose="020B0604020202020204" pitchFamily="34" charset="0"/>
              </a:rPr>
              <a:t> transfer demo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smtClean="0">
                <a:ea typeface="ＭＳ Ｐゴシック" panose="020B0600070205080204" pitchFamily="34" charset="-128"/>
              </a:rPr>
              <a:t>Hess’ Law</a:t>
            </a:r>
          </a:p>
        </p:txBody>
      </p:sp>
      <p:sp>
        <p:nvSpPr>
          <p:cNvPr id="112643" name="Content Placeholder 3"/>
          <p:cNvSpPr txBox="1">
            <a:spLocks/>
          </p:cNvSpPr>
          <p:nvPr/>
        </p:nvSpPr>
        <p:spPr bwMode="auto">
          <a:xfrm>
            <a:off x="152400" y="1563688"/>
            <a:ext cx="8742363" cy="47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1087438" indent="-360363">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r>
              <a:rPr lang="en-US" sz="1500"/>
              <a:t>G.H. Hess suggested in 1840, that “the addition of chemical equations yields a net chemical equation whose enthalpy change is the sum of the individual enthalpy changes.”	  This is called </a:t>
            </a:r>
            <a:r>
              <a:rPr lang="en-US" sz="1500" b="1"/>
              <a:t>Hess’ Law</a:t>
            </a:r>
            <a:r>
              <a:rPr lang="en-US" sz="1500"/>
              <a:t>  </a:t>
            </a:r>
          </a:p>
          <a:p>
            <a:pPr defTabSz="914400" eaLnBrk="1" hangingPunct="1">
              <a:spcBef>
                <a:spcPct val="0"/>
              </a:spcBef>
              <a:spcAft>
                <a:spcPts val="1800"/>
              </a:spcAft>
              <a:buFont typeface="Arial" panose="020B0604020202020204" pitchFamily="34" charset="0"/>
              <a:buChar char="•"/>
            </a:pPr>
            <a:r>
              <a:rPr lang="en-US" sz="1500" u="sng"/>
              <a:t>Hess’s Law can be written as an equation:</a:t>
            </a:r>
          </a:p>
          <a:p>
            <a:pPr defTabSz="914400" eaLnBrk="1" hangingPunct="1">
              <a:spcBef>
                <a:spcPct val="0"/>
              </a:spcBef>
              <a:spcAft>
                <a:spcPts val="1800"/>
              </a:spcAft>
              <a:buFontTx/>
              <a:buNone/>
            </a:pPr>
            <a:r>
              <a:rPr lang="en-US" sz="1200"/>
              <a:t>	The uppercase Greek Letter, </a:t>
            </a:r>
            <a:r>
              <a:rPr lang="en-US" sz="1200">
                <a:latin typeface="Lucida Grande" pitchFamily="-110" charset="0"/>
              </a:rPr>
              <a:t>Σ</a:t>
            </a:r>
            <a:r>
              <a:rPr lang="en-US" sz="1200"/>
              <a:t> (sigma) means “the sum of”</a:t>
            </a:r>
          </a:p>
          <a:p>
            <a:pPr defTabSz="914400" eaLnBrk="1" hangingPunct="1">
              <a:spcBef>
                <a:spcPct val="0"/>
              </a:spcBef>
              <a:spcAft>
                <a:spcPts val="1800"/>
              </a:spcAft>
              <a:buFontTx/>
              <a:buNone/>
            </a:pPr>
            <a:endParaRPr lang="en-US" sz="1200"/>
          </a:p>
          <a:p>
            <a:pPr defTabSz="914400" eaLnBrk="1" hangingPunct="1">
              <a:spcBef>
                <a:spcPct val="0"/>
              </a:spcBef>
              <a:spcAft>
                <a:spcPts val="1800"/>
              </a:spcAft>
              <a:buFontTx/>
              <a:buNone/>
            </a:pPr>
            <a:endParaRPr lang="en-US" sz="1200"/>
          </a:p>
          <a:p>
            <a:pPr defTabSz="914400" eaLnBrk="1" hangingPunct="1">
              <a:spcBef>
                <a:spcPct val="0"/>
              </a:spcBef>
              <a:spcAft>
                <a:spcPts val="1800"/>
              </a:spcAft>
              <a:buFont typeface="Arial" panose="020B0604020202020204" pitchFamily="34" charset="0"/>
              <a:buChar char="•"/>
            </a:pPr>
            <a:r>
              <a:rPr lang="en-US" sz="1500"/>
              <a:t>Hess’ discovery allows us to determine enthalpy change without direct calorimetry, using two rules that you already know:</a:t>
            </a:r>
          </a:p>
          <a:p>
            <a:pPr lvl="1" defTabSz="914400" eaLnBrk="1" hangingPunct="1">
              <a:spcBef>
                <a:spcPct val="0"/>
              </a:spcBef>
              <a:spcAft>
                <a:spcPts val="1800"/>
              </a:spcAft>
              <a:buClr>
                <a:schemeClr val="accent1"/>
              </a:buClr>
              <a:buSzPct val="85000"/>
              <a:buFontTx/>
              <a:buNone/>
            </a:pPr>
            <a:r>
              <a:rPr lang="en-US" sz="1500">
                <a:solidFill>
                  <a:schemeClr val="tx1"/>
                </a:solidFill>
              </a:rPr>
              <a:t>1) If a chemical equation is reversed, then the sign of </a:t>
            </a:r>
            <a:r>
              <a:rPr lang="en-US" sz="1500">
                <a:solidFill>
                  <a:schemeClr val="tx1"/>
                </a:solidFill>
                <a:latin typeface="Lucida Grande" pitchFamily="-110" charset="0"/>
              </a:rPr>
              <a:t>Δ</a:t>
            </a:r>
            <a:r>
              <a:rPr lang="en-US" sz="1500" baseline="-25000">
                <a:solidFill>
                  <a:schemeClr val="tx1"/>
                </a:solidFill>
              </a:rPr>
              <a:t>r</a:t>
            </a:r>
            <a:r>
              <a:rPr lang="en-US" sz="1500" i="1">
                <a:solidFill>
                  <a:schemeClr val="tx1"/>
                </a:solidFill>
              </a:rPr>
              <a:t>H</a:t>
            </a:r>
            <a:r>
              <a:rPr lang="en-US" sz="1500">
                <a:solidFill>
                  <a:schemeClr val="tx1"/>
                </a:solidFill>
              </a:rPr>
              <a:t> changes</a:t>
            </a:r>
          </a:p>
          <a:p>
            <a:pPr lvl="1" defTabSz="914400" eaLnBrk="1" hangingPunct="1">
              <a:spcBef>
                <a:spcPct val="0"/>
              </a:spcBef>
              <a:spcAft>
                <a:spcPts val="1800"/>
              </a:spcAft>
              <a:buClr>
                <a:schemeClr val="accent1"/>
              </a:buClr>
              <a:buSzPct val="85000"/>
              <a:buFontTx/>
              <a:buNone/>
            </a:pPr>
            <a:r>
              <a:rPr lang="en-US" sz="1500">
                <a:solidFill>
                  <a:schemeClr val="tx1"/>
                </a:solidFill>
              </a:rPr>
              <a:t>2) If the coefficients of a chemical equation are altered by multiplying or dividing by a  constant factor, then the </a:t>
            </a:r>
            <a:r>
              <a:rPr lang="en-US" sz="1500">
                <a:solidFill>
                  <a:schemeClr val="tx1"/>
                </a:solidFill>
                <a:latin typeface="Lucida Grande" pitchFamily="-110" charset="0"/>
              </a:rPr>
              <a:t>Δ</a:t>
            </a:r>
            <a:r>
              <a:rPr lang="en-US" sz="1500" baseline="-25000">
                <a:solidFill>
                  <a:schemeClr val="tx1"/>
                </a:solidFill>
              </a:rPr>
              <a:t>r</a:t>
            </a:r>
            <a:r>
              <a:rPr lang="en-US" sz="1500" i="1">
                <a:solidFill>
                  <a:schemeClr val="tx1"/>
                </a:solidFill>
              </a:rPr>
              <a:t>H</a:t>
            </a:r>
            <a:r>
              <a:rPr lang="en-US" sz="1500">
                <a:solidFill>
                  <a:schemeClr val="tx1"/>
                </a:solidFill>
              </a:rPr>
              <a:t> is altered by the same factor</a:t>
            </a:r>
          </a:p>
          <a:p>
            <a:pPr defTabSz="914400" eaLnBrk="1" hangingPunct="1">
              <a:spcBef>
                <a:spcPct val="0"/>
              </a:spcBef>
              <a:spcAft>
                <a:spcPts val="1800"/>
              </a:spcAft>
              <a:buFont typeface="Arial" panose="020B0604020202020204" pitchFamily="34" charset="0"/>
              <a:buChar char="•"/>
            </a:pPr>
            <a:endParaRPr lang="en-US" sz="1400"/>
          </a:p>
          <a:p>
            <a:pPr defTabSz="914400" eaLnBrk="1" hangingPunct="1">
              <a:spcBef>
                <a:spcPct val="0"/>
              </a:spcBef>
              <a:spcAft>
                <a:spcPts val="600"/>
              </a:spcAft>
              <a:buFont typeface="Arial" panose="020B0604020202020204" pitchFamily="34" charset="0"/>
              <a:buChar char="•"/>
            </a:pPr>
            <a:endParaRPr lang="en-US" sz="1800" b="1"/>
          </a:p>
          <a:p>
            <a:pPr defTabSz="914400" eaLnBrk="1" hangingPunct="1">
              <a:spcBef>
                <a:spcPct val="0"/>
              </a:spcBef>
              <a:spcAft>
                <a:spcPts val="600"/>
              </a:spcAft>
              <a:buFont typeface="Georgia" panose="02040502050405020303" pitchFamily="18" charset="0"/>
              <a:buAutoNum type="arabicPeriod" startAt="2"/>
            </a:pPr>
            <a:endParaRPr lang="en-US" sz="600"/>
          </a:p>
          <a:p>
            <a:pPr defTabSz="914400" eaLnBrk="1" hangingPunct="1">
              <a:spcBef>
                <a:spcPct val="0"/>
              </a:spcBef>
              <a:spcAft>
                <a:spcPts val="600"/>
              </a:spcAft>
              <a:buFont typeface="Arial" panose="020B0604020202020204" pitchFamily="34" charset="0"/>
              <a:buChar char="•"/>
            </a:pPr>
            <a:endParaRPr lang="en-US" sz="1500"/>
          </a:p>
          <a:p>
            <a:pPr defTabSz="914400" eaLnBrk="1" hangingPunct="1">
              <a:spcBef>
                <a:spcPct val="0"/>
              </a:spcBef>
              <a:spcAft>
                <a:spcPts val="600"/>
              </a:spcAft>
              <a:buFontTx/>
              <a:buNone/>
            </a:pPr>
            <a:r>
              <a:rPr lang="en-US" sz="1600"/>
              <a:t>	</a:t>
            </a:r>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pic>
        <p:nvPicPr>
          <p:cNvPr id="11264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2279650"/>
            <a:ext cx="31781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1438" y="0"/>
            <a:ext cx="1420812"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smtClean="0">
                <a:ea typeface="ＭＳ Ｐゴシック" panose="020B0600070205080204" pitchFamily="34" charset="-128"/>
              </a:rPr>
              <a:t>Hess’ Law</a:t>
            </a:r>
          </a:p>
        </p:txBody>
      </p:sp>
      <p:sp>
        <p:nvSpPr>
          <p:cNvPr id="3" name="Rectangle 2"/>
          <p:cNvSpPr>
            <a:spLocks noChangeArrowheads="1"/>
          </p:cNvSpPr>
          <p:nvPr/>
        </p:nvSpPr>
        <p:spPr bwMode="auto">
          <a:xfrm>
            <a:off x="1446213" y="1587500"/>
            <a:ext cx="5027612" cy="1446213"/>
          </a:xfrm>
          <a:prstGeom prst="rect">
            <a:avLst/>
          </a:prstGeom>
          <a:solidFill>
            <a:srgbClr val="1B587C"/>
          </a:solidFill>
          <a:ln w="20000">
            <a:solidFill>
              <a:schemeClr val="bg1"/>
            </a:solidFill>
            <a:miter lim="800000"/>
            <a:headEnd/>
            <a:tailEnd/>
          </a:ln>
          <a:effectLst>
            <a:outerShdw blurRad="50800" dist="25400" dir="5400000" rotWithShape="0">
              <a:srgbClr val="808080">
                <a:alpha val="34999"/>
              </a:srgbClr>
            </a:outerShdw>
          </a:effectLst>
        </p:spPr>
        <p:txBody>
          <a:bodyPr>
            <a:spAutoFit/>
          </a:bodyPr>
          <a:lstStyle/>
          <a:p>
            <a:pPr algn="ctr" eaLnBrk="1" hangingPunct="1">
              <a:defRPr/>
            </a:pPr>
            <a:r>
              <a:rPr lang="en-US" sz="1600" dirty="0">
                <a:solidFill>
                  <a:schemeClr val="lt1"/>
                </a:solidFill>
                <a:latin typeface="+mn-lt"/>
                <a:ea typeface="+mn-ea"/>
              </a:rPr>
              <a:t>Hess's Law</a:t>
            </a:r>
          </a:p>
          <a:p>
            <a:pPr algn="ctr" eaLnBrk="1" hangingPunct="1">
              <a:defRPr/>
            </a:pPr>
            <a:endParaRPr lang="en-US" sz="800" dirty="0">
              <a:solidFill>
                <a:schemeClr val="lt1"/>
              </a:solidFill>
              <a:latin typeface="+mn-lt"/>
              <a:ea typeface="+mn-ea"/>
            </a:endParaRPr>
          </a:p>
          <a:p>
            <a:pPr algn="ctr" eaLnBrk="1" hangingPunct="1">
              <a:defRPr/>
            </a:pPr>
            <a:r>
              <a:rPr lang="en-US" sz="1600" dirty="0">
                <a:solidFill>
                  <a:schemeClr val="lt1"/>
                </a:solidFill>
                <a:latin typeface="+mn-lt"/>
                <a:ea typeface="+mn-ea"/>
              </a:rPr>
              <a:t>The enthalpy change for any reaction depends only on the energy states of the initial reactants and final products and is independent of the pathway or the number of steps between the reactant and product.</a:t>
            </a:r>
          </a:p>
        </p:txBody>
      </p:sp>
      <p:pic>
        <p:nvPicPr>
          <p:cNvPr id="4" name="Picture 3"/>
          <p:cNvPicPr>
            <a:picLocks noChangeAspect="1"/>
          </p:cNvPicPr>
          <p:nvPr/>
        </p:nvPicPr>
        <p:blipFill>
          <a:blip r:embed="rId3"/>
          <a:stretch>
            <a:fillRect/>
          </a:stretch>
        </p:blipFill>
        <p:spPr>
          <a:xfrm>
            <a:off x="962025" y="3248025"/>
            <a:ext cx="7405688" cy="3024188"/>
          </a:xfrm>
          <a:prstGeom prst="rect">
            <a:avLst/>
          </a:prstGeom>
          <a:ln>
            <a:solidFill>
              <a:schemeClr val="accent3"/>
            </a:solidFill>
          </a:ln>
        </p:spPr>
      </p:pic>
      <p:pic>
        <p:nvPicPr>
          <p:cNvPr id="11469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81788" y="1555750"/>
            <a:ext cx="1420812"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smtClean="0">
                <a:ea typeface="ＭＳ Ｐゴシック" panose="020B0600070205080204" pitchFamily="34" charset="-128"/>
              </a:rPr>
              <a:t>Hess’ Law #1</a:t>
            </a:r>
          </a:p>
        </p:txBody>
      </p:sp>
      <p:sp>
        <p:nvSpPr>
          <p:cNvPr id="116739" name="Content Placeholder 3"/>
          <p:cNvSpPr txBox="1">
            <a:spLocks/>
          </p:cNvSpPr>
          <p:nvPr/>
        </p:nvSpPr>
        <p:spPr bwMode="auto">
          <a:xfrm>
            <a:off x="152400" y="1423988"/>
            <a:ext cx="874236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1087438" indent="-360363">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r>
              <a:rPr lang="en-US" sz="1400" u="sng"/>
              <a:t>Example: Use Hess’ Law to determine the enthalpy change for the formation of carbon monoxide.</a:t>
            </a:r>
          </a:p>
          <a:p>
            <a:pPr defTabSz="914400" eaLnBrk="1" hangingPunct="1">
              <a:spcBef>
                <a:spcPct val="0"/>
              </a:spcBef>
              <a:spcAft>
                <a:spcPts val="1800"/>
              </a:spcAft>
              <a:buFontTx/>
              <a:buNone/>
            </a:pPr>
            <a:endParaRPr lang="en-US" sz="1400" u="sng"/>
          </a:p>
          <a:p>
            <a:pPr defTabSz="914400" eaLnBrk="1" hangingPunct="1">
              <a:spcBef>
                <a:spcPct val="0"/>
              </a:spcBef>
              <a:spcAft>
                <a:spcPts val="1800"/>
              </a:spcAft>
              <a:buFont typeface="Arial" panose="020B0604020202020204" pitchFamily="34" charset="0"/>
              <a:buChar char="•"/>
            </a:pPr>
            <a:r>
              <a:rPr lang="en-US" sz="1400"/>
              <a:t>This reaction can not be studied calorimetrically but we are given the following information to help solve this equation</a:t>
            </a:r>
          </a:p>
          <a:p>
            <a:pPr defTabSz="914400" eaLnBrk="1" hangingPunct="1">
              <a:spcBef>
                <a:spcPct val="0"/>
              </a:spcBef>
              <a:spcAft>
                <a:spcPts val="1800"/>
              </a:spcAft>
              <a:buFontTx/>
              <a:buNone/>
            </a:pPr>
            <a:endParaRPr lang="en-US" sz="1600"/>
          </a:p>
          <a:p>
            <a:pPr defTabSz="914400" eaLnBrk="1" hangingPunct="1">
              <a:spcBef>
                <a:spcPct val="0"/>
              </a:spcBef>
              <a:spcAft>
                <a:spcPts val="1800"/>
              </a:spcAft>
              <a:buFontTx/>
              <a:buNone/>
            </a:pPr>
            <a:endParaRPr lang="en-US" sz="800"/>
          </a:p>
          <a:p>
            <a:pPr defTabSz="914400" eaLnBrk="1" hangingPunct="1">
              <a:spcBef>
                <a:spcPct val="0"/>
              </a:spcBef>
              <a:spcAft>
                <a:spcPts val="600"/>
              </a:spcAft>
              <a:buFont typeface="Arial" panose="020B0604020202020204" pitchFamily="34" charset="0"/>
              <a:buChar char="•"/>
            </a:pPr>
            <a:r>
              <a:rPr lang="en-US" sz="1400"/>
              <a:t>Our job now, is to </a:t>
            </a:r>
            <a:r>
              <a:rPr lang="en-US" sz="1400" u="sng"/>
              <a:t>manipulate </a:t>
            </a:r>
            <a:r>
              <a:rPr lang="en-US" sz="1400"/>
              <a:t>the equations so they will add to </a:t>
            </a:r>
            <a:r>
              <a:rPr lang="en-US" sz="1400" u="sng"/>
              <a:t>yield</a:t>
            </a:r>
            <a:r>
              <a:rPr lang="en-US" sz="1400"/>
              <a:t> the net equation</a:t>
            </a:r>
          </a:p>
          <a:p>
            <a:pPr lvl="1" defTabSz="914400" eaLnBrk="1" hangingPunct="1">
              <a:spcBef>
                <a:spcPct val="0"/>
              </a:spcBef>
              <a:spcAft>
                <a:spcPts val="600"/>
              </a:spcAft>
              <a:buClr>
                <a:schemeClr val="accent1"/>
              </a:buClr>
              <a:buSzPct val="85000"/>
              <a:buFont typeface="Arial" panose="020B0604020202020204" pitchFamily="34" charset="0"/>
              <a:buChar char="•"/>
            </a:pPr>
            <a:r>
              <a:rPr lang="en-US" sz="1400">
                <a:solidFill>
                  <a:schemeClr val="tx1"/>
                </a:solidFill>
              </a:rPr>
              <a:t>We need 1 mol of C(s) to start the equation, so leave (1) unaltered</a:t>
            </a:r>
          </a:p>
          <a:p>
            <a:pPr lvl="1" defTabSz="914400" eaLnBrk="1" hangingPunct="1">
              <a:spcBef>
                <a:spcPct val="0"/>
              </a:spcBef>
              <a:spcAft>
                <a:spcPts val="600"/>
              </a:spcAft>
              <a:buClr>
                <a:schemeClr val="accent1"/>
              </a:buClr>
              <a:buSzPct val="85000"/>
              <a:buFont typeface="Arial" panose="020B0604020202020204" pitchFamily="34" charset="0"/>
              <a:buChar char="•"/>
            </a:pPr>
            <a:r>
              <a:rPr lang="en-US" sz="1400">
                <a:solidFill>
                  <a:schemeClr val="tx1"/>
                </a:solidFill>
              </a:rPr>
              <a:t>However, we want 1 mol of CO as a product, so reverse equation (2) and divide all terms by 2</a:t>
            </a:r>
          </a:p>
          <a:p>
            <a:pPr lvl="1" defTabSz="914400" eaLnBrk="1" hangingPunct="1">
              <a:spcBef>
                <a:spcPct val="0"/>
              </a:spcBef>
              <a:spcAft>
                <a:spcPts val="600"/>
              </a:spcAft>
              <a:buClr>
                <a:schemeClr val="accent1"/>
              </a:buClr>
              <a:buSzPct val="85000"/>
              <a:buFont typeface="Arial" panose="020B0604020202020204" pitchFamily="34" charset="0"/>
              <a:buChar char="•"/>
            </a:pPr>
            <a:r>
              <a:rPr lang="en-US" sz="1400" b="1">
                <a:solidFill>
                  <a:schemeClr val="accent2"/>
                </a:solidFill>
              </a:rPr>
              <a:t>** Remember whatever you do to the equation, affects the </a:t>
            </a:r>
            <a:r>
              <a:rPr lang="en-US" sz="1400" b="1">
                <a:solidFill>
                  <a:schemeClr val="accent2"/>
                </a:solidFill>
                <a:latin typeface="Lucida Grande" pitchFamily="-110" charset="0"/>
              </a:rPr>
              <a:t>Δ</a:t>
            </a:r>
            <a:r>
              <a:rPr lang="en-US" sz="1400" b="1">
                <a:solidFill>
                  <a:schemeClr val="accent2"/>
                </a:solidFill>
              </a:rPr>
              <a:t>H the same way </a:t>
            </a:r>
          </a:p>
          <a:p>
            <a:pPr lvl="1" defTabSz="914400" eaLnBrk="1" hangingPunct="1">
              <a:spcBef>
                <a:spcPct val="0"/>
              </a:spcBef>
              <a:spcAft>
                <a:spcPts val="600"/>
              </a:spcAft>
              <a:buClr>
                <a:schemeClr val="accent1"/>
              </a:buClr>
              <a:buSzPct val="85000"/>
              <a:buFont typeface="Arial" panose="020B0604020202020204" pitchFamily="34" charset="0"/>
              <a:buChar char="•"/>
            </a:pPr>
            <a:endParaRPr lang="en-US" sz="1400" b="1">
              <a:solidFill>
                <a:schemeClr val="accent2"/>
              </a:solidFill>
            </a:endParaRPr>
          </a:p>
          <a:p>
            <a:pPr lvl="1" defTabSz="914400" eaLnBrk="1" hangingPunct="1">
              <a:spcBef>
                <a:spcPct val="0"/>
              </a:spcBef>
              <a:spcAft>
                <a:spcPts val="600"/>
              </a:spcAft>
              <a:buClr>
                <a:schemeClr val="accent1"/>
              </a:buClr>
              <a:buSzPct val="85000"/>
              <a:buFont typeface="Arial" panose="020B0604020202020204" pitchFamily="34" charset="0"/>
              <a:buChar char="•"/>
            </a:pPr>
            <a:endParaRPr lang="en-US" sz="1400" b="1">
              <a:solidFill>
                <a:schemeClr val="accent2"/>
              </a:solidFill>
            </a:endParaRPr>
          </a:p>
          <a:p>
            <a:pPr defTabSz="914400" eaLnBrk="1" hangingPunct="1">
              <a:spcBef>
                <a:spcPct val="0"/>
              </a:spcBef>
              <a:spcAft>
                <a:spcPts val="1800"/>
              </a:spcAft>
              <a:buFont typeface="Arial" panose="020B0604020202020204" pitchFamily="34" charset="0"/>
              <a:buChar char="•"/>
            </a:pPr>
            <a:endParaRPr lang="en-US" sz="1400"/>
          </a:p>
          <a:p>
            <a:pPr defTabSz="914400" eaLnBrk="1" hangingPunct="1">
              <a:spcBef>
                <a:spcPct val="0"/>
              </a:spcBef>
              <a:spcAft>
                <a:spcPts val="600"/>
              </a:spcAft>
              <a:buFont typeface="Arial" panose="020B0604020202020204" pitchFamily="34" charset="0"/>
              <a:buChar char="•"/>
            </a:pPr>
            <a:endParaRPr lang="en-US" sz="1800" b="1"/>
          </a:p>
          <a:p>
            <a:pPr defTabSz="914400" eaLnBrk="1" hangingPunct="1">
              <a:spcBef>
                <a:spcPct val="0"/>
              </a:spcBef>
              <a:spcAft>
                <a:spcPts val="600"/>
              </a:spcAft>
              <a:buFont typeface="Georgia" panose="02040502050405020303" pitchFamily="18" charset="0"/>
              <a:buAutoNum type="arabicPeriod" startAt="2"/>
            </a:pPr>
            <a:endParaRPr lang="en-US" sz="600"/>
          </a:p>
          <a:p>
            <a:pPr defTabSz="914400" eaLnBrk="1" hangingPunct="1">
              <a:spcBef>
                <a:spcPct val="0"/>
              </a:spcBef>
              <a:spcAft>
                <a:spcPts val="600"/>
              </a:spcAft>
              <a:buFont typeface="Arial" panose="020B0604020202020204" pitchFamily="34" charset="0"/>
              <a:buChar char="•"/>
            </a:pPr>
            <a:endParaRPr lang="en-US" sz="1500"/>
          </a:p>
          <a:p>
            <a:pPr defTabSz="914400" eaLnBrk="1" hangingPunct="1">
              <a:spcBef>
                <a:spcPct val="0"/>
              </a:spcBef>
              <a:spcAft>
                <a:spcPts val="600"/>
              </a:spcAft>
              <a:buFontTx/>
              <a:buNone/>
            </a:pPr>
            <a:r>
              <a:rPr lang="en-US" sz="1600"/>
              <a:t>	</a:t>
            </a:r>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pic>
        <p:nvPicPr>
          <p:cNvPr id="11674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1779588"/>
            <a:ext cx="41052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2825" y="2947988"/>
            <a:ext cx="4876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2"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1050" y="5166673"/>
            <a:ext cx="46482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5672138" y="5192713"/>
            <a:ext cx="2995612" cy="554037"/>
          </a:xfrm>
          <a:prstGeom prst="rect">
            <a:avLst/>
          </a:prstGeom>
          <a:solidFill>
            <a:schemeClr val="accent2"/>
          </a:solidFill>
          <a:ln w="20000">
            <a:solidFill>
              <a:schemeClr val="bg1"/>
            </a:solidFill>
            <a:miter lim="800000"/>
            <a:headEnd/>
            <a:tailEnd/>
          </a:ln>
          <a:effectLst>
            <a:outerShdw blurRad="50800" dist="25400" dir="5400000" rotWithShape="0">
              <a:srgbClr val="808080">
                <a:alpha val="34999"/>
              </a:srgbClr>
            </a:outerShdw>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sz="1000" smtClean="0">
                <a:solidFill>
                  <a:srgbClr val="FFFFFF"/>
                </a:solidFill>
                <a:latin typeface="Cambria" panose="02040503050406030204" pitchFamily="18" charset="0"/>
              </a:rPr>
              <a:t>Δ</a:t>
            </a:r>
            <a:r>
              <a:rPr lang="en-US" sz="1000" baseline="-25000" smtClean="0">
                <a:solidFill>
                  <a:srgbClr val="FFFFFF"/>
                </a:solidFill>
                <a:latin typeface="Cambria" panose="02040503050406030204" pitchFamily="18" charset="0"/>
              </a:rPr>
              <a:t>c</a:t>
            </a:r>
            <a:r>
              <a:rPr lang="en-US" sz="1000" smtClean="0">
                <a:solidFill>
                  <a:srgbClr val="FFFFFF"/>
                </a:solidFill>
                <a:latin typeface="Cambria" panose="02040503050406030204" pitchFamily="18" charset="0"/>
              </a:rPr>
              <a:t>H = -566.0kJ (original equation)</a:t>
            </a:r>
          </a:p>
          <a:p>
            <a:pPr algn="ctr" eaLnBrk="1" hangingPunct="1">
              <a:defRPr/>
            </a:pPr>
            <a:r>
              <a:rPr lang="en-US" sz="1000" smtClean="0">
                <a:solidFill>
                  <a:srgbClr val="FFFFFF"/>
                </a:solidFill>
                <a:latin typeface="Cambria" panose="02040503050406030204" pitchFamily="18" charset="0"/>
              </a:rPr>
              <a:t>1) Reversed equation; ΔH = + 566.0kJ</a:t>
            </a:r>
          </a:p>
          <a:p>
            <a:pPr algn="ctr" eaLnBrk="1" hangingPunct="1">
              <a:defRPr/>
            </a:pPr>
            <a:r>
              <a:rPr lang="en-US" sz="1000" smtClean="0">
                <a:solidFill>
                  <a:srgbClr val="FFFFFF"/>
                </a:solidFill>
                <a:latin typeface="Cambria" panose="02040503050406030204" pitchFamily="18" charset="0"/>
              </a:rPr>
              <a:t>2) Divide equation by 2; Divide ΔH by 2 = +283.0kJ</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mtClean="0">
                <a:ea typeface="ＭＳ Ｐゴシック" panose="020B0600070205080204" pitchFamily="34" charset="-128"/>
              </a:rPr>
              <a:t>Hess’ Law #1</a:t>
            </a:r>
          </a:p>
        </p:txBody>
      </p:sp>
      <p:sp>
        <p:nvSpPr>
          <p:cNvPr id="118787" name="Content Placeholder 3"/>
          <p:cNvSpPr txBox="1">
            <a:spLocks/>
          </p:cNvSpPr>
          <p:nvPr/>
        </p:nvSpPr>
        <p:spPr bwMode="auto">
          <a:xfrm>
            <a:off x="152400" y="1423988"/>
            <a:ext cx="8742363"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1087438" indent="-360363">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r>
              <a:rPr lang="en-US" sz="1400" u="sng"/>
              <a:t>Example: Use Hess’ Law to determine the enthalpy change for the formation of carbon monoxide.</a:t>
            </a:r>
          </a:p>
          <a:p>
            <a:pPr lvl="1" defTabSz="914400" eaLnBrk="1" hangingPunct="1">
              <a:spcBef>
                <a:spcPct val="0"/>
              </a:spcBef>
              <a:spcAft>
                <a:spcPts val="600"/>
              </a:spcAft>
              <a:buClr>
                <a:schemeClr val="accent1"/>
              </a:buClr>
              <a:buSzPct val="85000"/>
              <a:buFontTx/>
              <a:buNone/>
            </a:pPr>
            <a:endParaRPr lang="en-US" sz="1400" b="1">
              <a:solidFill>
                <a:schemeClr val="accent2"/>
              </a:solidFill>
            </a:endParaRPr>
          </a:p>
          <a:p>
            <a:pPr lvl="1" defTabSz="914400" eaLnBrk="1" hangingPunct="1">
              <a:spcBef>
                <a:spcPct val="0"/>
              </a:spcBef>
              <a:spcAft>
                <a:spcPts val="600"/>
              </a:spcAft>
              <a:buClr>
                <a:schemeClr val="accent1"/>
              </a:buClr>
              <a:buSzPct val="85000"/>
              <a:buFontTx/>
              <a:buNone/>
            </a:pPr>
            <a:endParaRPr lang="en-US" sz="1400" b="1">
              <a:solidFill>
                <a:schemeClr val="accent2"/>
              </a:solidFill>
            </a:endParaRPr>
          </a:p>
          <a:p>
            <a:pPr lvl="1" defTabSz="914400" eaLnBrk="1" hangingPunct="1">
              <a:spcBef>
                <a:spcPct val="0"/>
              </a:spcBef>
              <a:spcAft>
                <a:spcPts val="600"/>
              </a:spcAft>
              <a:buClr>
                <a:schemeClr val="accent1"/>
              </a:buClr>
              <a:buSzPct val="85000"/>
              <a:buFontTx/>
              <a:buNone/>
            </a:pPr>
            <a:endParaRPr lang="en-US" sz="1400" b="1">
              <a:solidFill>
                <a:schemeClr val="accent2"/>
              </a:solidFill>
            </a:endParaRPr>
          </a:p>
          <a:p>
            <a:pPr lvl="1" defTabSz="914400" eaLnBrk="1" hangingPunct="1">
              <a:spcBef>
                <a:spcPct val="0"/>
              </a:spcBef>
              <a:spcAft>
                <a:spcPts val="600"/>
              </a:spcAft>
              <a:buClr>
                <a:schemeClr val="accent1"/>
              </a:buClr>
              <a:buSzPct val="85000"/>
              <a:buFont typeface="Arial" panose="020B0604020202020204" pitchFamily="34" charset="0"/>
              <a:buChar char="•"/>
            </a:pPr>
            <a:r>
              <a:rPr lang="en-US" sz="1400">
                <a:solidFill>
                  <a:schemeClr val="tx1"/>
                </a:solidFill>
              </a:rPr>
              <a:t>Now cancel and add the remaining reactants and products to yield the net equation.</a:t>
            </a:r>
          </a:p>
          <a:p>
            <a:pPr lvl="1" defTabSz="914400" eaLnBrk="1" hangingPunct="1">
              <a:spcBef>
                <a:spcPct val="0"/>
              </a:spcBef>
              <a:spcAft>
                <a:spcPts val="600"/>
              </a:spcAft>
              <a:buClr>
                <a:schemeClr val="accent1"/>
              </a:buClr>
              <a:buSzPct val="85000"/>
              <a:buFont typeface="Arial" panose="020B0604020202020204" pitchFamily="34" charset="0"/>
              <a:buChar char="•"/>
            </a:pPr>
            <a:r>
              <a:rPr lang="en-US" sz="1400">
                <a:solidFill>
                  <a:schemeClr val="tx1"/>
                </a:solidFill>
              </a:rPr>
              <a:t>Add the component enthalpy changes to obtain the net enthalpy change.</a:t>
            </a:r>
          </a:p>
          <a:p>
            <a:pPr defTabSz="914400" eaLnBrk="1" hangingPunct="1">
              <a:spcBef>
                <a:spcPct val="0"/>
              </a:spcBef>
              <a:spcAft>
                <a:spcPts val="1800"/>
              </a:spcAft>
              <a:buFont typeface="Arial" panose="020B0604020202020204" pitchFamily="34" charset="0"/>
              <a:buChar char="•"/>
            </a:pPr>
            <a:endParaRPr lang="en-US" sz="1400" b="1">
              <a:solidFill>
                <a:schemeClr val="accent2"/>
              </a:solidFill>
            </a:endParaRPr>
          </a:p>
          <a:p>
            <a:pPr lvl="1" defTabSz="914400" eaLnBrk="1" hangingPunct="1">
              <a:spcBef>
                <a:spcPct val="0"/>
              </a:spcBef>
              <a:spcAft>
                <a:spcPts val="600"/>
              </a:spcAft>
              <a:buClr>
                <a:schemeClr val="accent1"/>
              </a:buClr>
              <a:buSzPct val="85000"/>
              <a:buFont typeface="Arial" panose="020B0604020202020204" pitchFamily="34" charset="0"/>
              <a:buChar char="•"/>
            </a:pPr>
            <a:endParaRPr lang="en-US" sz="1400" b="1">
              <a:solidFill>
                <a:schemeClr val="accent2"/>
              </a:solidFill>
            </a:endParaRPr>
          </a:p>
          <a:p>
            <a:pPr defTabSz="914400" eaLnBrk="1" hangingPunct="1">
              <a:spcBef>
                <a:spcPct val="0"/>
              </a:spcBef>
              <a:spcAft>
                <a:spcPts val="1800"/>
              </a:spcAft>
              <a:buFont typeface="Arial" panose="020B0604020202020204" pitchFamily="34" charset="0"/>
              <a:buChar char="•"/>
            </a:pPr>
            <a:endParaRPr lang="en-US" sz="1400"/>
          </a:p>
          <a:p>
            <a:pPr defTabSz="914400" eaLnBrk="1" hangingPunct="1">
              <a:spcBef>
                <a:spcPct val="0"/>
              </a:spcBef>
              <a:spcAft>
                <a:spcPts val="600"/>
              </a:spcAft>
              <a:buFont typeface="Arial" panose="020B0604020202020204" pitchFamily="34" charset="0"/>
              <a:buChar char="•"/>
            </a:pPr>
            <a:endParaRPr lang="en-US" sz="1800" b="1"/>
          </a:p>
          <a:p>
            <a:pPr defTabSz="914400" eaLnBrk="1" hangingPunct="1">
              <a:spcBef>
                <a:spcPct val="0"/>
              </a:spcBef>
              <a:spcAft>
                <a:spcPts val="600"/>
              </a:spcAft>
              <a:buFont typeface="Georgia" panose="02040502050405020303" pitchFamily="18" charset="0"/>
              <a:buAutoNum type="arabicPeriod" startAt="2"/>
            </a:pPr>
            <a:endParaRPr lang="en-US" sz="600"/>
          </a:p>
          <a:p>
            <a:pPr defTabSz="914400" eaLnBrk="1" hangingPunct="1">
              <a:spcBef>
                <a:spcPct val="0"/>
              </a:spcBef>
              <a:spcAft>
                <a:spcPts val="600"/>
              </a:spcAft>
              <a:buFont typeface="Arial" panose="020B0604020202020204" pitchFamily="34" charset="0"/>
              <a:buChar char="•"/>
            </a:pPr>
            <a:endParaRPr lang="en-US" sz="1500"/>
          </a:p>
          <a:p>
            <a:pPr defTabSz="914400" eaLnBrk="1" hangingPunct="1">
              <a:spcBef>
                <a:spcPct val="0"/>
              </a:spcBef>
              <a:spcAft>
                <a:spcPts val="600"/>
              </a:spcAft>
              <a:buFontTx/>
              <a:buNone/>
            </a:pPr>
            <a:r>
              <a:rPr lang="en-US" sz="1600"/>
              <a:t>	</a:t>
            </a:r>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pic>
        <p:nvPicPr>
          <p:cNvPr id="11878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2020888"/>
            <a:ext cx="41052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49463" y="3752850"/>
            <a:ext cx="4905375"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300163" y="5314950"/>
            <a:ext cx="6637337" cy="831850"/>
          </a:xfrm>
          <a:prstGeom prst="rect">
            <a:avLst/>
          </a:prstGeom>
          <a:solidFill>
            <a:srgbClr val="4E8542"/>
          </a:solidFill>
          <a:ln w="20000">
            <a:solidFill>
              <a:schemeClr val="bg1"/>
            </a:solidFill>
            <a:miter lim="800000"/>
            <a:headEnd/>
            <a:tailEnd/>
          </a:ln>
          <a:effectLst>
            <a:outerShdw blurRad="50800" dist="25400" dir="5400000" rotWithShape="0">
              <a:srgbClr val="808080">
                <a:alpha val="34999"/>
              </a:srgbClr>
            </a:outerShdw>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sz="1600" smtClean="0">
                <a:solidFill>
                  <a:srgbClr val="FFFFFF"/>
                </a:solidFill>
                <a:latin typeface="Georgia" panose="02040502050405020303" pitchFamily="18" charset="0"/>
              </a:rPr>
              <a:t>The process of using Hess’ Law is a combination of being systematic and using trial and error.  Do what needs to be done to the given equations so they add to get the equation you want.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smtClean="0">
                <a:ea typeface="ＭＳ Ｐゴシック" panose="020B0600070205080204" pitchFamily="34" charset="-128"/>
              </a:rPr>
              <a:t>Hess’ Law #1</a:t>
            </a:r>
          </a:p>
        </p:txBody>
      </p:sp>
      <p:sp>
        <p:nvSpPr>
          <p:cNvPr id="120835" name="Content Placeholder 3"/>
          <p:cNvSpPr txBox="1">
            <a:spLocks/>
          </p:cNvSpPr>
          <p:nvPr/>
        </p:nvSpPr>
        <p:spPr bwMode="auto">
          <a:xfrm>
            <a:off x="152400" y="1423988"/>
            <a:ext cx="8742363"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1087438" indent="-360363">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r>
              <a:rPr lang="en-US" sz="1400" u="sng"/>
              <a:t>Example: Use Hess’ Law to determine the enthalpy change for the formation of carbon monoxide.</a:t>
            </a:r>
          </a:p>
          <a:p>
            <a:pPr lvl="1" defTabSz="914400" eaLnBrk="1" hangingPunct="1">
              <a:spcBef>
                <a:spcPct val="0"/>
              </a:spcBef>
              <a:spcAft>
                <a:spcPts val="600"/>
              </a:spcAft>
              <a:buClr>
                <a:schemeClr val="accent1"/>
              </a:buClr>
              <a:buSzPct val="85000"/>
              <a:buFontTx/>
              <a:buNone/>
            </a:pPr>
            <a:endParaRPr lang="en-US" sz="1400" b="1">
              <a:solidFill>
                <a:srgbClr val="000000"/>
              </a:solidFill>
            </a:endParaRPr>
          </a:p>
          <a:p>
            <a:pPr lvl="1" defTabSz="914400" eaLnBrk="1" hangingPunct="1">
              <a:spcBef>
                <a:spcPct val="0"/>
              </a:spcBef>
              <a:spcAft>
                <a:spcPts val="600"/>
              </a:spcAft>
              <a:buClr>
                <a:schemeClr val="accent1"/>
              </a:buClr>
              <a:buSzPct val="85000"/>
              <a:buFontTx/>
              <a:buNone/>
            </a:pPr>
            <a:endParaRPr lang="en-US" sz="1400" b="1">
              <a:solidFill>
                <a:srgbClr val="000000"/>
              </a:solidFill>
            </a:endParaRPr>
          </a:p>
          <a:p>
            <a:pPr lvl="1" defTabSz="914400" eaLnBrk="1" hangingPunct="1">
              <a:spcBef>
                <a:spcPct val="0"/>
              </a:spcBef>
              <a:spcAft>
                <a:spcPts val="600"/>
              </a:spcAft>
              <a:buClr>
                <a:schemeClr val="accent1"/>
              </a:buClr>
              <a:buSzPct val="85000"/>
              <a:buFont typeface="Arial" panose="020B0604020202020204" pitchFamily="34" charset="0"/>
              <a:buChar char="•"/>
            </a:pPr>
            <a:r>
              <a:rPr lang="en-US" sz="1400">
                <a:solidFill>
                  <a:srgbClr val="000000"/>
                </a:solidFill>
              </a:rPr>
              <a:t>Sketching a potential energy diagram might help you ensure that you have made the appropriate additions and subtractions</a:t>
            </a:r>
          </a:p>
          <a:p>
            <a:pPr lvl="1" defTabSz="914400" eaLnBrk="1" hangingPunct="1">
              <a:spcBef>
                <a:spcPct val="0"/>
              </a:spcBef>
              <a:spcAft>
                <a:spcPts val="600"/>
              </a:spcAft>
              <a:buClr>
                <a:schemeClr val="accent1"/>
              </a:buClr>
              <a:buSzPct val="85000"/>
              <a:buFontTx/>
              <a:buNone/>
            </a:pPr>
            <a:endParaRPr lang="en-US" sz="1400">
              <a:solidFill>
                <a:schemeClr val="tx1"/>
              </a:solidFill>
            </a:endParaRPr>
          </a:p>
          <a:p>
            <a:pPr defTabSz="914400" eaLnBrk="1" hangingPunct="1">
              <a:spcBef>
                <a:spcPct val="0"/>
              </a:spcBef>
              <a:spcAft>
                <a:spcPts val="1800"/>
              </a:spcAft>
              <a:buFont typeface="Arial" panose="020B0604020202020204" pitchFamily="34" charset="0"/>
              <a:buChar char="•"/>
            </a:pPr>
            <a:endParaRPr lang="en-US" sz="1400" b="1">
              <a:solidFill>
                <a:schemeClr val="accent2"/>
              </a:solidFill>
            </a:endParaRPr>
          </a:p>
          <a:p>
            <a:pPr lvl="1" defTabSz="914400" eaLnBrk="1" hangingPunct="1">
              <a:spcBef>
                <a:spcPct val="0"/>
              </a:spcBef>
              <a:spcAft>
                <a:spcPts val="600"/>
              </a:spcAft>
              <a:buClr>
                <a:schemeClr val="accent1"/>
              </a:buClr>
              <a:buSzPct val="85000"/>
              <a:buFont typeface="Arial" panose="020B0604020202020204" pitchFamily="34" charset="0"/>
              <a:buChar char="•"/>
            </a:pPr>
            <a:endParaRPr lang="en-US" sz="1400" b="1">
              <a:solidFill>
                <a:schemeClr val="accent2"/>
              </a:solidFill>
            </a:endParaRPr>
          </a:p>
          <a:p>
            <a:pPr defTabSz="914400" eaLnBrk="1" hangingPunct="1">
              <a:spcBef>
                <a:spcPct val="0"/>
              </a:spcBef>
              <a:spcAft>
                <a:spcPts val="1800"/>
              </a:spcAft>
              <a:buFont typeface="Arial" panose="020B0604020202020204" pitchFamily="34" charset="0"/>
              <a:buChar char="•"/>
            </a:pPr>
            <a:endParaRPr lang="en-US" sz="1400"/>
          </a:p>
          <a:p>
            <a:pPr defTabSz="914400" eaLnBrk="1" hangingPunct="1">
              <a:spcBef>
                <a:spcPct val="0"/>
              </a:spcBef>
              <a:spcAft>
                <a:spcPts val="600"/>
              </a:spcAft>
              <a:buFont typeface="Arial" panose="020B0604020202020204" pitchFamily="34" charset="0"/>
              <a:buChar char="•"/>
            </a:pPr>
            <a:endParaRPr lang="en-US" sz="1800" b="1"/>
          </a:p>
          <a:p>
            <a:pPr defTabSz="914400" eaLnBrk="1" hangingPunct="1">
              <a:spcBef>
                <a:spcPct val="0"/>
              </a:spcBef>
              <a:spcAft>
                <a:spcPts val="600"/>
              </a:spcAft>
              <a:buFont typeface="Georgia" panose="02040502050405020303" pitchFamily="18" charset="0"/>
              <a:buAutoNum type="arabicPeriod" startAt="2"/>
            </a:pPr>
            <a:endParaRPr lang="en-US" sz="600"/>
          </a:p>
          <a:p>
            <a:pPr defTabSz="914400" eaLnBrk="1" hangingPunct="1">
              <a:spcBef>
                <a:spcPct val="0"/>
              </a:spcBef>
              <a:spcAft>
                <a:spcPts val="600"/>
              </a:spcAft>
              <a:buFont typeface="Arial" panose="020B0604020202020204" pitchFamily="34" charset="0"/>
              <a:buChar char="•"/>
            </a:pPr>
            <a:endParaRPr lang="en-US" sz="1500"/>
          </a:p>
          <a:p>
            <a:pPr defTabSz="914400" eaLnBrk="1" hangingPunct="1">
              <a:spcBef>
                <a:spcPct val="0"/>
              </a:spcBef>
              <a:spcAft>
                <a:spcPts val="600"/>
              </a:spcAft>
              <a:buFontTx/>
              <a:buNone/>
            </a:pPr>
            <a:r>
              <a:rPr lang="en-US" sz="1600"/>
              <a:t>	</a:t>
            </a:r>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pic>
        <p:nvPicPr>
          <p:cNvPr id="12083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1779588"/>
            <a:ext cx="41052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188" y="3032125"/>
            <a:ext cx="31908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2273300" y="2641600"/>
            <a:ext cx="4711700" cy="912813"/>
          </a:xfrm>
          <a:prstGeom prst="rect">
            <a:avLst/>
          </a:prstGeom>
          <a:solidFill>
            <a:srgbClr val="F8D2C4"/>
          </a:solidFill>
          <a:ln w="9525">
            <a:solidFill>
              <a:schemeClr val="accent1"/>
            </a:solidFill>
            <a:miter lim="800000"/>
            <a:headEnd/>
            <a:tailEnd/>
          </a:ln>
          <a:effectLst>
            <a:outerShdw blurRad="50800" dist="25400" dir="5400000" rotWithShape="0">
              <a:srgbClr val="808080">
                <a:alpha val="34999"/>
              </a:srgbClr>
            </a:outerShdw>
          </a:effectLst>
        </p:spPr>
        <p:txBody>
          <a:bodyPr anchor="ctr"/>
          <a:lstStyle/>
          <a:p>
            <a:pPr algn="ctr" eaLnBrk="1" hangingPunct="1">
              <a:defRPr/>
            </a:pPr>
            <a:endParaRPr lang="en-US">
              <a:solidFill>
                <a:schemeClr val="dk1"/>
              </a:solidFill>
              <a:latin typeface="+mn-lt"/>
              <a:ea typeface="+mn-ea"/>
            </a:endParaRPr>
          </a:p>
        </p:txBody>
      </p:sp>
      <p:sp>
        <p:nvSpPr>
          <p:cNvPr id="122883" name="Title 1"/>
          <p:cNvSpPr>
            <a:spLocks noGrp="1"/>
          </p:cNvSpPr>
          <p:nvPr>
            <p:ph type="title"/>
          </p:nvPr>
        </p:nvSpPr>
        <p:spPr/>
        <p:txBody>
          <a:bodyPr/>
          <a:lstStyle/>
          <a:p>
            <a:r>
              <a:rPr lang="en-US" smtClean="0">
                <a:ea typeface="ＭＳ Ｐゴシック" panose="020B0600070205080204" pitchFamily="34" charset="-128"/>
              </a:rPr>
              <a:t>Hess’ Law #2</a:t>
            </a:r>
          </a:p>
        </p:txBody>
      </p:sp>
      <p:sp>
        <p:nvSpPr>
          <p:cNvPr id="122884" name="Content Placeholder 3"/>
          <p:cNvSpPr txBox="1">
            <a:spLocks/>
          </p:cNvSpPr>
          <p:nvPr/>
        </p:nvSpPr>
        <p:spPr bwMode="auto">
          <a:xfrm>
            <a:off x="93663" y="1423988"/>
            <a:ext cx="8742362"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1087438" indent="-360363">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200"/>
              </a:spcAft>
              <a:buFont typeface="Arial" panose="020B0604020202020204" pitchFamily="34" charset="0"/>
              <a:buChar char="•"/>
            </a:pPr>
            <a:r>
              <a:rPr lang="en-US" sz="1400" u="sng" dirty="0"/>
              <a:t>Example: One of the methods the steel industry uses to obtain metallic iron is to react iron(III) oxide with carbon monoxide</a:t>
            </a:r>
          </a:p>
          <a:p>
            <a:pPr algn="ctr" defTabSz="914400" eaLnBrk="1" hangingPunct="1">
              <a:spcBef>
                <a:spcPct val="0"/>
              </a:spcBef>
              <a:spcAft>
                <a:spcPts val="1200"/>
              </a:spcAft>
              <a:buFontTx/>
              <a:buNone/>
            </a:pPr>
            <a:r>
              <a:rPr lang="en-US" sz="1400" dirty="0"/>
              <a:t>Fe</a:t>
            </a:r>
            <a:r>
              <a:rPr lang="en-US" sz="1400" baseline="-25000" dirty="0"/>
              <a:t>2</a:t>
            </a:r>
            <a:r>
              <a:rPr lang="en-US" sz="1400" dirty="0"/>
              <a:t>O</a:t>
            </a:r>
            <a:r>
              <a:rPr lang="en-US" sz="1400" baseline="-25000" dirty="0"/>
              <a:t>3(s)</a:t>
            </a:r>
            <a:r>
              <a:rPr lang="en-US" sz="1400" dirty="0"/>
              <a:t> + 3CO</a:t>
            </a:r>
            <a:r>
              <a:rPr lang="en-US" sz="1400" baseline="-25000" dirty="0"/>
              <a:t>(g)</a:t>
            </a:r>
            <a:r>
              <a:rPr lang="en-US" sz="1400" dirty="0"/>
              <a:t>  </a:t>
            </a:r>
            <a:r>
              <a:rPr lang="en-US" sz="1400" dirty="0">
                <a:sym typeface="Wingdings" panose="05000000000000000000" pitchFamily="2" charset="2"/>
              </a:rPr>
              <a:t>  3CO</a:t>
            </a:r>
            <a:r>
              <a:rPr lang="en-US" sz="1400" baseline="-25000" dirty="0">
                <a:sym typeface="Wingdings" panose="05000000000000000000" pitchFamily="2" charset="2"/>
              </a:rPr>
              <a:t>2(g)</a:t>
            </a:r>
            <a:r>
              <a:rPr lang="en-US" sz="1400" dirty="0">
                <a:sym typeface="Wingdings" panose="05000000000000000000" pitchFamily="2" charset="2"/>
              </a:rPr>
              <a:t> + 2Fe</a:t>
            </a:r>
            <a:r>
              <a:rPr lang="en-US" sz="1400" baseline="-25000" dirty="0">
                <a:sym typeface="Wingdings" panose="05000000000000000000" pitchFamily="2" charset="2"/>
              </a:rPr>
              <a:t>(s)		</a:t>
            </a:r>
            <a:r>
              <a:rPr lang="en-US" sz="1400" dirty="0" err="1">
                <a:latin typeface="Lucida Grande" pitchFamily="-110" charset="0"/>
                <a:sym typeface="Wingdings" panose="05000000000000000000" pitchFamily="2" charset="2"/>
              </a:rPr>
              <a:t>Δ</a:t>
            </a:r>
            <a:r>
              <a:rPr lang="en-US" sz="1400" baseline="-25000" dirty="0" err="1">
                <a:sym typeface="Wingdings" panose="05000000000000000000" pitchFamily="2" charset="2"/>
              </a:rPr>
              <a:t>r</a:t>
            </a:r>
            <a:r>
              <a:rPr lang="en-US" sz="1400" dirty="0" err="1">
                <a:sym typeface="Wingdings" panose="05000000000000000000" pitchFamily="2" charset="2"/>
              </a:rPr>
              <a:t>H</a:t>
            </a:r>
            <a:r>
              <a:rPr lang="en-US" sz="1400" dirty="0">
                <a:sym typeface="Wingdings" panose="05000000000000000000" pitchFamily="2" charset="2"/>
              </a:rPr>
              <a:t> = ??</a:t>
            </a:r>
          </a:p>
          <a:p>
            <a:pPr algn="ctr" defTabSz="914400" eaLnBrk="1" hangingPunct="1">
              <a:spcBef>
                <a:spcPct val="0"/>
              </a:spcBef>
              <a:spcAft>
                <a:spcPts val="1200"/>
              </a:spcAft>
              <a:buFontTx/>
              <a:buNone/>
            </a:pPr>
            <a:endParaRPr lang="en-US" sz="1400" dirty="0">
              <a:sym typeface="Wingdings" panose="05000000000000000000" pitchFamily="2" charset="2"/>
            </a:endParaRPr>
          </a:p>
          <a:p>
            <a:pPr defTabSz="914400" eaLnBrk="1" hangingPunct="1">
              <a:spcBef>
                <a:spcPct val="0"/>
              </a:spcBef>
              <a:spcAft>
                <a:spcPts val="1800"/>
              </a:spcAft>
              <a:buFontTx/>
              <a:buNone/>
            </a:pPr>
            <a:r>
              <a:rPr lang="en-US" sz="1400" dirty="0">
                <a:sym typeface="Wingdings" panose="05000000000000000000" pitchFamily="2" charset="2"/>
              </a:rPr>
              <a:t>			         1) </a:t>
            </a:r>
            <a:r>
              <a:rPr lang="en-US" sz="1400" dirty="0"/>
              <a:t>CO</a:t>
            </a:r>
            <a:r>
              <a:rPr lang="en-US" sz="1400" baseline="-25000" dirty="0"/>
              <a:t>(g)</a:t>
            </a:r>
            <a:r>
              <a:rPr lang="en-US" sz="1400" dirty="0"/>
              <a:t>  +  ½ O2(g)  </a:t>
            </a:r>
            <a:r>
              <a:rPr lang="en-US" sz="1400" dirty="0">
                <a:sym typeface="Wingdings" panose="05000000000000000000" pitchFamily="2" charset="2"/>
              </a:rPr>
              <a:t>  CO</a:t>
            </a:r>
            <a:r>
              <a:rPr lang="en-US" sz="1400" baseline="-25000" dirty="0">
                <a:sym typeface="Wingdings" panose="05000000000000000000" pitchFamily="2" charset="2"/>
              </a:rPr>
              <a:t>2(g)	</a:t>
            </a:r>
            <a:r>
              <a:rPr lang="en-US" sz="1400" dirty="0" err="1">
                <a:latin typeface="Lucida Grande" pitchFamily="-110" charset="0"/>
                <a:sym typeface="Wingdings" panose="05000000000000000000" pitchFamily="2" charset="2"/>
              </a:rPr>
              <a:t>Δ</a:t>
            </a:r>
            <a:r>
              <a:rPr lang="en-US" sz="1400" baseline="-25000" dirty="0" err="1">
                <a:sym typeface="Wingdings" panose="05000000000000000000" pitchFamily="2" charset="2"/>
              </a:rPr>
              <a:t>f</a:t>
            </a:r>
            <a:r>
              <a:rPr lang="en-US" sz="1400" dirty="0" err="1">
                <a:sym typeface="Wingdings" panose="05000000000000000000" pitchFamily="2" charset="2"/>
              </a:rPr>
              <a:t>H</a:t>
            </a:r>
            <a:r>
              <a:rPr lang="en-US" sz="1400" dirty="0">
                <a:sym typeface="Wingdings" panose="05000000000000000000" pitchFamily="2" charset="2"/>
              </a:rPr>
              <a:t> = -283.0 kJ</a:t>
            </a:r>
          </a:p>
          <a:p>
            <a:pPr defTabSz="914400" eaLnBrk="1" hangingPunct="1">
              <a:spcBef>
                <a:spcPct val="0"/>
              </a:spcBef>
              <a:spcAft>
                <a:spcPts val="1800"/>
              </a:spcAft>
              <a:buFontTx/>
              <a:buNone/>
            </a:pPr>
            <a:r>
              <a:rPr lang="en-US" sz="1400" dirty="0">
                <a:sym typeface="Wingdings" panose="05000000000000000000" pitchFamily="2" charset="2"/>
              </a:rPr>
              <a:t>			        2) 2Fe</a:t>
            </a:r>
            <a:r>
              <a:rPr lang="en-US" sz="1400" baseline="-25000" dirty="0">
                <a:sym typeface="Wingdings" panose="05000000000000000000" pitchFamily="2" charset="2"/>
              </a:rPr>
              <a:t>(s)</a:t>
            </a:r>
            <a:r>
              <a:rPr lang="en-US" sz="1400" dirty="0">
                <a:sym typeface="Wingdings" panose="05000000000000000000" pitchFamily="2" charset="2"/>
              </a:rPr>
              <a:t> </a:t>
            </a:r>
            <a:r>
              <a:rPr lang="en-US" sz="1400" dirty="0"/>
              <a:t>+ </a:t>
            </a:r>
            <a:r>
              <a:rPr lang="en-US" sz="1200" dirty="0"/>
              <a:t>3/2</a:t>
            </a:r>
            <a:r>
              <a:rPr lang="en-US" sz="1400" dirty="0"/>
              <a:t>O</a:t>
            </a:r>
            <a:r>
              <a:rPr lang="en-US" sz="1400" baseline="-25000" dirty="0"/>
              <a:t>2(g) </a:t>
            </a:r>
            <a:r>
              <a:rPr lang="en-US" sz="1400" dirty="0"/>
              <a:t> </a:t>
            </a:r>
            <a:r>
              <a:rPr lang="en-US" sz="1400" dirty="0">
                <a:sym typeface="Wingdings" panose="05000000000000000000" pitchFamily="2" charset="2"/>
              </a:rPr>
              <a:t>  F</a:t>
            </a:r>
            <a:r>
              <a:rPr lang="en-US" sz="1400" dirty="0"/>
              <a:t>e</a:t>
            </a:r>
            <a:r>
              <a:rPr lang="en-US" sz="1400" baseline="-25000" dirty="0"/>
              <a:t>2</a:t>
            </a:r>
            <a:r>
              <a:rPr lang="en-US" sz="1400" dirty="0"/>
              <a:t>O</a:t>
            </a:r>
            <a:r>
              <a:rPr lang="en-US" sz="1400" baseline="-25000" dirty="0"/>
              <a:t>3(s)</a:t>
            </a:r>
            <a:r>
              <a:rPr lang="en-US" sz="1400" dirty="0"/>
              <a:t> </a:t>
            </a:r>
            <a:r>
              <a:rPr lang="en-US" sz="1400" baseline="-25000" dirty="0">
                <a:sym typeface="Wingdings" panose="05000000000000000000" pitchFamily="2" charset="2"/>
              </a:rPr>
              <a:t>	</a:t>
            </a:r>
            <a:r>
              <a:rPr lang="en-US" sz="1400" dirty="0" err="1">
                <a:latin typeface="Lucida Grande" pitchFamily="-110" charset="0"/>
                <a:sym typeface="Wingdings" panose="05000000000000000000" pitchFamily="2" charset="2"/>
              </a:rPr>
              <a:t>Δ</a:t>
            </a:r>
            <a:r>
              <a:rPr lang="en-US" sz="1400" baseline="-25000" dirty="0" err="1">
                <a:sym typeface="Wingdings" panose="05000000000000000000" pitchFamily="2" charset="2"/>
              </a:rPr>
              <a:t>f</a:t>
            </a:r>
            <a:r>
              <a:rPr lang="en-US" sz="1400" dirty="0" err="1">
                <a:sym typeface="Wingdings" panose="05000000000000000000" pitchFamily="2" charset="2"/>
              </a:rPr>
              <a:t>H</a:t>
            </a:r>
            <a:r>
              <a:rPr lang="en-US" sz="1400" dirty="0">
                <a:sym typeface="Wingdings" panose="05000000000000000000" pitchFamily="2" charset="2"/>
              </a:rPr>
              <a:t> = -822.3 kJ</a:t>
            </a:r>
          </a:p>
          <a:p>
            <a:pPr defTabSz="914400" eaLnBrk="1" hangingPunct="1">
              <a:spcBef>
                <a:spcPct val="0"/>
              </a:spcBef>
              <a:spcAft>
                <a:spcPts val="1800"/>
              </a:spcAft>
              <a:buFontTx/>
              <a:buNone/>
            </a:pPr>
            <a:endParaRPr lang="en-US" sz="1400" dirty="0">
              <a:sym typeface="Wingdings" panose="05000000000000000000" pitchFamily="2" charset="2"/>
            </a:endParaRPr>
          </a:p>
          <a:p>
            <a:pPr defTabSz="914400" eaLnBrk="1" hangingPunct="1">
              <a:spcBef>
                <a:spcPct val="0"/>
              </a:spcBef>
              <a:spcAft>
                <a:spcPts val="1800"/>
              </a:spcAft>
              <a:buFontTx/>
              <a:buNone/>
            </a:pPr>
            <a:endParaRPr lang="en-US" sz="1400" dirty="0">
              <a:sym typeface="Wingdings" panose="05000000000000000000" pitchFamily="2" charset="2"/>
            </a:endParaRPr>
          </a:p>
          <a:p>
            <a:pPr defTabSz="914400" eaLnBrk="1" hangingPunct="1">
              <a:spcBef>
                <a:spcPct val="0"/>
              </a:spcBef>
              <a:spcAft>
                <a:spcPts val="1800"/>
              </a:spcAft>
              <a:buFontTx/>
              <a:buNone/>
            </a:pPr>
            <a:endParaRPr lang="en-US" sz="1400" dirty="0">
              <a:sym typeface="Wingdings" panose="05000000000000000000" pitchFamily="2" charset="2"/>
            </a:endParaRPr>
          </a:p>
          <a:p>
            <a:pPr algn="ctr" defTabSz="914400" eaLnBrk="1" hangingPunct="1">
              <a:spcBef>
                <a:spcPct val="0"/>
              </a:spcBef>
              <a:spcAft>
                <a:spcPts val="1800"/>
              </a:spcAft>
              <a:buFontTx/>
              <a:buNone/>
            </a:pPr>
            <a:endParaRPr lang="en-US" sz="1400" dirty="0">
              <a:sym typeface="Wingdings" panose="05000000000000000000" pitchFamily="2" charset="2"/>
            </a:endParaRPr>
          </a:p>
          <a:p>
            <a:pPr algn="ctr" defTabSz="914400" eaLnBrk="1" hangingPunct="1">
              <a:spcBef>
                <a:spcPct val="0"/>
              </a:spcBef>
              <a:spcAft>
                <a:spcPts val="1800"/>
              </a:spcAft>
              <a:buFontTx/>
              <a:buNone/>
            </a:pPr>
            <a:endParaRPr lang="en-US" sz="1400" dirty="0"/>
          </a:p>
          <a:p>
            <a:pPr defTabSz="914400" eaLnBrk="1" hangingPunct="1">
              <a:spcBef>
                <a:spcPct val="0"/>
              </a:spcBef>
              <a:spcAft>
                <a:spcPts val="1800"/>
              </a:spcAft>
              <a:buFont typeface="Arial" panose="020B0604020202020204" pitchFamily="34" charset="0"/>
              <a:buChar char="•"/>
            </a:pPr>
            <a:endParaRPr lang="en-US" sz="1400" b="1" dirty="0">
              <a:solidFill>
                <a:schemeClr val="accent2"/>
              </a:solidFill>
            </a:endParaRPr>
          </a:p>
          <a:p>
            <a:pPr lvl="1" defTabSz="914400" eaLnBrk="1" hangingPunct="1">
              <a:spcBef>
                <a:spcPct val="0"/>
              </a:spcBef>
              <a:spcAft>
                <a:spcPts val="600"/>
              </a:spcAft>
              <a:buClr>
                <a:schemeClr val="accent1"/>
              </a:buClr>
              <a:buSzPct val="85000"/>
              <a:buFont typeface="Arial" panose="020B0604020202020204" pitchFamily="34" charset="0"/>
              <a:buChar char="•"/>
            </a:pPr>
            <a:endParaRPr lang="en-US" sz="1400" b="1" dirty="0">
              <a:solidFill>
                <a:schemeClr val="accent2"/>
              </a:solidFill>
            </a:endParaRPr>
          </a:p>
          <a:p>
            <a:pPr defTabSz="914400" eaLnBrk="1" hangingPunct="1">
              <a:spcBef>
                <a:spcPct val="0"/>
              </a:spcBef>
              <a:spcAft>
                <a:spcPts val="1800"/>
              </a:spcAft>
              <a:buFont typeface="Arial" panose="020B0604020202020204" pitchFamily="34" charset="0"/>
              <a:buChar char="•"/>
            </a:pPr>
            <a:endParaRPr lang="en-US" sz="1400" dirty="0"/>
          </a:p>
          <a:p>
            <a:pPr defTabSz="914400" eaLnBrk="1" hangingPunct="1">
              <a:spcBef>
                <a:spcPct val="0"/>
              </a:spcBef>
              <a:spcAft>
                <a:spcPts val="600"/>
              </a:spcAft>
              <a:buFont typeface="Arial" panose="020B0604020202020204" pitchFamily="34" charset="0"/>
              <a:buChar char="•"/>
            </a:pPr>
            <a:endParaRPr lang="en-US" sz="1800" b="1" dirty="0"/>
          </a:p>
          <a:p>
            <a:pPr defTabSz="914400" eaLnBrk="1" hangingPunct="1">
              <a:spcBef>
                <a:spcPct val="0"/>
              </a:spcBef>
              <a:spcAft>
                <a:spcPts val="600"/>
              </a:spcAft>
              <a:buFont typeface="Georgia" panose="02040502050405020303" pitchFamily="18" charset="0"/>
              <a:buAutoNum type="arabicPeriod" startAt="2"/>
            </a:pPr>
            <a:endParaRPr lang="en-US" sz="600" dirty="0"/>
          </a:p>
          <a:p>
            <a:pPr defTabSz="914400" eaLnBrk="1" hangingPunct="1">
              <a:spcBef>
                <a:spcPct val="0"/>
              </a:spcBef>
              <a:spcAft>
                <a:spcPts val="600"/>
              </a:spcAft>
              <a:buFont typeface="Arial" panose="020B0604020202020204" pitchFamily="34" charset="0"/>
              <a:buChar char="•"/>
            </a:pPr>
            <a:endParaRPr lang="en-US" sz="1500" dirty="0"/>
          </a:p>
          <a:p>
            <a:pPr defTabSz="914400" eaLnBrk="1" hangingPunct="1">
              <a:spcBef>
                <a:spcPct val="0"/>
              </a:spcBef>
              <a:spcAft>
                <a:spcPts val="600"/>
              </a:spcAft>
              <a:buFontTx/>
              <a:buNone/>
            </a:pPr>
            <a:r>
              <a:rPr lang="en-US" sz="1600" dirty="0"/>
              <a:t>	</a:t>
            </a:r>
          </a:p>
          <a:p>
            <a:pPr defTabSz="914400" eaLnBrk="1" hangingPunct="1">
              <a:spcBef>
                <a:spcPct val="0"/>
              </a:spcBef>
              <a:spcAft>
                <a:spcPts val="1800"/>
              </a:spcAft>
              <a:buFont typeface="Arial" panose="020B0604020202020204" pitchFamily="34" charset="0"/>
              <a:buChar char="•"/>
            </a:pPr>
            <a:endParaRPr lang="en-US" sz="1800" dirty="0"/>
          </a:p>
          <a:p>
            <a:pPr defTabSz="914400" eaLnBrk="1" hangingPunct="1">
              <a:spcBef>
                <a:spcPct val="0"/>
              </a:spcBef>
              <a:spcAft>
                <a:spcPts val="1800"/>
              </a:spcAft>
              <a:buFont typeface="Arial" panose="020B0604020202020204" pitchFamily="34" charset="0"/>
              <a:buChar char="•"/>
            </a:pPr>
            <a:endParaRPr lang="en-US" sz="1800" dirty="0"/>
          </a:p>
          <a:p>
            <a:pPr defTabSz="914400" eaLnBrk="1" hangingPunct="1">
              <a:spcBef>
                <a:spcPct val="0"/>
              </a:spcBef>
              <a:spcAft>
                <a:spcPts val="1800"/>
              </a:spcAft>
              <a:buFont typeface="Arial" panose="020B0604020202020204" pitchFamily="34" charset="0"/>
              <a:buChar char="•"/>
            </a:pPr>
            <a:endParaRPr lang="en-US" sz="1800" dirty="0"/>
          </a:p>
          <a:p>
            <a:pPr lvl="1" defTabSz="914400" eaLnBrk="1" hangingPunct="1">
              <a:spcBef>
                <a:spcPct val="0"/>
              </a:spcBef>
              <a:spcAft>
                <a:spcPts val="1800"/>
              </a:spcAft>
              <a:buClr>
                <a:schemeClr val="accent1"/>
              </a:buClr>
              <a:buSzPct val="85000"/>
              <a:buFontTx/>
              <a:buNone/>
            </a:pPr>
            <a:endParaRPr lang="en-US" sz="1800" dirty="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dirty="0"/>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dirty="0">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dirty="0">
              <a:solidFill>
                <a:schemeClr val="tx1"/>
              </a:solidFill>
            </a:endParaRPr>
          </a:p>
        </p:txBody>
      </p:sp>
      <p:cxnSp>
        <p:nvCxnSpPr>
          <p:cNvPr id="9" name="Straight Connector 8"/>
          <p:cNvCxnSpPr/>
          <p:nvPr/>
        </p:nvCxnSpPr>
        <p:spPr>
          <a:xfrm>
            <a:off x="2079229" y="4752081"/>
            <a:ext cx="5285135" cy="10241"/>
          </a:xfrm>
          <a:prstGeom prst="line">
            <a:avLst/>
          </a:prstGeom>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smtClean="0">
                <a:ea typeface="ＭＳ Ｐゴシック" panose="020B0600070205080204" pitchFamily="34" charset="-128"/>
              </a:rPr>
              <a:t>Hess’ Law #3</a:t>
            </a:r>
          </a:p>
        </p:txBody>
      </p:sp>
      <p:sp>
        <p:nvSpPr>
          <p:cNvPr id="124931" name="Content Placeholder 3"/>
          <p:cNvSpPr txBox="1">
            <a:spLocks/>
          </p:cNvSpPr>
          <p:nvPr/>
        </p:nvSpPr>
        <p:spPr bwMode="auto">
          <a:xfrm>
            <a:off x="93663" y="1423988"/>
            <a:ext cx="8742362"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1087438" indent="-360363">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544638" indent="-360363">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200"/>
              </a:spcAft>
              <a:buFont typeface="Arial" panose="020B0604020202020204" pitchFamily="34" charset="0"/>
              <a:buChar char="•"/>
            </a:pPr>
            <a:r>
              <a:rPr lang="en-US" sz="1400" u="sng" dirty="0"/>
              <a:t>Example: What is the </a:t>
            </a:r>
            <a:r>
              <a:rPr lang="en-US" sz="1400" b="1" u="sng" dirty="0"/>
              <a:t>standard enthalpy of formation of butane</a:t>
            </a:r>
            <a:r>
              <a:rPr lang="en-US" sz="1400" u="sng" dirty="0"/>
              <a:t>?</a:t>
            </a:r>
            <a:r>
              <a:rPr lang="en-US" sz="1400" dirty="0"/>
              <a:t>    </a:t>
            </a:r>
            <a:r>
              <a:rPr lang="en-US" sz="1400" dirty="0" err="1">
                <a:latin typeface="Lucida Grande" pitchFamily="-110" charset="0"/>
              </a:rPr>
              <a:t>Δ</a:t>
            </a:r>
            <a:r>
              <a:rPr lang="en-US" sz="1400" baseline="-25000" dirty="0" err="1"/>
              <a:t>f</a:t>
            </a:r>
            <a:r>
              <a:rPr lang="en-US" sz="1400" dirty="0" err="1"/>
              <a:t>H</a:t>
            </a:r>
            <a:r>
              <a:rPr lang="en-US" sz="1400" baseline="-25000" dirty="0" err="1"/>
              <a:t>m</a:t>
            </a:r>
            <a:r>
              <a:rPr lang="en-US" sz="1400" dirty="0"/>
              <a:t>° = ???</a:t>
            </a:r>
          </a:p>
          <a:p>
            <a:pPr defTabSz="914400" eaLnBrk="1" hangingPunct="1">
              <a:spcBef>
                <a:spcPct val="0"/>
              </a:spcBef>
              <a:spcAft>
                <a:spcPts val="1200"/>
              </a:spcAft>
              <a:buFont typeface="Arial" panose="020B0604020202020204" pitchFamily="34" charset="0"/>
              <a:buChar char="•"/>
            </a:pPr>
            <a:r>
              <a:rPr lang="en-US" sz="1400" dirty="0"/>
              <a:t>First, we need to be able to write this balanced formation equation.</a:t>
            </a:r>
          </a:p>
          <a:p>
            <a:pPr defTabSz="914400" eaLnBrk="1" hangingPunct="1">
              <a:spcBef>
                <a:spcPct val="0"/>
              </a:spcBef>
              <a:spcAft>
                <a:spcPts val="1200"/>
              </a:spcAft>
              <a:buFontTx/>
              <a:buNone/>
            </a:pPr>
            <a:r>
              <a:rPr lang="en-US" sz="1400" dirty="0"/>
              <a:t>				4C</a:t>
            </a:r>
            <a:r>
              <a:rPr lang="en-US" sz="1400" baseline="-25000" dirty="0"/>
              <a:t>(s)</a:t>
            </a:r>
            <a:r>
              <a:rPr lang="en-US" sz="1400" dirty="0"/>
              <a:t>  + 5H</a:t>
            </a:r>
            <a:r>
              <a:rPr lang="en-US" sz="1400" baseline="-25000" dirty="0"/>
              <a:t>2(g)</a:t>
            </a:r>
            <a:r>
              <a:rPr lang="en-US" sz="1400" dirty="0"/>
              <a:t> </a:t>
            </a:r>
            <a:r>
              <a:rPr lang="en-US" sz="1400" dirty="0">
                <a:sym typeface="Wingdings" panose="05000000000000000000" pitchFamily="2" charset="2"/>
              </a:rPr>
              <a:t>  C</a:t>
            </a:r>
            <a:r>
              <a:rPr lang="en-US" sz="1400" baseline="-25000" dirty="0">
                <a:sym typeface="Wingdings" panose="05000000000000000000" pitchFamily="2" charset="2"/>
              </a:rPr>
              <a:t>4</a:t>
            </a:r>
            <a:r>
              <a:rPr lang="en-US" sz="1400" dirty="0">
                <a:sym typeface="Wingdings" panose="05000000000000000000" pitchFamily="2" charset="2"/>
              </a:rPr>
              <a:t>H</a:t>
            </a:r>
            <a:r>
              <a:rPr lang="en-US" sz="1400" baseline="-25000" dirty="0">
                <a:sym typeface="Wingdings" panose="05000000000000000000" pitchFamily="2" charset="2"/>
              </a:rPr>
              <a:t>10(g)</a:t>
            </a:r>
          </a:p>
          <a:p>
            <a:pPr defTabSz="914400" eaLnBrk="1" hangingPunct="1">
              <a:spcBef>
                <a:spcPct val="0"/>
              </a:spcBef>
              <a:spcAft>
                <a:spcPts val="1200"/>
              </a:spcAft>
              <a:buFont typeface="Arial" panose="020B0604020202020204" pitchFamily="34" charset="0"/>
              <a:buChar char="•"/>
            </a:pPr>
            <a:r>
              <a:rPr lang="en-US" sz="1400" dirty="0">
                <a:sym typeface="Wingdings" panose="05000000000000000000" pitchFamily="2" charset="2"/>
              </a:rPr>
              <a:t>The following values were determined by calorimetry:</a:t>
            </a:r>
          </a:p>
          <a:p>
            <a:pPr defTabSz="914400" eaLnBrk="1" hangingPunct="1">
              <a:spcBef>
                <a:spcPct val="0"/>
              </a:spcBef>
              <a:spcAft>
                <a:spcPts val="1200"/>
              </a:spcAft>
              <a:buFont typeface="Arial" panose="020B0604020202020204" pitchFamily="34" charset="0"/>
              <a:buChar char="•"/>
            </a:pPr>
            <a:endParaRPr lang="en-US" sz="1400" dirty="0">
              <a:sym typeface="Wingdings" panose="05000000000000000000" pitchFamily="2" charset="2"/>
            </a:endParaRPr>
          </a:p>
          <a:p>
            <a:pPr defTabSz="914400" eaLnBrk="1" hangingPunct="1">
              <a:spcBef>
                <a:spcPct val="0"/>
              </a:spcBef>
              <a:spcAft>
                <a:spcPts val="1200"/>
              </a:spcAft>
              <a:buFont typeface="Arial" panose="020B0604020202020204" pitchFamily="34" charset="0"/>
              <a:buChar char="•"/>
            </a:pPr>
            <a:endParaRPr lang="en-US" sz="1400" dirty="0">
              <a:sym typeface="Wingdings" panose="05000000000000000000" pitchFamily="2" charset="2"/>
            </a:endParaRPr>
          </a:p>
          <a:p>
            <a:pPr defTabSz="914400" eaLnBrk="1" hangingPunct="1">
              <a:spcBef>
                <a:spcPct val="0"/>
              </a:spcBef>
              <a:spcAft>
                <a:spcPts val="1200"/>
              </a:spcAft>
              <a:buFontTx/>
              <a:buNone/>
            </a:pPr>
            <a:endParaRPr lang="en-US" sz="1400" dirty="0">
              <a:sym typeface="Wingdings" panose="05000000000000000000" pitchFamily="2" charset="2"/>
            </a:endParaRPr>
          </a:p>
          <a:p>
            <a:pPr defTabSz="914400" eaLnBrk="1" hangingPunct="1">
              <a:spcBef>
                <a:spcPct val="0"/>
              </a:spcBef>
              <a:spcAft>
                <a:spcPts val="1200"/>
              </a:spcAft>
              <a:buFont typeface="Arial" panose="020B0604020202020204" pitchFamily="34" charset="0"/>
              <a:buChar char="•"/>
            </a:pPr>
            <a:r>
              <a:rPr lang="en-US" sz="1400" dirty="0">
                <a:sym typeface="Wingdings" panose="05000000000000000000" pitchFamily="2" charset="2"/>
              </a:rPr>
              <a:t>What will we need to do to get our net equation?</a:t>
            </a:r>
          </a:p>
          <a:p>
            <a:pPr defTabSz="914400" eaLnBrk="1" hangingPunct="1">
              <a:spcBef>
                <a:spcPct val="0"/>
              </a:spcBef>
              <a:spcAft>
                <a:spcPts val="1200"/>
              </a:spcAft>
              <a:buFont typeface="Arial" panose="020B0604020202020204" pitchFamily="34" charset="0"/>
              <a:buChar char="•"/>
            </a:pPr>
            <a:endParaRPr lang="en-US" sz="1400" dirty="0">
              <a:sym typeface="Wingdings" panose="05000000000000000000" pitchFamily="2" charset="2"/>
            </a:endParaRPr>
          </a:p>
          <a:p>
            <a:pPr defTabSz="914400" eaLnBrk="1" hangingPunct="1">
              <a:spcBef>
                <a:spcPct val="0"/>
              </a:spcBef>
              <a:spcAft>
                <a:spcPts val="1200"/>
              </a:spcAft>
              <a:buFont typeface="Arial" panose="020B0604020202020204" pitchFamily="34" charset="0"/>
              <a:buChar char="•"/>
            </a:pPr>
            <a:endParaRPr lang="en-US" sz="1400" dirty="0">
              <a:sym typeface="Wingdings" panose="05000000000000000000" pitchFamily="2" charset="2"/>
            </a:endParaRPr>
          </a:p>
          <a:p>
            <a:pPr defTabSz="914400" eaLnBrk="1" hangingPunct="1">
              <a:spcBef>
                <a:spcPct val="0"/>
              </a:spcBef>
              <a:spcAft>
                <a:spcPts val="1200"/>
              </a:spcAft>
              <a:buFont typeface="Arial" panose="020B0604020202020204" pitchFamily="34" charset="0"/>
              <a:buChar char="•"/>
            </a:pPr>
            <a:endParaRPr lang="en-US" sz="1400" dirty="0">
              <a:sym typeface="Wingdings" panose="05000000000000000000" pitchFamily="2" charset="2"/>
            </a:endParaRPr>
          </a:p>
          <a:p>
            <a:pPr defTabSz="914400" eaLnBrk="1" hangingPunct="1">
              <a:spcBef>
                <a:spcPct val="0"/>
              </a:spcBef>
              <a:spcAft>
                <a:spcPts val="1200"/>
              </a:spcAft>
              <a:buFont typeface="Arial" panose="020B0604020202020204" pitchFamily="34" charset="0"/>
              <a:buChar char="•"/>
            </a:pPr>
            <a:endParaRPr lang="en-US" sz="1400" dirty="0">
              <a:sym typeface="Wingdings" panose="05000000000000000000" pitchFamily="2" charset="2"/>
            </a:endParaRPr>
          </a:p>
          <a:p>
            <a:pPr lvl="2" defTabSz="914400" eaLnBrk="1" hangingPunct="1">
              <a:spcBef>
                <a:spcPct val="0"/>
              </a:spcBef>
              <a:spcAft>
                <a:spcPts val="600"/>
              </a:spcAft>
              <a:buClr>
                <a:schemeClr val="accent1"/>
              </a:buClr>
              <a:buSzPct val="85000"/>
              <a:buFontTx/>
              <a:buNone/>
            </a:pPr>
            <a:r>
              <a:rPr lang="en-US" sz="1400" dirty="0">
                <a:latin typeface="Lucida Grande" pitchFamily="-110" charset="0"/>
              </a:rPr>
              <a:t>	</a:t>
            </a:r>
            <a:endParaRPr lang="en-US" sz="1400" dirty="0">
              <a:sym typeface="Wingdings" panose="05000000000000000000" pitchFamily="2" charset="2"/>
            </a:endParaRPr>
          </a:p>
          <a:p>
            <a:pPr defTabSz="914400" eaLnBrk="1" hangingPunct="1">
              <a:spcBef>
                <a:spcPct val="0"/>
              </a:spcBef>
              <a:spcAft>
                <a:spcPts val="1800"/>
              </a:spcAft>
              <a:buFontTx/>
              <a:buNone/>
            </a:pPr>
            <a:endParaRPr lang="en-US" sz="1400" dirty="0">
              <a:sym typeface="Wingdings" panose="05000000000000000000" pitchFamily="2" charset="2"/>
            </a:endParaRPr>
          </a:p>
          <a:p>
            <a:pPr defTabSz="914400" eaLnBrk="1" hangingPunct="1">
              <a:spcBef>
                <a:spcPct val="0"/>
              </a:spcBef>
              <a:spcAft>
                <a:spcPts val="1800"/>
              </a:spcAft>
              <a:buFontTx/>
              <a:buNone/>
            </a:pPr>
            <a:endParaRPr lang="en-US" sz="1400" dirty="0">
              <a:sym typeface="Wingdings" panose="05000000000000000000" pitchFamily="2" charset="2"/>
            </a:endParaRPr>
          </a:p>
          <a:p>
            <a:pPr algn="ctr" defTabSz="914400" eaLnBrk="1" hangingPunct="1">
              <a:spcBef>
                <a:spcPct val="0"/>
              </a:spcBef>
              <a:spcAft>
                <a:spcPts val="1800"/>
              </a:spcAft>
              <a:buFontTx/>
              <a:buNone/>
            </a:pPr>
            <a:endParaRPr lang="en-US" sz="1400" dirty="0">
              <a:sym typeface="Wingdings" panose="05000000000000000000" pitchFamily="2" charset="2"/>
            </a:endParaRPr>
          </a:p>
          <a:p>
            <a:pPr algn="ctr" defTabSz="914400" eaLnBrk="1" hangingPunct="1">
              <a:spcBef>
                <a:spcPct val="0"/>
              </a:spcBef>
              <a:spcAft>
                <a:spcPts val="1800"/>
              </a:spcAft>
              <a:buFontTx/>
              <a:buNone/>
            </a:pPr>
            <a:endParaRPr lang="en-US" sz="1400" dirty="0"/>
          </a:p>
          <a:p>
            <a:pPr defTabSz="914400" eaLnBrk="1" hangingPunct="1">
              <a:spcBef>
                <a:spcPct val="0"/>
              </a:spcBef>
              <a:spcAft>
                <a:spcPts val="1800"/>
              </a:spcAft>
              <a:buFont typeface="Arial" panose="020B0604020202020204" pitchFamily="34" charset="0"/>
              <a:buChar char="•"/>
            </a:pPr>
            <a:endParaRPr lang="en-US" sz="1400" b="1" dirty="0">
              <a:solidFill>
                <a:schemeClr val="accent2"/>
              </a:solidFill>
            </a:endParaRPr>
          </a:p>
          <a:p>
            <a:pPr lvl="1" defTabSz="914400" eaLnBrk="1" hangingPunct="1">
              <a:spcBef>
                <a:spcPct val="0"/>
              </a:spcBef>
              <a:spcAft>
                <a:spcPts val="600"/>
              </a:spcAft>
              <a:buClr>
                <a:schemeClr val="accent1"/>
              </a:buClr>
              <a:buSzPct val="85000"/>
              <a:buFont typeface="Arial" panose="020B0604020202020204" pitchFamily="34" charset="0"/>
              <a:buChar char="•"/>
            </a:pPr>
            <a:endParaRPr lang="en-US" sz="1400" b="1" dirty="0">
              <a:solidFill>
                <a:schemeClr val="accent2"/>
              </a:solidFill>
            </a:endParaRPr>
          </a:p>
          <a:p>
            <a:pPr defTabSz="914400" eaLnBrk="1" hangingPunct="1">
              <a:spcBef>
                <a:spcPct val="0"/>
              </a:spcBef>
              <a:spcAft>
                <a:spcPts val="1800"/>
              </a:spcAft>
              <a:buFont typeface="Arial" panose="020B0604020202020204" pitchFamily="34" charset="0"/>
              <a:buChar char="•"/>
            </a:pPr>
            <a:endParaRPr lang="en-US" sz="1400" dirty="0"/>
          </a:p>
          <a:p>
            <a:pPr defTabSz="914400" eaLnBrk="1" hangingPunct="1">
              <a:spcBef>
                <a:spcPct val="0"/>
              </a:spcBef>
              <a:spcAft>
                <a:spcPts val="600"/>
              </a:spcAft>
              <a:buFont typeface="Arial" panose="020B0604020202020204" pitchFamily="34" charset="0"/>
              <a:buChar char="•"/>
            </a:pPr>
            <a:endParaRPr lang="en-US" sz="1800" b="1" dirty="0"/>
          </a:p>
          <a:p>
            <a:pPr defTabSz="914400" eaLnBrk="1" hangingPunct="1">
              <a:spcBef>
                <a:spcPct val="0"/>
              </a:spcBef>
              <a:spcAft>
                <a:spcPts val="600"/>
              </a:spcAft>
              <a:buFont typeface="Georgia" panose="02040502050405020303" pitchFamily="18" charset="0"/>
              <a:buAutoNum type="arabicPeriod" startAt="2"/>
            </a:pPr>
            <a:endParaRPr lang="en-US" sz="600" dirty="0"/>
          </a:p>
          <a:p>
            <a:pPr defTabSz="914400" eaLnBrk="1" hangingPunct="1">
              <a:spcBef>
                <a:spcPct val="0"/>
              </a:spcBef>
              <a:spcAft>
                <a:spcPts val="600"/>
              </a:spcAft>
              <a:buFont typeface="Arial" panose="020B0604020202020204" pitchFamily="34" charset="0"/>
              <a:buChar char="•"/>
            </a:pPr>
            <a:endParaRPr lang="en-US" sz="1500" dirty="0"/>
          </a:p>
          <a:p>
            <a:pPr defTabSz="914400" eaLnBrk="1" hangingPunct="1">
              <a:spcBef>
                <a:spcPct val="0"/>
              </a:spcBef>
              <a:spcAft>
                <a:spcPts val="600"/>
              </a:spcAft>
              <a:buFontTx/>
              <a:buNone/>
            </a:pPr>
            <a:r>
              <a:rPr lang="en-US" sz="1600" dirty="0"/>
              <a:t>	</a:t>
            </a:r>
          </a:p>
          <a:p>
            <a:pPr defTabSz="914400" eaLnBrk="1" hangingPunct="1">
              <a:spcBef>
                <a:spcPct val="0"/>
              </a:spcBef>
              <a:spcAft>
                <a:spcPts val="1800"/>
              </a:spcAft>
              <a:buFont typeface="Arial" panose="020B0604020202020204" pitchFamily="34" charset="0"/>
              <a:buChar char="•"/>
            </a:pPr>
            <a:endParaRPr lang="en-US" sz="1800" dirty="0"/>
          </a:p>
          <a:p>
            <a:pPr defTabSz="914400" eaLnBrk="1" hangingPunct="1">
              <a:spcBef>
                <a:spcPct val="0"/>
              </a:spcBef>
              <a:spcAft>
                <a:spcPts val="1800"/>
              </a:spcAft>
              <a:buFont typeface="Arial" panose="020B0604020202020204" pitchFamily="34" charset="0"/>
              <a:buChar char="•"/>
            </a:pPr>
            <a:endParaRPr lang="en-US" sz="1800" dirty="0"/>
          </a:p>
          <a:p>
            <a:pPr defTabSz="914400" eaLnBrk="1" hangingPunct="1">
              <a:spcBef>
                <a:spcPct val="0"/>
              </a:spcBef>
              <a:spcAft>
                <a:spcPts val="1800"/>
              </a:spcAft>
              <a:buFont typeface="Arial" panose="020B0604020202020204" pitchFamily="34" charset="0"/>
              <a:buChar char="•"/>
            </a:pPr>
            <a:endParaRPr lang="en-US" sz="1800" dirty="0"/>
          </a:p>
          <a:p>
            <a:pPr lvl="1" defTabSz="914400" eaLnBrk="1" hangingPunct="1">
              <a:spcBef>
                <a:spcPct val="0"/>
              </a:spcBef>
              <a:spcAft>
                <a:spcPts val="1800"/>
              </a:spcAft>
              <a:buClr>
                <a:schemeClr val="accent1"/>
              </a:buClr>
              <a:buSzPct val="85000"/>
              <a:buFontTx/>
              <a:buNone/>
            </a:pPr>
            <a:endParaRPr lang="en-US" sz="1800" dirty="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dirty="0"/>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dirty="0">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dirty="0">
              <a:solidFill>
                <a:schemeClr val="tx1"/>
              </a:solidFill>
            </a:endParaRPr>
          </a:p>
        </p:txBody>
      </p:sp>
      <p:pic>
        <p:nvPicPr>
          <p:cNvPr id="12493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5138" y="2851150"/>
            <a:ext cx="5557837"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0437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dirty="0" smtClean="0">
                <a:ea typeface="ＭＳ Ｐゴシック" panose="020B0600070205080204" pitchFamily="34" charset="-128"/>
              </a:rPr>
              <a:t>Hess’ Law #4</a:t>
            </a:r>
          </a:p>
        </p:txBody>
      </p:sp>
      <p:sp>
        <p:nvSpPr>
          <p:cNvPr id="124931" name="Content Placeholder 3"/>
          <p:cNvSpPr txBox="1">
            <a:spLocks/>
          </p:cNvSpPr>
          <p:nvPr/>
        </p:nvSpPr>
        <p:spPr bwMode="auto">
          <a:xfrm>
            <a:off x="93663" y="1423988"/>
            <a:ext cx="8742362"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1087438" indent="-360363">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544638" indent="-360363">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marL="269875" lvl="0" indent="0">
              <a:buNone/>
            </a:pPr>
            <a:r>
              <a:rPr lang="en-US" sz="1400" u="sng" dirty="0"/>
              <a:t>Example</a:t>
            </a:r>
            <a:r>
              <a:rPr lang="en-US" sz="1400" u="sng" dirty="0" smtClean="0"/>
              <a:t>: </a:t>
            </a:r>
            <a:r>
              <a:rPr lang="en-US" sz="1400" dirty="0"/>
              <a:t>Use the following equations</a:t>
            </a:r>
          </a:p>
          <a:p>
            <a:pPr marL="269875" indent="0">
              <a:buNone/>
            </a:pPr>
            <a:r>
              <a:rPr lang="en-US" sz="1400" b="1" dirty="0"/>
              <a:t> </a:t>
            </a:r>
            <a:endParaRPr lang="en-US" sz="1400" dirty="0"/>
          </a:p>
          <a:p>
            <a:r>
              <a:rPr lang="en-US" sz="1400" dirty="0"/>
              <a:t>  </a:t>
            </a:r>
            <a:r>
              <a:rPr lang="en-US" sz="1400" baseline="30000" dirty="0"/>
              <a:t>1</a:t>
            </a:r>
            <a:r>
              <a:rPr lang="en-US" sz="1400" dirty="0"/>
              <a:t>/</a:t>
            </a:r>
            <a:r>
              <a:rPr lang="en-US" sz="1400" baseline="-25000" dirty="0"/>
              <a:t>2  </a:t>
            </a:r>
            <a:r>
              <a:rPr lang="en-US" sz="1400" dirty="0"/>
              <a:t>N</a:t>
            </a:r>
            <a:r>
              <a:rPr lang="en-US" sz="1400" baseline="-25000" dirty="0"/>
              <a:t>2</a:t>
            </a:r>
            <a:r>
              <a:rPr lang="en-US" sz="1400" dirty="0"/>
              <a:t>(g)  +   </a:t>
            </a:r>
            <a:r>
              <a:rPr lang="en-US" sz="1400" baseline="30000" dirty="0"/>
              <a:t>3</a:t>
            </a:r>
            <a:r>
              <a:rPr lang="en-US" sz="1400" dirty="0"/>
              <a:t>/</a:t>
            </a:r>
            <a:r>
              <a:rPr lang="en-US" sz="1400" baseline="-25000" dirty="0"/>
              <a:t>2 </a:t>
            </a:r>
            <a:r>
              <a:rPr lang="en-US" sz="1400" dirty="0"/>
              <a:t> H</a:t>
            </a:r>
            <a:r>
              <a:rPr lang="en-US" sz="1400" baseline="-25000" dirty="0"/>
              <a:t>2</a:t>
            </a:r>
            <a:r>
              <a:rPr lang="en-US" sz="1400" dirty="0"/>
              <a:t>(g)  </a:t>
            </a:r>
            <a:r>
              <a:rPr lang="en-US" sz="1400" dirty="0">
                <a:sym typeface="Wingdings" panose="05000000000000000000" pitchFamily="2" charset="2"/>
              </a:rPr>
              <a:t></a:t>
            </a:r>
            <a:r>
              <a:rPr lang="en-US" sz="1400" dirty="0"/>
              <a:t>   NH</a:t>
            </a:r>
            <a:r>
              <a:rPr lang="en-US" sz="1400" baseline="-25000" dirty="0"/>
              <a:t>3</a:t>
            </a:r>
            <a:r>
              <a:rPr lang="en-US" sz="1400" dirty="0"/>
              <a:t>(g) 		  </a:t>
            </a:r>
            <a:r>
              <a:rPr lang="en-US" sz="1400" dirty="0" smtClean="0"/>
              <a:t>∆</a:t>
            </a:r>
            <a:r>
              <a:rPr lang="en-US" sz="1400" baseline="-25000" dirty="0" err="1"/>
              <a:t>f</a:t>
            </a:r>
            <a:r>
              <a:rPr lang="en-US" sz="1400" dirty="0" err="1"/>
              <a:t>H</a:t>
            </a:r>
            <a:r>
              <a:rPr lang="en-US" sz="1400" dirty="0"/>
              <a:t>˚ =  -74.6 kJ </a:t>
            </a:r>
          </a:p>
          <a:p>
            <a:r>
              <a:rPr lang="en-US" sz="1400" dirty="0"/>
              <a:t>	               N</a:t>
            </a:r>
            <a:r>
              <a:rPr lang="en-US" sz="1400" baseline="-25000" dirty="0"/>
              <a:t>2</a:t>
            </a:r>
            <a:r>
              <a:rPr lang="en-US" sz="1400" dirty="0"/>
              <a:t>(g)   </a:t>
            </a:r>
            <a:r>
              <a:rPr lang="en-US" sz="1400" dirty="0">
                <a:sym typeface="Wingdings" panose="05000000000000000000" pitchFamily="2" charset="2"/>
              </a:rPr>
              <a:t></a:t>
            </a:r>
            <a:r>
              <a:rPr lang="en-US" sz="1400" dirty="0"/>
              <a:t>   2 N(g) 			 ∆</a:t>
            </a:r>
            <a:r>
              <a:rPr lang="en-US" sz="1400" baseline="-25000" dirty="0" err="1"/>
              <a:t>d</a:t>
            </a:r>
            <a:r>
              <a:rPr lang="en-US" sz="1400" dirty="0" err="1"/>
              <a:t>H</a:t>
            </a:r>
            <a:r>
              <a:rPr lang="en-US" sz="1400" dirty="0"/>
              <a:t>˚ =  +945.8 kJ </a:t>
            </a:r>
          </a:p>
          <a:p>
            <a:r>
              <a:rPr lang="en-US" sz="1400" dirty="0"/>
              <a:t>	                H</a:t>
            </a:r>
            <a:r>
              <a:rPr lang="en-US" sz="1400" baseline="-25000" dirty="0"/>
              <a:t>2</a:t>
            </a:r>
            <a:r>
              <a:rPr lang="en-US" sz="1400" dirty="0"/>
              <a:t>(g)  </a:t>
            </a:r>
            <a:r>
              <a:rPr lang="en-US" sz="1400" dirty="0">
                <a:sym typeface="Wingdings" panose="05000000000000000000" pitchFamily="2" charset="2"/>
              </a:rPr>
              <a:t></a:t>
            </a:r>
            <a:r>
              <a:rPr lang="en-US" sz="1400" dirty="0"/>
              <a:t>   2 H(g) 			 ∆</a:t>
            </a:r>
            <a:r>
              <a:rPr lang="en-US" sz="1400" baseline="-25000" dirty="0" err="1"/>
              <a:t>d</a:t>
            </a:r>
            <a:r>
              <a:rPr lang="en-US" sz="1400" dirty="0" err="1"/>
              <a:t>H</a:t>
            </a:r>
            <a:r>
              <a:rPr lang="en-US" sz="1400" dirty="0"/>
              <a:t>˚ =  +435.2 kJ</a:t>
            </a:r>
          </a:p>
          <a:p>
            <a:pPr marL="269875" indent="0">
              <a:buNone/>
            </a:pPr>
            <a:endParaRPr lang="en-US" sz="1400" dirty="0" smtClean="0"/>
          </a:p>
          <a:p>
            <a:pPr marL="269875" indent="0">
              <a:buNone/>
            </a:pPr>
            <a:r>
              <a:rPr lang="en-US" sz="1400" dirty="0" smtClean="0"/>
              <a:t>to </a:t>
            </a:r>
            <a:r>
              <a:rPr lang="en-US" sz="1400" dirty="0"/>
              <a:t>calculate the enthalpy an for the reaction that forms three moles of N-H bonds in ammonia</a:t>
            </a:r>
          </a:p>
          <a:p>
            <a:r>
              <a:rPr lang="en-US" sz="1400" dirty="0"/>
              <a:t>	N(g)  +   3 H(g) </a:t>
            </a:r>
            <a:r>
              <a:rPr lang="en-US" sz="1400" dirty="0">
                <a:sym typeface="Wingdings" panose="05000000000000000000" pitchFamily="2" charset="2"/>
              </a:rPr>
              <a:t></a:t>
            </a:r>
            <a:r>
              <a:rPr lang="en-US" sz="1400" dirty="0"/>
              <a:t>   NH</a:t>
            </a:r>
            <a:r>
              <a:rPr lang="en-US" sz="1400" baseline="-25000" dirty="0"/>
              <a:t>3</a:t>
            </a:r>
            <a:r>
              <a:rPr lang="en-US" sz="1400" dirty="0"/>
              <a:t>(g) 			∆</a:t>
            </a:r>
            <a:r>
              <a:rPr lang="en-US" sz="1400" baseline="-25000" dirty="0" err="1"/>
              <a:t>net</a:t>
            </a:r>
            <a:r>
              <a:rPr lang="en-US" sz="1400" dirty="0" err="1"/>
              <a:t>H</a:t>
            </a:r>
            <a:r>
              <a:rPr lang="en-US" sz="1400" dirty="0"/>
              <a:t>˚ =  ? </a:t>
            </a:r>
            <a:endParaRPr lang="en-US" sz="1400" dirty="0">
              <a:sym typeface="Wingdings" panose="05000000000000000000" pitchFamily="2" charset="2"/>
            </a:endParaRPr>
          </a:p>
          <a:p>
            <a:pPr defTabSz="914400" eaLnBrk="1" hangingPunct="1">
              <a:spcBef>
                <a:spcPct val="0"/>
              </a:spcBef>
              <a:spcAft>
                <a:spcPts val="1200"/>
              </a:spcAft>
              <a:buFont typeface="Arial" panose="020B0604020202020204" pitchFamily="34" charset="0"/>
              <a:buChar char="•"/>
            </a:pPr>
            <a:endParaRPr lang="en-US" sz="1400" dirty="0">
              <a:sym typeface="Wingdings" panose="05000000000000000000" pitchFamily="2" charset="2"/>
            </a:endParaRPr>
          </a:p>
          <a:p>
            <a:pPr defTabSz="914400" eaLnBrk="1" hangingPunct="1">
              <a:spcBef>
                <a:spcPct val="0"/>
              </a:spcBef>
              <a:spcAft>
                <a:spcPts val="1200"/>
              </a:spcAft>
              <a:buFont typeface="Arial" panose="020B0604020202020204" pitchFamily="34" charset="0"/>
              <a:buChar char="•"/>
            </a:pPr>
            <a:endParaRPr lang="en-US" sz="1400" dirty="0">
              <a:sym typeface="Wingdings" panose="05000000000000000000" pitchFamily="2" charset="2"/>
            </a:endParaRPr>
          </a:p>
          <a:p>
            <a:pPr defTabSz="914400" eaLnBrk="1" hangingPunct="1">
              <a:spcBef>
                <a:spcPct val="0"/>
              </a:spcBef>
              <a:spcAft>
                <a:spcPts val="1200"/>
              </a:spcAft>
              <a:buFont typeface="Arial" panose="020B0604020202020204" pitchFamily="34" charset="0"/>
              <a:buChar char="•"/>
            </a:pPr>
            <a:endParaRPr lang="en-US" sz="1400" dirty="0">
              <a:sym typeface="Wingdings" panose="05000000000000000000" pitchFamily="2" charset="2"/>
            </a:endParaRPr>
          </a:p>
          <a:p>
            <a:pPr lvl="2" defTabSz="914400" eaLnBrk="1" hangingPunct="1">
              <a:spcBef>
                <a:spcPct val="0"/>
              </a:spcBef>
              <a:spcAft>
                <a:spcPts val="600"/>
              </a:spcAft>
              <a:buClr>
                <a:schemeClr val="accent1"/>
              </a:buClr>
              <a:buSzPct val="85000"/>
              <a:buFontTx/>
              <a:buNone/>
            </a:pPr>
            <a:r>
              <a:rPr lang="en-US" sz="1400" dirty="0">
                <a:latin typeface="Lucida Grande" pitchFamily="-110" charset="0"/>
              </a:rPr>
              <a:t>	</a:t>
            </a:r>
            <a:endParaRPr lang="en-US" sz="1400" dirty="0">
              <a:sym typeface="Wingdings" panose="05000000000000000000" pitchFamily="2" charset="2"/>
            </a:endParaRPr>
          </a:p>
          <a:p>
            <a:pPr defTabSz="914400" eaLnBrk="1" hangingPunct="1">
              <a:spcBef>
                <a:spcPct val="0"/>
              </a:spcBef>
              <a:spcAft>
                <a:spcPts val="1800"/>
              </a:spcAft>
              <a:buFontTx/>
              <a:buNone/>
            </a:pPr>
            <a:endParaRPr lang="en-US" sz="1400" dirty="0">
              <a:sym typeface="Wingdings" panose="05000000000000000000" pitchFamily="2" charset="2"/>
            </a:endParaRPr>
          </a:p>
          <a:p>
            <a:pPr defTabSz="914400" eaLnBrk="1" hangingPunct="1">
              <a:spcBef>
                <a:spcPct val="0"/>
              </a:spcBef>
              <a:spcAft>
                <a:spcPts val="1800"/>
              </a:spcAft>
              <a:buFontTx/>
              <a:buNone/>
            </a:pPr>
            <a:endParaRPr lang="en-US" sz="1400" dirty="0">
              <a:sym typeface="Wingdings" panose="05000000000000000000" pitchFamily="2" charset="2"/>
            </a:endParaRPr>
          </a:p>
          <a:p>
            <a:pPr algn="ctr" defTabSz="914400" eaLnBrk="1" hangingPunct="1">
              <a:spcBef>
                <a:spcPct val="0"/>
              </a:spcBef>
              <a:spcAft>
                <a:spcPts val="1800"/>
              </a:spcAft>
              <a:buFontTx/>
              <a:buNone/>
            </a:pPr>
            <a:endParaRPr lang="en-US" sz="1400" dirty="0">
              <a:sym typeface="Wingdings" panose="05000000000000000000" pitchFamily="2" charset="2"/>
            </a:endParaRPr>
          </a:p>
          <a:p>
            <a:pPr algn="ctr" defTabSz="914400" eaLnBrk="1" hangingPunct="1">
              <a:spcBef>
                <a:spcPct val="0"/>
              </a:spcBef>
              <a:spcAft>
                <a:spcPts val="1800"/>
              </a:spcAft>
              <a:buFontTx/>
              <a:buNone/>
            </a:pPr>
            <a:endParaRPr lang="en-US" sz="1400" dirty="0"/>
          </a:p>
          <a:p>
            <a:pPr defTabSz="914400" eaLnBrk="1" hangingPunct="1">
              <a:spcBef>
                <a:spcPct val="0"/>
              </a:spcBef>
              <a:spcAft>
                <a:spcPts val="1800"/>
              </a:spcAft>
              <a:buFont typeface="Arial" panose="020B0604020202020204" pitchFamily="34" charset="0"/>
              <a:buChar char="•"/>
            </a:pPr>
            <a:endParaRPr lang="en-US" sz="1400" b="1" dirty="0">
              <a:solidFill>
                <a:schemeClr val="accent2"/>
              </a:solidFill>
            </a:endParaRPr>
          </a:p>
          <a:p>
            <a:pPr lvl="1" defTabSz="914400" eaLnBrk="1" hangingPunct="1">
              <a:spcBef>
                <a:spcPct val="0"/>
              </a:spcBef>
              <a:spcAft>
                <a:spcPts val="600"/>
              </a:spcAft>
              <a:buClr>
                <a:schemeClr val="accent1"/>
              </a:buClr>
              <a:buSzPct val="85000"/>
              <a:buFont typeface="Arial" panose="020B0604020202020204" pitchFamily="34" charset="0"/>
              <a:buChar char="•"/>
            </a:pPr>
            <a:endParaRPr lang="en-US" sz="1400" b="1" dirty="0">
              <a:solidFill>
                <a:schemeClr val="accent2"/>
              </a:solidFill>
            </a:endParaRPr>
          </a:p>
          <a:p>
            <a:pPr defTabSz="914400" eaLnBrk="1" hangingPunct="1">
              <a:spcBef>
                <a:spcPct val="0"/>
              </a:spcBef>
              <a:spcAft>
                <a:spcPts val="1800"/>
              </a:spcAft>
              <a:buFont typeface="Arial" panose="020B0604020202020204" pitchFamily="34" charset="0"/>
              <a:buChar char="•"/>
            </a:pPr>
            <a:endParaRPr lang="en-US" sz="1400" dirty="0"/>
          </a:p>
          <a:p>
            <a:pPr defTabSz="914400" eaLnBrk="1" hangingPunct="1">
              <a:spcBef>
                <a:spcPct val="0"/>
              </a:spcBef>
              <a:spcAft>
                <a:spcPts val="600"/>
              </a:spcAft>
              <a:buFont typeface="Arial" panose="020B0604020202020204" pitchFamily="34" charset="0"/>
              <a:buChar char="•"/>
            </a:pPr>
            <a:endParaRPr lang="en-US" sz="1800" b="1" dirty="0"/>
          </a:p>
          <a:p>
            <a:pPr defTabSz="914400" eaLnBrk="1" hangingPunct="1">
              <a:spcBef>
                <a:spcPct val="0"/>
              </a:spcBef>
              <a:spcAft>
                <a:spcPts val="600"/>
              </a:spcAft>
              <a:buFont typeface="Georgia" panose="02040502050405020303" pitchFamily="18" charset="0"/>
              <a:buAutoNum type="arabicPeriod" startAt="2"/>
            </a:pPr>
            <a:endParaRPr lang="en-US" sz="600" dirty="0"/>
          </a:p>
          <a:p>
            <a:pPr defTabSz="914400" eaLnBrk="1" hangingPunct="1">
              <a:spcBef>
                <a:spcPct val="0"/>
              </a:spcBef>
              <a:spcAft>
                <a:spcPts val="600"/>
              </a:spcAft>
              <a:buFont typeface="Arial" panose="020B0604020202020204" pitchFamily="34" charset="0"/>
              <a:buChar char="•"/>
            </a:pPr>
            <a:endParaRPr lang="en-US" sz="1500" dirty="0"/>
          </a:p>
          <a:p>
            <a:pPr defTabSz="914400" eaLnBrk="1" hangingPunct="1">
              <a:spcBef>
                <a:spcPct val="0"/>
              </a:spcBef>
              <a:spcAft>
                <a:spcPts val="600"/>
              </a:spcAft>
              <a:buFontTx/>
              <a:buNone/>
            </a:pPr>
            <a:r>
              <a:rPr lang="en-US" sz="1600" dirty="0"/>
              <a:t>	</a:t>
            </a:r>
          </a:p>
          <a:p>
            <a:pPr defTabSz="914400" eaLnBrk="1" hangingPunct="1">
              <a:spcBef>
                <a:spcPct val="0"/>
              </a:spcBef>
              <a:spcAft>
                <a:spcPts val="1800"/>
              </a:spcAft>
              <a:buFont typeface="Arial" panose="020B0604020202020204" pitchFamily="34" charset="0"/>
              <a:buChar char="•"/>
            </a:pPr>
            <a:endParaRPr lang="en-US" sz="1800" dirty="0"/>
          </a:p>
          <a:p>
            <a:pPr defTabSz="914400" eaLnBrk="1" hangingPunct="1">
              <a:spcBef>
                <a:spcPct val="0"/>
              </a:spcBef>
              <a:spcAft>
                <a:spcPts val="1800"/>
              </a:spcAft>
              <a:buFont typeface="Arial" panose="020B0604020202020204" pitchFamily="34" charset="0"/>
              <a:buChar char="•"/>
            </a:pPr>
            <a:endParaRPr lang="en-US" sz="1800" dirty="0"/>
          </a:p>
          <a:p>
            <a:pPr defTabSz="914400" eaLnBrk="1" hangingPunct="1">
              <a:spcBef>
                <a:spcPct val="0"/>
              </a:spcBef>
              <a:spcAft>
                <a:spcPts val="1800"/>
              </a:spcAft>
              <a:buFont typeface="Arial" panose="020B0604020202020204" pitchFamily="34" charset="0"/>
              <a:buChar char="•"/>
            </a:pPr>
            <a:endParaRPr lang="en-US" sz="1800" dirty="0"/>
          </a:p>
          <a:p>
            <a:pPr lvl="1" defTabSz="914400" eaLnBrk="1" hangingPunct="1">
              <a:spcBef>
                <a:spcPct val="0"/>
              </a:spcBef>
              <a:spcAft>
                <a:spcPts val="1800"/>
              </a:spcAft>
              <a:buClr>
                <a:schemeClr val="accent1"/>
              </a:buClr>
              <a:buSzPct val="85000"/>
              <a:buFontTx/>
              <a:buNone/>
            </a:pPr>
            <a:endParaRPr lang="en-US" sz="1800" dirty="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dirty="0"/>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dirty="0">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dirty="0">
              <a:solidFill>
                <a:schemeClr val="tx1"/>
              </a:solidFill>
            </a:endParaRPr>
          </a:p>
        </p:txBody>
      </p:sp>
    </p:spTree>
    <p:extLst>
      <p:ext uri="{BB962C8B-B14F-4D97-AF65-F5344CB8AC3E}">
        <p14:creationId xmlns:p14="http://schemas.microsoft.com/office/powerpoint/2010/main" val="1773912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3"/>
          <p:cNvSpPr>
            <a:spLocks noGrp="1"/>
          </p:cNvSpPr>
          <p:nvPr>
            <p:ph type="title"/>
          </p:nvPr>
        </p:nvSpPr>
        <p:spPr>
          <a:xfrm>
            <a:off x="3000375" y="990600"/>
            <a:ext cx="5867400" cy="5257800"/>
          </a:xfrm>
        </p:spPr>
        <p:txBody>
          <a:bodyPr/>
          <a:lstStyle/>
          <a:p>
            <a:pPr eaLnBrk="1" hangingPunct="1"/>
            <a:r>
              <a:rPr lang="en-US" u="sng" dirty="0" smtClean="0">
                <a:ea typeface="ＭＳ Ｐゴシック" panose="020B0600070205080204" pitchFamily="34" charset="-128"/>
              </a:rPr>
              <a:t>Today’s Homework</a:t>
            </a:r>
            <a:r>
              <a:rPr lang="en-US" dirty="0" smtClean="0">
                <a:ea typeface="ＭＳ Ｐゴシック" panose="020B0600070205080204" pitchFamily="34" charset="-128"/>
              </a:rPr>
              <a:t>:</a:t>
            </a:r>
            <a:br>
              <a:rPr lang="en-US" dirty="0" smtClean="0">
                <a:ea typeface="ＭＳ Ｐゴシック" panose="020B0600070205080204" pitchFamily="34" charset="-128"/>
              </a:rPr>
            </a:br>
            <a:r>
              <a:rPr lang="en-US" b="0" dirty="0" smtClean="0">
                <a:ea typeface="ＭＳ Ｐゴシック" panose="020B0600070205080204" pitchFamily="34" charset="-128"/>
              </a:rPr>
              <a:t>Pg. 505 #1-4</a:t>
            </a:r>
            <a:br>
              <a:rPr lang="en-US" b="0" dirty="0" smtClean="0">
                <a:ea typeface="ＭＳ Ｐゴシック" panose="020B0600070205080204" pitchFamily="34" charset="-128"/>
              </a:rPr>
            </a:br>
            <a:r>
              <a:rPr lang="en-US" b="0" dirty="0" smtClean="0">
                <a:ea typeface="ＭＳ Ｐゴシック" panose="020B0600070205080204" pitchFamily="34" charset="-128"/>
              </a:rPr>
              <a:t/>
            </a:r>
            <a:br>
              <a:rPr lang="en-US" b="0" dirty="0" smtClean="0">
                <a:ea typeface="ＭＳ Ｐゴシック" panose="020B0600070205080204" pitchFamily="34" charset="-128"/>
              </a:rPr>
            </a:br>
            <a:r>
              <a:rPr lang="en-US" b="0" dirty="0" smtClean="0">
                <a:ea typeface="ＭＳ Ｐゴシック" panose="020B0600070205080204" pitchFamily="34" charset="-128"/>
              </a:rPr>
              <a:t>Worksheet – Hess’ Law</a:t>
            </a:r>
            <a:br>
              <a:rPr lang="en-US" b="0" dirty="0" smtClean="0">
                <a:ea typeface="ＭＳ Ｐゴシック" panose="020B0600070205080204" pitchFamily="34" charset="-128"/>
              </a:rPr>
            </a:br>
            <a:r>
              <a:rPr lang="en-US" b="0" dirty="0" smtClean="0">
                <a:ea typeface="ＭＳ Ｐゴシック" panose="020B0600070205080204" pitchFamily="34" charset="-128"/>
              </a:rPr>
              <a:t/>
            </a:r>
            <a:br>
              <a:rPr lang="en-US" b="0" dirty="0" smtClean="0">
                <a:ea typeface="ＭＳ Ｐゴシック" panose="020B0600070205080204" pitchFamily="34" charset="-128"/>
              </a:rPr>
            </a:br>
            <a:r>
              <a:rPr lang="en-US" b="0" dirty="0" smtClean="0">
                <a:ea typeface="ＭＳ Ｐゴシック" panose="020B0600070205080204" pitchFamily="34" charset="-128"/>
              </a:rPr>
              <a:t/>
            </a:r>
            <a:br>
              <a:rPr lang="en-US" b="0" dirty="0" smtClean="0">
                <a:ea typeface="ＭＳ Ｐゴシック" panose="020B0600070205080204" pitchFamily="34" charset="-128"/>
              </a:rPr>
            </a:br>
            <a:endParaRPr lang="en-US" sz="2200" b="0" dirty="0" smtClean="0">
              <a:ea typeface="ＭＳ Ｐゴシック" panose="020B0600070205080204" pitchFamily="34" charset="-128"/>
            </a:endParaRPr>
          </a:p>
        </p:txBody>
      </p:sp>
      <p:sp>
        <p:nvSpPr>
          <p:cNvPr id="126979" name="Text Placeholder 5"/>
          <p:cNvSpPr>
            <a:spLocks noGrp="1"/>
          </p:cNvSpPr>
          <p:nvPr>
            <p:ph type="body" sz="half" idx="2"/>
          </p:nvPr>
        </p:nvSpPr>
        <p:spPr/>
        <p:txBody>
          <a:bodyPr/>
          <a:lstStyle/>
          <a:p>
            <a:pPr eaLnBrk="1" hangingPunct="1"/>
            <a:r>
              <a:rPr lang="en-US" smtClean="0">
                <a:ea typeface="ＭＳ Ｐゴシック" panose="020B0600070205080204" pitchFamily="34" charset="-128"/>
              </a:rPr>
              <a:t>Curricular outcomes:</a:t>
            </a:r>
          </a:p>
          <a:p>
            <a:pPr eaLnBrk="1" hangingPunct="1"/>
            <a:r>
              <a:rPr lang="en-US" smtClean="0">
                <a:ea typeface="ＭＳ Ｐゴシック" panose="020B0600070205080204" pitchFamily="34" charset="-128"/>
              </a:rPr>
              <a:t>1.7k: Explain and use Hess’ law to calculate energy changes for the net reaction from a series of reactions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1368425" y="2743200"/>
            <a:ext cx="6480175" cy="1673225"/>
          </a:xfrm>
        </p:spPr>
        <p:txBody>
          <a:bodyPr>
            <a:normAutofit/>
          </a:bodyPr>
          <a:lstStyle/>
          <a:p>
            <a:pPr eaLnBrk="1" hangingPunct="1">
              <a:defRPr/>
            </a:pPr>
            <a:r>
              <a:rPr lang="en-US" cap="none" smtClean="0">
                <a:ea typeface="ＭＳ Ｐゴシック" panose="020B0600070205080204" pitchFamily="34" charset="-128"/>
              </a:rPr>
              <a:t>CHAPTER ELEVEN</a:t>
            </a:r>
          </a:p>
        </p:txBody>
      </p:sp>
      <p:sp>
        <p:nvSpPr>
          <p:cNvPr id="129027" name="Title 1"/>
          <p:cNvSpPr>
            <a:spLocks noGrp="1"/>
          </p:cNvSpPr>
          <p:nvPr>
            <p:ph type="title"/>
          </p:nvPr>
        </p:nvSpPr>
        <p:spPr>
          <a:xfrm>
            <a:off x="722313" y="533400"/>
            <a:ext cx="7772400" cy="1292225"/>
          </a:xfrm>
        </p:spPr>
        <p:txBody>
          <a:bodyPr/>
          <a:lstStyle/>
          <a:p>
            <a:pPr eaLnBrk="1" hangingPunct="1"/>
            <a:r>
              <a:rPr lang="en-US" sz="3800" u="sng" smtClean="0">
                <a:solidFill>
                  <a:srgbClr val="1B587C"/>
                </a:solidFill>
                <a:ea typeface="ＭＳ Ｐゴシック" panose="020B0600070205080204" pitchFamily="34" charset="-128"/>
              </a:rPr>
              <a:t>MOLAR ENTHALPIES OF FORMATION</a:t>
            </a:r>
          </a:p>
        </p:txBody>
      </p:sp>
      <p:pic>
        <p:nvPicPr>
          <p:cNvPr id="12902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2025" y="3517900"/>
            <a:ext cx="31210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0800" y="3517900"/>
            <a:ext cx="27178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01625" y="1524000"/>
            <a:ext cx="8534400" cy="733425"/>
          </a:xfrm>
          <a:ln w="9525"/>
          <a:effectLst>
            <a:outerShdw blurRad="50800" dist="25400" dir="5400000" rotWithShape="0">
              <a:srgbClr val="000000">
                <a:alpha val="34999"/>
              </a:srgbClr>
            </a:outerShdw>
          </a:effectLst>
          <a:extLst>
            <a:ext uri="{91240B29-F687-4F45-9708-019B960494DF}">
              <a14:hiddenLine xmlns:a14="http://schemas.microsoft.com/office/drawing/2010/main" w="15875" cap="rnd">
                <a:solidFill>
                  <a:srgbClr val="000000"/>
                </a:solidFill>
                <a:miter lim="800000"/>
                <a:headEnd/>
                <a:tailEnd/>
              </a14:hiddenLine>
            </a:ext>
          </a:extLst>
        </p:spPr>
        <p:txBody>
          <a:bodyPr/>
          <a:lstStyle/>
          <a:p>
            <a:pPr algn="ctr">
              <a:buFont typeface="Wingdings 2" pitchFamily="-105" charset="2"/>
              <a:buNone/>
              <a:defRPr/>
            </a:pPr>
            <a:r>
              <a:rPr cap="small"/>
              <a:t>Heating and Cooling Curves</a:t>
            </a:r>
          </a:p>
        </p:txBody>
      </p:sp>
      <p:sp>
        <p:nvSpPr>
          <p:cNvPr id="25603" name="Content Placeholder 8"/>
          <p:cNvSpPr>
            <a:spLocks noGrp="1"/>
          </p:cNvSpPr>
          <p:nvPr>
            <p:ph sz="quarter" idx="4"/>
          </p:nvPr>
        </p:nvSpPr>
        <p:spPr>
          <a:xfrm>
            <a:off x="206375" y="2439988"/>
            <a:ext cx="8629650" cy="3822700"/>
          </a:xfrm>
        </p:spPr>
        <p:txBody>
          <a:bodyPr/>
          <a:lstStyle/>
          <a:p>
            <a:r>
              <a:rPr lang="en-US" sz="1800" u="sng" smtClean="0">
                <a:ea typeface="ＭＳ Ｐゴシック" panose="020B0600070205080204" pitchFamily="34" charset="-128"/>
              </a:rPr>
              <a:t>Why does the graph plateau?</a:t>
            </a:r>
          </a:p>
          <a:p>
            <a:pPr>
              <a:spcAft>
                <a:spcPts val="1200"/>
              </a:spcAft>
            </a:pPr>
            <a:r>
              <a:rPr lang="en-US" sz="1800" smtClean="0">
                <a:ea typeface="ＭＳ Ｐゴシック" panose="020B0600070205080204" pitchFamily="34" charset="-128"/>
              </a:rPr>
              <a:t>Remember, a phase change is primarily changing a substances </a:t>
            </a:r>
            <a:r>
              <a:rPr lang="en-US" sz="1800" b="1" smtClean="0">
                <a:ea typeface="ＭＳ Ｐゴシック" panose="020B0600070205080204" pitchFamily="34" charset="-128"/>
              </a:rPr>
              <a:t>potential </a:t>
            </a:r>
            <a:r>
              <a:rPr lang="en-US" sz="1800" smtClean="0">
                <a:ea typeface="ＭＳ Ｐゴシック" panose="020B0600070205080204" pitchFamily="34" charset="-128"/>
              </a:rPr>
              <a:t>energy.</a:t>
            </a:r>
          </a:p>
          <a:p>
            <a:pPr>
              <a:spcAft>
                <a:spcPts val="1200"/>
              </a:spcAft>
            </a:pPr>
            <a:r>
              <a:rPr lang="en-US" sz="1800" smtClean="0">
                <a:ea typeface="ＭＳ Ｐゴシック" panose="020B0600070205080204" pitchFamily="34" charset="-128"/>
              </a:rPr>
              <a:t>Bonds are being broken or formed, changing the Ep, during the plateau of the graph.</a:t>
            </a:r>
          </a:p>
          <a:p>
            <a:pPr lvl="1">
              <a:spcAft>
                <a:spcPts val="1200"/>
              </a:spcAft>
            </a:pPr>
            <a:r>
              <a:rPr lang="en-US" sz="1800" smtClean="0">
                <a:ea typeface="ＭＳ Ｐゴシック" panose="020B0600070205080204" pitchFamily="34" charset="-128"/>
              </a:rPr>
              <a:t>Remember it takes energy to break bonds, and energy is released when bonds are formed</a:t>
            </a:r>
          </a:p>
          <a:p>
            <a:pPr>
              <a:spcAft>
                <a:spcPts val="1200"/>
              </a:spcAft>
            </a:pPr>
            <a:r>
              <a:rPr lang="en-US" sz="1800" smtClean="0">
                <a:ea typeface="ＭＳ Ｐゴシック" panose="020B0600070205080204" pitchFamily="34" charset="-128"/>
              </a:rPr>
              <a:t>When the graph is climbing, the </a:t>
            </a:r>
            <a:r>
              <a:rPr lang="en-US" sz="1800" b="1" smtClean="0">
                <a:ea typeface="ＭＳ Ｐゴシック" panose="020B0600070205080204" pitchFamily="34" charset="-128"/>
              </a:rPr>
              <a:t>kinetic energy </a:t>
            </a:r>
            <a:r>
              <a:rPr lang="en-US" sz="1800" smtClean="0">
                <a:ea typeface="ＭＳ Ｐゴシック" panose="020B0600070205080204" pitchFamily="34" charset="-128"/>
              </a:rPr>
              <a:t>of the particles is increasing because additional thermal energy is being added.</a:t>
            </a:r>
          </a:p>
          <a:p>
            <a:endParaRPr lang="en-US" smtClean="0">
              <a:ea typeface="ＭＳ Ｐゴシック" panose="020B0600070205080204" pitchFamily="34" charset="-128"/>
            </a:endParaRPr>
          </a:p>
        </p:txBody>
      </p:sp>
      <p:sp>
        <p:nvSpPr>
          <p:cNvPr id="25604" name="Title 4"/>
          <p:cNvSpPr>
            <a:spLocks noGrp="1"/>
          </p:cNvSpPr>
          <p:nvPr>
            <p:ph type="title"/>
          </p:nvPr>
        </p:nvSpPr>
        <p:spPr/>
        <p:txBody>
          <a:bodyPr/>
          <a:lstStyle/>
          <a:p>
            <a:r>
              <a:rPr lang="en-US" smtClean="0">
                <a:ea typeface="ＭＳ Ｐゴシック" panose="020B0600070205080204" pitchFamily="34" charset="-128"/>
              </a:rPr>
              <a:t>Do You Remember?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3"/>
          <p:cNvSpPr>
            <a:spLocks noGrp="1"/>
          </p:cNvSpPr>
          <p:nvPr>
            <p:ph type="title"/>
          </p:nvPr>
        </p:nvSpPr>
        <p:spPr>
          <a:xfrm>
            <a:off x="3000375" y="990600"/>
            <a:ext cx="5867400" cy="5257800"/>
          </a:xfrm>
        </p:spPr>
        <p:txBody>
          <a:bodyPr/>
          <a:lstStyle/>
          <a:p>
            <a:pPr eaLnBrk="1" hangingPunct="1"/>
            <a:r>
              <a:rPr lang="en-US" u="sng" smtClean="0">
                <a:ea typeface="ＭＳ Ｐゴシック" panose="020B0600070205080204" pitchFamily="34" charset="-128"/>
              </a:rPr>
              <a:t>Today’s Agenda</a:t>
            </a:r>
            <a:r>
              <a:rPr lang="en-US" smtClean="0">
                <a:ea typeface="ＭＳ Ｐゴシック" panose="020B0600070205080204" pitchFamily="34" charset="-128"/>
              </a:rPr>
              <a:t>:</a:t>
            </a:r>
            <a:br>
              <a:rPr lang="en-US" smtClean="0">
                <a:ea typeface="ＭＳ Ｐゴシック" panose="020B0600070205080204" pitchFamily="34" charset="-128"/>
              </a:rPr>
            </a:br>
            <a:r>
              <a:rPr lang="en-US" smtClean="0">
                <a:ea typeface="ＭＳ Ｐゴシック" panose="020B0600070205080204" pitchFamily="34" charset="-128"/>
              </a:rPr>
              <a:t/>
            </a:r>
            <a:br>
              <a:rPr lang="en-US" smtClean="0">
                <a:ea typeface="ＭＳ Ｐゴシック" panose="020B0600070205080204" pitchFamily="34" charset="-128"/>
              </a:rPr>
            </a:br>
            <a:r>
              <a:rPr lang="en-US" b="0" smtClean="0">
                <a:ea typeface="ＭＳ Ｐゴシック" panose="020B0600070205080204" pitchFamily="34" charset="-128"/>
              </a:rPr>
              <a:t>Review homework</a:t>
            </a:r>
            <a:br>
              <a:rPr lang="en-US" b="0" smtClean="0">
                <a:ea typeface="ＭＳ Ｐゴシック" panose="020B0600070205080204" pitchFamily="34" charset="-128"/>
              </a:rPr>
            </a:br>
            <a:r>
              <a:rPr lang="en-US" b="0" smtClean="0">
                <a:ea typeface="ＭＳ Ｐゴシック" panose="020B0600070205080204" pitchFamily="34" charset="-128"/>
              </a:rPr>
              <a:t/>
            </a:r>
            <a:br>
              <a:rPr lang="en-US" b="0" smtClean="0">
                <a:ea typeface="ＭＳ Ｐゴシック" panose="020B0600070205080204" pitchFamily="34" charset="-128"/>
              </a:rPr>
            </a:br>
            <a:r>
              <a:rPr lang="en-US" b="0" smtClean="0">
                <a:ea typeface="ＭＳ Ｐゴシック" panose="020B0600070205080204" pitchFamily="34" charset="-128"/>
              </a:rPr>
              <a:t>Standard Enthalpies of Formation PowerPoint</a:t>
            </a:r>
            <a:br>
              <a:rPr lang="en-US" b="0" smtClean="0">
                <a:ea typeface="ＭＳ Ｐゴシック" panose="020B0600070205080204" pitchFamily="34" charset="-128"/>
              </a:rPr>
            </a:br>
            <a:r>
              <a:rPr lang="en-US" b="0" smtClean="0">
                <a:ea typeface="ＭＳ Ｐゴシック" panose="020B0600070205080204" pitchFamily="34" charset="-128"/>
              </a:rPr>
              <a:t/>
            </a:r>
            <a:br>
              <a:rPr lang="en-US" b="0" smtClean="0">
                <a:ea typeface="ＭＳ Ｐゴシック" panose="020B0600070205080204" pitchFamily="34" charset="-128"/>
              </a:rPr>
            </a:br>
            <a:r>
              <a:rPr lang="en-US" b="0" smtClean="0">
                <a:ea typeface="ＭＳ Ｐゴシック" panose="020B0600070205080204" pitchFamily="34" charset="-128"/>
              </a:rPr>
              <a:t>Practice </a:t>
            </a:r>
            <a:br>
              <a:rPr lang="en-US" b="0" smtClean="0">
                <a:ea typeface="ＭＳ Ｐゴシック" panose="020B0600070205080204" pitchFamily="34" charset="-128"/>
              </a:rPr>
            </a:br>
            <a:endParaRPr lang="en-US" sz="2200" b="0" smtClean="0">
              <a:ea typeface="ＭＳ Ｐゴシック" panose="020B0600070205080204" pitchFamily="34" charset="-128"/>
            </a:endParaRPr>
          </a:p>
        </p:txBody>
      </p:sp>
      <p:sp>
        <p:nvSpPr>
          <p:cNvPr id="131075" name="Text Placeholder 5"/>
          <p:cNvSpPr>
            <a:spLocks noGrp="1"/>
          </p:cNvSpPr>
          <p:nvPr>
            <p:ph type="body" sz="half" idx="2"/>
          </p:nvPr>
        </p:nvSpPr>
        <p:spPr/>
        <p:txBody>
          <a:bodyPr/>
          <a:lstStyle/>
          <a:p>
            <a:pPr eaLnBrk="1" hangingPunct="1"/>
            <a:r>
              <a:rPr lang="en-US" smtClean="0">
                <a:ea typeface="ＭＳ Ｐゴシック" panose="020B0600070205080204" pitchFamily="34" charset="-128"/>
              </a:rPr>
              <a:t>Curricular outcomes:</a:t>
            </a:r>
          </a:p>
          <a:p>
            <a:pPr eaLnBrk="1" hangingPunct="1"/>
            <a:r>
              <a:rPr lang="en-US" smtClean="0">
                <a:ea typeface="ＭＳ Ｐゴシック" panose="020B0600070205080204" pitchFamily="34" charset="-128"/>
              </a:rPr>
              <a:t>1.6k: Predict the enthalpy change for chemical equations using standard enthalpies of formation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smtClean="0">
                <a:ea typeface="ＭＳ Ｐゴシック" panose="020B0600070205080204" pitchFamily="34" charset="-128"/>
              </a:rPr>
              <a:t>Molar Enthalpy of Formation</a:t>
            </a:r>
          </a:p>
        </p:txBody>
      </p:sp>
      <p:sp>
        <p:nvSpPr>
          <p:cNvPr id="133123" name="Content Placeholder 3"/>
          <p:cNvSpPr txBox="1">
            <a:spLocks/>
          </p:cNvSpPr>
          <p:nvPr/>
        </p:nvSpPr>
        <p:spPr bwMode="auto">
          <a:xfrm>
            <a:off x="273050" y="1527175"/>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
        <p:nvSpPr>
          <p:cNvPr id="133124" name="Content Placeholder 3"/>
          <p:cNvSpPr txBox="1">
            <a:spLocks/>
          </p:cNvSpPr>
          <p:nvPr/>
        </p:nvSpPr>
        <p:spPr bwMode="auto">
          <a:xfrm>
            <a:off x="301625" y="1527175"/>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
        <p:nvSpPr>
          <p:cNvPr id="133125" name="Content Placeholder 3"/>
          <p:cNvSpPr txBox="1">
            <a:spLocks/>
          </p:cNvSpPr>
          <p:nvPr/>
        </p:nvSpPr>
        <p:spPr bwMode="auto">
          <a:xfrm>
            <a:off x="211138" y="1554163"/>
            <a:ext cx="87423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r>
              <a:rPr lang="en-US" sz="1600" u="sng"/>
              <a:t>Molar enthalpies of formation</a:t>
            </a:r>
            <a:r>
              <a:rPr lang="en-US" sz="1600"/>
              <a:t> are defined as the enthalpy change when one mole of a compound forms from its elements</a:t>
            </a:r>
          </a:p>
          <a:p>
            <a:pPr defTabSz="914400" eaLnBrk="1" hangingPunct="1">
              <a:spcBef>
                <a:spcPct val="0"/>
              </a:spcBef>
              <a:spcAft>
                <a:spcPts val="1800"/>
              </a:spcAft>
              <a:buFont typeface="Arial" panose="020B0604020202020204" pitchFamily="34" charset="0"/>
              <a:buChar char="•"/>
            </a:pPr>
            <a:r>
              <a:rPr lang="en-US" sz="1600"/>
              <a:t>NOTE: The enthalpy of formation for an element is </a:t>
            </a:r>
            <a:r>
              <a:rPr lang="en-US" sz="1600" b="1">
                <a:latin typeface="Calibri" panose="020F0502020204030204" pitchFamily="34" charset="0"/>
              </a:rPr>
              <a:t>0</a:t>
            </a:r>
            <a:r>
              <a:rPr lang="en-US" sz="1600" b="1"/>
              <a:t> kJ</a:t>
            </a:r>
          </a:p>
          <a:p>
            <a:pPr defTabSz="914400" eaLnBrk="1" hangingPunct="1">
              <a:spcBef>
                <a:spcPct val="0"/>
              </a:spcBef>
              <a:spcAft>
                <a:spcPts val="1800"/>
              </a:spcAft>
              <a:buFont typeface="Arial" panose="020B0604020202020204" pitchFamily="34" charset="0"/>
              <a:buChar char="•"/>
            </a:pPr>
            <a:r>
              <a:rPr lang="en-US" sz="1600" b="1"/>
              <a:t>Examples:  Using your data booklet, find the following:</a:t>
            </a:r>
          </a:p>
          <a:p>
            <a:pPr defTabSz="914400" eaLnBrk="1" hangingPunct="1">
              <a:spcBef>
                <a:spcPct val="0"/>
              </a:spcBef>
              <a:spcAft>
                <a:spcPts val="1800"/>
              </a:spcAft>
              <a:buFont typeface="Arial" panose="020B0604020202020204" pitchFamily="34" charset="0"/>
              <a:buChar char="•"/>
            </a:pPr>
            <a:r>
              <a:rPr lang="en-US" sz="1600">
                <a:latin typeface="Lucida Grande" pitchFamily="-110" charset="0"/>
              </a:rPr>
              <a:t>Δ</a:t>
            </a:r>
            <a:r>
              <a:rPr lang="en-US" sz="1600" baseline="-25000"/>
              <a:t>f </a:t>
            </a:r>
            <a:r>
              <a:rPr lang="en-US" sz="1600"/>
              <a:t>H</a:t>
            </a:r>
            <a:r>
              <a:rPr lang="en-US" sz="1600" baseline="-25000"/>
              <a:t>m</a:t>
            </a:r>
            <a:r>
              <a:rPr lang="en-US" sz="1600"/>
              <a:t> °  CH</a:t>
            </a:r>
            <a:r>
              <a:rPr lang="en-US" sz="1600" baseline="-25000"/>
              <a:t>4(g)  </a:t>
            </a:r>
            <a:r>
              <a:rPr lang="en-US" sz="1600"/>
              <a:t>= -74.6 kJ/mol</a:t>
            </a:r>
            <a:endParaRPr lang="en-US" sz="1600" b="1"/>
          </a:p>
          <a:p>
            <a:pPr defTabSz="914400" eaLnBrk="1" hangingPunct="1">
              <a:spcBef>
                <a:spcPct val="0"/>
              </a:spcBef>
              <a:spcAft>
                <a:spcPts val="1800"/>
              </a:spcAft>
              <a:buFont typeface="Arial" panose="020B0604020202020204" pitchFamily="34" charset="0"/>
              <a:buChar char="•"/>
            </a:pPr>
            <a:r>
              <a:rPr lang="en-US" sz="1600">
                <a:latin typeface="Lucida Grande" pitchFamily="-110" charset="0"/>
              </a:rPr>
              <a:t>Δ</a:t>
            </a:r>
            <a:r>
              <a:rPr lang="en-US" sz="1600" baseline="-25000"/>
              <a:t>f </a:t>
            </a:r>
            <a:r>
              <a:rPr lang="en-US" sz="1600"/>
              <a:t>H</a:t>
            </a:r>
            <a:r>
              <a:rPr lang="en-US" sz="1600" baseline="-25000"/>
              <a:t>m</a:t>
            </a:r>
            <a:r>
              <a:rPr lang="en-US" sz="1600"/>
              <a:t> °  O</a:t>
            </a:r>
            <a:r>
              <a:rPr lang="en-US" sz="1600" baseline="-25000"/>
              <a:t>2(g)  </a:t>
            </a:r>
            <a:r>
              <a:rPr lang="en-US" sz="1600"/>
              <a:t>=  0 kJ/mol  (</a:t>
            </a:r>
            <a:r>
              <a:rPr lang="en-US" sz="1600">
                <a:latin typeface="Lucida Grande" pitchFamily="-110" charset="0"/>
              </a:rPr>
              <a:t>Δ</a:t>
            </a:r>
            <a:r>
              <a:rPr lang="en-US" sz="1600" baseline="-25000"/>
              <a:t>f </a:t>
            </a:r>
            <a:r>
              <a:rPr lang="en-US" sz="1600"/>
              <a:t>H</a:t>
            </a:r>
            <a:r>
              <a:rPr lang="en-US" sz="1600" baseline="-25000"/>
              <a:t> elements</a:t>
            </a:r>
            <a:r>
              <a:rPr lang="en-US" sz="1600"/>
              <a:t> = 0)</a:t>
            </a:r>
            <a:endParaRPr lang="en-US" sz="1600" b="1" baseline="-25000"/>
          </a:p>
          <a:p>
            <a:pPr defTabSz="914400" eaLnBrk="1" hangingPunct="1">
              <a:spcBef>
                <a:spcPct val="0"/>
              </a:spcBef>
              <a:spcAft>
                <a:spcPts val="1800"/>
              </a:spcAft>
              <a:buFont typeface="Arial" panose="020B0604020202020204" pitchFamily="34" charset="0"/>
              <a:buChar char="•"/>
            </a:pPr>
            <a:r>
              <a:rPr lang="en-US" sz="1600">
                <a:latin typeface="Lucida Grande" pitchFamily="-110" charset="0"/>
              </a:rPr>
              <a:t>Δ</a:t>
            </a:r>
            <a:r>
              <a:rPr lang="en-US" sz="1600" baseline="-25000"/>
              <a:t>f </a:t>
            </a:r>
            <a:r>
              <a:rPr lang="en-US" sz="1600"/>
              <a:t>H</a:t>
            </a:r>
            <a:r>
              <a:rPr lang="en-US" sz="1600" baseline="-25000"/>
              <a:t>m</a:t>
            </a:r>
            <a:r>
              <a:rPr lang="en-US" sz="1600"/>
              <a:t> °  CO</a:t>
            </a:r>
            <a:r>
              <a:rPr lang="en-US" sz="1600" baseline="-25000"/>
              <a:t>2(g)  </a:t>
            </a:r>
            <a:r>
              <a:rPr lang="en-US" sz="1600"/>
              <a:t>=  - 393.5 kJ/mol</a:t>
            </a:r>
            <a:endParaRPr lang="en-US" sz="1600" b="1" baseline="-25000"/>
          </a:p>
          <a:p>
            <a:pPr defTabSz="914400" eaLnBrk="1" hangingPunct="1">
              <a:spcBef>
                <a:spcPct val="0"/>
              </a:spcBef>
              <a:spcAft>
                <a:spcPts val="1800"/>
              </a:spcAft>
              <a:buFont typeface="Arial" panose="020B0604020202020204" pitchFamily="34" charset="0"/>
              <a:buChar char="•"/>
            </a:pPr>
            <a:r>
              <a:rPr lang="en-US" sz="1600">
                <a:latin typeface="Lucida Grande" pitchFamily="-110" charset="0"/>
              </a:rPr>
              <a:t>Δ</a:t>
            </a:r>
            <a:r>
              <a:rPr lang="en-US" sz="1600" baseline="-25000"/>
              <a:t>f </a:t>
            </a:r>
            <a:r>
              <a:rPr lang="en-US" sz="1600"/>
              <a:t>H</a:t>
            </a:r>
            <a:r>
              <a:rPr lang="en-US" sz="1600" baseline="-25000"/>
              <a:t>m</a:t>
            </a:r>
            <a:r>
              <a:rPr lang="en-US" sz="1600"/>
              <a:t> °  H</a:t>
            </a:r>
            <a:r>
              <a:rPr lang="en-US" sz="1600" baseline="-25000"/>
              <a:t>2</a:t>
            </a:r>
            <a:r>
              <a:rPr lang="en-US" sz="1600"/>
              <a:t>O</a:t>
            </a:r>
            <a:r>
              <a:rPr lang="en-US" sz="1600" baseline="-25000"/>
              <a:t>(g)  </a:t>
            </a:r>
            <a:r>
              <a:rPr lang="en-US" sz="1600"/>
              <a:t>=  - 241.8kJ/mol</a:t>
            </a:r>
            <a:endParaRPr lang="en-US" sz="1600" b="1" baseline="-25000"/>
          </a:p>
          <a:p>
            <a:pPr defTabSz="914400" eaLnBrk="1" hangingPunct="1">
              <a:spcBef>
                <a:spcPct val="0"/>
              </a:spcBef>
              <a:spcAft>
                <a:spcPts val="1800"/>
              </a:spcAft>
              <a:buFont typeface="Arial" panose="020B0604020202020204" pitchFamily="34" charset="0"/>
              <a:buChar char="•"/>
            </a:pPr>
            <a:endParaRPr lang="en-US" sz="1600" b="1"/>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600"/>
              </a:spcAft>
              <a:buFont typeface="Georgia" panose="02040502050405020303" pitchFamily="18" charset="0"/>
              <a:buAutoNum type="arabicPeriod" startAt="2"/>
            </a:pPr>
            <a:endParaRPr lang="en-US" sz="600"/>
          </a:p>
          <a:p>
            <a:pPr defTabSz="914400" eaLnBrk="1" hangingPunct="1">
              <a:spcBef>
                <a:spcPct val="0"/>
              </a:spcBef>
              <a:spcAft>
                <a:spcPts val="600"/>
              </a:spcAft>
              <a:buFont typeface="Arial" panose="020B0604020202020204" pitchFamily="34" charset="0"/>
              <a:buChar char="•"/>
            </a:pPr>
            <a:endParaRPr lang="en-US" sz="1500"/>
          </a:p>
          <a:p>
            <a:pPr defTabSz="914400" eaLnBrk="1" hangingPunct="1">
              <a:spcBef>
                <a:spcPct val="0"/>
              </a:spcBef>
              <a:spcAft>
                <a:spcPts val="600"/>
              </a:spcAft>
              <a:buFontTx/>
              <a:buNone/>
            </a:pPr>
            <a:r>
              <a:rPr lang="en-US" sz="1600"/>
              <a:t>	</a:t>
            </a:r>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defRPr/>
            </a:pPr>
            <a:r>
              <a:rPr lang="en-US" cap="small" dirty="0" smtClean="0"/>
              <a:t>Molar Enthalpy of Formation</a:t>
            </a:r>
          </a:p>
        </p:txBody>
      </p:sp>
      <p:sp>
        <p:nvSpPr>
          <p:cNvPr id="135171" name="Content Placeholder 3"/>
          <p:cNvSpPr txBox="1">
            <a:spLocks/>
          </p:cNvSpPr>
          <p:nvPr/>
        </p:nvSpPr>
        <p:spPr bwMode="auto">
          <a:xfrm>
            <a:off x="273050" y="1527175"/>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
        <p:nvSpPr>
          <p:cNvPr id="135172" name="Content Placeholder 3"/>
          <p:cNvSpPr txBox="1">
            <a:spLocks/>
          </p:cNvSpPr>
          <p:nvPr/>
        </p:nvSpPr>
        <p:spPr bwMode="auto">
          <a:xfrm>
            <a:off x="331788" y="1563688"/>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2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
        <p:nvSpPr>
          <p:cNvPr id="135173" name="Content Placeholder 3"/>
          <p:cNvSpPr txBox="1">
            <a:spLocks/>
          </p:cNvSpPr>
          <p:nvPr/>
        </p:nvSpPr>
        <p:spPr bwMode="auto">
          <a:xfrm>
            <a:off x="152400" y="1563688"/>
            <a:ext cx="87423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endParaRPr lang="en-US" sz="1800" b="1"/>
          </a:p>
          <a:p>
            <a:pPr defTabSz="914400" eaLnBrk="1" hangingPunct="1">
              <a:spcBef>
                <a:spcPct val="0"/>
              </a:spcBef>
              <a:spcAft>
                <a:spcPts val="600"/>
              </a:spcAft>
              <a:buFont typeface="Georgia" panose="02040502050405020303" pitchFamily="18" charset="0"/>
              <a:buAutoNum type="arabicPeriod" startAt="2"/>
            </a:pPr>
            <a:endParaRPr lang="en-US" sz="600"/>
          </a:p>
          <a:p>
            <a:pPr defTabSz="914400" eaLnBrk="1" hangingPunct="1">
              <a:spcBef>
                <a:spcPct val="0"/>
              </a:spcBef>
              <a:spcAft>
                <a:spcPts val="600"/>
              </a:spcAft>
              <a:buFont typeface="Arial" panose="020B0604020202020204" pitchFamily="34" charset="0"/>
              <a:buChar char="•"/>
            </a:pPr>
            <a:endParaRPr lang="en-US" sz="1500"/>
          </a:p>
          <a:p>
            <a:pPr defTabSz="914400" eaLnBrk="1" hangingPunct="1">
              <a:spcBef>
                <a:spcPct val="0"/>
              </a:spcBef>
              <a:spcAft>
                <a:spcPts val="600"/>
              </a:spcAft>
              <a:buFontTx/>
              <a:buNone/>
            </a:pPr>
            <a:r>
              <a:rPr lang="en-US" sz="1600"/>
              <a:t>	</a:t>
            </a:r>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
        <p:nvSpPr>
          <p:cNvPr id="135174" name="Content Placeholder 3"/>
          <p:cNvSpPr txBox="1">
            <a:spLocks/>
          </p:cNvSpPr>
          <p:nvPr/>
        </p:nvSpPr>
        <p:spPr bwMode="auto">
          <a:xfrm>
            <a:off x="231775" y="1527175"/>
            <a:ext cx="86820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r>
              <a:rPr lang="en-US" sz="1600" u="sng" dirty="0"/>
              <a:t>Why do we care about the standard molar enthalpies of formation, </a:t>
            </a:r>
            <a:r>
              <a:rPr lang="en-US" sz="1600" u="sng" dirty="0" err="1">
                <a:latin typeface="Lucida Grande" pitchFamily="-110" charset="0"/>
              </a:rPr>
              <a:t>Δ</a:t>
            </a:r>
            <a:r>
              <a:rPr lang="en-US" sz="1600" baseline="-25000" dirty="0" err="1"/>
              <a:t>f</a:t>
            </a:r>
            <a:r>
              <a:rPr lang="en-US" sz="1600" u="sng" dirty="0" err="1"/>
              <a:t>H</a:t>
            </a:r>
            <a:r>
              <a:rPr lang="en-US" sz="1600" u="sng" dirty="0"/>
              <a:t>° ???</a:t>
            </a:r>
          </a:p>
          <a:p>
            <a:pPr defTabSz="914400" eaLnBrk="1" hangingPunct="1">
              <a:spcBef>
                <a:spcPct val="0"/>
              </a:spcBef>
              <a:spcAft>
                <a:spcPts val="1800"/>
              </a:spcAft>
              <a:buFont typeface="Arial" panose="020B0604020202020204" pitchFamily="34" charset="0"/>
              <a:buChar char="•"/>
            </a:pPr>
            <a:r>
              <a:rPr lang="en-US" sz="1600" dirty="0"/>
              <a:t>Because we are going to use them to predict standard enthalpy changes for chemical reactions.   How?   </a:t>
            </a:r>
            <a:r>
              <a:rPr lang="en-US" sz="1600"/>
              <a:t>Using this crazy formula!!</a:t>
            </a:r>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r>
              <a:rPr lang="en-US" sz="1600" dirty="0"/>
              <a:t>What does it mean?  The net enthalpy change for a chemical reaction, </a:t>
            </a:r>
            <a:r>
              <a:rPr lang="en-US" sz="1600" dirty="0" err="1">
                <a:latin typeface="Lucida Grande" pitchFamily="-110" charset="0"/>
              </a:rPr>
              <a:t>Δ</a:t>
            </a:r>
            <a:r>
              <a:rPr lang="en-US" sz="1600" baseline="-25000" dirty="0" err="1"/>
              <a:t>r</a:t>
            </a:r>
            <a:r>
              <a:rPr lang="en-US" sz="1600" dirty="0" err="1"/>
              <a:t>H</a:t>
            </a:r>
            <a:r>
              <a:rPr lang="en-US" sz="1600" dirty="0"/>
              <a:t>°, is equal to the sum of the chemical amounts times the molar enthalpies of formation of the products, </a:t>
            </a:r>
            <a:r>
              <a:rPr lang="en-US" sz="1600" dirty="0" err="1">
                <a:latin typeface="Lucida Grande" pitchFamily="-110" charset="0"/>
              </a:rPr>
              <a:t>Σ</a:t>
            </a:r>
            <a:r>
              <a:rPr lang="en-US" sz="1600" dirty="0" err="1"/>
              <a:t>n</a:t>
            </a:r>
            <a:r>
              <a:rPr lang="en-US" sz="1600" dirty="0" err="1">
                <a:latin typeface="Lucida Grande" pitchFamily="-110" charset="0"/>
              </a:rPr>
              <a:t>Δ</a:t>
            </a:r>
            <a:r>
              <a:rPr lang="en-US" sz="1600" baseline="-25000" dirty="0" err="1"/>
              <a:t>f</a:t>
            </a:r>
            <a:r>
              <a:rPr lang="en-US" sz="1600" baseline="-25000" dirty="0"/>
              <a:t> </a:t>
            </a:r>
            <a:r>
              <a:rPr lang="en-US" sz="1600" baseline="-25000" dirty="0" err="1"/>
              <a:t>p</a:t>
            </a:r>
            <a:r>
              <a:rPr lang="en-US" sz="1600" dirty="0" err="1"/>
              <a:t>H</a:t>
            </a:r>
            <a:r>
              <a:rPr lang="en-US" sz="1600" baseline="-25000" dirty="0" err="1"/>
              <a:t>m</a:t>
            </a:r>
            <a:r>
              <a:rPr lang="en-US" sz="1600" dirty="0"/>
              <a:t> °, minus the chemical amounts times the molar enthalpies of formation of the reactants, </a:t>
            </a:r>
            <a:r>
              <a:rPr lang="en-US" sz="1600" dirty="0" err="1">
                <a:latin typeface="Lucida Grande" pitchFamily="-110" charset="0"/>
              </a:rPr>
              <a:t>Σ</a:t>
            </a:r>
            <a:r>
              <a:rPr lang="en-US" sz="1600" dirty="0" err="1"/>
              <a:t>n</a:t>
            </a:r>
            <a:r>
              <a:rPr lang="en-US" sz="1600" dirty="0" err="1">
                <a:latin typeface="Lucida Grande" pitchFamily="-110" charset="0"/>
              </a:rPr>
              <a:t>Δ</a:t>
            </a:r>
            <a:r>
              <a:rPr lang="en-US" sz="1600" baseline="-25000" dirty="0" err="1"/>
              <a:t>f</a:t>
            </a:r>
            <a:r>
              <a:rPr lang="en-US" sz="1600" baseline="-25000" dirty="0"/>
              <a:t> </a:t>
            </a:r>
            <a:r>
              <a:rPr lang="en-US" sz="1600" baseline="-25000" dirty="0" err="1"/>
              <a:t>R</a:t>
            </a:r>
            <a:r>
              <a:rPr lang="en-US" sz="1600" dirty="0" err="1"/>
              <a:t>H</a:t>
            </a:r>
            <a:r>
              <a:rPr lang="en-US" sz="1600" baseline="-25000" dirty="0" err="1"/>
              <a:t>m</a:t>
            </a:r>
            <a:r>
              <a:rPr lang="en-US" sz="1600" dirty="0"/>
              <a:t> °</a:t>
            </a:r>
          </a:p>
          <a:p>
            <a:pPr defTabSz="914400" eaLnBrk="1" hangingPunct="1">
              <a:spcBef>
                <a:spcPct val="0"/>
              </a:spcBef>
              <a:spcAft>
                <a:spcPts val="1800"/>
              </a:spcAft>
              <a:buFont typeface="Arial" panose="020B0604020202020204" pitchFamily="34" charset="0"/>
              <a:buChar char="•"/>
            </a:pPr>
            <a:r>
              <a:rPr lang="en-US" sz="1600" dirty="0"/>
              <a:t>Clear as mud??  Basically, the equation says that the change in enthalpy is the total chemical potential energy of the products minus the reactants.  </a:t>
            </a:r>
            <a:r>
              <a:rPr lang="en-US" sz="1600" dirty="0" err="1"/>
              <a:t>Ep</a:t>
            </a:r>
            <a:r>
              <a:rPr lang="en-US" sz="1600" baseline="-25000" dirty="0" err="1"/>
              <a:t>products</a:t>
            </a:r>
            <a:r>
              <a:rPr lang="en-US" sz="1600" dirty="0"/>
              <a:t> – </a:t>
            </a:r>
            <a:r>
              <a:rPr lang="en-US" sz="1600" dirty="0" err="1"/>
              <a:t>Ep</a:t>
            </a:r>
            <a:r>
              <a:rPr lang="en-US" sz="1600" baseline="-25000" dirty="0" err="1"/>
              <a:t>reactants</a:t>
            </a:r>
            <a:endParaRPr lang="en-US" sz="1600" dirty="0"/>
          </a:p>
          <a:p>
            <a:pPr defTabSz="914400" eaLnBrk="1" hangingPunct="1">
              <a:spcBef>
                <a:spcPct val="0"/>
              </a:spcBef>
              <a:spcAft>
                <a:spcPts val="1800"/>
              </a:spcAft>
              <a:buFont typeface="Arial" panose="020B0604020202020204" pitchFamily="34" charset="0"/>
              <a:buChar char="•"/>
            </a:pPr>
            <a:r>
              <a:rPr lang="en-US" sz="1600" dirty="0"/>
              <a:t>We will need to use an example to figure this out.</a:t>
            </a:r>
          </a:p>
          <a:p>
            <a:pPr defTabSz="914400" eaLnBrk="1" hangingPunct="1">
              <a:spcBef>
                <a:spcPct val="0"/>
              </a:spcBef>
              <a:spcAft>
                <a:spcPts val="1800"/>
              </a:spcAft>
              <a:buFont typeface="Arial" panose="020B0604020202020204" pitchFamily="34" charset="0"/>
              <a:buChar char="•"/>
            </a:pPr>
            <a:endParaRPr lang="en-US" sz="1600" dirty="0"/>
          </a:p>
          <a:p>
            <a:pPr defTabSz="914400" eaLnBrk="1" hangingPunct="1">
              <a:spcBef>
                <a:spcPct val="0"/>
              </a:spcBef>
              <a:spcAft>
                <a:spcPts val="1800"/>
              </a:spcAft>
              <a:buFont typeface="Arial" panose="020B0604020202020204" pitchFamily="34" charset="0"/>
              <a:buChar char="•"/>
            </a:pPr>
            <a:endParaRPr lang="en-US" sz="1600" dirty="0"/>
          </a:p>
          <a:p>
            <a:pPr defTabSz="914400" eaLnBrk="1" hangingPunct="1">
              <a:spcBef>
                <a:spcPct val="0"/>
              </a:spcBef>
              <a:spcAft>
                <a:spcPts val="1800"/>
              </a:spcAft>
              <a:buFont typeface="Arial" panose="020B0604020202020204" pitchFamily="34" charset="0"/>
              <a:buChar char="•"/>
            </a:pPr>
            <a:endParaRPr lang="en-US" sz="1600" dirty="0"/>
          </a:p>
          <a:p>
            <a:pPr defTabSz="914400" eaLnBrk="1" hangingPunct="1">
              <a:spcBef>
                <a:spcPct val="0"/>
              </a:spcBef>
              <a:spcAft>
                <a:spcPts val="1800"/>
              </a:spcAft>
              <a:buFont typeface="Arial" panose="020B0604020202020204" pitchFamily="34" charset="0"/>
              <a:buChar char="•"/>
            </a:pPr>
            <a:endParaRPr lang="en-US" sz="1600" dirty="0"/>
          </a:p>
          <a:p>
            <a:pPr defTabSz="914400" eaLnBrk="1" hangingPunct="1">
              <a:spcBef>
                <a:spcPct val="0"/>
              </a:spcBef>
              <a:spcAft>
                <a:spcPts val="600"/>
              </a:spcAft>
              <a:buFont typeface="Georgia" panose="02040502050405020303" pitchFamily="18" charset="0"/>
              <a:buAutoNum type="arabicPeriod" startAt="2"/>
            </a:pPr>
            <a:endParaRPr lang="en-US" sz="600" dirty="0"/>
          </a:p>
          <a:p>
            <a:pPr defTabSz="914400" eaLnBrk="1" hangingPunct="1">
              <a:spcBef>
                <a:spcPct val="0"/>
              </a:spcBef>
              <a:spcAft>
                <a:spcPts val="600"/>
              </a:spcAft>
              <a:buFont typeface="Arial" panose="020B0604020202020204" pitchFamily="34" charset="0"/>
              <a:buChar char="•"/>
            </a:pPr>
            <a:endParaRPr lang="en-US" sz="1500" dirty="0"/>
          </a:p>
          <a:p>
            <a:pPr defTabSz="914400" eaLnBrk="1" hangingPunct="1">
              <a:spcBef>
                <a:spcPct val="0"/>
              </a:spcBef>
              <a:spcAft>
                <a:spcPts val="600"/>
              </a:spcAft>
              <a:buFontTx/>
              <a:buNone/>
            </a:pPr>
            <a:r>
              <a:rPr lang="en-US" sz="1600" dirty="0"/>
              <a:t>	</a:t>
            </a:r>
          </a:p>
          <a:p>
            <a:pPr defTabSz="914400" eaLnBrk="1" hangingPunct="1">
              <a:spcBef>
                <a:spcPct val="0"/>
              </a:spcBef>
              <a:spcAft>
                <a:spcPts val="1800"/>
              </a:spcAft>
              <a:buFont typeface="Arial" panose="020B0604020202020204" pitchFamily="34" charset="0"/>
              <a:buChar char="•"/>
            </a:pPr>
            <a:endParaRPr lang="en-US" sz="1800" dirty="0"/>
          </a:p>
          <a:p>
            <a:pPr defTabSz="914400" eaLnBrk="1" hangingPunct="1">
              <a:spcBef>
                <a:spcPct val="0"/>
              </a:spcBef>
              <a:spcAft>
                <a:spcPts val="1800"/>
              </a:spcAft>
              <a:buFont typeface="Arial" panose="020B0604020202020204" pitchFamily="34" charset="0"/>
              <a:buChar char="•"/>
            </a:pPr>
            <a:endParaRPr lang="en-US" sz="1800" dirty="0"/>
          </a:p>
          <a:p>
            <a:pPr defTabSz="914400" eaLnBrk="1" hangingPunct="1">
              <a:spcBef>
                <a:spcPct val="0"/>
              </a:spcBef>
              <a:spcAft>
                <a:spcPts val="1800"/>
              </a:spcAft>
              <a:buFont typeface="Arial" panose="020B0604020202020204" pitchFamily="34" charset="0"/>
              <a:buChar char="•"/>
            </a:pPr>
            <a:endParaRPr lang="en-US" sz="1800" dirty="0"/>
          </a:p>
          <a:p>
            <a:pPr lvl="1" defTabSz="914400" eaLnBrk="1" hangingPunct="1">
              <a:spcBef>
                <a:spcPct val="0"/>
              </a:spcBef>
              <a:spcAft>
                <a:spcPts val="1800"/>
              </a:spcAft>
              <a:buClr>
                <a:schemeClr val="accent1"/>
              </a:buClr>
              <a:buSzPct val="85000"/>
              <a:buFontTx/>
              <a:buNone/>
            </a:pPr>
            <a:endParaRPr lang="en-US" sz="1800" dirty="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dirty="0"/>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dirty="0">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dirty="0">
              <a:solidFill>
                <a:schemeClr val="tx1"/>
              </a:solidFill>
            </a:endParaRPr>
          </a:p>
        </p:txBody>
      </p:sp>
      <p:pic>
        <p:nvPicPr>
          <p:cNvPr id="13517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8413" y="2667000"/>
            <a:ext cx="3441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defRPr/>
            </a:pPr>
            <a:r>
              <a:rPr lang="en-US" cap="small" dirty="0" smtClean="0"/>
              <a:t>Molar Enthalpy of Formation</a:t>
            </a:r>
          </a:p>
        </p:txBody>
      </p:sp>
      <p:sp>
        <p:nvSpPr>
          <p:cNvPr id="139267" name="Content Placeholder 3"/>
          <p:cNvSpPr txBox="1">
            <a:spLocks/>
          </p:cNvSpPr>
          <p:nvPr/>
        </p:nvSpPr>
        <p:spPr bwMode="auto">
          <a:xfrm>
            <a:off x="273050" y="1527175"/>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
        <p:nvSpPr>
          <p:cNvPr id="139268" name="Content Placeholder 3"/>
          <p:cNvSpPr txBox="1">
            <a:spLocks/>
          </p:cNvSpPr>
          <p:nvPr/>
        </p:nvSpPr>
        <p:spPr bwMode="auto">
          <a:xfrm>
            <a:off x="331788" y="1563688"/>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2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
        <p:nvSpPr>
          <p:cNvPr id="139269" name="Content Placeholder 3"/>
          <p:cNvSpPr txBox="1">
            <a:spLocks/>
          </p:cNvSpPr>
          <p:nvPr/>
        </p:nvSpPr>
        <p:spPr bwMode="auto">
          <a:xfrm>
            <a:off x="152400" y="1563688"/>
            <a:ext cx="87423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endParaRPr lang="en-US" sz="1800" b="1"/>
          </a:p>
          <a:p>
            <a:pPr defTabSz="914400" eaLnBrk="1" hangingPunct="1">
              <a:spcBef>
                <a:spcPct val="0"/>
              </a:spcBef>
              <a:spcAft>
                <a:spcPts val="600"/>
              </a:spcAft>
              <a:buFont typeface="Georgia" panose="02040502050405020303" pitchFamily="18" charset="0"/>
              <a:buAutoNum type="arabicPeriod" startAt="2"/>
            </a:pPr>
            <a:endParaRPr lang="en-US" sz="600"/>
          </a:p>
          <a:p>
            <a:pPr defTabSz="914400" eaLnBrk="1" hangingPunct="1">
              <a:spcBef>
                <a:spcPct val="0"/>
              </a:spcBef>
              <a:spcAft>
                <a:spcPts val="600"/>
              </a:spcAft>
              <a:buFont typeface="Arial" panose="020B0604020202020204" pitchFamily="34" charset="0"/>
              <a:buChar char="•"/>
            </a:pPr>
            <a:endParaRPr lang="en-US" sz="1500"/>
          </a:p>
          <a:p>
            <a:pPr defTabSz="914400" eaLnBrk="1" hangingPunct="1">
              <a:spcBef>
                <a:spcPct val="0"/>
              </a:spcBef>
              <a:spcAft>
                <a:spcPts val="600"/>
              </a:spcAft>
              <a:buFontTx/>
              <a:buNone/>
            </a:pPr>
            <a:r>
              <a:rPr lang="en-US" sz="1600"/>
              <a:t>	</a:t>
            </a:r>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
        <p:nvSpPr>
          <p:cNvPr id="139270" name="Content Placeholder 3"/>
          <p:cNvSpPr txBox="1">
            <a:spLocks/>
          </p:cNvSpPr>
          <p:nvPr/>
        </p:nvSpPr>
        <p:spPr bwMode="auto">
          <a:xfrm>
            <a:off x="231775" y="1527175"/>
            <a:ext cx="86820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1087438" indent="-360363">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r>
              <a:rPr lang="en-US" sz="1600" dirty="0"/>
              <a:t>Methane is burned in furnaces and in some power plants.  What is the standard </a:t>
            </a:r>
            <a:r>
              <a:rPr lang="en-US" sz="1600" b="1" dirty="0"/>
              <a:t>molar </a:t>
            </a:r>
            <a:r>
              <a:rPr lang="en-US" sz="1600" dirty="0"/>
              <a:t>enthalpy of combustion of methane?  Assume that water </a:t>
            </a:r>
            <a:r>
              <a:rPr lang="en-US" sz="1600" dirty="0" err="1"/>
              <a:t>vapour</a:t>
            </a:r>
            <a:r>
              <a:rPr lang="en-US" sz="1600" dirty="0"/>
              <a:t> is a product.</a:t>
            </a:r>
          </a:p>
          <a:p>
            <a:pPr defTabSz="914400" eaLnBrk="1" hangingPunct="1">
              <a:spcBef>
                <a:spcPct val="0"/>
              </a:spcBef>
              <a:spcAft>
                <a:spcPts val="1800"/>
              </a:spcAft>
              <a:buFont typeface="Arial" panose="020B0604020202020204" pitchFamily="34" charset="0"/>
              <a:buChar char="•"/>
            </a:pPr>
            <a:r>
              <a:rPr lang="en-US" sz="1600" dirty="0"/>
              <a:t>Need a balanced chemical equation:   CH</a:t>
            </a:r>
            <a:r>
              <a:rPr lang="en-US" sz="1600" baseline="-25000" dirty="0"/>
              <a:t>4(g)</a:t>
            </a:r>
            <a:r>
              <a:rPr lang="en-US" sz="1600" dirty="0"/>
              <a:t> + O</a:t>
            </a:r>
            <a:r>
              <a:rPr lang="en-US" sz="1600" baseline="-25000" dirty="0"/>
              <a:t>2(g)</a:t>
            </a:r>
            <a:r>
              <a:rPr lang="en-US" sz="1600" dirty="0"/>
              <a:t> </a:t>
            </a:r>
            <a:r>
              <a:rPr lang="en-US" sz="1600" dirty="0">
                <a:sym typeface="Wingdings" panose="05000000000000000000" pitchFamily="2" charset="2"/>
              </a:rPr>
              <a:t>  CO</a:t>
            </a:r>
            <a:r>
              <a:rPr lang="en-US" sz="1600" baseline="-25000" dirty="0">
                <a:sym typeface="Wingdings" panose="05000000000000000000" pitchFamily="2" charset="2"/>
              </a:rPr>
              <a:t>2(g)</a:t>
            </a:r>
            <a:r>
              <a:rPr lang="en-US" sz="1600" dirty="0">
                <a:sym typeface="Wingdings" panose="05000000000000000000" pitchFamily="2" charset="2"/>
              </a:rPr>
              <a:t> + 2H</a:t>
            </a:r>
            <a:r>
              <a:rPr lang="en-US" sz="1600" baseline="-25000" dirty="0">
                <a:sym typeface="Wingdings" panose="05000000000000000000" pitchFamily="2" charset="2"/>
              </a:rPr>
              <a:t>2</a:t>
            </a:r>
            <a:r>
              <a:rPr lang="en-US" sz="1600" dirty="0">
                <a:sym typeface="Wingdings" panose="05000000000000000000" pitchFamily="2" charset="2"/>
              </a:rPr>
              <a:t>O</a:t>
            </a:r>
            <a:r>
              <a:rPr lang="en-US" sz="1600" baseline="-25000" dirty="0">
                <a:sym typeface="Wingdings" panose="05000000000000000000" pitchFamily="2" charset="2"/>
              </a:rPr>
              <a:t>(g)</a:t>
            </a:r>
          </a:p>
          <a:p>
            <a:pPr defTabSz="914400" eaLnBrk="1" hangingPunct="1">
              <a:spcBef>
                <a:spcPct val="0"/>
              </a:spcBef>
              <a:spcAft>
                <a:spcPts val="1800"/>
              </a:spcAft>
              <a:buFont typeface="Arial" panose="020B0604020202020204" pitchFamily="34" charset="0"/>
              <a:buChar char="•"/>
            </a:pPr>
            <a:r>
              <a:rPr lang="en-US" sz="1600" dirty="0">
                <a:sym typeface="Wingdings" panose="05000000000000000000" pitchFamily="2" charset="2"/>
              </a:rPr>
              <a:t>Use the formula and the data booklet to calculate the </a:t>
            </a:r>
            <a:r>
              <a:rPr lang="en-US" sz="1600" dirty="0" err="1">
                <a:latin typeface="Lucida Grande" pitchFamily="-110" charset="0"/>
              </a:rPr>
              <a:t>Δ</a:t>
            </a:r>
            <a:r>
              <a:rPr lang="en-US" sz="1600" baseline="-25000" dirty="0" err="1"/>
              <a:t>c</a:t>
            </a:r>
            <a:r>
              <a:rPr lang="en-US" sz="1600" i="1" dirty="0" err="1"/>
              <a:t>H</a:t>
            </a:r>
            <a:r>
              <a:rPr lang="en-US" sz="1600" dirty="0"/>
              <a:t>°</a:t>
            </a:r>
          </a:p>
          <a:p>
            <a:pPr lvl="1" defTabSz="914400" eaLnBrk="1" hangingPunct="1">
              <a:spcBef>
                <a:spcPct val="0"/>
              </a:spcBef>
              <a:spcAft>
                <a:spcPts val="1800"/>
              </a:spcAft>
              <a:buClr>
                <a:schemeClr val="accent1"/>
              </a:buClr>
              <a:buSzPct val="85000"/>
              <a:buFontTx/>
              <a:buNone/>
            </a:pPr>
            <a:r>
              <a:rPr lang="en-US" sz="1200" i="1" dirty="0">
                <a:solidFill>
                  <a:schemeClr val="tx1"/>
                </a:solidFill>
              </a:rPr>
              <a:t>We found all of the </a:t>
            </a:r>
            <a:r>
              <a:rPr lang="en-US" sz="1200" i="1" dirty="0" err="1">
                <a:solidFill>
                  <a:schemeClr val="tx1"/>
                </a:solidFill>
                <a:latin typeface="Lucida Grande" pitchFamily="-110" charset="0"/>
              </a:rPr>
              <a:t>Δ</a:t>
            </a:r>
            <a:r>
              <a:rPr lang="en-US" sz="1200" i="1" baseline="-25000" dirty="0" err="1">
                <a:solidFill>
                  <a:schemeClr val="tx1"/>
                </a:solidFill>
              </a:rPr>
              <a:t>f</a:t>
            </a:r>
            <a:r>
              <a:rPr lang="en-US" sz="1200" i="1" baseline="-25000" dirty="0">
                <a:solidFill>
                  <a:schemeClr val="tx1"/>
                </a:solidFill>
              </a:rPr>
              <a:t> </a:t>
            </a:r>
            <a:r>
              <a:rPr lang="en-US" sz="1200" i="1" dirty="0" err="1">
                <a:solidFill>
                  <a:schemeClr val="tx1"/>
                </a:solidFill>
              </a:rPr>
              <a:t>H</a:t>
            </a:r>
            <a:r>
              <a:rPr lang="en-US" sz="1200" i="1" baseline="-25000" dirty="0" err="1">
                <a:solidFill>
                  <a:schemeClr val="tx1"/>
                </a:solidFill>
              </a:rPr>
              <a:t>m</a:t>
            </a:r>
            <a:r>
              <a:rPr lang="en-US" sz="1200" i="1" baseline="-25000" dirty="0">
                <a:solidFill>
                  <a:schemeClr val="tx1"/>
                </a:solidFill>
              </a:rPr>
              <a:t> </a:t>
            </a:r>
            <a:r>
              <a:rPr lang="en-US" sz="1200" i="1" dirty="0">
                <a:solidFill>
                  <a:schemeClr val="tx1"/>
                </a:solidFill>
              </a:rPr>
              <a:t>for the compounds two slides ago </a:t>
            </a:r>
          </a:p>
          <a:p>
            <a:pPr lvl="1" defTabSz="914400" eaLnBrk="1" hangingPunct="1">
              <a:spcBef>
                <a:spcPct val="0"/>
              </a:spcBef>
              <a:spcAft>
                <a:spcPts val="1800"/>
              </a:spcAft>
              <a:buClr>
                <a:schemeClr val="accent1"/>
              </a:buClr>
              <a:buSzPct val="85000"/>
              <a:buFontTx/>
              <a:buNone/>
            </a:pPr>
            <a:endParaRPr lang="en-US" sz="1200" i="1" dirty="0">
              <a:solidFill>
                <a:schemeClr val="tx1"/>
              </a:solidFill>
            </a:endParaRPr>
          </a:p>
          <a:p>
            <a:pPr lvl="1" defTabSz="914400" eaLnBrk="1" hangingPunct="1">
              <a:spcBef>
                <a:spcPct val="0"/>
              </a:spcBef>
              <a:spcAft>
                <a:spcPts val="1800"/>
              </a:spcAft>
              <a:buClr>
                <a:schemeClr val="accent1"/>
              </a:buClr>
              <a:buSzPct val="85000"/>
              <a:buFontTx/>
              <a:buNone/>
            </a:pPr>
            <a:endParaRPr lang="en-US" sz="1200" i="1" dirty="0">
              <a:solidFill>
                <a:schemeClr val="tx1"/>
              </a:solidFill>
            </a:endParaRPr>
          </a:p>
          <a:p>
            <a:pPr lvl="1" defTabSz="914400" eaLnBrk="1" hangingPunct="1">
              <a:spcBef>
                <a:spcPct val="0"/>
              </a:spcBef>
              <a:spcAft>
                <a:spcPts val="1800"/>
              </a:spcAft>
              <a:buClr>
                <a:schemeClr val="accent1"/>
              </a:buClr>
              <a:buSzPct val="85000"/>
              <a:buFontTx/>
              <a:buNone/>
            </a:pPr>
            <a:endParaRPr lang="en-US" sz="1200" i="1" dirty="0">
              <a:solidFill>
                <a:schemeClr val="tx1"/>
              </a:solidFill>
            </a:endParaRPr>
          </a:p>
          <a:p>
            <a:pPr lvl="1" defTabSz="914400" eaLnBrk="1" hangingPunct="1">
              <a:spcBef>
                <a:spcPct val="0"/>
              </a:spcBef>
              <a:spcAft>
                <a:spcPts val="1800"/>
              </a:spcAft>
              <a:buClr>
                <a:schemeClr val="accent1"/>
              </a:buClr>
              <a:buSzPct val="85000"/>
              <a:buFontTx/>
              <a:buNone/>
            </a:pPr>
            <a:endParaRPr lang="en-US" sz="1200" i="1" dirty="0">
              <a:solidFill>
                <a:schemeClr val="tx1"/>
              </a:solidFill>
            </a:endParaRPr>
          </a:p>
          <a:p>
            <a:pPr lvl="1" defTabSz="914400" eaLnBrk="1" hangingPunct="1">
              <a:spcBef>
                <a:spcPct val="0"/>
              </a:spcBef>
              <a:spcAft>
                <a:spcPts val="1800"/>
              </a:spcAft>
              <a:buClr>
                <a:schemeClr val="accent1"/>
              </a:buClr>
              <a:buSzPct val="85000"/>
              <a:buFontTx/>
              <a:buNone/>
            </a:pPr>
            <a:endParaRPr lang="en-US" sz="1200" i="1" dirty="0">
              <a:solidFill>
                <a:schemeClr val="tx1"/>
              </a:solidFill>
            </a:endParaRPr>
          </a:p>
          <a:p>
            <a:pPr lvl="1" defTabSz="914400" eaLnBrk="1" hangingPunct="1">
              <a:spcBef>
                <a:spcPct val="0"/>
              </a:spcBef>
              <a:spcAft>
                <a:spcPts val="1800"/>
              </a:spcAft>
              <a:buClr>
                <a:schemeClr val="accent1"/>
              </a:buClr>
              <a:buSzPct val="85000"/>
              <a:buFontTx/>
              <a:buNone/>
            </a:pPr>
            <a:r>
              <a:rPr lang="en-US" sz="1500" i="1" dirty="0">
                <a:solidFill>
                  <a:schemeClr val="tx1"/>
                </a:solidFill>
              </a:rPr>
              <a:t>	</a:t>
            </a:r>
            <a:endParaRPr lang="en-US" sz="1600" dirty="0"/>
          </a:p>
          <a:p>
            <a:pPr defTabSz="914400" eaLnBrk="1" hangingPunct="1">
              <a:spcBef>
                <a:spcPct val="0"/>
              </a:spcBef>
              <a:spcAft>
                <a:spcPts val="1800"/>
              </a:spcAft>
              <a:buFont typeface="Arial" panose="020B0604020202020204" pitchFamily="34" charset="0"/>
              <a:buChar char="•"/>
            </a:pPr>
            <a:endParaRPr lang="en-US" sz="1600" dirty="0"/>
          </a:p>
          <a:p>
            <a:pPr defTabSz="914400" eaLnBrk="1" hangingPunct="1">
              <a:spcBef>
                <a:spcPct val="0"/>
              </a:spcBef>
              <a:spcAft>
                <a:spcPts val="1800"/>
              </a:spcAft>
              <a:buFont typeface="Arial" panose="020B0604020202020204" pitchFamily="34" charset="0"/>
              <a:buChar char="•"/>
            </a:pPr>
            <a:endParaRPr lang="en-US" sz="1600" dirty="0"/>
          </a:p>
          <a:p>
            <a:pPr defTabSz="914400" eaLnBrk="1" hangingPunct="1">
              <a:spcBef>
                <a:spcPct val="0"/>
              </a:spcBef>
              <a:spcAft>
                <a:spcPts val="1800"/>
              </a:spcAft>
              <a:buFont typeface="Arial" panose="020B0604020202020204" pitchFamily="34" charset="0"/>
              <a:buChar char="•"/>
            </a:pPr>
            <a:endParaRPr lang="en-US" sz="1600" dirty="0"/>
          </a:p>
          <a:p>
            <a:pPr defTabSz="914400" eaLnBrk="1" hangingPunct="1">
              <a:spcBef>
                <a:spcPct val="0"/>
              </a:spcBef>
              <a:spcAft>
                <a:spcPts val="1800"/>
              </a:spcAft>
              <a:buFont typeface="Arial" panose="020B0604020202020204" pitchFamily="34" charset="0"/>
              <a:buChar char="•"/>
            </a:pPr>
            <a:endParaRPr lang="en-US" sz="1600" dirty="0"/>
          </a:p>
          <a:p>
            <a:pPr defTabSz="914400" eaLnBrk="1" hangingPunct="1">
              <a:spcBef>
                <a:spcPct val="0"/>
              </a:spcBef>
              <a:spcAft>
                <a:spcPts val="1800"/>
              </a:spcAft>
              <a:buFont typeface="Arial" panose="020B0604020202020204" pitchFamily="34" charset="0"/>
              <a:buChar char="•"/>
            </a:pPr>
            <a:endParaRPr lang="en-US" sz="1600" dirty="0"/>
          </a:p>
          <a:p>
            <a:pPr defTabSz="914400" eaLnBrk="1" hangingPunct="1">
              <a:spcBef>
                <a:spcPct val="0"/>
              </a:spcBef>
              <a:spcAft>
                <a:spcPts val="1800"/>
              </a:spcAft>
              <a:buFont typeface="Arial" panose="020B0604020202020204" pitchFamily="34" charset="0"/>
              <a:buChar char="•"/>
            </a:pPr>
            <a:endParaRPr lang="en-US" sz="1600" dirty="0"/>
          </a:p>
          <a:p>
            <a:pPr defTabSz="914400" eaLnBrk="1" hangingPunct="1">
              <a:spcBef>
                <a:spcPct val="0"/>
              </a:spcBef>
              <a:spcAft>
                <a:spcPts val="600"/>
              </a:spcAft>
              <a:buFont typeface="Georgia" panose="02040502050405020303" pitchFamily="18" charset="0"/>
              <a:buAutoNum type="arabicPeriod" startAt="2"/>
            </a:pPr>
            <a:endParaRPr lang="en-US" sz="600" dirty="0"/>
          </a:p>
          <a:p>
            <a:pPr defTabSz="914400" eaLnBrk="1" hangingPunct="1">
              <a:spcBef>
                <a:spcPct val="0"/>
              </a:spcBef>
              <a:spcAft>
                <a:spcPts val="600"/>
              </a:spcAft>
              <a:buFont typeface="Arial" panose="020B0604020202020204" pitchFamily="34" charset="0"/>
              <a:buChar char="•"/>
            </a:pPr>
            <a:endParaRPr lang="en-US" sz="1500" dirty="0"/>
          </a:p>
          <a:p>
            <a:pPr defTabSz="914400" eaLnBrk="1" hangingPunct="1">
              <a:spcBef>
                <a:spcPct val="0"/>
              </a:spcBef>
              <a:spcAft>
                <a:spcPts val="600"/>
              </a:spcAft>
              <a:buFontTx/>
              <a:buNone/>
            </a:pPr>
            <a:r>
              <a:rPr lang="en-US" sz="1600" dirty="0"/>
              <a:t>	</a:t>
            </a:r>
          </a:p>
          <a:p>
            <a:pPr defTabSz="914400" eaLnBrk="1" hangingPunct="1">
              <a:spcBef>
                <a:spcPct val="0"/>
              </a:spcBef>
              <a:spcAft>
                <a:spcPts val="1800"/>
              </a:spcAft>
              <a:buFont typeface="Arial" panose="020B0604020202020204" pitchFamily="34" charset="0"/>
              <a:buChar char="•"/>
            </a:pPr>
            <a:endParaRPr lang="en-US" sz="1800" dirty="0"/>
          </a:p>
          <a:p>
            <a:pPr defTabSz="914400" eaLnBrk="1" hangingPunct="1">
              <a:spcBef>
                <a:spcPct val="0"/>
              </a:spcBef>
              <a:spcAft>
                <a:spcPts val="1800"/>
              </a:spcAft>
              <a:buFont typeface="Arial" panose="020B0604020202020204" pitchFamily="34" charset="0"/>
              <a:buChar char="•"/>
            </a:pPr>
            <a:endParaRPr lang="en-US" sz="1800" dirty="0"/>
          </a:p>
          <a:p>
            <a:pPr defTabSz="914400" eaLnBrk="1" hangingPunct="1">
              <a:spcBef>
                <a:spcPct val="0"/>
              </a:spcBef>
              <a:spcAft>
                <a:spcPts val="1800"/>
              </a:spcAft>
              <a:buFont typeface="Arial" panose="020B0604020202020204" pitchFamily="34" charset="0"/>
              <a:buChar char="•"/>
            </a:pPr>
            <a:endParaRPr lang="en-US" sz="1800" dirty="0"/>
          </a:p>
          <a:p>
            <a:pPr lvl="1" defTabSz="914400" eaLnBrk="1" hangingPunct="1">
              <a:spcBef>
                <a:spcPct val="0"/>
              </a:spcBef>
              <a:spcAft>
                <a:spcPts val="1800"/>
              </a:spcAft>
              <a:buClr>
                <a:schemeClr val="accent1"/>
              </a:buClr>
              <a:buSzPct val="85000"/>
              <a:buFontTx/>
              <a:buNone/>
            </a:pPr>
            <a:endParaRPr lang="en-US" sz="1800" dirty="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dirty="0"/>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dirty="0">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dirty="0">
              <a:solidFill>
                <a:schemeClr val="tx1"/>
              </a:solidFill>
            </a:endParaRPr>
          </a:p>
        </p:txBody>
      </p:sp>
      <p:pic>
        <p:nvPicPr>
          <p:cNvPr id="13927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53063" y="3097213"/>
            <a:ext cx="3441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defRPr/>
            </a:pPr>
            <a:r>
              <a:rPr lang="en-US" cap="small" dirty="0" smtClean="0"/>
              <a:t>Molar Enthalpy of Formation</a:t>
            </a:r>
          </a:p>
        </p:txBody>
      </p:sp>
      <p:sp>
        <p:nvSpPr>
          <p:cNvPr id="141315" name="Content Placeholder 3"/>
          <p:cNvSpPr txBox="1">
            <a:spLocks/>
          </p:cNvSpPr>
          <p:nvPr/>
        </p:nvSpPr>
        <p:spPr bwMode="auto">
          <a:xfrm>
            <a:off x="273050" y="1527175"/>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
        <p:nvSpPr>
          <p:cNvPr id="141316" name="Content Placeholder 3"/>
          <p:cNvSpPr txBox="1">
            <a:spLocks/>
          </p:cNvSpPr>
          <p:nvPr/>
        </p:nvSpPr>
        <p:spPr bwMode="auto">
          <a:xfrm>
            <a:off x="331788" y="1563688"/>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2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
        <p:nvSpPr>
          <p:cNvPr id="141317" name="Content Placeholder 3"/>
          <p:cNvSpPr txBox="1">
            <a:spLocks/>
          </p:cNvSpPr>
          <p:nvPr/>
        </p:nvSpPr>
        <p:spPr bwMode="auto">
          <a:xfrm>
            <a:off x="152400" y="1563688"/>
            <a:ext cx="87423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endParaRPr lang="en-US" sz="1800" b="1"/>
          </a:p>
          <a:p>
            <a:pPr defTabSz="914400" eaLnBrk="1" hangingPunct="1">
              <a:spcBef>
                <a:spcPct val="0"/>
              </a:spcBef>
              <a:spcAft>
                <a:spcPts val="600"/>
              </a:spcAft>
              <a:buFont typeface="Georgia" panose="02040502050405020303" pitchFamily="18" charset="0"/>
              <a:buAutoNum type="arabicPeriod" startAt="2"/>
            </a:pPr>
            <a:endParaRPr lang="en-US" sz="600"/>
          </a:p>
          <a:p>
            <a:pPr defTabSz="914400" eaLnBrk="1" hangingPunct="1">
              <a:spcBef>
                <a:spcPct val="0"/>
              </a:spcBef>
              <a:spcAft>
                <a:spcPts val="600"/>
              </a:spcAft>
              <a:buFont typeface="Arial" panose="020B0604020202020204" pitchFamily="34" charset="0"/>
              <a:buChar char="•"/>
            </a:pPr>
            <a:endParaRPr lang="en-US" sz="1500"/>
          </a:p>
          <a:p>
            <a:pPr defTabSz="914400" eaLnBrk="1" hangingPunct="1">
              <a:spcBef>
                <a:spcPct val="0"/>
              </a:spcBef>
              <a:spcAft>
                <a:spcPts val="600"/>
              </a:spcAft>
              <a:buFontTx/>
              <a:buNone/>
            </a:pPr>
            <a:r>
              <a:rPr lang="en-US" sz="1600"/>
              <a:t>	</a:t>
            </a:r>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
        <p:nvSpPr>
          <p:cNvPr id="141318" name="Content Placeholder 3"/>
          <p:cNvSpPr txBox="1">
            <a:spLocks/>
          </p:cNvSpPr>
          <p:nvPr/>
        </p:nvSpPr>
        <p:spPr bwMode="auto">
          <a:xfrm>
            <a:off x="231775" y="1527175"/>
            <a:ext cx="86820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1087438" indent="-360363">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r>
              <a:rPr lang="en-US" sz="1600"/>
              <a:t>Methane is burned in furnaces and in some power plants.  What is the standard </a:t>
            </a:r>
            <a:r>
              <a:rPr lang="en-US" sz="1600" b="1"/>
              <a:t>molar </a:t>
            </a:r>
            <a:r>
              <a:rPr lang="en-US" sz="1600"/>
              <a:t>enthalpy of combustion of methane?  Assume that water vapour is a product.</a:t>
            </a:r>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r>
              <a:rPr lang="en-US" sz="1600"/>
              <a:t>This can also be communicated as an enthalpy change diagram.  Note that the labeling of the y-axis is different from that in a chemical potential energy diagram.</a:t>
            </a:r>
          </a:p>
          <a:p>
            <a:pPr lvl="1" defTabSz="914400" eaLnBrk="1" hangingPunct="1">
              <a:spcBef>
                <a:spcPct val="0"/>
              </a:spcBef>
              <a:spcAft>
                <a:spcPts val="1800"/>
              </a:spcAft>
              <a:buClr>
                <a:schemeClr val="accent1"/>
              </a:buClr>
              <a:buSzPct val="85000"/>
              <a:buFontTx/>
              <a:buNone/>
            </a:pPr>
            <a:endParaRPr lang="en-US" sz="1200" i="1">
              <a:solidFill>
                <a:schemeClr val="tx1"/>
              </a:solidFill>
            </a:endParaRPr>
          </a:p>
          <a:p>
            <a:pPr lvl="1" defTabSz="914400" eaLnBrk="1" hangingPunct="1">
              <a:spcBef>
                <a:spcPct val="0"/>
              </a:spcBef>
              <a:spcAft>
                <a:spcPts val="1800"/>
              </a:spcAft>
              <a:buClr>
                <a:schemeClr val="accent1"/>
              </a:buClr>
              <a:buSzPct val="85000"/>
              <a:buFontTx/>
              <a:buNone/>
            </a:pPr>
            <a:endParaRPr lang="en-US" sz="1200" i="1">
              <a:solidFill>
                <a:schemeClr val="tx1"/>
              </a:solidFill>
            </a:endParaRPr>
          </a:p>
          <a:p>
            <a:pPr lvl="1" defTabSz="914400" eaLnBrk="1" hangingPunct="1">
              <a:spcBef>
                <a:spcPct val="0"/>
              </a:spcBef>
              <a:spcAft>
                <a:spcPts val="1800"/>
              </a:spcAft>
              <a:buClr>
                <a:schemeClr val="accent1"/>
              </a:buClr>
              <a:buSzPct val="85000"/>
              <a:buFontTx/>
              <a:buNone/>
            </a:pPr>
            <a:endParaRPr lang="en-US" sz="1200" i="1">
              <a:solidFill>
                <a:schemeClr val="tx1"/>
              </a:solidFill>
            </a:endParaRPr>
          </a:p>
          <a:p>
            <a:pPr lvl="1" defTabSz="914400" eaLnBrk="1" hangingPunct="1">
              <a:spcBef>
                <a:spcPct val="0"/>
              </a:spcBef>
              <a:spcAft>
                <a:spcPts val="1800"/>
              </a:spcAft>
              <a:buClr>
                <a:schemeClr val="accent1"/>
              </a:buClr>
              <a:buSzPct val="85000"/>
              <a:buFontTx/>
              <a:buNone/>
            </a:pPr>
            <a:endParaRPr lang="en-US" sz="1200" i="1">
              <a:solidFill>
                <a:schemeClr val="tx1"/>
              </a:solidFill>
            </a:endParaRPr>
          </a:p>
          <a:p>
            <a:pPr lvl="1" defTabSz="914400" eaLnBrk="1" hangingPunct="1">
              <a:spcBef>
                <a:spcPct val="0"/>
              </a:spcBef>
              <a:spcAft>
                <a:spcPts val="1800"/>
              </a:spcAft>
              <a:buClr>
                <a:schemeClr val="accent1"/>
              </a:buClr>
              <a:buSzPct val="85000"/>
              <a:buFontTx/>
              <a:buNone/>
            </a:pPr>
            <a:endParaRPr lang="en-US" sz="1200" i="1">
              <a:solidFill>
                <a:schemeClr val="tx1"/>
              </a:solidFill>
            </a:endParaRPr>
          </a:p>
          <a:p>
            <a:pPr lvl="1" defTabSz="914400" eaLnBrk="1" hangingPunct="1">
              <a:spcBef>
                <a:spcPct val="0"/>
              </a:spcBef>
              <a:spcAft>
                <a:spcPts val="1800"/>
              </a:spcAft>
              <a:buClr>
                <a:schemeClr val="accent1"/>
              </a:buClr>
              <a:buSzPct val="85000"/>
              <a:buFontTx/>
              <a:buNone/>
            </a:pPr>
            <a:r>
              <a:rPr lang="en-US" sz="1500" i="1">
                <a:solidFill>
                  <a:schemeClr val="tx1"/>
                </a:solidFill>
              </a:rPr>
              <a:t>	</a:t>
            </a:r>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600"/>
              </a:spcAft>
              <a:buFont typeface="Georgia" panose="02040502050405020303" pitchFamily="18" charset="0"/>
              <a:buAutoNum type="arabicPeriod" startAt="2"/>
            </a:pPr>
            <a:endParaRPr lang="en-US" sz="600"/>
          </a:p>
          <a:p>
            <a:pPr defTabSz="914400" eaLnBrk="1" hangingPunct="1">
              <a:spcBef>
                <a:spcPct val="0"/>
              </a:spcBef>
              <a:spcAft>
                <a:spcPts val="600"/>
              </a:spcAft>
              <a:buFont typeface="Arial" panose="020B0604020202020204" pitchFamily="34" charset="0"/>
              <a:buChar char="•"/>
            </a:pPr>
            <a:endParaRPr lang="en-US" sz="1500"/>
          </a:p>
          <a:p>
            <a:pPr defTabSz="914400" eaLnBrk="1" hangingPunct="1">
              <a:spcBef>
                <a:spcPct val="0"/>
              </a:spcBef>
              <a:spcAft>
                <a:spcPts val="600"/>
              </a:spcAft>
              <a:buFontTx/>
              <a:buNone/>
            </a:pPr>
            <a:r>
              <a:rPr lang="en-US" sz="1600"/>
              <a:t>	</a:t>
            </a:r>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pic>
        <p:nvPicPr>
          <p:cNvPr id="141319"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0738" y="4079875"/>
            <a:ext cx="2005012"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0" name="Picture 13"/>
          <p:cNvPicPr>
            <a:picLocks noChangeAspect="1"/>
          </p:cNvPicPr>
          <p:nvPr/>
        </p:nvPicPr>
        <p:blipFill>
          <a:blip r:embed="rId4">
            <a:extLst>
              <a:ext uri="{28A0092B-C50C-407E-A947-70E740481C1C}">
                <a14:useLocalDpi xmlns:a14="http://schemas.microsoft.com/office/drawing/2010/main" val="0"/>
              </a:ext>
            </a:extLst>
          </a:blip>
          <a:srcRect r="88074"/>
          <a:stretch>
            <a:fillRect/>
          </a:stretch>
        </p:blipFill>
        <p:spPr bwMode="auto">
          <a:xfrm>
            <a:off x="1355725" y="4079875"/>
            <a:ext cx="735013"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1"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59288" y="3444875"/>
            <a:ext cx="26035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22" name="Rectangle 16"/>
          <p:cNvSpPr>
            <a:spLocks noChangeArrowheads="1"/>
          </p:cNvSpPr>
          <p:nvPr/>
        </p:nvSpPr>
        <p:spPr bwMode="auto">
          <a:xfrm>
            <a:off x="1539875" y="3613150"/>
            <a:ext cx="223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37931725" indent="-37474525">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822325" indent="-22860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defTabSz="4572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defTabSz="4572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defTabSz="4572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defTabSz="4572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r>
              <a:rPr lang="en-US" sz="1800"/>
              <a:t>Ep</a:t>
            </a:r>
            <a:r>
              <a:rPr lang="en-US" sz="1800" baseline="-25000"/>
              <a:t>products</a:t>
            </a:r>
            <a:r>
              <a:rPr lang="en-US" sz="1800"/>
              <a:t> – Ep</a:t>
            </a:r>
            <a:r>
              <a:rPr lang="en-US" sz="1800" baseline="-25000"/>
              <a:t>reactants</a:t>
            </a:r>
            <a:endParaRPr 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smtClean="0">
                <a:ea typeface="ＭＳ Ｐゴシック" panose="020B0600070205080204" pitchFamily="34" charset="-128"/>
              </a:rPr>
              <a:t>Lab Exercise 11.D</a:t>
            </a:r>
          </a:p>
        </p:txBody>
      </p:sp>
      <p:pic>
        <p:nvPicPr>
          <p:cNvPr id="14336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538288"/>
            <a:ext cx="8812213"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US" smtClean="0">
                <a:ea typeface="ＭＳ Ｐゴシック" panose="020B0600070205080204" pitchFamily="34" charset="-128"/>
              </a:rPr>
              <a:t>Lab Exercise 11.D</a:t>
            </a:r>
          </a:p>
        </p:txBody>
      </p:sp>
      <p:pic>
        <p:nvPicPr>
          <p:cNvPr id="14541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04950"/>
            <a:ext cx="9285288"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US" smtClean="0">
                <a:ea typeface="ＭＳ Ｐゴシック" panose="020B0600070205080204" pitchFamily="34" charset="-128"/>
              </a:rPr>
              <a:t>Lab Exercise 11.D</a:t>
            </a:r>
          </a:p>
        </p:txBody>
      </p:sp>
      <p:pic>
        <p:nvPicPr>
          <p:cNvPr id="14745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325" y="1651000"/>
            <a:ext cx="8956675"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US" dirty="0" smtClean="0">
                <a:ea typeface="ＭＳ Ｐゴシック" panose="020B0600070205080204" pitchFamily="34" charset="-128"/>
              </a:rPr>
              <a:t>Practice</a:t>
            </a:r>
          </a:p>
        </p:txBody>
      </p:sp>
      <p:sp>
        <p:nvSpPr>
          <p:cNvPr id="2" name="TextBox 1"/>
          <p:cNvSpPr txBox="1"/>
          <p:nvPr/>
        </p:nvSpPr>
        <p:spPr>
          <a:xfrm>
            <a:off x="301625" y="1583140"/>
            <a:ext cx="8534400" cy="4247317"/>
          </a:xfrm>
          <a:prstGeom prst="rect">
            <a:avLst/>
          </a:prstGeom>
          <a:noFill/>
        </p:spPr>
        <p:txBody>
          <a:bodyPr wrap="square" rtlCol="0">
            <a:spAutoFit/>
          </a:bodyPr>
          <a:lstStyle/>
          <a:p>
            <a:pPr lvl="0"/>
            <a:r>
              <a:rPr lang="en-US" dirty="0"/>
              <a:t>Calculate the enthalpy of combustion for one mole of each of the following fuels when they burn to give gaseous </a:t>
            </a:r>
            <a:r>
              <a:rPr lang="en-US" dirty="0" smtClean="0"/>
              <a:t>products:</a:t>
            </a:r>
          </a:p>
          <a:p>
            <a:pPr marL="342900" lvl="0" indent="-342900">
              <a:buFont typeface="Arial" panose="020B0604020202020204" pitchFamily="34" charset="0"/>
              <a:buChar char="•"/>
            </a:pPr>
            <a:r>
              <a:rPr lang="en-US" dirty="0" smtClean="0"/>
              <a:t>Methane</a:t>
            </a:r>
            <a:r>
              <a:rPr lang="en-US" dirty="0"/>
              <a:t>	(-802.5 kJ)     </a:t>
            </a:r>
            <a:endParaRPr lang="en-US" dirty="0" smtClean="0"/>
          </a:p>
          <a:p>
            <a:pPr marL="342900" lvl="0" indent="-342900">
              <a:buFont typeface="+mj-lt"/>
              <a:buAutoNum type="arabicPeriod"/>
            </a:pPr>
            <a:endParaRPr lang="en-US" dirty="0"/>
          </a:p>
          <a:p>
            <a:pPr lvl="0"/>
            <a:r>
              <a:rPr lang="en-US" dirty="0" smtClean="0"/>
              <a:t>  </a:t>
            </a:r>
          </a:p>
          <a:p>
            <a:pPr marL="342900" lvl="0" indent="-342900">
              <a:buFont typeface="Arial" panose="020B0604020202020204" pitchFamily="34" charset="0"/>
              <a:buChar char="•"/>
            </a:pPr>
            <a:r>
              <a:rPr lang="en-US" dirty="0" smtClean="0"/>
              <a:t>Ethanol</a:t>
            </a:r>
            <a:r>
              <a:rPr lang="en-US" dirty="0"/>
              <a:t>	(-1234.8 kJ</a:t>
            </a:r>
            <a:r>
              <a:rPr lang="en-US" dirty="0" smtClean="0"/>
              <a:t>)</a:t>
            </a:r>
          </a:p>
          <a:p>
            <a:pPr lvl="0"/>
            <a:endParaRPr lang="en-US" dirty="0"/>
          </a:p>
          <a:p>
            <a:pPr lvl="0"/>
            <a:r>
              <a:rPr lang="en-US" dirty="0"/>
              <a:t>Calculate the enthalpy changes of the following </a:t>
            </a:r>
            <a:r>
              <a:rPr lang="en-US" dirty="0" smtClean="0"/>
              <a:t>reactions:</a:t>
            </a:r>
          </a:p>
          <a:p>
            <a:pPr marL="342900" lvl="0" indent="-342900">
              <a:buFont typeface="Arial" panose="020B0604020202020204" pitchFamily="34" charset="0"/>
              <a:buChar char="•"/>
            </a:pPr>
            <a:r>
              <a:rPr lang="en-US" dirty="0" smtClean="0"/>
              <a:t>Photosynthesis </a:t>
            </a:r>
            <a:r>
              <a:rPr lang="en-US" dirty="0"/>
              <a:t>of glucose	</a:t>
            </a:r>
            <a:r>
              <a:rPr lang="en-US" dirty="0" smtClean="0"/>
              <a:t>(+</a:t>
            </a:r>
            <a:r>
              <a:rPr lang="en-US" dirty="0"/>
              <a:t>2802.5 </a:t>
            </a:r>
            <a:r>
              <a:rPr lang="en-US" dirty="0" smtClean="0"/>
              <a:t>kJ)</a:t>
            </a:r>
          </a:p>
          <a:p>
            <a:pPr marL="342900" lvl="0" indent="-342900">
              <a:buFont typeface="+mj-lt"/>
              <a:buAutoNum type="arabicPeriod"/>
            </a:pPr>
            <a:endParaRPr lang="en-US" dirty="0"/>
          </a:p>
          <a:p>
            <a:pPr lvl="0"/>
            <a:endParaRPr lang="en-US" dirty="0" smtClean="0"/>
          </a:p>
          <a:p>
            <a:pPr marL="342900" lvl="0" indent="-342900">
              <a:buFont typeface="Arial" panose="020B0604020202020204" pitchFamily="34" charset="0"/>
              <a:buChar char="•"/>
            </a:pPr>
            <a:r>
              <a:rPr lang="en-US" dirty="0" smtClean="0"/>
              <a:t>Yeast </a:t>
            </a:r>
            <a:r>
              <a:rPr lang="en-US" dirty="0"/>
              <a:t>fermentation of glucose according to the </a:t>
            </a:r>
            <a:r>
              <a:rPr lang="en-US" b="1" dirty="0"/>
              <a:t>unbalanced</a:t>
            </a:r>
            <a:r>
              <a:rPr lang="en-US" dirty="0"/>
              <a:t> equation:</a:t>
            </a:r>
          </a:p>
          <a:p>
            <a:r>
              <a:rPr lang="en-US" dirty="0"/>
              <a:t>___C</a:t>
            </a:r>
            <a:r>
              <a:rPr lang="en-US" baseline="-25000" dirty="0"/>
              <a:t>6</a:t>
            </a:r>
            <a:r>
              <a:rPr lang="en-US" dirty="0"/>
              <a:t>H</a:t>
            </a:r>
            <a:r>
              <a:rPr lang="en-US" baseline="-25000" dirty="0"/>
              <a:t>12</a:t>
            </a:r>
            <a:r>
              <a:rPr lang="en-US" dirty="0"/>
              <a:t>O</a:t>
            </a:r>
            <a:r>
              <a:rPr lang="en-US" baseline="-25000" dirty="0"/>
              <a:t>6</a:t>
            </a:r>
            <a:r>
              <a:rPr lang="en-US" dirty="0"/>
              <a:t>(s)  </a:t>
            </a:r>
            <a:r>
              <a:rPr lang="en-US" dirty="0">
                <a:sym typeface="Wingdings" panose="05000000000000000000" pitchFamily="2" charset="2"/>
              </a:rPr>
              <a:t></a:t>
            </a:r>
            <a:r>
              <a:rPr lang="en-US" dirty="0"/>
              <a:t> ___CO</a:t>
            </a:r>
            <a:r>
              <a:rPr lang="en-US" baseline="-25000" dirty="0"/>
              <a:t>2</a:t>
            </a:r>
            <a:r>
              <a:rPr lang="en-US" dirty="0"/>
              <a:t>(g)  +  ___ C</a:t>
            </a:r>
            <a:r>
              <a:rPr lang="en-US" baseline="-25000" dirty="0"/>
              <a:t>2</a:t>
            </a:r>
            <a:r>
              <a:rPr lang="en-US" dirty="0"/>
              <a:t>H</a:t>
            </a:r>
            <a:r>
              <a:rPr lang="en-US" baseline="-25000" dirty="0"/>
              <a:t>5</a:t>
            </a:r>
            <a:r>
              <a:rPr lang="en-US" dirty="0"/>
              <a:t>OH(l)	</a:t>
            </a:r>
            <a:r>
              <a:rPr lang="en-US" dirty="0" smtClean="0"/>
              <a:t>(-</a:t>
            </a:r>
            <a:r>
              <a:rPr lang="en-US" dirty="0"/>
              <a:t>68.9kJ)</a:t>
            </a:r>
          </a:p>
          <a:p>
            <a:pPr lvl="0"/>
            <a:endParaRPr lang="en-US" dirty="0"/>
          </a:p>
          <a:p>
            <a:endParaRPr lang="en-US" dirty="0"/>
          </a:p>
        </p:txBody>
      </p:sp>
    </p:spTree>
    <p:extLst>
      <p:ext uri="{BB962C8B-B14F-4D97-AF65-F5344CB8AC3E}">
        <p14:creationId xmlns:p14="http://schemas.microsoft.com/office/powerpoint/2010/main" val="6824696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3"/>
          <p:cNvSpPr>
            <a:spLocks noGrp="1"/>
          </p:cNvSpPr>
          <p:nvPr>
            <p:ph type="title"/>
          </p:nvPr>
        </p:nvSpPr>
        <p:spPr>
          <a:xfrm>
            <a:off x="3000375" y="990600"/>
            <a:ext cx="5867400" cy="5257800"/>
          </a:xfrm>
        </p:spPr>
        <p:txBody>
          <a:bodyPr/>
          <a:lstStyle/>
          <a:p>
            <a:pPr eaLnBrk="1" hangingPunct="1"/>
            <a:r>
              <a:rPr lang="en-US" u="sng" dirty="0" smtClean="0">
                <a:ea typeface="ＭＳ Ｐゴシック" panose="020B0600070205080204" pitchFamily="34" charset="-128"/>
              </a:rPr>
              <a:t>Today’s Homework</a:t>
            </a:r>
            <a:r>
              <a:rPr lang="en-US" dirty="0" smtClean="0">
                <a:ea typeface="ＭＳ Ｐゴシック" panose="020B0600070205080204" pitchFamily="34" charset="-128"/>
              </a:rPr>
              <a:t>:</a:t>
            </a:r>
            <a:br>
              <a:rPr lang="en-US" dirty="0" smtClean="0">
                <a:ea typeface="ＭＳ Ｐゴシック" panose="020B0600070205080204" pitchFamily="34" charset="-128"/>
              </a:rPr>
            </a:br>
            <a:r>
              <a:rPr lang="en-US" dirty="0" smtClean="0">
                <a:ea typeface="ＭＳ Ｐゴシック" panose="020B0600070205080204" pitchFamily="34" charset="-128"/>
              </a:rPr>
              <a:t/>
            </a:r>
            <a:br>
              <a:rPr lang="en-US" dirty="0" smtClean="0">
                <a:ea typeface="ＭＳ Ｐゴシック" panose="020B0600070205080204" pitchFamily="34" charset="-128"/>
              </a:rPr>
            </a:br>
            <a:r>
              <a:rPr lang="en-US" b="0" dirty="0" smtClean="0">
                <a:ea typeface="ＭＳ Ｐゴシック" panose="020B0600070205080204" pitchFamily="34" charset="-128"/>
              </a:rPr>
              <a:t>Review concepts this far</a:t>
            </a:r>
            <a:br>
              <a:rPr lang="en-US" b="0" dirty="0" smtClean="0">
                <a:ea typeface="ＭＳ Ｐゴシック" panose="020B0600070205080204" pitchFamily="34" charset="-128"/>
              </a:rPr>
            </a:br>
            <a:r>
              <a:rPr lang="en-US" b="0" dirty="0" smtClean="0">
                <a:ea typeface="ＭＳ Ｐゴシック" panose="020B0600070205080204" pitchFamily="34" charset="-128"/>
              </a:rPr>
              <a:t/>
            </a:r>
            <a:br>
              <a:rPr lang="en-US" b="0" dirty="0" smtClean="0">
                <a:ea typeface="ＭＳ Ｐゴシック" panose="020B0600070205080204" pitchFamily="34" charset="-128"/>
              </a:rPr>
            </a:br>
            <a:r>
              <a:rPr lang="en-US" b="0" dirty="0" smtClean="0">
                <a:ea typeface="ＭＳ Ｐゴシック" panose="020B0600070205080204" pitchFamily="34" charset="-128"/>
              </a:rPr>
              <a:t>Worksheet – Predicting using standard enthalpies of formation</a:t>
            </a:r>
            <a:br>
              <a:rPr lang="en-US" b="0" dirty="0" smtClean="0">
                <a:ea typeface="ＭＳ Ｐゴシック" panose="020B0600070205080204" pitchFamily="34" charset="-128"/>
              </a:rPr>
            </a:br>
            <a:r>
              <a:rPr lang="en-US" b="0" dirty="0" smtClean="0">
                <a:ea typeface="ＭＳ Ｐゴシック" panose="020B0600070205080204" pitchFamily="34" charset="-128"/>
              </a:rPr>
              <a:t/>
            </a:r>
            <a:br>
              <a:rPr lang="en-US" b="0" dirty="0" smtClean="0">
                <a:ea typeface="ＭＳ Ｐゴシック" panose="020B0600070205080204" pitchFamily="34" charset="-128"/>
              </a:rPr>
            </a:br>
            <a:endParaRPr lang="en-US" sz="2200" b="0" dirty="0" smtClean="0">
              <a:ea typeface="ＭＳ Ｐゴシック" panose="020B0600070205080204" pitchFamily="34" charset="-128"/>
            </a:endParaRPr>
          </a:p>
        </p:txBody>
      </p:sp>
      <p:sp>
        <p:nvSpPr>
          <p:cNvPr id="149507" name="Text Placeholder 5"/>
          <p:cNvSpPr>
            <a:spLocks noGrp="1"/>
          </p:cNvSpPr>
          <p:nvPr>
            <p:ph type="body" sz="half" idx="2"/>
          </p:nvPr>
        </p:nvSpPr>
        <p:spPr/>
        <p:txBody>
          <a:bodyPr/>
          <a:lstStyle/>
          <a:p>
            <a:pPr eaLnBrk="1" hangingPunct="1"/>
            <a:r>
              <a:rPr lang="en-US" smtClean="0">
                <a:ea typeface="ＭＳ Ｐゴシック" panose="020B0600070205080204" pitchFamily="34" charset="-128"/>
              </a:rPr>
              <a:t>Curricular outcomes:</a:t>
            </a:r>
          </a:p>
          <a:p>
            <a:pPr eaLnBrk="1" hangingPunct="1"/>
            <a:r>
              <a:rPr lang="en-US" smtClean="0">
                <a:ea typeface="ＭＳ Ｐゴシック" panose="020B0600070205080204" pitchFamily="34" charset="-128"/>
              </a:rPr>
              <a:t>1.6k: Predict the enthalpy change for chemical equations using standard enthalpies of formation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5"/>
          <p:cNvSpPr>
            <a:spLocks noGrp="1"/>
          </p:cNvSpPr>
          <p:nvPr>
            <p:ph type="title"/>
          </p:nvPr>
        </p:nvSpPr>
        <p:spPr/>
        <p:txBody>
          <a:bodyPr/>
          <a:lstStyle/>
          <a:p>
            <a:pPr eaLnBrk="1" hangingPunct="1"/>
            <a:r>
              <a:rPr lang="en-US" smtClean="0">
                <a:ea typeface="ＭＳ Ｐゴシック" panose="020B0600070205080204" pitchFamily="34" charset="-128"/>
              </a:rPr>
              <a:t>An Introduction to Enthalpy</a:t>
            </a:r>
          </a:p>
        </p:txBody>
      </p:sp>
      <p:sp>
        <p:nvSpPr>
          <p:cNvPr id="27651" name="Content Placeholder 3"/>
          <p:cNvSpPr txBox="1">
            <a:spLocks/>
          </p:cNvSpPr>
          <p:nvPr/>
        </p:nvSpPr>
        <p:spPr bwMode="auto">
          <a:xfrm>
            <a:off x="273050" y="1527175"/>
            <a:ext cx="66849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37931725" indent="-37474525">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822325" indent="-22860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pPr>
            <a:r>
              <a:rPr lang="en-US" sz="1800" b="1"/>
              <a:t>Which has more thermal energy, a hot cup of coffee or an iceberg?</a:t>
            </a:r>
          </a:p>
          <a:p>
            <a:pPr defTabSz="914400" eaLnBrk="1" hangingPunct="1">
              <a:spcBef>
                <a:spcPct val="0"/>
              </a:spcBef>
              <a:spcAft>
                <a:spcPts val="1800"/>
              </a:spcAft>
            </a:pPr>
            <a:r>
              <a:rPr lang="en-US" sz="1800"/>
              <a:t>An iceberg!</a:t>
            </a:r>
            <a:br>
              <a:rPr lang="en-US" sz="1800"/>
            </a:br>
            <a:r>
              <a:rPr lang="en-US" sz="1800"/>
              <a:t>Put very roughly, thermal energy is related to the amount of something you have multiplied by the temperature.</a:t>
            </a:r>
            <a:br>
              <a:rPr lang="en-US" sz="1800"/>
            </a:br>
            <a:r>
              <a:rPr lang="en-US" sz="1800"/>
              <a:t/>
            </a:r>
            <a:br>
              <a:rPr lang="en-US" sz="1800"/>
            </a:br>
            <a:r>
              <a:rPr lang="en-US" sz="1800"/>
              <a:t>Let's assume your iceberg is at the freezing point of water - 0 degrees Celsius (~273 Kelvin).  Now your cup of coffee might be 75 degrees Celsius (~350 Kelvin). </a:t>
            </a:r>
          </a:p>
          <a:p>
            <a:pPr defTabSz="914400" eaLnBrk="1" hangingPunct="1">
              <a:spcBef>
                <a:spcPct val="0"/>
              </a:spcBef>
              <a:spcAft>
                <a:spcPts val="1800"/>
              </a:spcAft>
              <a:buFontTx/>
              <a:buNone/>
            </a:pPr>
            <a:r>
              <a:rPr lang="en-US" sz="1800"/>
              <a:t>	350 isn't a whole lot more than 270, but an iceberg is thousands of times larger than a cup of coffee. Even though the iceberg is at a lower temperature, it contains more thermal energy because the particles are moving and it's much larger than the cup of coffee.</a:t>
            </a:r>
            <a:endParaRPr lang="en-US" sz="1800" b="1"/>
          </a:p>
        </p:txBody>
      </p:sp>
      <p:pic>
        <p:nvPicPr>
          <p:cNvPr id="2765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3725" y="1887538"/>
            <a:ext cx="1981200" cy="395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1368425" y="2743200"/>
            <a:ext cx="6480175" cy="1673225"/>
          </a:xfrm>
        </p:spPr>
        <p:txBody>
          <a:bodyPr>
            <a:normAutofit/>
          </a:bodyPr>
          <a:lstStyle/>
          <a:p>
            <a:pPr eaLnBrk="1" hangingPunct="1">
              <a:defRPr/>
            </a:pPr>
            <a:r>
              <a:rPr lang="en-US" cap="none" smtClean="0">
                <a:ea typeface="ＭＳ Ｐゴシック" panose="020B0600070205080204" pitchFamily="34" charset="-128"/>
              </a:rPr>
              <a:t>CHAPTER TWELVE</a:t>
            </a:r>
          </a:p>
        </p:txBody>
      </p:sp>
      <p:sp>
        <p:nvSpPr>
          <p:cNvPr id="151555" name="Title 1"/>
          <p:cNvSpPr>
            <a:spLocks noGrp="1"/>
          </p:cNvSpPr>
          <p:nvPr>
            <p:ph type="title"/>
          </p:nvPr>
        </p:nvSpPr>
        <p:spPr>
          <a:xfrm>
            <a:off x="722313" y="533400"/>
            <a:ext cx="7772400" cy="1292225"/>
          </a:xfrm>
        </p:spPr>
        <p:txBody>
          <a:bodyPr/>
          <a:lstStyle/>
          <a:p>
            <a:pPr eaLnBrk="1" hangingPunct="1"/>
            <a:r>
              <a:rPr lang="en-US" u="sng" smtClean="0">
                <a:solidFill>
                  <a:srgbClr val="1B587C"/>
                </a:solidFill>
                <a:ea typeface="ＭＳ Ｐゴシック" panose="020B0600070205080204" pitchFamily="34" charset="-128"/>
              </a:rPr>
              <a:t>ACTIVATION ENERGY</a:t>
            </a:r>
          </a:p>
        </p:txBody>
      </p:sp>
      <p:pic>
        <p:nvPicPr>
          <p:cNvPr id="15155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2025" y="3517900"/>
            <a:ext cx="31210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0800" y="3517900"/>
            <a:ext cx="27178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3"/>
          <p:cNvSpPr>
            <a:spLocks noGrp="1"/>
          </p:cNvSpPr>
          <p:nvPr>
            <p:ph type="title"/>
          </p:nvPr>
        </p:nvSpPr>
        <p:spPr>
          <a:xfrm>
            <a:off x="3000375" y="990600"/>
            <a:ext cx="5867400" cy="5257800"/>
          </a:xfrm>
        </p:spPr>
        <p:txBody>
          <a:bodyPr/>
          <a:lstStyle/>
          <a:p>
            <a:pPr eaLnBrk="1" hangingPunct="1"/>
            <a:r>
              <a:rPr lang="en-US" u="sng" smtClean="0">
                <a:ea typeface="ＭＳ Ｐゴシック" panose="020B0600070205080204" pitchFamily="34" charset="-128"/>
              </a:rPr>
              <a:t>Today’s Agenda</a:t>
            </a:r>
            <a:r>
              <a:rPr lang="en-US" smtClean="0">
                <a:ea typeface="ＭＳ Ｐゴシック" panose="020B0600070205080204" pitchFamily="34" charset="-128"/>
              </a:rPr>
              <a:t>:</a:t>
            </a:r>
            <a:br>
              <a:rPr lang="en-US" smtClean="0">
                <a:ea typeface="ＭＳ Ｐゴシック" panose="020B0600070205080204" pitchFamily="34" charset="-128"/>
              </a:rPr>
            </a:br>
            <a:r>
              <a:rPr lang="en-US" smtClean="0">
                <a:ea typeface="ＭＳ Ｐゴシック" panose="020B0600070205080204" pitchFamily="34" charset="-128"/>
              </a:rPr>
              <a:t/>
            </a:r>
            <a:br>
              <a:rPr lang="en-US" smtClean="0">
                <a:ea typeface="ＭＳ Ｐゴシック" panose="020B0600070205080204" pitchFamily="34" charset="-128"/>
              </a:rPr>
            </a:br>
            <a:r>
              <a:rPr lang="en-US" b="0" smtClean="0">
                <a:ea typeface="ＭＳ Ｐゴシック" panose="020B0600070205080204" pitchFamily="34" charset="-128"/>
              </a:rPr>
              <a:t>Kinetics, Bond Energy and Catalysts</a:t>
            </a:r>
            <a:br>
              <a:rPr lang="en-US" b="0" smtClean="0">
                <a:ea typeface="ＭＳ Ｐゴシック" panose="020B0600070205080204" pitchFamily="34" charset="-128"/>
              </a:rPr>
            </a:br>
            <a:r>
              <a:rPr lang="en-US" b="0" smtClean="0">
                <a:ea typeface="ＭＳ Ｐゴシック" panose="020B0600070205080204" pitchFamily="34" charset="-128"/>
              </a:rPr>
              <a:t/>
            </a:r>
            <a:br>
              <a:rPr lang="en-US" b="0" smtClean="0">
                <a:ea typeface="ＭＳ Ｐゴシック" panose="020B0600070205080204" pitchFamily="34" charset="-128"/>
              </a:rPr>
            </a:br>
            <a:endParaRPr lang="en-US" sz="2200" b="0" smtClean="0">
              <a:ea typeface="ＭＳ Ｐゴシック" panose="020B0600070205080204" pitchFamily="34" charset="-128"/>
            </a:endParaRPr>
          </a:p>
        </p:txBody>
      </p:sp>
      <p:sp>
        <p:nvSpPr>
          <p:cNvPr id="153603" name="Text Placeholder 5"/>
          <p:cNvSpPr>
            <a:spLocks noGrp="1"/>
          </p:cNvSpPr>
          <p:nvPr>
            <p:ph type="body" sz="half" idx="2"/>
          </p:nvPr>
        </p:nvSpPr>
        <p:spPr/>
        <p:txBody>
          <a:bodyPr/>
          <a:lstStyle/>
          <a:p>
            <a:pPr eaLnBrk="1" hangingPunct="1"/>
            <a:r>
              <a:rPr lang="en-US" sz="1300" smtClean="0">
                <a:ea typeface="ＭＳ Ｐゴシック" panose="020B0600070205080204" pitchFamily="34" charset="-128"/>
              </a:rPr>
              <a:t>Curricular outcomes:</a:t>
            </a:r>
          </a:p>
          <a:p>
            <a:r>
              <a:rPr lang="en-US" sz="1300" smtClean="0">
                <a:ea typeface="ＭＳ Ｐゴシック" panose="020B0600070205080204" pitchFamily="34" charset="-128"/>
              </a:rPr>
              <a:t>2.1k: Define activation energy as the energy barrier that must be overcome for a chemical reaction to occur</a:t>
            </a:r>
          </a:p>
          <a:p>
            <a:r>
              <a:rPr lang="en-US" sz="1300" smtClean="0">
                <a:ea typeface="ＭＳ Ｐゴシック" panose="020B0600070205080204" pitchFamily="34" charset="-128"/>
              </a:rPr>
              <a:t>2.2k: Explain the energy changes that occur during chemical reactions, referring to bonds breaking and forming and changes in potential and kinetic energy</a:t>
            </a:r>
          </a:p>
          <a:p>
            <a:r>
              <a:rPr lang="en-US" sz="1300" smtClean="0">
                <a:ea typeface="ＭＳ Ｐゴシック" panose="020B0600070205080204" pitchFamily="34" charset="-128"/>
              </a:rPr>
              <a:t>2.3k: Analyze and label energy diagrams of a chemical reaction, including reactants, products, enthalpy change and activation energy</a:t>
            </a:r>
          </a:p>
          <a:p>
            <a:r>
              <a:rPr lang="en-US" sz="1300" smtClean="0">
                <a:ea typeface="ＭＳ Ｐゴシック" panose="020B0600070205080204" pitchFamily="34" charset="-128"/>
              </a:rPr>
              <a:t>2.4k: Explain that catalysts increase reaction rates by providing alternate pathways for changes, without affecting the net amount of energy involved; </a:t>
            </a:r>
            <a:r>
              <a:rPr lang="en-US" sz="1300" i="1" smtClean="0">
                <a:ea typeface="ＭＳ Ｐゴシック" panose="020B0600070205080204" pitchFamily="34" charset="-128"/>
              </a:rPr>
              <a:t>e.g., enzymes in living systems.</a:t>
            </a:r>
            <a:endParaRPr lang="en-US" sz="13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defRPr/>
            </a:pPr>
            <a:r>
              <a:rPr lang="en-US" cap="small" dirty="0" smtClean="0"/>
              <a:t>Kinetics = Rates of Reaction</a:t>
            </a:r>
          </a:p>
        </p:txBody>
      </p:sp>
      <p:sp>
        <p:nvSpPr>
          <p:cNvPr id="155651" name="Content Placeholder 3"/>
          <p:cNvSpPr txBox="1">
            <a:spLocks/>
          </p:cNvSpPr>
          <p:nvPr/>
        </p:nvSpPr>
        <p:spPr bwMode="auto">
          <a:xfrm>
            <a:off x="273050" y="1527175"/>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
        <p:nvSpPr>
          <p:cNvPr id="155652" name="Content Placeholder 3"/>
          <p:cNvSpPr txBox="1">
            <a:spLocks/>
          </p:cNvSpPr>
          <p:nvPr/>
        </p:nvSpPr>
        <p:spPr bwMode="auto">
          <a:xfrm>
            <a:off x="331788" y="1563688"/>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2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
        <p:nvSpPr>
          <p:cNvPr id="155653" name="Content Placeholder 3"/>
          <p:cNvSpPr txBox="1">
            <a:spLocks/>
          </p:cNvSpPr>
          <p:nvPr/>
        </p:nvSpPr>
        <p:spPr bwMode="auto">
          <a:xfrm>
            <a:off x="152400" y="1563688"/>
            <a:ext cx="87423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endParaRPr lang="en-US" sz="1800" b="1"/>
          </a:p>
          <a:p>
            <a:pPr defTabSz="914400" eaLnBrk="1" hangingPunct="1">
              <a:spcBef>
                <a:spcPct val="0"/>
              </a:spcBef>
              <a:spcAft>
                <a:spcPts val="600"/>
              </a:spcAft>
              <a:buFont typeface="Georgia" panose="02040502050405020303" pitchFamily="18" charset="0"/>
              <a:buAutoNum type="arabicPeriod" startAt="2"/>
            </a:pPr>
            <a:endParaRPr lang="en-US" sz="600"/>
          </a:p>
          <a:p>
            <a:pPr defTabSz="914400" eaLnBrk="1" hangingPunct="1">
              <a:spcBef>
                <a:spcPct val="0"/>
              </a:spcBef>
              <a:spcAft>
                <a:spcPts val="600"/>
              </a:spcAft>
              <a:buFont typeface="Arial" panose="020B0604020202020204" pitchFamily="34" charset="0"/>
              <a:buChar char="•"/>
            </a:pPr>
            <a:endParaRPr lang="en-US" sz="1500"/>
          </a:p>
          <a:p>
            <a:pPr defTabSz="914400" eaLnBrk="1" hangingPunct="1">
              <a:spcBef>
                <a:spcPct val="0"/>
              </a:spcBef>
              <a:spcAft>
                <a:spcPts val="600"/>
              </a:spcAft>
              <a:buFontTx/>
              <a:buNone/>
            </a:pPr>
            <a:r>
              <a:rPr lang="en-US" sz="1600"/>
              <a:t>	</a:t>
            </a:r>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
        <p:nvSpPr>
          <p:cNvPr id="155654" name="Content Placeholder 3"/>
          <p:cNvSpPr txBox="1">
            <a:spLocks/>
          </p:cNvSpPr>
          <p:nvPr/>
        </p:nvSpPr>
        <p:spPr bwMode="auto">
          <a:xfrm>
            <a:off x="231775" y="1527175"/>
            <a:ext cx="86820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1087438" indent="-360363">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endParaRPr lang="en-US" sz="1200" i="1"/>
          </a:p>
          <a:p>
            <a:pPr lvl="1" defTabSz="914400" eaLnBrk="1" hangingPunct="1">
              <a:spcBef>
                <a:spcPct val="0"/>
              </a:spcBef>
              <a:spcAft>
                <a:spcPts val="1800"/>
              </a:spcAft>
              <a:buClr>
                <a:schemeClr val="accent1"/>
              </a:buClr>
              <a:buSzPct val="85000"/>
              <a:buFontTx/>
              <a:buNone/>
            </a:pPr>
            <a:endParaRPr lang="en-US" sz="1200" i="1">
              <a:solidFill>
                <a:schemeClr val="tx1"/>
              </a:solidFill>
            </a:endParaRPr>
          </a:p>
          <a:p>
            <a:pPr lvl="1" defTabSz="914400" eaLnBrk="1" hangingPunct="1">
              <a:spcBef>
                <a:spcPct val="0"/>
              </a:spcBef>
              <a:spcAft>
                <a:spcPts val="1800"/>
              </a:spcAft>
              <a:buClr>
                <a:schemeClr val="accent1"/>
              </a:buClr>
              <a:buSzPct val="85000"/>
              <a:buFontTx/>
              <a:buNone/>
            </a:pPr>
            <a:endParaRPr lang="en-US" sz="1200" i="1">
              <a:solidFill>
                <a:schemeClr val="tx1"/>
              </a:solidFill>
            </a:endParaRPr>
          </a:p>
          <a:p>
            <a:pPr lvl="1" defTabSz="914400" eaLnBrk="1" hangingPunct="1">
              <a:spcBef>
                <a:spcPct val="0"/>
              </a:spcBef>
              <a:spcAft>
                <a:spcPts val="1800"/>
              </a:spcAft>
              <a:buClr>
                <a:schemeClr val="accent1"/>
              </a:buClr>
              <a:buSzPct val="85000"/>
              <a:buFontTx/>
              <a:buNone/>
            </a:pPr>
            <a:endParaRPr lang="en-US" sz="1200" i="1">
              <a:solidFill>
                <a:schemeClr val="tx1"/>
              </a:solidFill>
            </a:endParaRPr>
          </a:p>
          <a:p>
            <a:pPr lvl="1" defTabSz="914400" eaLnBrk="1" hangingPunct="1">
              <a:spcBef>
                <a:spcPct val="0"/>
              </a:spcBef>
              <a:spcAft>
                <a:spcPts val="1800"/>
              </a:spcAft>
              <a:buClr>
                <a:schemeClr val="accent1"/>
              </a:buClr>
              <a:buSzPct val="85000"/>
              <a:buFontTx/>
              <a:buNone/>
            </a:pPr>
            <a:endParaRPr lang="en-US" sz="1200" i="1">
              <a:solidFill>
                <a:schemeClr val="tx1"/>
              </a:solidFill>
            </a:endParaRPr>
          </a:p>
          <a:p>
            <a:pPr lvl="1" defTabSz="914400" eaLnBrk="1" hangingPunct="1">
              <a:spcBef>
                <a:spcPct val="0"/>
              </a:spcBef>
              <a:spcAft>
                <a:spcPts val="1800"/>
              </a:spcAft>
              <a:buClr>
                <a:schemeClr val="accent1"/>
              </a:buClr>
              <a:buSzPct val="85000"/>
              <a:buFontTx/>
              <a:buNone/>
            </a:pPr>
            <a:r>
              <a:rPr lang="en-US" sz="1500" i="1">
                <a:solidFill>
                  <a:schemeClr val="tx1"/>
                </a:solidFill>
              </a:rPr>
              <a:t>	</a:t>
            </a:r>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600"/>
              </a:spcAft>
              <a:buFont typeface="Georgia" panose="02040502050405020303" pitchFamily="18" charset="0"/>
              <a:buAutoNum type="arabicPeriod" startAt="2"/>
            </a:pPr>
            <a:endParaRPr lang="en-US" sz="600"/>
          </a:p>
          <a:p>
            <a:pPr defTabSz="914400" eaLnBrk="1" hangingPunct="1">
              <a:spcBef>
                <a:spcPct val="0"/>
              </a:spcBef>
              <a:spcAft>
                <a:spcPts val="600"/>
              </a:spcAft>
              <a:buFont typeface="Arial" panose="020B0604020202020204" pitchFamily="34" charset="0"/>
              <a:buChar char="•"/>
            </a:pPr>
            <a:endParaRPr lang="en-US" sz="1500"/>
          </a:p>
          <a:p>
            <a:pPr defTabSz="914400" eaLnBrk="1" hangingPunct="1">
              <a:spcBef>
                <a:spcPct val="0"/>
              </a:spcBef>
              <a:spcAft>
                <a:spcPts val="600"/>
              </a:spcAft>
              <a:buFontTx/>
              <a:buNone/>
            </a:pPr>
            <a:r>
              <a:rPr lang="en-US" sz="1600"/>
              <a:t>	</a:t>
            </a:r>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
        <p:nvSpPr>
          <p:cNvPr id="155655" name="Content Placeholder 3"/>
          <p:cNvSpPr txBox="1">
            <a:spLocks/>
          </p:cNvSpPr>
          <p:nvPr/>
        </p:nvSpPr>
        <p:spPr bwMode="auto">
          <a:xfrm>
            <a:off x="52388" y="1425575"/>
            <a:ext cx="883443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1087438" indent="-360363">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r>
              <a:rPr lang="en-US" sz="1800" b="1" u="sng"/>
              <a:t>Collision-Reaction Theory</a:t>
            </a:r>
          </a:p>
          <a:p>
            <a:pPr lvl="1" defTabSz="914400" eaLnBrk="1" hangingPunct="1">
              <a:spcBef>
                <a:spcPct val="0"/>
              </a:spcBef>
              <a:spcAft>
                <a:spcPts val="1800"/>
              </a:spcAft>
              <a:buClr>
                <a:schemeClr val="accent1"/>
              </a:buClr>
              <a:buSzPct val="85000"/>
              <a:buFont typeface="Arial" panose="020B0604020202020204" pitchFamily="34" charset="0"/>
              <a:buChar char="•"/>
            </a:pPr>
            <a:r>
              <a:rPr lang="en-US" sz="1600">
                <a:solidFill>
                  <a:schemeClr val="tx1"/>
                </a:solidFill>
              </a:rPr>
              <a:t>A chemical sample consists of entities (ions, atoms, molecules) that are in constant, random motion at various speeds.</a:t>
            </a:r>
          </a:p>
          <a:p>
            <a:pPr lvl="1" defTabSz="914400" eaLnBrk="1" hangingPunct="1">
              <a:spcBef>
                <a:spcPct val="0"/>
              </a:spcBef>
              <a:spcAft>
                <a:spcPts val="1800"/>
              </a:spcAft>
              <a:buClr>
                <a:schemeClr val="accent1"/>
              </a:buClr>
              <a:buSzPct val="85000"/>
              <a:buFont typeface="Arial" panose="020B0604020202020204" pitchFamily="34" charset="0"/>
              <a:buChar char="•"/>
            </a:pPr>
            <a:r>
              <a:rPr lang="en-US" sz="1600">
                <a:solidFill>
                  <a:schemeClr val="tx1"/>
                </a:solidFill>
              </a:rPr>
              <a:t>For a reaction to proceed, reactants must collide</a:t>
            </a:r>
          </a:p>
          <a:p>
            <a:pPr lvl="1" defTabSz="914400" eaLnBrk="1" hangingPunct="1">
              <a:spcBef>
                <a:spcPct val="0"/>
              </a:spcBef>
              <a:spcAft>
                <a:spcPts val="1800"/>
              </a:spcAft>
              <a:buClr>
                <a:schemeClr val="accent1"/>
              </a:buClr>
              <a:buSzPct val="85000"/>
              <a:buFont typeface="Arial" panose="020B0604020202020204" pitchFamily="34" charset="0"/>
              <a:buChar char="•"/>
            </a:pPr>
            <a:r>
              <a:rPr lang="en-US" sz="1600">
                <a:solidFill>
                  <a:schemeClr val="tx1"/>
                </a:solidFill>
              </a:rPr>
              <a:t>An </a:t>
            </a:r>
            <a:r>
              <a:rPr lang="en-US" sz="1600" u="sng">
                <a:solidFill>
                  <a:schemeClr val="tx1"/>
                </a:solidFill>
              </a:rPr>
              <a:t>effective collision </a:t>
            </a:r>
            <a:r>
              <a:rPr lang="en-US" sz="1600">
                <a:solidFill>
                  <a:schemeClr val="tx1"/>
                </a:solidFill>
              </a:rPr>
              <a:t>requires sufficient energy to react and the correct orientation, so that bonds can be broken and new bonds formed</a:t>
            </a:r>
          </a:p>
          <a:p>
            <a:pPr lvl="1" defTabSz="914400" eaLnBrk="1" hangingPunct="1">
              <a:spcBef>
                <a:spcPct val="0"/>
              </a:spcBef>
              <a:spcAft>
                <a:spcPts val="1800"/>
              </a:spcAft>
              <a:buClr>
                <a:schemeClr val="accent1"/>
              </a:buClr>
              <a:buSzPct val="85000"/>
              <a:buFont typeface="Arial" panose="020B0604020202020204" pitchFamily="34" charset="0"/>
              <a:buChar char="•"/>
            </a:pPr>
            <a:r>
              <a:rPr lang="en-US" sz="1600">
                <a:solidFill>
                  <a:schemeClr val="tx1"/>
                </a:solidFill>
              </a:rPr>
              <a:t>The more collisions there are, the greater the potential for effective collision.</a:t>
            </a:r>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lvl="1" defTabSz="914400" eaLnBrk="1" hangingPunct="1">
              <a:spcBef>
                <a:spcPct val="0"/>
              </a:spcBef>
              <a:spcAft>
                <a:spcPts val="1800"/>
              </a:spcAft>
              <a:buClr>
                <a:schemeClr val="accent1"/>
              </a:buClr>
              <a:buSzPct val="85000"/>
              <a:buFontTx/>
              <a:buNone/>
            </a:pPr>
            <a:endParaRPr lang="en-US" sz="1200" i="1">
              <a:solidFill>
                <a:schemeClr val="tx1"/>
              </a:solidFill>
            </a:endParaRPr>
          </a:p>
          <a:p>
            <a:pPr lvl="1" defTabSz="914400" eaLnBrk="1" hangingPunct="1">
              <a:spcBef>
                <a:spcPct val="0"/>
              </a:spcBef>
              <a:spcAft>
                <a:spcPts val="1800"/>
              </a:spcAft>
              <a:buClr>
                <a:schemeClr val="accent1"/>
              </a:buClr>
              <a:buSzPct val="85000"/>
              <a:buFontTx/>
              <a:buNone/>
            </a:pPr>
            <a:endParaRPr lang="en-US" sz="1200" i="1">
              <a:solidFill>
                <a:schemeClr val="tx1"/>
              </a:solidFill>
            </a:endParaRPr>
          </a:p>
          <a:p>
            <a:pPr lvl="1" defTabSz="914400" eaLnBrk="1" hangingPunct="1">
              <a:spcBef>
                <a:spcPct val="0"/>
              </a:spcBef>
              <a:spcAft>
                <a:spcPts val="1800"/>
              </a:spcAft>
              <a:buClr>
                <a:schemeClr val="accent1"/>
              </a:buClr>
              <a:buSzPct val="85000"/>
              <a:buFontTx/>
              <a:buNone/>
            </a:pPr>
            <a:endParaRPr lang="en-US" sz="1200" i="1">
              <a:solidFill>
                <a:schemeClr val="tx1"/>
              </a:solidFill>
            </a:endParaRPr>
          </a:p>
          <a:p>
            <a:pPr lvl="1" defTabSz="914400" eaLnBrk="1" hangingPunct="1">
              <a:spcBef>
                <a:spcPct val="0"/>
              </a:spcBef>
              <a:spcAft>
                <a:spcPts val="1800"/>
              </a:spcAft>
              <a:buClr>
                <a:schemeClr val="accent1"/>
              </a:buClr>
              <a:buSzPct val="85000"/>
              <a:buFontTx/>
              <a:buNone/>
            </a:pPr>
            <a:endParaRPr lang="en-US" sz="1200" i="1">
              <a:solidFill>
                <a:schemeClr val="tx1"/>
              </a:solidFill>
            </a:endParaRPr>
          </a:p>
          <a:p>
            <a:pPr lvl="1" defTabSz="914400" eaLnBrk="1" hangingPunct="1">
              <a:spcBef>
                <a:spcPct val="0"/>
              </a:spcBef>
              <a:spcAft>
                <a:spcPts val="1800"/>
              </a:spcAft>
              <a:buClr>
                <a:schemeClr val="accent1"/>
              </a:buClr>
              <a:buSzPct val="85000"/>
              <a:buFontTx/>
              <a:buNone/>
            </a:pPr>
            <a:endParaRPr lang="en-US" sz="1200" i="1">
              <a:solidFill>
                <a:schemeClr val="tx1"/>
              </a:solidFill>
            </a:endParaRPr>
          </a:p>
          <a:p>
            <a:pPr lvl="1" defTabSz="914400" eaLnBrk="1" hangingPunct="1">
              <a:spcBef>
                <a:spcPct val="0"/>
              </a:spcBef>
              <a:spcAft>
                <a:spcPts val="1800"/>
              </a:spcAft>
              <a:buClr>
                <a:schemeClr val="accent1"/>
              </a:buClr>
              <a:buSzPct val="85000"/>
              <a:buFontTx/>
              <a:buNone/>
            </a:pPr>
            <a:r>
              <a:rPr lang="en-US" sz="1500" i="1">
                <a:solidFill>
                  <a:schemeClr val="tx1"/>
                </a:solidFill>
              </a:rPr>
              <a:t>	</a:t>
            </a:r>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600"/>
              </a:spcAft>
              <a:buFont typeface="Georgia" panose="02040502050405020303" pitchFamily="18" charset="0"/>
              <a:buAutoNum type="arabicPeriod" startAt="2"/>
            </a:pPr>
            <a:endParaRPr lang="en-US" sz="600"/>
          </a:p>
          <a:p>
            <a:pPr defTabSz="914400" eaLnBrk="1" hangingPunct="1">
              <a:spcBef>
                <a:spcPct val="0"/>
              </a:spcBef>
              <a:spcAft>
                <a:spcPts val="600"/>
              </a:spcAft>
              <a:buFont typeface="Arial" panose="020B0604020202020204" pitchFamily="34" charset="0"/>
              <a:buChar char="•"/>
            </a:pPr>
            <a:endParaRPr lang="en-US" sz="1500"/>
          </a:p>
          <a:p>
            <a:pPr defTabSz="914400" eaLnBrk="1" hangingPunct="1">
              <a:spcBef>
                <a:spcPct val="0"/>
              </a:spcBef>
              <a:spcAft>
                <a:spcPts val="600"/>
              </a:spcAft>
              <a:buFontTx/>
              <a:buNone/>
            </a:pPr>
            <a:r>
              <a:rPr lang="en-US" sz="1600"/>
              <a:t>	</a:t>
            </a:r>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pic>
        <p:nvPicPr>
          <p:cNvPr id="15565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2200" y="4335463"/>
            <a:ext cx="73787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defRPr/>
            </a:pPr>
            <a:r>
              <a:rPr lang="en-US" cap="small" dirty="0" smtClean="0"/>
              <a:t>Kinetics = Rates of Reaction</a:t>
            </a:r>
          </a:p>
        </p:txBody>
      </p:sp>
      <p:sp>
        <p:nvSpPr>
          <p:cNvPr id="157699" name="Content Placeholder 3"/>
          <p:cNvSpPr txBox="1">
            <a:spLocks/>
          </p:cNvSpPr>
          <p:nvPr/>
        </p:nvSpPr>
        <p:spPr bwMode="auto">
          <a:xfrm>
            <a:off x="273050" y="1527175"/>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
        <p:nvSpPr>
          <p:cNvPr id="157700" name="Content Placeholder 3"/>
          <p:cNvSpPr txBox="1">
            <a:spLocks/>
          </p:cNvSpPr>
          <p:nvPr/>
        </p:nvSpPr>
        <p:spPr bwMode="auto">
          <a:xfrm>
            <a:off x="331788" y="1563688"/>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2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
        <p:nvSpPr>
          <p:cNvPr id="157701" name="Content Placeholder 3"/>
          <p:cNvSpPr txBox="1">
            <a:spLocks/>
          </p:cNvSpPr>
          <p:nvPr/>
        </p:nvSpPr>
        <p:spPr bwMode="auto">
          <a:xfrm>
            <a:off x="152400" y="1563688"/>
            <a:ext cx="87423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endParaRPr lang="en-US" sz="1800" b="1"/>
          </a:p>
          <a:p>
            <a:pPr defTabSz="914400" eaLnBrk="1" hangingPunct="1">
              <a:spcBef>
                <a:spcPct val="0"/>
              </a:spcBef>
              <a:spcAft>
                <a:spcPts val="600"/>
              </a:spcAft>
              <a:buFont typeface="Georgia" panose="02040502050405020303" pitchFamily="18" charset="0"/>
              <a:buAutoNum type="arabicPeriod" startAt="2"/>
            </a:pPr>
            <a:endParaRPr lang="en-US" sz="600"/>
          </a:p>
          <a:p>
            <a:pPr defTabSz="914400" eaLnBrk="1" hangingPunct="1">
              <a:spcBef>
                <a:spcPct val="0"/>
              </a:spcBef>
              <a:spcAft>
                <a:spcPts val="600"/>
              </a:spcAft>
              <a:buFont typeface="Arial" panose="020B0604020202020204" pitchFamily="34" charset="0"/>
              <a:buChar char="•"/>
            </a:pPr>
            <a:endParaRPr lang="en-US" sz="1500"/>
          </a:p>
          <a:p>
            <a:pPr defTabSz="914400" eaLnBrk="1" hangingPunct="1">
              <a:spcBef>
                <a:spcPct val="0"/>
              </a:spcBef>
              <a:spcAft>
                <a:spcPts val="600"/>
              </a:spcAft>
              <a:buFontTx/>
              <a:buNone/>
            </a:pPr>
            <a:r>
              <a:rPr lang="en-US" sz="1600"/>
              <a:t>	</a:t>
            </a:r>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
        <p:nvSpPr>
          <p:cNvPr id="157702" name="Content Placeholder 3"/>
          <p:cNvSpPr txBox="1">
            <a:spLocks/>
          </p:cNvSpPr>
          <p:nvPr/>
        </p:nvSpPr>
        <p:spPr bwMode="auto">
          <a:xfrm>
            <a:off x="231775" y="1527175"/>
            <a:ext cx="86820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1087438" indent="-360363">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endParaRPr lang="en-US" sz="1200" i="1"/>
          </a:p>
          <a:p>
            <a:pPr lvl="1" defTabSz="914400" eaLnBrk="1" hangingPunct="1">
              <a:spcBef>
                <a:spcPct val="0"/>
              </a:spcBef>
              <a:spcAft>
                <a:spcPts val="1800"/>
              </a:spcAft>
              <a:buClr>
                <a:schemeClr val="accent1"/>
              </a:buClr>
              <a:buSzPct val="85000"/>
              <a:buFontTx/>
              <a:buNone/>
            </a:pPr>
            <a:endParaRPr lang="en-US" sz="1200" i="1">
              <a:solidFill>
                <a:schemeClr val="tx1"/>
              </a:solidFill>
            </a:endParaRPr>
          </a:p>
          <a:p>
            <a:pPr lvl="1" defTabSz="914400" eaLnBrk="1" hangingPunct="1">
              <a:spcBef>
                <a:spcPct val="0"/>
              </a:spcBef>
              <a:spcAft>
                <a:spcPts val="1800"/>
              </a:spcAft>
              <a:buClr>
                <a:schemeClr val="accent1"/>
              </a:buClr>
              <a:buSzPct val="85000"/>
              <a:buFontTx/>
              <a:buNone/>
            </a:pPr>
            <a:endParaRPr lang="en-US" sz="1200" i="1">
              <a:solidFill>
                <a:schemeClr val="tx1"/>
              </a:solidFill>
            </a:endParaRPr>
          </a:p>
          <a:p>
            <a:pPr lvl="1" defTabSz="914400" eaLnBrk="1" hangingPunct="1">
              <a:spcBef>
                <a:spcPct val="0"/>
              </a:spcBef>
              <a:spcAft>
                <a:spcPts val="1800"/>
              </a:spcAft>
              <a:buClr>
                <a:schemeClr val="accent1"/>
              </a:buClr>
              <a:buSzPct val="85000"/>
              <a:buFontTx/>
              <a:buNone/>
            </a:pPr>
            <a:endParaRPr lang="en-US" sz="1200" i="1">
              <a:solidFill>
                <a:schemeClr val="tx1"/>
              </a:solidFill>
            </a:endParaRPr>
          </a:p>
          <a:p>
            <a:pPr lvl="1" defTabSz="914400" eaLnBrk="1" hangingPunct="1">
              <a:spcBef>
                <a:spcPct val="0"/>
              </a:spcBef>
              <a:spcAft>
                <a:spcPts val="1800"/>
              </a:spcAft>
              <a:buClr>
                <a:schemeClr val="accent1"/>
              </a:buClr>
              <a:buSzPct val="85000"/>
              <a:buFontTx/>
              <a:buNone/>
            </a:pPr>
            <a:endParaRPr lang="en-US" sz="1200" i="1">
              <a:solidFill>
                <a:schemeClr val="tx1"/>
              </a:solidFill>
            </a:endParaRPr>
          </a:p>
          <a:p>
            <a:pPr lvl="1" defTabSz="914400" eaLnBrk="1" hangingPunct="1">
              <a:spcBef>
                <a:spcPct val="0"/>
              </a:spcBef>
              <a:spcAft>
                <a:spcPts val="1800"/>
              </a:spcAft>
              <a:buClr>
                <a:schemeClr val="accent1"/>
              </a:buClr>
              <a:buSzPct val="85000"/>
              <a:buFontTx/>
              <a:buNone/>
            </a:pPr>
            <a:r>
              <a:rPr lang="en-US" sz="1500" i="1">
                <a:solidFill>
                  <a:schemeClr val="tx1"/>
                </a:solidFill>
              </a:rPr>
              <a:t>	</a:t>
            </a:r>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600"/>
              </a:spcAft>
              <a:buFont typeface="Georgia" panose="02040502050405020303" pitchFamily="18" charset="0"/>
              <a:buAutoNum type="arabicPeriod" startAt="2"/>
            </a:pPr>
            <a:endParaRPr lang="en-US" sz="600"/>
          </a:p>
          <a:p>
            <a:pPr defTabSz="914400" eaLnBrk="1" hangingPunct="1">
              <a:spcBef>
                <a:spcPct val="0"/>
              </a:spcBef>
              <a:spcAft>
                <a:spcPts val="600"/>
              </a:spcAft>
              <a:buFont typeface="Arial" panose="020B0604020202020204" pitchFamily="34" charset="0"/>
              <a:buChar char="•"/>
            </a:pPr>
            <a:endParaRPr lang="en-US" sz="1500"/>
          </a:p>
          <a:p>
            <a:pPr defTabSz="914400" eaLnBrk="1" hangingPunct="1">
              <a:spcBef>
                <a:spcPct val="0"/>
              </a:spcBef>
              <a:spcAft>
                <a:spcPts val="600"/>
              </a:spcAft>
              <a:buFontTx/>
              <a:buNone/>
            </a:pPr>
            <a:r>
              <a:rPr lang="en-US" sz="1600"/>
              <a:t>	</a:t>
            </a:r>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
        <p:nvSpPr>
          <p:cNvPr id="157703" name="Content Placeholder 3"/>
          <p:cNvSpPr txBox="1">
            <a:spLocks/>
          </p:cNvSpPr>
          <p:nvPr/>
        </p:nvSpPr>
        <p:spPr bwMode="auto">
          <a:xfrm>
            <a:off x="52388" y="1425575"/>
            <a:ext cx="883443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1087438" indent="-360363">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r>
              <a:rPr lang="en-US" sz="1800" b="1" u="sng"/>
              <a:t>Collision-Reaction Theory</a:t>
            </a:r>
          </a:p>
          <a:p>
            <a:pPr lvl="1" defTabSz="914400" eaLnBrk="1" hangingPunct="1">
              <a:spcBef>
                <a:spcPct val="0"/>
              </a:spcBef>
              <a:spcAft>
                <a:spcPts val="1800"/>
              </a:spcAft>
              <a:buClr>
                <a:schemeClr val="accent1"/>
              </a:buClr>
              <a:buSzPct val="85000"/>
              <a:buFont typeface="Arial" panose="020B0604020202020204" pitchFamily="34" charset="0"/>
              <a:buChar char="•"/>
            </a:pPr>
            <a:r>
              <a:rPr lang="en-US" sz="1600">
                <a:solidFill>
                  <a:schemeClr val="tx1"/>
                </a:solidFill>
              </a:rPr>
              <a:t>Ineffective collisions involve entities that rebound and do not rearrange and form new substances.</a:t>
            </a:r>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lvl="1" defTabSz="914400" eaLnBrk="1" hangingPunct="1">
              <a:spcBef>
                <a:spcPct val="0"/>
              </a:spcBef>
              <a:spcAft>
                <a:spcPts val="1800"/>
              </a:spcAft>
              <a:buClr>
                <a:schemeClr val="accent1"/>
              </a:buClr>
              <a:buSzPct val="85000"/>
              <a:buFontTx/>
              <a:buNone/>
            </a:pPr>
            <a:endParaRPr lang="en-US" sz="1200" i="1">
              <a:solidFill>
                <a:schemeClr val="tx1"/>
              </a:solidFill>
            </a:endParaRPr>
          </a:p>
          <a:p>
            <a:pPr lvl="1" defTabSz="914400" eaLnBrk="1" hangingPunct="1">
              <a:spcBef>
                <a:spcPct val="0"/>
              </a:spcBef>
              <a:spcAft>
                <a:spcPts val="1800"/>
              </a:spcAft>
              <a:buClr>
                <a:schemeClr val="accent1"/>
              </a:buClr>
              <a:buSzPct val="85000"/>
              <a:buFontTx/>
              <a:buNone/>
            </a:pPr>
            <a:endParaRPr lang="en-US" sz="1200" i="1">
              <a:solidFill>
                <a:schemeClr val="tx1"/>
              </a:solidFill>
            </a:endParaRPr>
          </a:p>
          <a:p>
            <a:pPr lvl="1" defTabSz="914400" eaLnBrk="1" hangingPunct="1">
              <a:spcBef>
                <a:spcPct val="0"/>
              </a:spcBef>
              <a:spcAft>
                <a:spcPts val="1800"/>
              </a:spcAft>
              <a:buClr>
                <a:schemeClr val="accent1"/>
              </a:buClr>
              <a:buSzPct val="85000"/>
              <a:buFontTx/>
              <a:buNone/>
            </a:pPr>
            <a:endParaRPr lang="en-US" sz="1200" i="1">
              <a:solidFill>
                <a:schemeClr val="tx1"/>
              </a:solidFill>
            </a:endParaRPr>
          </a:p>
          <a:p>
            <a:pPr lvl="1" defTabSz="914400" eaLnBrk="1" hangingPunct="1">
              <a:spcBef>
                <a:spcPct val="0"/>
              </a:spcBef>
              <a:spcAft>
                <a:spcPts val="1800"/>
              </a:spcAft>
              <a:buClr>
                <a:schemeClr val="accent1"/>
              </a:buClr>
              <a:buSzPct val="85000"/>
              <a:buFontTx/>
              <a:buNone/>
            </a:pPr>
            <a:endParaRPr lang="en-US" sz="1200" i="1">
              <a:solidFill>
                <a:schemeClr val="tx1"/>
              </a:solidFill>
            </a:endParaRPr>
          </a:p>
          <a:p>
            <a:pPr lvl="1" defTabSz="914400" eaLnBrk="1" hangingPunct="1">
              <a:spcBef>
                <a:spcPct val="0"/>
              </a:spcBef>
              <a:spcAft>
                <a:spcPts val="1800"/>
              </a:spcAft>
              <a:buClr>
                <a:schemeClr val="accent1"/>
              </a:buClr>
              <a:buSzPct val="85000"/>
              <a:buFontTx/>
              <a:buNone/>
            </a:pPr>
            <a:endParaRPr lang="en-US" sz="1200" i="1">
              <a:solidFill>
                <a:schemeClr val="tx1"/>
              </a:solidFill>
            </a:endParaRPr>
          </a:p>
          <a:p>
            <a:pPr lvl="1" defTabSz="914400" eaLnBrk="1" hangingPunct="1">
              <a:spcBef>
                <a:spcPct val="0"/>
              </a:spcBef>
              <a:spcAft>
                <a:spcPts val="1800"/>
              </a:spcAft>
              <a:buClr>
                <a:schemeClr val="accent1"/>
              </a:buClr>
              <a:buSzPct val="85000"/>
              <a:buFontTx/>
              <a:buNone/>
            </a:pPr>
            <a:r>
              <a:rPr lang="en-US" sz="1500" i="1">
                <a:solidFill>
                  <a:schemeClr val="tx1"/>
                </a:solidFill>
              </a:rPr>
              <a:t>	</a:t>
            </a:r>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600"/>
              </a:spcAft>
              <a:buFont typeface="Georgia" panose="02040502050405020303" pitchFamily="18" charset="0"/>
              <a:buAutoNum type="arabicPeriod" startAt="2"/>
            </a:pPr>
            <a:endParaRPr lang="en-US" sz="600"/>
          </a:p>
          <a:p>
            <a:pPr defTabSz="914400" eaLnBrk="1" hangingPunct="1">
              <a:spcBef>
                <a:spcPct val="0"/>
              </a:spcBef>
              <a:spcAft>
                <a:spcPts val="600"/>
              </a:spcAft>
              <a:buFont typeface="Arial" panose="020B0604020202020204" pitchFamily="34" charset="0"/>
              <a:buChar char="•"/>
            </a:pPr>
            <a:endParaRPr lang="en-US" sz="1500"/>
          </a:p>
          <a:p>
            <a:pPr defTabSz="914400" eaLnBrk="1" hangingPunct="1">
              <a:spcBef>
                <a:spcPct val="0"/>
              </a:spcBef>
              <a:spcAft>
                <a:spcPts val="600"/>
              </a:spcAft>
              <a:buFontTx/>
              <a:buNone/>
            </a:pPr>
            <a:r>
              <a:rPr lang="en-US" sz="1600"/>
              <a:t>	</a:t>
            </a:r>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pic>
        <p:nvPicPr>
          <p:cNvPr id="15770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801938"/>
            <a:ext cx="73152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defRPr/>
            </a:pPr>
            <a:r>
              <a:rPr lang="en-US" cap="small" dirty="0" smtClean="0"/>
              <a:t>Kinetics = Rates of Reaction</a:t>
            </a:r>
          </a:p>
        </p:txBody>
      </p:sp>
      <p:sp>
        <p:nvSpPr>
          <p:cNvPr id="159747" name="Content Placeholder 3"/>
          <p:cNvSpPr txBox="1">
            <a:spLocks/>
          </p:cNvSpPr>
          <p:nvPr/>
        </p:nvSpPr>
        <p:spPr bwMode="auto">
          <a:xfrm>
            <a:off x="273050" y="1527175"/>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
        <p:nvSpPr>
          <p:cNvPr id="159748" name="Content Placeholder 3"/>
          <p:cNvSpPr txBox="1">
            <a:spLocks/>
          </p:cNvSpPr>
          <p:nvPr/>
        </p:nvSpPr>
        <p:spPr bwMode="auto">
          <a:xfrm>
            <a:off x="331788" y="1563688"/>
            <a:ext cx="856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2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
        <p:nvSpPr>
          <p:cNvPr id="159749" name="Content Placeholder 3"/>
          <p:cNvSpPr txBox="1">
            <a:spLocks/>
          </p:cNvSpPr>
          <p:nvPr/>
        </p:nvSpPr>
        <p:spPr bwMode="auto">
          <a:xfrm>
            <a:off x="152400" y="1768475"/>
            <a:ext cx="87423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endParaRPr lang="en-US" sz="1800" b="1"/>
          </a:p>
          <a:p>
            <a:pPr defTabSz="914400" eaLnBrk="1" hangingPunct="1">
              <a:spcBef>
                <a:spcPct val="0"/>
              </a:spcBef>
              <a:spcAft>
                <a:spcPts val="600"/>
              </a:spcAft>
              <a:buFont typeface="Georgia" panose="02040502050405020303" pitchFamily="18" charset="0"/>
              <a:buAutoNum type="arabicPeriod" startAt="2"/>
            </a:pPr>
            <a:endParaRPr lang="en-US" sz="600"/>
          </a:p>
          <a:p>
            <a:pPr defTabSz="914400" eaLnBrk="1" hangingPunct="1">
              <a:spcBef>
                <a:spcPct val="0"/>
              </a:spcBef>
              <a:spcAft>
                <a:spcPts val="600"/>
              </a:spcAft>
              <a:buFont typeface="Arial" panose="020B0604020202020204" pitchFamily="34" charset="0"/>
              <a:buChar char="•"/>
            </a:pPr>
            <a:endParaRPr lang="en-US" sz="1500"/>
          </a:p>
          <a:p>
            <a:pPr defTabSz="914400" eaLnBrk="1" hangingPunct="1">
              <a:spcBef>
                <a:spcPct val="0"/>
              </a:spcBef>
              <a:spcAft>
                <a:spcPts val="600"/>
              </a:spcAft>
              <a:buFontTx/>
              <a:buNone/>
            </a:pPr>
            <a:r>
              <a:rPr lang="en-US" sz="1600"/>
              <a:t>	</a:t>
            </a:r>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
        <p:nvSpPr>
          <p:cNvPr id="159750" name="Content Placeholder 3"/>
          <p:cNvSpPr txBox="1">
            <a:spLocks/>
          </p:cNvSpPr>
          <p:nvPr/>
        </p:nvSpPr>
        <p:spPr bwMode="auto">
          <a:xfrm>
            <a:off x="231775" y="1527175"/>
            <a:ext cx="86820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1087438" indent="-360363">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buFont typeface="Arial" panose="020B0604020202020204" pitchFamily="34" charset="0"/>
              <a:buChar char="•"/>
            </a:pPr>
            <a:endParaRPr lang="en-US" sz="1200" i="1"/>
          </a:p>
          <a:p>
            <a:pPr lvl="1" defTabSz="914400" eaLnBrk="1" hangingPunct="1">
              <a:spcBef>
                <a:spcPct val="0"/>
              </a:spcBef>
              <a:spcAft>
                <a:spcPts val="1800"/>
              </a:spcAft>
              <a:buClr>
                <a:schemeClr val="accent1"/>
              </a:buClr>
              <a:buSzPct val="85000"/>
              <a:buFontTx/>
              <a:buNone/>
            </a:pPr>
            <a:endParaRPr lang="en-US" sz="1200" i="1">
              <a:solidFill>
                <a:schemeClr val="tx1"/>
              </a:solidFill>
            </a:endParaRPr>
          </a:p>
          <a:p>
            <a:pPr lvl="1" defTabSz="914400" eaLnBrk="1" hangingPunct="1">
              <a:spcBef>
                <a:spcPct val="0"/>
              </a:spcBef>
              <a:spcAft>
                <a:spcPts val="1800"/>
              </a:spcAft>
              <a:buClr>
                <a:schemeClr val="accent1"/>
              </a:buClr>
              <a:buSzPct val="85000"/>
              <a:buFontTx/>
              <a:buNone/>
            </a:pPr>
            <a:endParaRPr lang="en-US" sz="1200" i="1">
              <a:solidFill>
                <a:schemeClr val="tx1"/>
              </a:solidFill>
            </a:endParaRPr>
          </a:p>
          <a:p>
            <a:pPr lvl="1" defTabSz="914400" eaLnBrk="1" hangingPunct="1">
              <a:spcBef>
                <a:spcPct val="0"/>
              </a:spcBef>
              <a:spcAft>
                <a:spcPts val="1800"/>
              </a:spcAft>
              <a:buClr>
                <a:schemeClr val="accent1"/>
              </a:buClr>
              <a:buSzPct val="85000"/>
              <a:buFontTx/>
              <a:buNone/>
            </a:pPr>
            <a:endParaRPr lang="en-US" sz="1200" i="1">
              <a:solidFill>
                <a:schemeClr val="tx1"/>
              </a:solidFill>
            </a:endParaRPr>
          </a:p>
          <a:p>
            <a:pPr lvl="1" defTabSz="914400" eaLnBrk="1" hangingPunct="1">
              <a:spcBef>
                <a:spcPct val="0"/>
              </a:spcBef>
              <a:spcAft>
                <a:spcPts val="1800"/>
              </a:spcAft>
              <a:buClr>
                <a:schemeClr val="accent1"/>
              </a:buClr>
              <a:buSzPct val="85000"/>
              <a:buFontTx/>
              <a:buNone/>
            </a:pPr>
            <a:endParaRPr lang="en-US" sz="1200" i="1">
              <a:solidFill>
                <a:schemeClr val="tx1"/>
              </a:solidFill>
            </a:endParaRPr>
          </a:p>
          <a:p>
            <a:pPr lvl="1" defTabSz="914400" eaLnBrk="1" hangingPunct="1">
              <a:spcBef>
                <a:spcPct val="0"/>
              </a:spcBef>
              <a:spcAft>
                <a:spcPts val="1800"/>
              </a:spcAft>
              <a:buClr>
                <a:schemeClr val="accent1"/>
              </a:buClr>
              <a:buSzPct val="85000"/>
              <a:buFontTx/>
              <a:buNone/>
            </a:pPr>
            <a:r>
              <a:rPr lang="en-US" sz="1500" i="1">
                <a:solidFill>
                  <a:schemeClr val="tx1"/>
                </a:solidFill>
              </a:rPr>
              <a:t>	</a:t>
            </a:r>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1800"/>
              </a:spcAft>
              <a:buFont typeface="Arial" panose="020B0604020202020204" pitchFamily="34" charset="0"/>
              <a:buChar char="•"/>
            </a:pPr>
            <a:endParaRPr lang="en-US" sz="1600"/>
          </a:p>
          <a:p>
            <a:pPr defTabSz="914400" eaLnBrk="1" hangingPunct="1">
              <a:spcBef>
                <a:spcPct val="0"/>
              </a:spcBef>
              <a:spcAft>
                <a:spcPts val="600"/>
              </a:spcAft>
              <a:buFont typeface="Georgia" panose="02040502050405020303" pitchFamily="18" charset="0"/>
              <a:buAutoNum type="arabicPeriod" startAt="2"/>
            </a:pPr>
            <a:endParaRPr lang="en-US" sz="600"/>
          </a:p>
          <a:p>
            <a:pPr defTabSz="914400" eaLnBrk="1" hangingPunct="1">
              <a:spcBef>
                <a:spcPct val="0"/>
              </a:spcBef>
              <a:spcAft>
                <a:spcPts val="600"/>
              </a:spcAft>
              <a:buFont typeface="Arial" panose="020B0604020202020204" pitchFamily="34" charset="0"/>
              <a:buChar char="•"/>
            </a:pPr>
            <a:endParaRPr lang="en-US" sz="1500"/>
          </a:p>
          <a:p>
            <a:pPr defTabSz="914400" eaLnBrk="1" hangingPunct="1">
              <a:spcBef>
                <a:spcPct val="0"/>
              </a:spcBef>
              <a:spcAft>
                <a:spcPts val="600"/>
              </a:spcAft>
              <a:buFontTx/>
              <a:buNone/>
            </a:pPr>
            <a:r>
              <a:rPr lang="en-US" sz="1600"/>
              <a:t>	</a:t>
            </a:r>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defTabSz="914400" eaLnBrk="1" hangingPunct="1">
              <a:spcBef>
                <a:spcPct val="0"/>
              </a:spcBef>
              <a:spcAft>
                <a:spcPts val="1800"/>
              </a:spcAft>
              <a:buFont typeface="Arial" panose="020B0604020202020204" pitchFamily="34" charset="0"/>
              <a:buChar char="•"/>
            </a:pPr>
            <a:endParaRPr lang="en-US" sz="1800"/>
          </a:p>
          <a:p>
            <a:pPr lvl="1" defTabSz="914400" eaLnBrk="1" hangingPunct="1">
              <a:spcBef>
                <a:spcPct val="0"/>
              </a:spcBef>
              <a:spcAft>
                <a:spcPts val="1800"/>
              </a:spcAft>
              <a:buClr>
                <a:schemeClr val="accent1"/>
              </a:buClr>
              <a:buSzPct val="85000"/>
              <a:buFontTx/>
              <a:buNone/>
            </a:pPr>
            <a:endParaRPr lang="en-US" sz="1800">
              <a:solidFill>
                <a:schemeClr val="tx1"/>
              </a:solidFill>
            </a:endParaRPr>
          </a:p>
          <a:p>
            <a:pPr lvl="2" defTabSz="914400" eaLnBrk="1" hangingPunct="1">
              <a:spcBef>
                <a:spcPct val="0"/>
              </a:spcBef>
              <a:spcAft>
                <a:spcPts val="1800"/>
              </a:spcAft>
              <a:buClr>
                <a:schemeClr val="accent1"/>
              </a:buClr>
              <a:buSzPct val="85000"/>
              <a:buFont typeface="Wingdings 2" panose="05020102010507070707" pitchFamily="18" charset="2"/>
              <a:buChar char=""/>
            </a:pPr>
            <a:endParaRPr lang="en-US" sz="1800" i="1"/>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u="sng">
              <a:solidFill>
                <a:schemeClr val="tx1"/>
              </a:solidFill>
            </a:endParaRPr>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sp>
        <p:nvSpPr>
          <p:cNvPr id="159751" name="Rectangle 7"/>
          <p:cNvSpPr>
            <a:spLocks noChangeArrowheads="1"/>
          </p:cNvSpPr>
          <p:nvPr/>
        </p:nvSpPr>
        <p:spPr bwMode="auto">
          <a:xfrm>
            <a:off x="274638" y="1676400"/>
            <a:ext cx="8504237"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1087438" indent="-360363">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822325" indent="-22860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2400"/>
              </a:spcAft>
              <a:buFontTx/>
              <a:buNone/>
            </a:pPr>
            <a:r>
              <a:rPr lang="en-US" sz="2000" u="sng"/>
              <a:t>Factors affecting Reaction Rate:</a:t>
            </a:r>
          </a:p>
          <a:p>
            <a:pPr lvl="1" defTabSz="914400" eaLnBrk="1" hangingPunct="1">
              <a:spcBef>
                <a:spcPct val="0"/>
              </a:spcBef>
              <a:spcAft>
                <a:spcPts val="2400"/>
              </a:spcAft>
              <a:buClr>
                <a:schemeClr val="accent1"/>
              </a:buClr>
              <a:buSzPct val="85000"/>
              <a:buFont typeface="Arial" panose="020B0604020202020204" pitchFamily="34" charset="0"/>
              <a:buChar char="•"/>
            </a:pPr>
            <a:r>
              <a:rPr lang="en-US" sz="1800" b="1">
                <a:solidFill>
                  <a:schemeClr val="tx1"/>
                </a:solidFill>
              </a:rPr>
              <a:t>Concentration</a:t>
            </a:r>
            <a:r>
              <a:rPr lang="en-US" sz="1800">
                <a:solidFill>
                  <a:schemeClr val="tx1"/>
                </a:solidFill>
              </a:rPr>
              <a:t>: more reactant particles in a given volume increases the number of  collisions per second</a:t>
            </a:r>
          </a:p>
          <a:p>
            <a:pPr lvl="1" defTabSz="914400" eaLnBrk="1" hangingPunct="1">
              <a:spcBef>
                <a:spcPct val="0"/>
              </a:spcBef>
              <a:spcAft>
                <a:spcPts val="2400"/>
              </a:spcAft>
              <a:buClr>
                <a:schemeClr val="accent1"/>
              </a:buClr>
              <a:buSzPct val="85000"/>
              <a:buFont typeface="Arial" panose="020B0604020202020204" pitchFamily="34" charset="0"/>
              <a:buChar char="•"/>
            </a:pPr>
            <a:r>
              <a:rPr lang="en-US" sz="1800" b="1">
                <a:solidFill>
                  <a:schemeClr val="tx1"/>
                </a:solidFill>
              </a:rPr>
              <a:t>Surface Area</a:t>
            </a:r>
            <a:r>
              <a:rPr lang="en-US" sz="1800">
                <a:solidFill>
                  <a:schemeClr val="tx1"/>
                </a:solidFill>
              </a:rPr>
              <a:t>: more opportunity for collisions, the more collisions there will be</a:t>
            </a:r>
          </a:p>
          <a:p>
            <a:pPr lvl="1" defTabSz="914400" eaLnBrk="1" hangingPunct="1">
              <a:spcBef>
                <a:spcPct val="0"/>
              </a:spcBef>
              <a:spcAft>
                <a:spcPts val="2400"/>
              </a:spcAft>
              <a:buClr>
                <a:schemeClr val="accent1"/>
              </a:buClr>
              <a:buSzPct val="85000"/>
              <a:buFont typeface="Arial" panose="020B0604020202020204" pitchFamily="34" charset="0"/>
              <a:buChar char="•"/>
            </a:pPr>
            <a:r>
              <a:rPr lang="en-US" sz="1800" b="1">
                <a:solidFill>
                  <a:schemeClr val="tx1"/>
                </a:solidFill>
              </a:rPr>
              <a:t>Temperature</a:t>
            </a:r>
            <a:r>
              <a:rPr lang="en-US" sz="1800">
                <a:solidFill>
                  <a:schemeClr val="tx1"/>
                </a:solidFill>
              </a:rPr>
              <a:t>: the faster the particles are moving, the more energy they have to create an effective collision</a:t>
            </a:r>
            <a:endParaRPr lang="en-US" sz="1800" b="1">
              <a:solidFill>
                <a:schemeClr val="tx1"/>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3"/>
          <p:cNvSpPr>
            <a:spLocks noGrp="1"/>
          </p:cNvSpPr>
          <p:nvPr>
            <p:ph type="title"/>
          </p:nvPr>
        </p:nvSpPr>
        <p:spPr/>
        <p:txBody>
          <a:bodyPr/>
          <a:lstStyle/>
          <a:p>
            <a:r>
              <a:rPr lang="en-US" smtClean="0">
                <a:ea typeface="ＭＳ Ｐゴシック" panose="020B0600070205080204" pitchFamily="34" charset="-128"/>
              </a:rPr>
              <a:t>ACTIVATION ENERGY OF A REACTION</a:t>
            </a:r>
          </a:p>
        </p:txBody>
      </p:sp>
      <p:sp>
        <p:nvSpPr>
          <p:cNvPr id="161795" name="Rectangle 5"/>
          <p:cNvSpPr>
            <a:spLocks noChangeArrowheads="1"/>
          </p:cNvSpPr>
          <p:nvPr/>
        </p:nvSpPr>
        <p:spPr bwMode="auto">
          <a:xfrm>
            <a:off x="274638" y="1562100"/>
            <a:ext cx="5308600" cy="898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0238" indent="-3603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37931725" indent="-37474525">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822325" indent="-22860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2400"/>
              </a:spcAft>
              <a:buFontTx/>
              <a:buNone/>
            </a:pPr>
            <a:r>
              <a:rPr lang="en-US" sz="2000" b="1" u="sng"/>
              <a:t>Activation Energy</a:t>
            </a:r>
            <a:r>
              <a:rPr lang="en-US" sz="2000" b="1"/>
              <a:t> – (E</a:t>
            </a:r>
            <a:r>
              <a:rPr lang="en-US" sz="2000" b="1" baseline="-25000"/>
              <a:t>A</a:t>
            </a:r>
            <a:r>
              <a:rPr lang="en-US" sz="2000" b="1"/>
              <a:t>)</a:t>
            </a:r>
          </a:p>
          <a:p>
            <a:pPr defTabSz="914400" eaLnBrk="1" hangingPunct="1">
              <a:spcBef>
                <a:spcPct val="0"/>
              </a:spcBef>
              <a:spcAft>
                <a:spcPts val="2400"/>
              </a:spcAft>
              <a:buFont typeface="Arial" panose="020B0604020202020204" pitchFamily="34" charset="0"/>
              <a:buChar char="•"/>
            </a:pPr>
            <a:r>
              <a:rPr lang="en-US" sz="2000"/>
              <a:t>The minimum collision energy required for effective collision</a:t>
            </a:r>
          </a:p>
          <a:p>
            <a:pPr defTabSz="914400" eaLnBrk="1" hangingPunct="1">
              <a:spcBef>
                <a:spcPct val="0"/>
              </a:spcBef>
              <a:spcAft>
                <a:spcPts val="2400"/>
              </a:spcAft>
              <a:buFont typeface="Arial" panose="020B0604020202020204" pitchFamily="34" charset="0"/>
              <a:buChar char="•"/>
            </a:pPr>
            <a:r>
              <a:rPr lang="en-US" sz="2000"/>
              <a:t>Dependant on the kinetic energy of the particles (depend on T)</a:t>
            </a:r>
          </a:p>
          <a:p>
            <a:pPr defTabSz="914400" eaLnBrk="1" hangingPunct="1">
              <a:spcBef>
                <a:spcPct val="0"/>
              </a:spcBef>
              <a:spcAft>
                <a:spcPts val="2400"/>
              </a:spcAft>
              <a:buFont typeface="Arial" panose="020B0604020202020204" pitchFamily="34" charset="0"/>
              <a:buChar char="•"/>
            </a:pPr>
            <a:r>
              <a:rPr lang="en-US" sz="2000"/>
              <a:t>Analogy: If the ball does not have enough kinetic energy to make it over the hill – the trip will not happen.  Same idea, if molecules collide without enough energy to rearrange their bonds, the reaction will not occur. (</a:t>
            </a:r>
            <a:r>
              <a:rPr lang="en-US" sz="2000" i="1"/>
              <a:t>ineffective collision</a:t>
            </a:r>
            <a:r>
              <a:rPr lang="en-US" sz="2000"/>
              <a:t>)</a:t>
            </a:r>
          </a:p>
          <a:p>
            <a:pPr defTabSz="914400" eaLnBrk="1" hangingPunct="1">
              <a:spcBef>
                <a:spcPct val="0"/>
              </a:spcBef>
              <a:spcAft>
                <a:spcPts val="2400"/>
              </a:spcAft>
              <a:buFont typeface="Arial" panose="020B0604020202020204" pitchFamily="34" charset="0"/>
              <a:buChar char="•"/>
            </a:pPr>
            <a:endParaRPr lang="en-US" sz="2000"/>
          </a:p>
          <a:p>
            <a:pPr defTabSz="914400" eaLnBrk="1" hangingPunct="1">
              <a:spcBef>
                <a:spcPct val="0"/>
              </a:spcBef>
              <a:spcAft>
                <a:spcPts val="2400"/>
              </a:spcAft>
              <a:buFont typeface="Arial" panose="020B0604020202020204" pitchFamily="34" charset="0"/>
              <a:buChar char="•"/>
            </a:pPr>
            <a:endParaRPr lang="en-US" sz="2000"/>
          </a:p>
          <a:p>
            <a:pPr defTabSz="914400" eaLnBrk="1" hangingPunct="1">
              <a:spcBef>
                <a:spcPct val="0"/>
              </a:spcBef>
              <a:spcAft>
                <a:spcPts val="2400"/>
              </a:spcAft>
              <a:buFontTx/>
              <a:buNone/>
            </a:pPr>
            <a:endParaRPr lang="en-US" sz="2000" b="1" u="sng"/>
          </a:p>
          <a:p>
            <a:pPr defTabSz="914400" eaLnBrk="1" hangingPunct="1">
              <a:spcBef>
                <a:spcPct val="0"/>
              </a:spcBef>
              <a:spcAft>
                <a:spcPts val="2400"/>
              </a:spcAft>
              <a:buFontTx/>
              <a:buNone/>
            </a:pPr>
            <a:endParaRPr lang="en-US" sz="2000" b="1" u="sng"/>
          </a:p>
          <a:p>
            <a:pPr defTabSz="914400" eaLnBrk="1" hangingPunct="1">
              <a:spcBef>
                <a:spcPct val="0"/>
              </a:spcBef>
              <a:spcAft>
                <a:spcPts val="2400"/>
              </a:spcAft>
              <a:buFontTx/>
              <a:buNone/>
            </a:pPr>
            <a:endParaRPr lang="en-US" sz="2000" b="1" u="sng"/>
          </a:p>
          <a:p>
            <a:pPr defTabSz="914400" eaLnBrk="1" hangingPunct="1">
              <a:spcBef>
                <a:spcPct val="0"/>
              </a:spcBef>
              <a:spcAft>
                <a:spcPts val="2400"/>
              </a:spcAft>
              <a:buFontTx/>
              <a:buNone/>
            </a:pPr>
            <a:endParaRPr lang="en-US" sz="2000" b="1" u="sng"/>
          </a:p>
          <a:p>
            <a:pPr defTabSz="914400" eaLnBrk="1" hangingPunct="1">
              <a:spcBef>
                <a:spcPct val="0"/>
              </a:spcBef>
              <a:spcAft>
                <a:spcPts val="2400"/>
              </a:spcAft>
              <a:buFontTx/>
              <a:buNone/>
            </a:pPr>
            <a:endParaRPr lang="en-US" sz="1800" b="1"/>
          </a:p>
        </p:txBody>
      </p:sp>
      <p:pic>
        <p:nvPicPr>
          <p:cNvPr id="16179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8500" y="1341438"/>
            <a:ext cx="3057525"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3"/>
          <p:cNvSpPr>
            <a:spLocks noGrp="1"/>
          </p:cNvSpPr>
          <p:nvPr>
            <p:ph type="title"/>
          </p:nvPr>
        </p:nvSpPr>
        <p:spPr/>
        <p:txBody>
          <a:bodyPr/>
          <a:lstStyle/>
          <a:p>
            <a:r>
              <a:rPr lang="en-US" smtClean="0">
                <a:ea typeface="ＭＳ Ｐゴシック" panose="020B0600070205080204" pitchFamily="34" charset="-128"/>
              </a:rPr>
              <a:t>ACTIVATION ENERGY OF A REACTION</a:t>
            </a:r>
          </a:p>
        </p:txBody>
      </p:sp>
      <p:pic>
        <p:nvPicPr>
          <p:cNvPr id="16384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185" y="3858940"/>
            <a:ext cx="6156325"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2150" y="1524000"/>
            <a:ext cx="6130925"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049266" y="2314229"/>
            <a:ext cx="1786759" cy="1200329"/>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eaLnBrk="1" hangingPunct="1">
              <a:defRPr/>
            </a:pPr>
            <a:r>
              <a:rPr lang="en-US" sz="1200" dirty="0"/>
              <a:t>The activated complex occurs at the at the maximum potential energy point in the change along the energy pathway. </a:t>
            </a:r>
          </a:p>
        </p:txBody>
      </p:sp>
      <p:sp>
        <p:nvSpPr>
          <p:cNvPr id="8" name="TextBox 7"/>
          <p:cNvSpPr txBox="1"/>
          <p:nvPr/>
        </p:nvSpPr>
        <p:spPr>
          <a:xfrm>
            <a:off x="6543029" y="3848901"/>
            <a:ext cx="2004301" cy="1938992"/>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ctr" eaLnBrk="1" hangingPunct="1">
              <a:defRPr/>
            </a:pPr>
            <a:r>
              <a:rPr lang="en-US" sz="1200" dirty="0"/>
              <a:t>Is this an exothermic or endothermic change?</a:t>
            </a:r>
          </a:p>
          <a:p>
            <a:pPr algn="ctr" eaLnBrk="1" hangingPunct="1">
              <a:defRPr/>
            </a:pPr>
            <a:endParaRPr lang="en-US" sz="1200" dirty="0"/>
          </a:p>
          <a:p>
            <a:pPr algn="ctr" eaLnBrk="1" hangingPunct="1">
              <a:defRPr/>
            </a:pPr>
            <a:r>
              <a:rPr lang="en-US" sz="1200" dirty="0"/>
              <a:t>Exothermic.  This means the initial energy absorbed to break the nitrogen-oxygen bond is </a:t>
            </a:r>
            <a:r>
              <a:rPr lang="en-US" sz="1200" b="1" dirty="0">
                <a:solidFill>
                  <a:srgbClr val="000000"/>
                </a:solidFill>
              </a:rPr>
              <a:t>less </a:t>
            </a:r>
            <a:r>
              <a:rPr lang="en-US" sz="1200" dirty="0"/>
              <a:t>than the energy released when a new carbon-oxygen bond forms.</a:t>
            </a:r>
          </a:p>
        </p:txBody>
      </p:sp>
      <p:sp>
        <p:nvSpPr>
          <p:cNvPr id="9" name="TextBox 8"/>
          <p:cNvSpPr txBox="1"/>
          <p:nvPr/>
        </p:nvSpPr>
        <p:spPr>
          <a:xfrm>
            <a:off x="5109942" y="6041693"/>
            <a:ext cx="3878647" cy="646331"/>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sz="1200" dirty="0" smtClean="0">
                <a:solidFill>
                  <a:srgbClr val="FFFFFF"/>
                </a:solidFill>
                <a:latin typeface="Georgia" panose="02040502050405020303" pitchFamily="18" charset="0"/>
              </a:rPr>
              <a:t>In general, the greater the E</a:t>
            </a:r>
            <a:r>
              <a:rPr lang="en-US" sz="1200" baseline="-25000" dirty="0" smtClean="0">
                <a:solidFill>
                  <a:srgbClr val="FFFFFF"/>
                </a:solidFill>
                <a:latin typeface="Georgia" panose="02040502050405020303" pitchFamily="18" charset="0"/>
              </a:rPr>
              <a:t>A</a:t>
            </a:r>
            <a:r>
              <a:rPr lang="en-US" sz="1200" dirty="0" smtClean="0">
                <a:solidFill>
                  <a:srgbClr val="FFFFFF"/>
                </a:solidFill>
                <a:latin typeface="Georgia" panose="02040502050405020303" pitchFamily="18" charset="0"/>
              </a:rPr>
              <a:t>, the slower the reaction.  It takes longer for more particles to achieve kinetic energy necessary for effective collision.</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0" y="1514475"/>
            <a:ext cx="6432550"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7" name="Title 1"/>
          <p:cNvSpPr>
            <a:spLocks noGrp="1"/>
          </p:cNvSpPr>
          <p:nvPr>
            <p:ph type="title"/>
          </p:nvPr>
        </p:nvSpPr>
        <p:spPr/>
        <p:txBody>
          <a:bodyPr/>
          <a:lstStyle/>
          <a:p>
            <a:r>
              <a:rPr lang="en-US" smtClean="0">
                <a:ea typeface="ＭＳ Ｐゴシック" panose="020B0600070205080204" pitchFamily="34" charset="-128"/>
              </a:rPr>
              <a:t>ACTIVATION ENERGY OF A REACTION</a:t>
            </a:r>
          </a:p>
        </p:txBody>
      </p:sp>
      <p:pic>
        <p:nvPicPr>
          <p:cNvPr id="16998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6963" y="3810000"/>
            <a:ext cx="55943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691660" y="4063938"/>
            <a:ext cx="2231955" cy="1754327"/>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ctr" eaLnBrk="1" hangingPunct="1">
              <a:defRPr/>
            </a:pPr>
            <a:r>
              <a:rPr lang="en-US" sz="1200" dirty="0"/>
              <a:t>Is this an exothermic or endothermic change?</a:t>
            </a:r>
          </a:p>
          <a:p>
            <a:pPr algn="ctr" eaLnBrk="1" hangingPunct="1">
              <a:defRPr/>
            </a:pPr>
            <a:endParaRPr lang="en-US" sz="1200" dirty="0"/>
          </a:p>
          <a:p>
            <a:pPr algn="ctr" eaLnBrk="1" hangingPunct="1">
              <a:defRPr/>
            </a:pPr>
            <a:r>
              <a:rPr lang="en-US" sz="1200" dirty="0"/>
              <a:t>Endothermic.  A continuous input of energy, usually heat, would be needed to keep the reaction going, and the enthalpy change would be positive.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p:txBody>
          <a:bodyPr/>
          <a:lstStyle/>
          <a:p>
            <a:r>
              <a:rPr lang="en-US" smtClean="0">
                <a:solidFill>
                  <a:srgbClr val="164C6C"/>
                </a:solidFill>
                <a:ea typeface="ＭＳ Ｐゴシック" panose="020B0600070205080204" pitchFamily="34" charset="-128"/>
              </a:rPr>
              <a:t>Bond Energy and Enthalpy Changes</a:t>
            </a:r>
          </a:p>
        </p:txBody>
      </p:sp>
      <p:sp>
        <p:nvSpPr>
          <p:cNvPr id="172035" name="Content Placeholder 2"/>
          <p:cNvSpPr>
            <a:spLocks noGrp="1"/>
          </p:cNvSpPr>
          <p:nvPr>
            <p:ph sz="quarter" idx="1"/>
          </p:nvPr>
        </p:nvSpPr>
        <p:spPr>
          <a:xfrm>
            <a:off x="301625" y="1593850"/>
            <a:ext cx="8504238" cy="4818063"/>
          </a:xfrm>
        </p:spPr>
        <p:txBody>
          <a:bodyPr/>
          <a:lstStyle/>
          <a:p>
            <a:pPr>
              <a:spcAft>
                <a:spcPts val="600"/>
              </a:spcAft>
            </a:pPr>
            <a:r>
              <a:rPr lang="en-US" sz="1700" b="1" smtClean="0">
                <a:ea typeface="ＭＳ Ｐゴシック" panose="020B0600070205080204" pitchFamily="34" charset="-128"/>
              </a:rPr>
              <a:t>Bond energy </a:t>
            </a:r>
            <a:r>
              <a:rPr lang="en-US" sz="1700" smtClean="0">
                <a:ea typeface="ＭＳ Ｐゴシック" panose="020B0600070205080204" pitchFamily="34" charset="-128"/>
              </a:rPr>
              <a:t>is the energy required to break a chemical bond; it is also the energy released when a bond is formed.</a:t>
            </a:r>
          </a:p>
          <a:p>
            <a:pPr>
              <a:spcAft>
                <a:spcPts val="600"/>
              </a:spcAft>
              <a:buFont typeface="Wingdings 2" panose="05020102010507070707" pitchFamily="18" charset="2"/>
              <a:buNone/>
            </a:pPr>
            <a:r>
              <a:rPr lang="en-US" sz="1800" smtClean="0">
                <a:ea typeface="ＭＳ Ｐゴシック" panose="020B0600070205080204" pitchFamily="34" charset="-128"/>
              </a:rPr>
              <a:t>	</a:t>
            </a:r>
            <a:endParaRPr lang="en-US" sz="1800" i="1" smtClean="0">
              <a:ea typeface="ＭＳ Ｐゴシック" panose="020B0600070205080204" pitchFamily="34" charset="-128"/>
            </a:endParaRPr>
          </a:p>
          <a:p>
            <a:pPr>
              <a:spcAft>
                <a:spcPts val="600"/>
              </a:spcAft>
              <a:buFont typeface="Wingdings 2" panose="05020102010507070707" pitchFamily="18" charset="2"/>
              <a:buNone/>
            </a:pPr>
            <a:r>
              <a:rPr lang="en-US" sz="1800" i="1" smtClean="0">
                <a:ea typeface="ＭＳ Ｐゴシック" panose="020B0600070205080204" pitchFamily="34" charset="-128"/>
              </a:rPr>
              <a:t>	</a:t>
            </a:r>
            <a:r>
              <a:rPr lang="en-US" sz="1200" i="1" smtClean="0">
                <a:ea typeface="ＭＳ Ｐゴシック" panose="020B0600070205080204" pitchFamily="34" charset="-128"/>
              </a:rPr>
              <a:t>- bonded particles + energy </a:t>
            </a:r>
            <a:r>
              <a:rPr lang="en-US" sz="1200" i="1" smtClean="0">
                <a:ea typeface="ＭＳ Ｐゴシック" panose="020B0600070205080204" pitchFamily="34" charset="-128"/>
                <a:sym typeface="Wingdings" panose="05000000000000000000" pitchFamily="2" charset="2"/>
              </a:rPr>
              <a:t>  separated particles</a:t>
            </a:r>
          </a:p>
          <a:p>
            <a:pPr>
              <a:spcAft>
                <a:spcPts val="600"/>
              </a:spcAft>
              <a:buFont typeface="Wingdings 2" panose="05020102010507070707" pitchFamily="18" charset="2"/>
              <a:buNone/>
            </a:pPr>
            <a:r>
              <a:rPr lang="en-US" sz="1200" i="1" smtClean="0">
                <a:ea typeface="ＭＳ Ｐゴシック" panose="020B0600070205080204" pitchFamily="34" charset="-128"/>
                <a:sym typeface="Wingdings" panose="05000000000000000000" pitchFamily="2" charset="2"/>
              </a:rPr>
              <a:t>	</a:t>
            </a:r>
            <a:r>
              <a:rPr lang="en-US" sz="1200" b="1" i="1" smtClean="0">
                <a:ea typeface="ＭＳ Ｐゴシック" panose="020B0600070205080204" pitchFamily="34" charset="-128"/>
                <a:sym typeface="Wingdings" panose="05000000000000000000" pitchFamily="2" charset="2"/>
              </a:rPr>
              <a:t>-</a:t>
            </a:r>
            <a:r>
              <a:rPr lang="en-US" sz="1200" i="1" smtClean="0">
                <a:ea typeface="ＭＳ Ｐゴシック" panose="020B0600070205080204" pitchFamily="34" charset="-128"/>
                <a:sym typeface="Wingdings" panose="05000000000000000000" pitchFamily="2" charset="2"/>
              </a:rPr>
              <a:t> separated particles  bonded particles + energy</a:t>
            </a:r>
          </a:p>
          <a:p>
            <a:pPr>
              <a:spcAft>
                <a:spcPts val="600"/>
              </a:spcAft>
              <a:buFont typeface="Wingdings 2" panose="05020102010507070707" pitchFamily="18" charset="2"/>
              <a:buNone/>
            </a:pPr>
            <a:r>
              <a:rPr lang="en-US" sz="1800" smtClean="0">
                <a:ea typeface="ＭＳ Ｐゴシック" panose="020B0600070205080204" pitchFamily="34" charset="-128"/>
                <a:sym typeface="Wingdings" panose="05000000000000000000" pitchFamily="2" charset="2"/>
              </a:rPr>
              <a:t> </a:t>
            </a:r>
          </a:p>
          <a:p>
            <a:pPr>
              <a:spcAft>
                <a:spcPts val="600"/>
              </a:spcAft>
              <a:buFont typeface="Wingdings 2" panose="05020102010507070707" pitchFamily="18" charset="2"/>
              <a:buNone/>
            </a:pPr>
            <a:endParaRPr lang="en-US" sz="1800" smtClean="0">
              <a:ea typeface="ＭＳ Ｐゴシック" panose="020B0600070205080204" pitchFamily="34" charset="-128"/>
            </a:endParaRPr>
          </a:p>
          <a:p>
            <a:pPr>
              <a:spcAft>
                <a:spcPts val="600"/>
              </a:spcAft>
              <a:buFont typeface="Wingdings 2" panose="05020102010507070707" pitchFamily="18" charset="2"/>
              <a:buNone/>
            </a:pPr>
            <a:endParaRPr lang="en-US" sz="1800" smtClean="0">
              <a:ea typeface="ＭＳ Ｐゴシック" panose="020B0600070205080204" pitchFamily="34" charset="-128"/>
            </a:endParaRPr>
          </a:p>
          <a:p>
            <a:pPr>
              <a:spcAft>
                <a:spcPts val="600"/>
              </a:spcAft>
            </a:pPr>
            <a:r>
              <a:rPr lang="en-US" sz="1700" smtClean="0">
                <a:ea typeface="ＭＳ Ｐゴシック" panose="020B0600070205080204" pitchFamily="34" charset="-128"/>
              </a:rPr>
              <a:t>The </a:t>
            </a:r>
            <a:r>
              <a:rPr lang="en-US" sz="1700" b="1" smtClean="0">
                <a:ea typeface="ＭＳ Ｐゴシック" panose="020B0600070205080204" pitchFamily="34" charset="-128"/>
              </a:rPr>
              <a:t>change </a:t>
            </a:r>
            <a:r>
              <a:rPr lang="en-US" sz="1700" smtClean="0">
                <a:ea typeface="ＭＳ Ｐゴシック" panose="020B0600070205080204" pitchFamily="34" charset="-128"/>
              </a:rPr>
              <a:t>in enthalpy represents the net effect from breaking and making bonds.</a:t>
            </a:r>
          </a:p>
          <a:p>
            <a:pPr>
              <a:spcAft>
                <a:spcPts val="600"/>
              </a:spcAft>
            </a:pPr>
            <a:r>
              <a:rPr lang="en-US" sz="1700" b="1" smtClean="0">
                <a:ea typeface="ＭＳ Ｐゴシック" panose="020B0600070205080204" pitchFamily="34" charset="-128"/>
              </a:rPr>
              <a:t>Δ</a:t>
            </a:r>
            <a:r>
              <a:rPr lang="en-US" sz="1700" b="1" baseline="-25000" smtClean="0">
                <a:ea typeface="ＭＳ Ｐゴシック" panose="020B0600070205080204" pitchFamily="34" charset="-128"/>
              </a:rPr>
              <a:t>r</a:t>
            </a:r>
            <a:r>
              <a:rPr lang="en-US" sz="1700" b="1" smtClean="0">
                <a:ea typeface="ＭＳ Ｐゴシック" panose="020B0600070205080204" pitchFamily="34" charset="-128"/>
              </a:rPr>
              <a:t>H</a:t>
            </a:r>
            <a:r>
              <a:rPr lang="en-US" sz="1700" smtClean="0">
                <a:ea typeface="ＭＳ Ｐゴシック" panose="020B0600070205080204" pitchFamily="34" charset="-128"/>
              </a:rPr>
              <a:t> = energy released from bond making – energy required for bond breaking</a:t>
            </a:r>
          </a:p>
          <a:p>
            <a:pPr>
              <a:spcAft>
                <a:spcPts val="600"/>
              </a:spcAft>
            </a:pPr>
            <a:r>
              <a:rPr lang="en-US" sz="1700" b="1" smtClean="0">
                <a:ea typeface="ＭＳ Ｐゴシック" panose="020B0600070205080204" pitchFamily="34" charset="-128"/>
              </a:rPr>
              <a:t>Exothermic reaction</a:t>
            </a:r>
            <a:r>
              <a:rPr lang="en-US" sz="1700" smtClean="0">
                <a:ea typeface="ＭＳ Ｐゴシック" panose="020B0600070205080204" pitchFamily="34" charset="-128"/>
              </a:rPr>
              <a:t>: making &gt; breaking (Δ</a:t>
            </a:r>
            <a:r>
              <a:rPr lang="en-US" sz="1700" baseline="-25000" smtClean="0">
                <a:ea typeface="ＭＳ Ｐゴシック" panose="020B0600070205080204" pitchFamily="34" charset="-128"/>
              </a:rPr>
              <a:t>r</a:t>
            </a:r>
            <a:r>
              <a:rPr lang="en-US" sz="1700" smtClean="0">
                <a:ea typeface="ＭＳ Ｐゴシック" panose="020B0600070205080204" pitchFamily="34" charset="-128"/>
              </a:rPr>
              <a:t>H is negative)</a:t>
            </a:r>
          </a:p>
          <a:p>
            <a:pPr>
              <a:spcAft>
                <a:spcPts val="600"/>
              </a:spcAft>
            </a:pPr>
            <a:r>
              <a:rPr lang="en-US" sz="1700" b="1" smtClean="0">
                <a:ea typeface="ＭＳ Ｐゴシック" panose="020B0600070205080204" pitchFamily="34" charset="-128"/>
              </a:rPr>
              <a:t>Endothermic reaction</a:t>
            </a:r>
            <a:r>
              <a:rPr lang="en-US" sz="1700" smtClean="0">
                <a:ea typeface="ＭＳ Ｐゴシック" panose="020B0600070205080204" pitchFamily="34" charset="-128"/>
              </a:rPr>
              <a:t>: breaking &gt; making (Δ</a:t>
            </a:r>
            <a:r>
              <a:rPr lang="en-US" sz="1700" baseline="-25000" smtClean="0">
                <a:ea typeface="ＭＳ Ｐゴシック" panose="020B0600070205080204" pitchFamily="34" charset="-128"/>
              </a:rPr>
              <a:t>r</a:t>
            </a:r>
            <a:r>
              <a:rPr lang="en-US" sz="1700" smtClean="0">
                <a:ea typeface="ＭＳ Ｐゴシック" panose="020B0600070205080204" pitchFamily="34" charset="-128"/>
              </a:rPr>
              <a:t>H is positive)</a:t>
            </a:r>
          </a:p>
        </p:txBody>
      </p:sp>
      <p:pic>
        <p:nvPicPr>
          <p:cNvPr id="17203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98963" y="2041525"/>
            <a:ext cx="41783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p:txBody>
          <a:bodyPr/>
          <a:lstStyle/>
          <a:p>
            <a:r>
              <a:rPr lang="en-US" smtClean="0">
                <a:ea typeface="ＭＳ Ｐゴシック" panose="020B0600070205080204" pitchFamily="34" charset="-128"/>
              </a:rPr>
              <a:t>CATALYSTS AND REACTION RATE</a:t>
            </a:r>
          </a:p>
        </p:txBody>
      </p:sp>
      <p:sp>
        <p:nvSpPr>
          <p:cNvPr id="176131" name="Content Placeholder 2"/>
          <p:cNvSpPr txBox="1">
            <a:spLocks/>
          </p:cNvSpPr>
          <p:nvPr/>
        </p:nvSpPr>
        <p:spPr bwMode="auto">
          <a:xfrm>
            <a:off x="301625" y="1506538"/>
            <a:ext cx="8504238"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822325" indent="-22860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a:spcAft>
                <a:spcPts val="600"/>
              </a:spcAft>
            </a:pPr>
            <a:r>
              <a:rPr lang="en-US" sz="1700"/>
              <a:t>A </a:t>
            </a:r>
            <a:r>
              <a:rPr lang="en-US" sz="1700" b="1"/>
              <a:t>catalyst </a:t>
            </a:r>
            <a:r>
              <a:rPr lang="en-US" sz="1700"/>
              <a:t>is a substance that increases the rate of a chemical reaction without being consumed itself in the overall process.</a:t>
            </a:r>
          </a:p>
          <a:p>
            <a:pPr defTabSz="914400">
              <a:spcAft>
                <a:spcPts val="600"/>
              </a:spcAft>
            </a:pPr>
            <a:r>
              <a:rPr lang="en-US" sz="1700"/>
              <a:t>A catalyst </a:t>
            </a:r>
            <a:r>
              <a:rPr lang="en-US" sz="1700" b="1"/>
              <a:t>reduces </a:t>
            </a:r>
            <a:r>
              <a:rPr lang="en-US" sz="1700"/>
              <a:t>the quantity of energy required to </a:t>
            </a:r>
            <a:r>
              <a:rPr lang="en-US" sz="1700" b="1"/>
              <a:t>start </a:t>
            </a:r>
            <a:r>
              <a:rPr lang="en-US" sz="1700"/>
              <a:t>the reaction, and results in a catalyzed reaction producing a </a:t>
            </a:r>
            <a:r>
              <a:rPr lang="en-US" sz="1700" b="1"/>
              <a:t>greater yield</a:t>
            </a:r>
            <a:r>
              <a:rPr lang="en-US" sz="1700"/>
              <a:t> in the same period of time than an uncatalyzed reaction.</a:t>
            </a:r>
          </a:p>
          <a:p>
            <a:pPr lvl="1" defTabSz="914400">
              <a:spcAft>
                <a:spcPts val="600"/>
              </a:spcAft>
              <a:buClr>
                <a:schemeClr val="accent1"/>
              </a:buClr>
              <a:buSzPct val="85000"/>
              <a:buFont typeface="Wingdings 2" panose="05020102010507070707" pitchFamily="18" charset="2"/>
              <a:buChar char=""/>
            </a:pPr>
            <a:r>
              <a:rPr lang="en-US" sz="1700">
                <a:solidFill>
                  <a:schemeClr val="tx1"/>
                </a:solidFill>
              </a:rPr>
              <a:t>It </a:t>
            </a:r>
            <a:r>
              <a:rPr lang="en-US" sz="1700" b="1">
                <a:solidFill>
                  <a:schemeClr val="tx1"/>
                </a:solidFill>
              </a:rPr>
              <a:t>does not</a:t>
            </a:r>
            <a:r>
              <a:rPr lang="en-US" sz="1700">
                <a:solidFill>
                  <a:schemeClr val="tx1"/>
                </a:solidFill>
              </a:rPr>
              <a:t> alter the net enthalpy change for a chemical reaction</a:t>
            </a:r>
          </a:p>
          <a:p>
            <a:pPr defTabSz="914400">
              <a:spcAft>
                <a:spcPts val="600"/>
              </a:spcAft>
            </a:pPr>
            <a:endParaRPr lang="en-US" sz="1700"/>
          </a:p>
          <a:p>
            <a:pPr defTabSz="914400">
              <a:spcAft>
                <a:spcPts val="600"/>
              </a:spcAft>
              <a:buFont typeface="Wingdings 2" panose="05020102010507070707" pitchFamily="18" charset="2"/>
              <a:buNone/>
            </a:pPr>
            <a:endParaRPr lang="en-US" sz="1800" i="1"/>
          </a:p>
        </p:txBody>
      </p:sp>
      <p:pic>
        <p:nvPicPr>
          <p:cNvPr id="17613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5925" y="3430588"/>
            <a:ext cx="3762375"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447862" y="3915101"/>
            <a:ext cx="2951655" cy="1015663"/>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ctr" eaLnBrk="1" hangingPunct="1">
              <a:defRPr/>
            </a:pPr>
            <a:r>
              <a:rPr lang="en-US" sz="1500" dirty="0"/>
              <a:t>Catalysts lower the activation energy, so a larger portion of particles have the necessary energy to react = </a:t>
            </a:r>
            <a:r>
              <a:rPr lang="en-US" sz="1500" b="1" dirty="0"/>
              <a:t>greater yield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ea typeface="ＭＳ Ｐゴシック" panose="020B0600070205080204" pitchFamily="34" charset="-128"/>
              </a:rPr>
              <a:t>Thermal Energy Calculations</a:t>
            </a:r>
          </a:p>
        </p:txBody>
      </p:sp>
      <p:sp>
        <p:nvSpPr>
          <p:cNvPr id="29699" name="Content Placeholder 3"/>
          <p:cNvSpPr txBox="1">
            <a:spLocks/>
          </p:cNvSpPr>
          <p:nvPr/>
        </p:nvSpPr>
        <p:spPr bwMode="auto">
          <a:xfrm>
            <a:off x="273050" y="1562100"/>
            <a:ext cx="856297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1187450" indent="-27305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pPr>
            <a:r>
              <a:rPr lang="en-US" sz="2200" u="sng"/>
              <a:t>There are three factors that affect thermal energy (</a:t>
            </a:r>
            <a:r>
              <a:rPr lang="en-US" sz="2200" b="1" u="sng"/>
              <a:t>Q = mcΔt</a:t>
            </a:r>
            <a:r>
              <a:rPr lang="en-US" sz="2200" u="sng"/>
              <a:t>):</a:t>
            </a:r>
          </a:p>
          <a:p>
            <a:pPr lvl="1" defTabSz="914400" eaLnBrk="1" hangingPunct="1">
              <a:spcBef>
                <a:spcPct val="0"/>
              </a:spcBef>
              <a:spcAft>
                <a:spcPts val="2400"/>
              </a:spcAft>
              <a:buClr>
                <a:schemeClr val="accent1"/>
              </a:buClr>
              <a:buSzPct val="85000"/>
              <a:buFont typeface="Wingdings 2" panose="05020102010507070707" pitchFamily="18" charset="2"/>
              <a:buChar char=""/>
            </a:pPr>
            <a:r>
              <a:rPr lang="en-US">
                <a:solidFill>
                  <a:schemeClr val="tx1"/>
                </a:solidFill>
              </a:rPr>
              <a:t>Mass (m)</a:t>
            </a:r>
          </a:p>
          <a:p>
            <a:pPr lvl="1" defTabSz="914400" eaLnBrk="1" hangingPunct="1">
              <a:spcBef>
                <a:spcPct val="0"/>
              </a:spcBef>
              <a:spcAft>
                <a:spcPts val="2400"/>
              </a:spcAft>
              <a:buClr>
                <a:schemeClr val="accent1"/>
              </a:buClr>
              <a:buSzPct val="85000"/>
              <a:buFont typeface="Wingdings 2" panose="05020102010507070707" pitchFamily="18" charset="2"/>
              <a:buChar char=""/>
            </a:pPr>
            <a:r>
              <a:rPr lang="en-US">
                <a:solidFill>
                  <a:schemeClr val="tx1"/>
                </a:solidFill>
              </a:rPr>
              <a:t>Type of substance (c)</a:t>
            </a:r>
          </a:p>
          <a:p>
            <a:pPr lvl="2" defTabSz="914400" eaLnBrk="1" hangingPunct="1">
              <a:spcBef>
                <a:spcPct val="0"/>
              </a:spcBef>
              <a:spcAft>
                <a:spcPts val="2400"/>
              </a:spcAft>
              <a:buClr>
                <a:schemeClr val="accent1"/>
              </a:buClr>
              <a:buSzPct val="85000"/>
              <a:buFont typeface="Wingdings 2" panose="05020102010507070707" pitchFamily="18" charset="2"/>
              <a:buChar char=""/>
            </a:pPr>
            <a:r>
              <a:rPr lang="en-US" i="1"/>
              <a:t>c </a:t>
            </a:r>
            <a:r>
              <a:rPr lang="en-US" sz="1800"/>
              <a:t>is the </a:t>
            </a:r>
            <a:r>
              <a:rPr lang="en-US" sz="1800" b="1"/>
              <a:t>specific heat capacity</a:t>
            </a:r>
            <a:r>
              <a:rPr lang="en-US" sz="1800"/>
              <a:t>, the quantity of energy required to raise the temperature of one gram of a substance by one degree Celsius</a:t>
            </a:r>
          </a:p>
          <a:p>
            <a:pPr lvl="1" defTabSz="914400" eaLnBrk="1" hangingPunct="1">
              <a:spcBef>
                <a:spcPct val="0"/>
              </a:spcBef>
              <a:spcAft>
                <a:spcPts val="2400"/>
              </a:spcAft>
              <a:buClr>
                <a:schemeClr val="accent1"/>
              </a:buClr>
              <a:buSzPct val="85000"/>
              <a:buFont typeface="Wingdings 2" panose="05020102010507070707" pitchFamily="18" charset="2"/>
              <a:buChar char=""/>
            </a:pPr>
            <a:r>
              <a:rPr lang="en-US">
                <a:solidFill>
                  <a:schemeClr val="tx1"/>
                </a:solidFill>
              </a:rPr>
              <a:t>Temperature change (Δt)</a:t>
            </a:r>
          </a:p>
          <a:p>
            <a:pPr lvl="1" defTabSz="914400" eaLnBrk="1" hangingPunct="1">
              <a:spcBef>
                <a:spcPct val="0"/>
              </a:spcBef>
              <a:spcAft>
                <a:spcPts val="2400"/>
              </a:spcAft>
              <a:buClr>
                <a:schemeClr val="accent1"/>
              </a:buClr>
              <a:buSzPct val="85000"/>
              <a:buFont typeface="Wingdings 2" panose="05020102010507070707" pitchFamily="18" charset="2"/>
              <a:buChar char=""/>
            </a:pPr>
            <a:endParaRPr lang="en-US" sz="200" i="1">
              <a:solidFill>
                <a:schemeClr val="tx1"/>
              </a:solidFill>
            </a:endParaRPr>
          </a:p>
          <a:p>
            <a:pPr defTabSz="914400" eaLnBrk="1" hangingPunct="1">
              <a:spcBef>
                <a:spcPct val="0"/>
              </a:spcBef>
              <a:spcAft>
                <a:spcPts val="2400"/>
              </a:spcAft>
            </a:pPr>
            <a:r>
              <a:rPr lang="en-US" sz="2000" i="1"/>
              <a:t>I.e. Consider a bathtub and a teacup of water!  All water has the same specific heat capacity which is 4.19J/g</a:t>
            </a:r>
            <a:r>
              <a:rPr lang="en-US" sz="2000" i="1">
                <a:latin typeface="Wingdings" panose="05000000000000000000" pitchFamily="2" charset="2"/>
              </a:rPr>
              <a:t></a:t>
            </a:r>
            <a:r>
              <a:rPr lang="en-US" sz="2000" i="1"/>
              <a:t>°C.  However, the bathtub would take considerably more energy to heat up!</a:t>
            </a:r>
          </a:p>
          <a:p>
            <a:pPr defTabSz="914400" eaLnBrk="1" hangingPunct="1">
              <a:spcBef>
                <a:spcPct val="0"/>
              </a:spcBef>
              <a:spcAft>
                <a:spcPts val="1800"/>
              </a:spcAft>
              <a:buFontTx/>
              <a:buNone/>
            </a:pPr>
            <a:endParaRPr lang="en-US" sz="2200"/>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a:solidFill>
                <a:schemeClr val="tx1"/>
              </a:solidFill>
            </a:endParaRPr>
          </a:p>
        </p:txBody>
      </p:sp>
      <p:pic>
        <p:nvPicPr>
          <p:cNvPr id="2970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9088" y="4191000"/>
            <a:ext cx="168275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18400" y="4483100"/>
            <a:ext cx="83185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r>
              <a:rPr lang="en-US" smtClean="0">
                <a:ea typeface="ＭＳ Ｐゴシック" panose="020B0600070205080204" pitchFamily="34" charset="-128"/>
              </a:rPr>
              <a:t>CATALYSTS AND REACTION RATE</a:t>
            </a:r>
          </a:p>
        </p:txBody>
      </p:sp>
      <p:sp>
        <p:nvSpPr>
          <p:cNvPr id="178179" name="Content Placeholder 2"/>
          <p:cNvSpPr txBox="1">
            <a:spLocks/>
          </p:cNvSpPr>
          <p:nvPr/>
        </p:nvSpPr>
        <p:spPr bwMode="auto">
          <a:xfrm>
            <a:off x="301625" y="1401763"/>
            <a:ext cx="8504238"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37931725" indent="-37474525">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822325" indent="-22860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a:spcAft>
                <a:spcPts val="600"/>
              </a:spcAft>
            </a:pPr>
            <a:r>
              <a:rPr lang="en-US" sz="1700" u="sng"/>
              <a:t>How do catalysts work??</a:t>
            </a:r>
          </a:p>
          <a:p>
            <a:pPr defTabSz="914400">
              <a:spcAft>
                <a:spcPts val="600"/>
              </a:spcAft>
            </a:pPr>
            <a:r>
              <a:rPr lang="en-US" sz="1600"/>
              <a:t>Scientists do not really understand the actual mechanism.  Catalysts are also usually discovered through trial and error.</a:t>
            </a:r>
          </a:p>
          <a:p>
            <a:pPr defTabSz="914400">
              <a:spcAft>
                <a:spcPts val="600"/>
              </a:spcAft>
            </a:pPr>
            <a:r>
              <a:rPr lang="en-US" sz="1600"/>
              <a:t>What they do know is that they provide an alternative, lower energy pathway from reactants to products.</a:t>
            </a:r>
          </a:p>
          <a:p>
            <a:pPr defTabSz="914400">
              <a:spcAft>
                <a:spcPts val="600"/>
              </a:spcAft>
            </a:pPr>
            <a:r>
              <a:rPr lang="en-US" sz="1600"/>
              <a:t>Most of the catalysts (</a:t>
            </a:r>
            <a:r>
              <a:rPr lang="en-US" sz="1600" b="1"/>
              <a:t>enzymes</a:t>
            </a:r>
            <a:r>
              <a:rPr lang="en-US" sz="1600"/>
              <a:t>) for biological reactions work by shape and orientation.  They fit substrate proteins into locations on the enzyme as a key fits into a lock, enabling only specific molecules to link or detach on the enzyme.</a:t>
            </a:r>
          </a:p>
          <a:p>
            <a:pPr defTabSz="914400">
              <a:spcAft>
                <a:spcPts val="600"/>
              </a:spcAft>
            </a:pPr>
            <a:r>
              <a:rPr lang="en-US" sz="1600"/>
              <a:t>Almost all enzymes catalyze only one specific reaction</a:t>
            </a:r>
          </a:p>
          <a:p>
            <a:pPr defTabSz="914400">
              <a:spcAft>
                <a:spcPts val="600"/>
              </a:spcAft>
              <a:buFont typeface="Wingdings 2" panose="05020102010507070707" pitchFamily="18" charset="2"/>
              <a:buNone/>
            </a:pPr>
            <a:endParaRPr lang="en-US" sz="1800" i="1"/>
          </a:p>
        </p:txBody>
      </p:sp>
      <p:pic>
        <p:nvPicPr>
          <p:cNvPr id="17818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1718" y="4077539"/>
            <a:ext cx="4094307" cy="220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p:txBody>
          <a:bodyPr/>
          <a:lstStyle/>
          <a:p>
            <a:r>
              <a:rPr lang="en-US" smtClean="0">
                <a:ea typeface="ＭＳ Ｐゴシック" panose="020B0600070205080204" pitchFamily="34" charset="-128"/>
              </a:rPr>
              <a:t>CATALYSTS AND REACTION RATE</a:t>
            </a:r>
          </a:p>
        </p:txBody>
      </p:sp>
      <p:sp>
        <p:nvSpPr>
          <p:cNvPr id="180227" name="Content Placeholder 2"/>
          <p:cNvSpPr txBox="1">
            <a:spLocks/>
          </p:cNvSpPr>
          <p:nvPr/>
        </p:nvSpPr>
        <p:spPr bwMode="auto">
          <a:xfrm>
            <a:off x="201613" y="1374775"/>
            <a:ext cx="8986837" cy="48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822325" indent="-22860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a:spcAft>
                <a:spcPts val="600"/>
              </a:spcAft>
            </a:pPr>
            <a:r>
              <a:rPr lang="en-US" sz="1700" u="sng"/>
              <a:t>Reaction Mechanisms</a:t>
            </a:r>
          </a:p>
          <a:p>
            <a:pPr lvl="1" defTabSz="914400">
              <a:buClr>
                <a:schemeClr val="accent1"/>
              </a:buClr>
              <a:buSzPct val="85000"/>
              <a:buFont typeface="Wingdings 2" panose="05020102010507070707" pitchFamily="18" charset="2"/>
              <a:buChar char=""/>
            </a:pPr>
            <a:r>
              <a:rPr lang="en-US" sz="1400">
                <a:solidFill>
                  <a:schemeClr val="tx1"/>
                </a:solidFill>
              </a:rPr>
              <a:t>Steps making up the overall reaction</a:t>
            </a:r>
          </a:p>
          <a:p>
            <a:pPr lvl="1" defTabSz="914400">
              <a:buClr>
                <a:schemeClr val="accent1"/>
              </a:buClr>
              <a:buSzPct val="85000"/>
              <a:buFont typeface="Wingdings 2" panose="05020102010507070707" pitchFamily="18" charset="2"/>
              <a:buChar char=""/>
            </a:pPr>
            <a:r>
              <a:rPr lang="en-US" sz="1400">
                <a:solidFill>
                  <a:schemeClr val="tx1"/>
                </a:solidFill>
              </a:rPr>
              <a:t>Each step = elementary reaction</a:t>
            </a:r>
          </a:p>
          <a:p>
            <a:pPr lvl="1" defTabSz="914400">
              <a:buClr>
                <a:schemeClr val="accent1"/>
              </a:buClr>
              <a:buSzPct val="85000"/>
              <a:buFont typeface="Wingdings 2" panose="05020102010507070707" pitchFamily="18" charset="2"/>
              <a:buChar char=""/>
            </a:pPr>
            <a:r>
              <a:rPr lang="en-US" sz="1400">
                <a:solidFill>
                  <a:schemeClr val="tx1"/>
                </a:solidFill>
              </a:rPr>
              <a:t>Reaction </a:t>
            </a:r>
            <a:r>
              <a:rPr lang="en-US" sz="1400" b="1">
                <a:solidFill>
                  <a:schemeClr val="tx1"/>
                </a:solidFill>
              </a:rPr>
              <a:t>intermediates:</a:t>
            </a:r>
            <a:r>
              <a:rPr lang="en-US" sz="1400">
                <a:solidFill>
                  <a:schemeClr val="tx1"/>
                </a:solidFill>
              </a:rPr>
              <a:t> substances formed in one elementary reaction and consumed in another</a:t>
            </a:r>
          </a:p>
          <a:p>
            <a:pPr defTabSz="914400">
              <a:spcAft>
                <a:spcPts val="600"/>
              </a:spcAft>
              <a:buFont typeface="Wingdings 2" panose="05020102010507070707" pitchFamily="18" charset="2"/>
              <a:buNone/>
            </a:pPr>
            <a:endParaRPr lang="en-US" sz="1800" i="1"/>
          </a:p>
        </p:txBody>
      </p:sp>
      <p:pic>
        <p:nvPicPr>
          <p:cNvPr id="18022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925" y="2647950"/>
            <a:ext cx="5351463"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2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7075" y="4873625"/>
            <a:ext cx="54610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537763" y="3612237"/>
            <a:ext cx="2298262" cy="1384995"/>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eaLnBrk="1" hangingPunct="1">
              <a:defRPr/>
            </a:pPr>
            <a:r>
              <a:rPr lang="en-US" sz="1200" dirty="0"/>
              <a:t>The rate-determining step of a reaction is the step with the highest activation energy. </a:t>
            </a:r>
          </a:p>
          <a:p>
            <a:pPr eaLnBrk="1" hangingPunct="1">
              <a:defRPr/>
            </a:pPr>
            <a:endParaRPr lang="en-US" sz="1200"/>
          </a:p>
          <a:p>
            <a:pPr eaLnBrk="1" hangingPunct="1">
              <a:defRPr/>
            </a:pPr>
            <a:r>
              <a:rPr lang="en-US" sz="1200"/>
              <a:t>It </a:t>
            </a:r>
            <a:r>
              <a:rPr lang="en-US" sz="1200" dirty="0"/>
              <a:t>is called the rate-determining step because it is the slowest step.</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p:txBody>
          <a:bodyPr/>
          <a:lstStyle/>
          <a:p>
            <a:endParaRPr lang="en-US" smtClean="0">
              <a:ea typeface="ＭＳ Ｐゴシック" panose="020B0600070205080204" pitchFamily="34" charset="-128"/>
            </a:endParaRPr>
          </a:p>
        </p:txBody>
      </p:sp>
      <p:pic>
        <p:nvPicPr>
          <p:cNvPr id="1822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713" y="1987550"/>
            <a:ext cx="8269287"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ea typeface="ＭＳ Ｐゴシック" panose="020B0600070205080204" pitchFamily="34" charset="-128"/>
              </a:rPr>
              <a:t>Thermal Energy Calculations</a:t>
            </a:r>
          </a:p>
        </p:txBody>
      </p:sp>
      <p:sp>
        <p:nvSpPr>
          <p:cNvPr id="31747" name="Content Placeholder 3"/>
          <p:cNvSpPr txBox="1">
            <a:spLocks/>
          </p:cNvSpPr>
          <p:nvPr/>
        </p:nvSpPr>
        <p:spPr bwMode="auto">
          <a:xfrm>
            <a:off x="273050" y="1722438"/>
            <a:ext cx="8562975" cy="437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730250"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822325" indent="-22860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defTabSz="914400" eaLnBrk="1" hangingPunct="1">
              <a:spcBef>
                <a:spcPct val="0"/>
              </a:spcBef>
              <a:spcAft>
                <a:spcPts val="1800"/>
              </a:spcAft>
            </a:pPr>
            <a:r>
              <a:rPr lang="en-US" sz="2200" u="sng" dirty="0"/>
              <a:t>Example</a:t>
            </a:r>
            <a:r>
              <a:rPr lang="en-US" sz="2200" u="sng" dirty="0" smtClean="0"/>
              <a:t>: </a:t>
            </a:r>
            <a:r>
              <a:rPr lang="en-US" sz="2400" dirty="0"/>
              <a:t>Find the quantity of heat energy necessary to warm a cup (250 mL) of water in an electric kettle from 22.0 °C to its normal boiling point.  </a:t>
            </a:r>
            <a:endParaRPr lang="en-US" sz="2200" dirty="0"/>
          </a:p>
          <a:p>
            <a:pPr lvl="1" defTabSz="914400" eaLnBrk="1" hangingPunct="1">
              <a:spcBef>
                <a:spcPct val="0"/>
              </a:spcBef>
              <a:spcAft>
                <a:spcPts val="1800"/>
              </a:spcAft>
              <a:buClr>
                <a:schemeClr val="accent1"/>
              </a:buClr>
              <a:buSzPct val="85000"/>
              <a:buFont typeface="Wingdings 2" panose="05020102010507070707" pitchFamily="18" charset="2"/>
              <a:buChar char=""/>
            </a:pPr>
            <a:endParaRPr lang="en-US" sz="1800" b="1" dirty="0">
              <a:solidFill>
                <a:schemeClr val="tx1"/>
              </a:solidFill>
            </a:endParaRPr>
          </a:p>
        </p:txBody>
      </p:sp>
      <p:sp>
        <p:nvSpPr>
          <p:cNvPr id="31749" name="Rectangle 4"/>
          <p:cNvSpPr>
            <a:spLocks noChangeArrowheads="1"/>
          </p:cNvSpPr>
          <p:nvPr/>
        </p:nvSpPr>
        <p:spPr bwMode="auto">
          <a:xfrm>
            <a:off x="955675" y="4672013"/>
            <a:ext cx="7481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37931725" indent="-37474525">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822325" indent="-228600">
              <a:spcBef>
                <a:spcPct val="20000"/>
              </a:spcBef>
              <a:buClr>
                <a:srgbClr val="1B587C"/>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4E8542"/>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604878"/>
              </a:buClr>
              <a:buChar char="•"/>
              <a:defRPr>
                <a:solidFill>
                  <a:schemeClr val="tx1"/>
                </a:solidFill>
                <a:latin typeface="Georgia" panose="02040502050405020303" pitchFamily="18" charset="0"/>
                <a:ea typeface="ＭＳ Ｐゴシック" panose="020B0600070205080204" pitchFamily="34" charset="-128"/>
              </a:defRPr>
            </a:lvl5pPr>
            <a:lvl6pPr marL="1828800" indent="-228600" defTabSz="4572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6pPr>
            <a:lvl7pPr marL="2286000" indent="-228600" defTabSz="4572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7pPr>
            <a:lvl8pPr marL="2743200" indent="-228600" defTabSz="4572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8pPr>
            <a:lvl9pPr marL="3200400" indent="-228600" defTabSz="457200" eaLnBrk="0" fontAlgn="base" hangingPunct="0">
              <a:spcBef>
                <a:spcPct val="20000"/>
              </a:spcBef>
              <a:spcAft>
                <a:spcPct val="0"/>
              </a:spcAft>
              <a:buClr>
                <a:srgbClr val="604878"/>
              </a:buClr>
              <a:buChar char="•"/>
              <a:defRPr>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r>
              <a:rPr lang="en-US" sz="1800" dirty="0"/>
              <a:t>The density of a dilute aqueous solution is the same as that of water; that is, 1.00g/mL   or 1.00kg/L</a:t>
            </a:r>
          </a:p>
          <a:p>
            <a:pPr eaLnBrk="1" hangingPunct="1">
              <a:spcBef>
                <a:spcPct val="0"/>
              </a:spcBef>
              <a:buClrTx/>
              <a:buSzTx/>
              <a:buFontTx/>
              <a:buNone/>
            </a:pPr>
            <a:endParaRPr lang="en-US" sz="1800" dirty="0"/>
          </a:p>
          <a:p>
            <a:pPr eaLnBrk="1" hangingPunct="1">
              <a:spcBef>
                <a:spcPct val="0"/>
              </a:spcBef>
              <a:buClrTx/>
              <a:buSzTx/>
              <a:buFontTx/>
              <a:buNone/>
            </a:pPr>
            <a:r>
              <a:rPr lang="en-US" sz="1800" b="1" dirty="0"/>
              <a:t>c </a:t>
            </a:r>
            <a:r>
              <a:rPr lang="en-US" sz="1800" b="1" baseline="-25000" dirty="0"/>
              <a:t>water</a:t>
            </a:r>
            <a:r>
              <a:rPr lang="en-US" sz="1800" b="1" dirty="0"/>
              <a:t> = 4.19J/g </a:t>
            </a:r>
            <a:r>
              <a:rPr lang="en-US" sz="1800" b="1" dirty="0">
                <a:latin typeface="Wingdings" panose="05000000000000000000" pitchFamily="2" charset="2"/>
              </a:rPr>
              <a:t></a:t>
            </a:r>
            <a:r>
              <a:rPr lang="en-US" sz="1800" b="1" dirty="0">
                <a:latin typeface="Lucida Grande" pitchFamily="-110" charset="0"/>
              </a:rPr>
              <a:t>°</a:t>
            </a:r>
            <a:r>
              <a:rPr lang="en-US" sz="1800" b="1" dirty="0"/>
              <a:t>C     or    4.19 kJ/kg </a:t>
            </a:r>
            <a:r>
              <a:rPr lang="en-US" sz="1800" b="1" dirty="0">
                <a:latin typeface="Wingdings" panose="05000000000000000000" pitchFamily="2" charset="2"/>
              </a:rPr>
              <a:t></a:t>
            </a:r>
            <a:r>
              <a:rPr lang="en-US" sz="1800" b="1" dirty="0">
                <a:latin typeface="Lucida Grande" pitchFamily="-110" charset="0"/>
              </a:rPr>
              <a:t>°</a:t>
            </a:r>
            <a:r>
              <a:rPr lang="en-US" sz="1800" b="1" dirty="0"/>
              <a:t>C    or</a:t>
            </a:r>
            <a:r>
              <a:rPr lang="en-US" sz="1800" b="1" dirty="0">
                <a:latin typeface="Lucida Grande" pitchFamily="-110" charset="0"/>
              </a:rPr>
              <a:t>   </a:t>
            </a:r>
            <a:r>
              <a:rPr lang="en-US" sz="1800" b="1" dirty="0"/>
              <a:t>4.19 kJ/L </a:t>
            </a:r>
            <a:r>
              <a:rPr lang="en-US" sz="1800" b="1" dirty="0">
                <a:latin typeface="Wingdings" panose="05000000000000000000" pitchFamily="2" charset="2"/>
              </a:rPr>
              <a:t></a:t>
            </a:r>
            <a:r>
              <a:rPr lang="en-US" sz="1800" b="1" dirty="0">
                <a:latin typeface="Lucida Grande" pitchFamily="-110" charset="0"/>
              </a:rPr>
              <a:t>°</a:t>
            </a:r>
            <a:r>
              <a:rPr lang="en-US" sz="1800" b="1" dirty="0"/>
              <a:t>C </a:t>
            </a:r>
            <a:endParaRPr lang="en-US" sz="1800" b="1" baseline="-25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Civic.thmx</Template>
  <TotalTime>5882</TotalTime>
  <Words>4516</Words>
  <Application>Microsoft Office PowerPoint</Application>
  <PresentationFormat>On-screen Show (4:3)</PresentationFormat>
  <Paragraphs>1090</Paragraphs>
  <Slides>82</Slides>
  <Notes>82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82</vt:i4>
      </vt:variant>
    </vt:vector>
  </HeadingPairs>
  <TitlesOfParts>
    <vt:vector size="91" baseType="lpstr">
      <vt:lpstr>ＭＳ Ｐゴシック</vt:lpstr>
      <vt:lpstr>Arial</vt:lpstr>
      <vt:lpstr>Calibri</vt:lpstr>
      <vt:lpstr>Cambria</vt:lpstr>
      <vt:lpstr>Georgia</vt:lpstr>
      <vt:lpstr>Lucida Grande</vt:lpstr>
      <vt:lpstr>Wingdings</vt:lpstr>
      <vt:lpstr>Wingdings 2</vt:lpstr>
      <vt:lpstr>Civic</vt:lpstr>
      <vt:lpstr>UNIT A: ThermoChem</vt:lpstr>
      <vt:lpstr>DO YOU REMEMBER??</vt:lpstr>
      <vt:lpstr>DO YOU REMEMBER??</vt:lpstr>
      <vt:lpstr>THE LAW OF CONSERVATION OF ENERGY</vt:lpstr>
      <vt:lpstr>An Introduction to Energetics</vt:lpstr>
      <vt:lpstr>Do You Remember?</vt:lpstr>
      <vt:lpstr>An Introduction to Enthalpy</vt:lpstr>
      <vt:lpstr>Thermal Energy Calculations</vt:lpstr>
      <vt:lpstr>Thermal Energy Calculations</vt:lpstr>
      <vt:lpstr>Thermal Energy Calculations</vt:lpstr>
      <vt:lpstr>Thermal Energy Calculations</vt:lpstr>
      <vt:lpstr>Thermal Energy Calculations</vt:lpstr>
      <vt:lpstr>How do we measure Q?</vt:lpstr>
      <vt:lpstr>Comparing Q’s</vt:lpstr>
      <vt:lpstr>Other Calorimetry assumptions. . .</vt:lpstr>
      <vt:lpstr>Today’s homework:  Do you remember how to rearrange formulas??  Practice rearranging Q=mcΔt for m, c, and Δt  Pg. 487 #3-8 Worksheet – Thermal Energy Calculations  </vt:lpstr>
      <vt:lpstr>ENTHALPY</vt:lpstr>
      <vt:lpstr>Today’s Agenda:  Review homework   Enthalpy PowerPoint Practice</vt:lpstr>
      <vt:lpstr> Enthalpy </vt:lpstr>
      <vt:lpstr>ENTHALPY CHANGES</vt:lpstr>
      <vt:lpstr>ENTHALPY CHANGES</vt:lpstr>
      <vt:lpstr>Molar Enthalpy </vt:lpstr>
      <vt:lpstr>Molar Enthalpy Practice </vt:lpstr>
      <vt:lpstr>Molar Enthalpy and Calorimetry</vt:lpstr>
      <vt:lpstr>Molar Enthalpy Practice </vt:lpstr>
      <vt:lpstr>Molar Enthalpy Practice </vt:lpstr>
      <vt:lpstr>Molar Enthalpy Practice </vt:lpstr>
      <vt:lpstr>Heat Capacity</vt:lpstr>
      <vt:lpstr>Today’s homework:  Read over the first 2 sections of the chapter, make sure you are comfortable with the material we are going through  Worksheet – Enthalpy Change and Calorimetry</vt:lpstr>
      <vt:lpstr>COMMUNICATING ENTHALPY CHANGES</vt:lpstr>
      <vt:lpstr>Today’s Agenda:  Review homework  Communicating Enthalpy PowerPoint </vt:lpstr>
      <vt:lpstr>Communicating Enthalpy</vt:lpstr>
      <vt:lpstr>COMMUNICATING ENTHALPY #1</vt:lpstr>
      <vt:lpstr>COMMUNICATING ENTHALPY #1</vt:lpstr>
      <vt:lpstr>COMMUNICATING ENTHALPY #2</vt:lpstr>
      <vt:lpstr>COMMUNICATING ENTHALPY #2</vt:lpstr>
      <vt:lpstr>COMMUNICATING ENTHALPY #2</vt:lpstr>
      <vt:lpstr>COMMUNICATING ENTHALPY #3</vt:lpstr>
      <vt:lpstr>COMMUNICATING ENTHALPY #3</vt:lpstr>
      <vt:lpstr>COMMUNICATING ENTHALPY #4</vt:lpstr>
      <vt:lpstr>COMMUNICATING ENTHALPY #4</vt:lpstr>
      <vt:lpstr>COMMUNICATING ENTHALPY #4</vt:lpstr>
      <vt:lpstr>COMMUNICATING ENTHALPY #4</vt:lpstr>
      <vt:lpstr>PowerPoint Presentation</vt:lpstr>
      <vt:lpstr>Communicating Enthalpy Practice</vt:lpstr>
      <vt:lpstr>Today’s homework:  Communicating Enthalpy Changes  Practice Questions  Worksheet – Representing Enthalpy Changes</vt:lpstr>
      <vt:lpstr>HESS’ LAW</vt:lpstr>
      <vt:lpstr>Today’s Agenda:  Review homework  Hess’ Law PowerPoint </vt:lpstr>
      <vt:lpstr>HESS’ LAW</vt:lpstr>
      <vt:lpstr>Hess’ Law</vt:lpstr>
      <vt:lpstr>Hess’ Law</vt:lpstr>
      <vt:lpstr>Hess’ Law #1</vt:lpstr>
      <vt:lpstr>Hess’ Law #1</vt:lpstr>
      <vt:lpstr>Hess’ Law #1</vt:lpstr>
      <vt:lpstr>Hess’ Law #2</vt:lpstr>
      <vt:lpstr>Hess’ Law #3</vt:lpstr>
      <vt:lpstr>Hess’ Law #4</vt:lpstr>
      <vt:lpstr>Today’s Homework: Pg. 505 #1-4  Worksheet – Hess’ Law   </vt:lpstr>
      <vt:lpstr>MOLAR ENTHALPIES OF FORMATION</vt:lpstr>
      <vt:lpstr>Today’s Agenda:  Review homework  Standard Enthalpies of Formation PowerPoint  Practice  </vt:lpstr>
      <vt:lpstr>Molar Enthalpy of Formation</vt:lpstr>
      <vt:lpstr>Molar Enthalpy of Formation</vt:lpstr>
      <vt:lpstr>Molar Enthalpy of Formation</vt:lpstr>
      <vt:lpstr>Molar Enthalpy of Formation</vt:lpstr>
      <vt:lpstr>Lab Exercise 11.D</vt:lpstr>
      <vt:lpstr>Lab Exercise 11.D</vt:lpstr>
      <vt:lpstr>Lab Exercise 11.D</vt:lpstr>
      <vt:lpstr>Practice</vt:lpstr>
      <vt:lpstr>Today’s Homework:  Review concepts this far  Worksheet – Predicting using standard enthalpies of formation  </vt:lpstr>
      <vt:lpstr>ACTIVATION ENERGY</vt:lpstr>
      <vt:lpstr>Today’s Agenda:  Kinetics, Bond Energy and Catalysts  </vt:lpstr>
      <vt:lpstr>Kinetics = Rates of Reaction</vt:lpstr>
      <vt:lpstr>Kinetics = Rates of Reaction</vt:lpstr>
      <vt:lpstr>Kinetics = Rates of Reaction</vt:lpstr>
      <vt:lpstr>ACTIVATION ENERGY OF A REACTION</vt:lpstr>
      <vt:lpstr>ACTIVATION ENERGY OF A REACTION</vt:lpstr>
      <vt:lpstr>ACTIVATION ENERGY OF A REACTION</vt:lpstr>
      <vt:lpstr>Bond Energy and Enthalpy Changes</vt:lpstr>
      <vt:lpstr>CATALYSTS AND REACTION RATE</vt:lpstr>
      <vt:lpstr>CATALYSTS AND REACTION RATE</vt:lpstr>
      <vt:lpstr>CATALYSTS AND REACTION RATE</vt:lpstr>
      <vt:lpstr>PowerPoint Presentation</vt:lpstr>
    </vt:vector>
  </TitlesOfParts>
  <Company>RVSD41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C: Energetics</dc:title>
  <dc:creator>rockyview school division</dc:creator>
  <cp:lastModifiedBy>Rebecca Pullishy</cp:lastModifiedBy>
  <cp:revision>102</cp:revision>
  <dcterms:created xsi:type="dcterms:W3CDTF">2010-11-10T15:36:59Z</dcterms:created>
  <dcterms:modified xsi:type="dcterms:W3CDTF">2019-02-21T21:07:33Z</dcterms:modified>
</cp:coreProperties>
</file>