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66" r:id="rId2"/>
    <p:sldId id="267" r:id="rId3"/>
    <p:sldId id="276" r:id="rId4"/>
    <p:sldId id="303" r:id="rId5"/>
    <p:sldId id="268" r:id="rId6"/>
    <p:sldId id="304" r:id="rId7"/>
    <p:sldId id="299" r:id="rId8"/>
    <p:sldId id="300" r:id="rId9"/>
    <p:sldId id="301" r:id="rId10"/>
    <p:sldId id="302" r:id="rId11"/>
    <p:sldId id="306" r:id="rId12"/>
    <p:sldId id="305" r:id="rId13"/>
    <p:sldId id="277" r:id="rId14"/>
    <p:sldId id="286" r:id="rId15"/>
    <p:sldId id="291" r:id="rId16"/>
    <p:sldId id="292" r:id="rId17"/>
    <p:sldId id="278" r:id="rId18"/>
    <p:sldId id="287" r:id="rId19"/>
    <p:sldId id="296" r:id="rId20"/>
    <p:sldId id="297" r:id="rId21"/>
    <p:sldId id="281" r:id="rId22"/>
    <p:sldId id="275" r:id="rId23"/>
    <p:sldId id="27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37BB6B-EE1B-48FB-8575-0D55C373DE88}" type="datetimeFigureOut">
              <a:rPr lang="en-US" smtClean="0"/>
              <a:pPr/>
              <a:t>11/25/2012</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11/25/2012</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11/25/2012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219200"/>
            <a:ext cx="8229600" cy="4906963"/>
          </a:xfrm>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11/25/2012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37BB6B-EE1B-48FB-8575-0D55C373DE88}" type="datetimeFigureOut">
              <a:rPr lang="en-US" smtClean="0"/>
              <a:pPr/>
              <a:t>11/25/2012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11/25/2012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11/25/2012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11/25/2012</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BB6B-EE1B-48FB-8575-0D55C373DE88}" type="datetimeFigureOut">
              <a:rPr lang="en-US" smtClean="0"/>
              <a:pPr/>
              <a:t>11/25/2012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11/25/2012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637BB6B-EE1B-48FB-8575-0D55C373DE88}" type="datetimeFigureOut">
              <a:rPr lang="en-US" smtClean="0"/>
              <a:pPr/>
              <a:t>11/25/2012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11/25/2012</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ln/>
        </p:spPr>
        <p:txBody>
          <a:bodyPr/>
          <a:lstStyle/>
          <a:p>
            <a:r>
              <a:rPr lang="en-US"/>
              <a:t>Chapter 9</a:t>
            </a:r>
          </a:p>
        </p:txBody>
      </p:sp>
      <p:sp>
        <p:nvSpPr>
          <p:cNvPr id="14339" name="Rectangle 3"/>
          <p:cNvSpPr>
            <a:spLocks noGrp="1" noChangeArrowheads="1"/>
          </p:cNvSpPr>
          <p:nvPr>
            <p:ph type="subTitle" idx="1"/>
          </p:nvPr>
        </p:nvSpPr>
        <p:spPr>
          <a:xfrm>
            <a:off x="885120" y="1585560"/>
            <a:ext cx="7543800" cy="1649413"/>
          </a:xfrm>
          <a:ln/>
        </p:spPr>
        <p:txBody>
          <a:bodyPr/>
          <a:lstStyle/>
          <a:p>
            <a:r>
              <a:rPr lang="en-US" sz="4800" dirty="0"/>
              <a:t>Excretion and the Interaction of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3829" y="274320"/>
            <a:ext cx="8641125" cy="965595"/>
          </a:xfrm>
          <a:ln/>
        </p:spPr>
        <p:txBody>
          <a:bodyPr>
            <a:normAutofit/>
          </a:bodyPr>
          <a:lstStyle/>
          <a:p>
            <a:r>
              <a:rPr lang="en-US" dirty="0"/>
              <a:t>Functional Regions of the </a:t>
            </a:r>
            <a:r>
              <a:rPr lang="en-US" dirty="0" err="1"/>
              <a:t>Nephron</a:t>
            </a:r>
            <a:endParaRPr lang="en-US" dirty="0"/>
          </a:p>
        </p:txBody>
      </p:sp>
      <p:sp>
        <p:nvSpPr>
          <p:cNvPr id="54276" name="Rectangle 4"/>
          <p:cNvSpPr>
            <a:spLocks noChangeArrowheads="1"/>
          </p:cNvSpPr>
          <p:nvPr/>
        </p:nvSpPr>
        <p:spPr bwMode="auto">
          <a:xfrm>
            <a:off x="457200" y="1508750"/>
            <a:ext cx="8229600" cy="4839663"/>
          </a:xfrm>
          <a:prstGeom prst="rect">
            <a:avLst/>
          </a:prstGeom>
          <a:solidFill>
            <a:schemeClr val="tx1">
              <a:alpha val="64999"/>
            </a:schemeClr>
          </a:solidFill>
          <a:ln w="9525">
            <a:solidFill>
              <a:schemeClr val="bg1"/>
            </a:solidFill>
            <a:miter lim="800000"/>
            <a:headEnd/>
            <a:tailEnd/>
          </a:ln>
          <a:effectLst/>
        </p:spPr>
        <p:txBody>
          <a:bodyPr/>
          <a:lstStyle/>
          <a:p>
            <a:pPr marL="233363" indent="-233363">
              <a:spcBef>
                <a:spcPct val="20000"/>
              </a:spcBef>
            </a:pPr>
            <a:r>
              <a:rPr lang="en-US" sz="2400" b="1" dirty="0">
                <a:solidFill>
                  <a:schemeClr val="bg1"/>
                </a:solidFill>
              </a:rPr>
              <a:t>1. </a:t>
            </a:r>
            <a:r>
              <a:rPr lang="en-US" sz="2400" dirty="0">
                <a:solidFill>
                  <a:schemeClr val="bg1"/>
                </a:solidFill>
              </a:rPr>
              <a:t>A Filter: The filtration structure at the top of each </a:t>
            </a:r>
            <a:r>
              <a:rPr lang="en-US" sz="2400" dirty="0" err="1">
                <a:solidFill>
                  <a:schemeClr val="bg1"/>
                </a:solidFill>
              </a:rPr>
              <a:t>nephron</a:t>
            </a:r>
            <a:r>
              <a:rPr lang="en-US" sz="2400" dirty="0">
                <a:solidFill>
                  <a:schemeClr val="bg1"/>
                </a:solidFill>
              </a:rPr>
              <a:t> is a cap-like formation called the </a:t>
            </a:r>
            <a:r>
              <a:rPr lang="en-US" sz="2400" b="1" dirty="0">
                <a:solidFill>
                  <a:schemeClr val="bg1"/>
                </a:solidFill>
              </a:rPr>
              <a:t>Bowman’s capsule</a:t>
            </a:r>
            <a:r>
              <a:rPr lang="en-US" sz="2400" dirty="0">
                <a:solidFill>
                  <a:schemeClr val="bg1"/>
                </a:solidFill>
              </a:rPr>
              <a:t>. Within each capsule, a </a:t>
            </a:r>
            <a:r>
              <a:rPr lang="en-US" sz="2400" b="1" dirty="0">
                <a:solidFill>
                  <a:schemeClr val="bg1"/>
                </a:solidFill>
              </a:rPr>
              <a:t>renal artery </a:t>
            </a:r>
            <a:r>
              <a:rPr lang="en-US" sz="2400" dirty="0">
                <a:solidFill>
                  <a:schemeClr val="bg1"/>
                </a:solidFill>
              </a:rPr>
              <a:t>enters and splits into a fine network of capillaries called a </a:t>
            </a:r>
            <a:r>
              <a:rPr lang="en-US" sz="2400" b="1" dirty="0" err="1">
                <a:solidFill>
                  <a:schemeClr val="bg1"/>
                </a:solidFill>
              </a:rPr>
              <a:t>glomerulus</a:t>
            </a:r>
            <a:r>
              <a:rPr lang="en-US" sz="2400" dirty="0">
                <a:solidFill>
                  <a:schemeClr val="bg1"/>
                </a:solidFill>
              </a:rPr>
              <a:t>. The walls of the </a:t>
            </a:r>
            <a:r>
              <a:rPr lang="en-US" sz="2400" dirty="0" err="1">
                <a:solidFill>
                  <a:schemeClr val="bg1"/>
                </a:solidFill>
              </a:rPr>
              <a:t>glomerulus</a:t>
            </a:r>
            <a:r>
              <a:rPr lang="en-US" sz="2400" dirty="0">
                <a:solidFill>
                  <a:schemeClr val="bg1"/>
                </a:solidFill>
              </a:rPr>
              <a:t> act as a filtration device. They are impermeable to proteins, other large molecules, and red blood cells, so these remain within the blood. Water, small molecules, ions, and urea—the main waste products of metabolism—pass through the walls and proceed further into the </a:t>
            </a:r>
            <a:r>
              <a:rPr lang="en-US" sz="2400" dirty="0" err="1">
                <a:solidFill>
                  <a:schemeClr val="bg1"/>
                </a:solidFill>
              </a:rPr>
              <a:t>nephron</a:t>
            </a:r>
            <a:r>
              <a:rPr lang="en-US" sz="2400" dirty="0">
                <a:solidFill>
                  <a:schemeClr val="bg1"/>
                </a:solidFill>
              </a:rPr>
              <a:t>. The filtered fluid that proceeds from the </a:t>
            </a:r>
            <a:r>
              <a:rPr lang="en-US" sz="2400" dirty="0" err="1">
                <a:solidFill>
                  <a:schemeClr val="bg1"/>
                </a:solidFill>
              </a:rPr>
              <a:t>glomerulus</a:t>
            </a:r>
            <a:r>
              <a:rPr lang="en-US" sz="2400" dirty="0">
                <a:solidFill>
                  <a:schemeClr val="bg1"/>
                </a:solidFill>
              </a:rPr>
              <a:t> into the Bowman’s capsule of the </a:t>
            </a:r>
            <a:r>
              <a:rPr lang="en-US" sz="2400" dirty="0" err="1">
                <a:solidFill>
                  <a:schemeClr val="bg1"/>
                </a:solidFill>
              </a:rPr>
              <a:t>nephron</a:t>
            </a:r>
            <a:r>
              <a:rPr lang="en-US" sz="2400" dirty="0">
                <a:solidFill>
                  <a:schemeClr val="bg1"/>
                </a:solidFill>
              </a:rPr>
              <a:t> is referred to as </a:t>
            </a:r>
            <a:r>
              <a:rPr lang="en-US" sz="2400" b="1" dirty="0">
                <a:solidFill>
                  <a:schemeClr val="bg1"/>
                </a:solidFill>
              </a:rPr>
              <a:t>filtrate</a:t>
            </a:r>
            <a:r>
              <a:rPr lang="en-US" sz="2400" dirty="0" smtClean="0">
                <a:solidFill>
                  <a:schemeClr val="bg1"/>
                </a:solidFill>
              </a:rPr>
              <a:t>.</a:t>
            </a:r>
            <a:endParaRPr lang="en-US" sz="24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3829" y="274320"/>
            <a:ext cx="8641125" cy="965595"/>
          </a:xfrm>
          <a:ln/>
        </p:spPr>
        <p:txBody>
          <a:bodyPr>
            <a:normAutofit/>
          </a:bodyPr>
          <a:lstStyle/>
          <a:p>
            <a:r>
              <a:rPr lang="en-US" dirty="0"/>
              <a:t>Functional Regions of the </a:t>
            </a:r>
            <a:r>
              <a:rPr lang="en-US" dirty="0" err="1"/>
              <a:t>Nephron</a:t>
            </a:r>
            <a:endParaRPr lang="en-US" dirty="0"/>
          </a:p>
        </p:txBody>
      </p:sp>
      <p:sp>
        <p:nvSpPr>
          <p:cNvPr id="54276" name="Rectangle 4"/>
          <p:cNvSpPr>
            <a:spLocks noChangeArrowheads="1"/>
          </p:cNvSpPr>
          <p:nvPr/>
        </p:nvSpPr>
        <p:spPr bwMode="auto">
          <a:xfrm>
            <a:off x="462665" y="1355130"/>
            <a:ext cx="8229600" cy="4993283"/>
          </a:xfrm>
          <a:prstGeom prst="rect">
            <a:avLst/>
          </a:prstGeom>
          <a:solidFill>
            <a:schemeClr val="tx1">
              <a:alpha val="64999"/>
            </a:schemeClr>
          </a:solidFill>
          <a:ln w="9525">
            <a:solidFill>
              <a:schemeClr val="bg1"/>
            </a:solidFill>
            <a:miter lim="800000"/>
            <a:headEnd/>
            <a:tailEnd/>
          </a:ln>
          <a:effectLst/>
        </p:spPr>
        <p:txBody>
          <a:bodyPr/>
          <a:lstStyle/>
          <a:p>
            <a:pPr marL="233363" indent="-233363">
              <a:spcBef>
                <a:spcPct val="20000"/>
              </a:spcBef>
            </a:pPr>
            <a:r>
              <a:rPr lang="en-US" sz="2800" b="1" dirty="0" smtClean="0">
                <a:solidFill>
                  <a:schemeClr val="bg1"/>
                </a:solidFill>
              </a:rPr>
              <a:t>2. </a:t>
            </a:r>
            <a:r>
              <a:rPr lang="en-US" sz="2800" dirty="0" smtClean="0">
                <a:solidFill>
                  <a:schemeClr val="bg1"/>
                </a:solidFill>
              </a:rPr>
              <a:t>A Tubule: The Bowman’s capsule is connected to a small, long, narrow tubule that is twisted back on itself to form a loop. This long, hairpin loop is a </a:t>
            </a:r>
            <a:r>
              <a:rPr lang="en-US" sz="2800" dirty="0" err="1" smtClean="0">
                <a:solidFill>
                  <a:schemeClr val="bg1"/>
                </a:solidFill>
              </a:rPr>
              <a:t>reabsorption</a:t>
            </a:r>
            <a:r>
              <a:rPr lang="en-US" sz="2800" dirty="0" smtClean="0">
                <a:solidFill>
                  <a:schemeClr val="bg1"/>
                </a:solidFill>
              </a:rPr>
              <a:t> device. The tubule has three sections: the proximal tubule, the loop of </a:t>
            </a:r>
            <a:r>
              <a:rPr lang="en-US" sz="2800" dirty="0" err="1" smtClean="0">
                <a:solidFill>
                  <a:schemeClr val="bg1"/>
                </a:solidFill>
              </a:rPr>
              <a:t>Henle</a:t>
            </a:r>
            <a:r>
              <a:rPr lang="en-US" sz="2800" dirty="0" smtClean="0">
                <a:solidFill>
                  <a:schemeClr val="bg1"/>
                </a:solidFill>
              </a:rPr>
              <a:t>, and the distal tubule. Like the small intestine, this tubule absorbs substances that are useful to the body, such as glucose and a variety of ions, from the filtrate passing through it. Unlike the small intestine, this tubule also secretes substances into the tissues surrounding it</a:t>
            </a:r>
            <a:r>
              <a:rPr lang="en-US" sz="1600" dirty="0" smtClean="0">
                <a:solidFill>
                  <a:schemeClr val="bg1"/>
                </a:solidFill>
              </a:rPr>
              <a:t>.</a:t>
            </a:r>
            <a:endParaRPr lang="en-US" sz="1600" b="1" dirty="0" smtClean="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3829" y="274320"/>
            <a:ext cx="8641125" cy="965595"/>
          </a:xfrm>
          <a:ln/>
        </p:spPr>
        <p:txBody>
          <a:bodyPr>
            <a:normAutofit/>
          </a:bodyPr>
          <a:lstStyle/>
          <a:p>
            <a:r>
              <a:rPr lang="en-US" dirty="0"/>
              <a:t>Functional Regions of the </a:t>
            </a:r>
            <a:r>
              <a:rPr lang="en-US" dirty="0" err="1"/>
              <a:t>Nephron</a:t>
            </a:r>
            <a:endParaRPr lang="en-US" dirty="0"/>
          </a:p>
        </p:txBody>
      </p:sp>
      <p:sp>
        <p:nvSpPr>
          <p:cNvPr id="54276" name="Rectangle 4"/>
          <p:cNvSpPr>
            <a:spLocks noChangeArrowheads="1"/>
          </p:cNvSpPr>
          <p:nvPr/>
        </p:nvSpPr>
        <p:spPr bwMode="auto">
          <a:xfrm>
            <a:off x="457200" y="1278320"/>
            <a:ext cx="8229600" cy="5070093"/>
          </a:xfrm>
          <a:prstGeom prst="rect">
            <a:avLst/>
          </a:prstGeom>
          <a:solidFill>
            <a:schemeClr val="tx1">
              <a:alpha val="64999"/>
            </a:schemeClr>
          </a:solidFill>
          <a:ln w="9525">
            <a:solidFill>
              <a:schemeClr val="bg1"/>
            </a:solidFill>
            <a:miter lim="800000"/>
            <a:headEnd/>
            <a:tailEnd/>
          </a:ln>
          <a:effectLst/>
        </p:spPr>
        <p:txBody>
          <a:bodyPr/>
          <a:lstStyle/>
          <a:p>
            <a:pPr marL="233363" indent="-233363">
              <a:spcBef>
                <a:spcPct val="20000"/>
              </a:spcBef>
            </a:pPr>
            <a:r>
              <a:rPr lang="en-US" sz="2700" b="1" dirty="0" smtClean="0">
                <a:solidFill>
                  <a:schemeClr val="bg1"/>
                </a:solidFill>
              </a:rPr>
              <a:t>3. </a:t>
            </a:r>
            <a:r>
              <a:rPr lang="en-US" sz="2700" dirty="0" smtClean="0">
                <a:solidFill>
                  <a:schemeClr val="bg1"/>
                </a:solidFill>
              </a:rPr>
              <a:t>A Duct: The tubule empties into a larger pipe-like channel called a </a:t>
            </a:r>
            <a:r>
              <a:rPr lang="en-US" sz="2700" b="1" dirty="0" smtClean="0">
                <a:solidFill>
                  <a:schemeClr val="bg1"/>
                </a:solidFill>
              </a:rPr>
              <a:t>collecting duct</a:t>
            </a:r>
            <a:r>
              <a:rPr lang="en-US" sz="2700" dirty="0" smtClean="0">
                <a:solidFill>
                  <a:schemeClr val="bg1"/>
                </a:solidFill>
              </a:rPr>
              <a:t>. The collecting duct functions as a water-conservation device, reclaiming water from the filtrate passing through it so that very little precious water is lost from the body. The filtrate that remains in the collecting duct is a suspension of water and various solutes and particles. It is now called urine. Its composition is distinctly different from the fluid that entered the Bowman’s capsule. The solutes and water reclaimed during </a:t>
            </a:r>
            <a:r>
              <a:rPr lang="en-US" sz="2700" dirty="0" err="1" smtClean="0">
                <a:solidFill>
                  <a:schemeClr val="bg1"/>
                </a:solidFill>
              </a:rPr>
              <a:t>reabsorption</a:t>
            </a:r>
            <a:r>
              <a:rPr lang="en-US" sz="2700" dirty="0" smtClean="0">
                <a:solidFill>
                  <a:schemeClr val="bg1"/>
                </a:solidFill>
              </a:rPr>
              <a:t> are returned to the body via the </a:t>
            </a:r>
            <a:r>
              <a:rPr lang="en-US" sz="2700" b="1" dirty="0" smtClean="0">
                <a:solidFill>
                  <a:schemeClr val="bg1"/>
                </a:solidFill>
              </a:rPr>
              <a:t>renal veins</a:t>
            </a:r>
            <a:r>
              <a:rPr lang="en-US" sz="2700" dirty="0" smtClean="0">
                <a:solidFill>
                  <a:schemeClr val="bg1"/>
                </a:solidFill>
              </a:rPr>
              <a:t>.</a:t>
            </a:r>
            <a:endParaRPr lang="en-US" sz="27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p:spPr>
        <p:txBody>
          <a:bodyPr>
            <a:normAutofit fontScale="90000"/>
          </a:bodyPr>
          <a:lstStyle/>
          <a:p>
            <a:r>
              <a:rPr lang="en-US"/>
              <a:t>9.2 Urine Formation in the Nephron </a:t>
            </a:r>
          </a:p>
        </p:txBody>
      </p:sp>
      <p:sp>
        <p:nvSpPr>
          <p:cNvPr id="26627" name="Rectangle 3"/>
          <p:cNvSpPr>
            <a:spLocks noGrp="1" noChangeArrowheads="1"/>
          </p:cNvSpPr>
          <p:nvPr>
            <p:ph idx="1"/>
          </p:nvPr>
        </p:nvSpPr>
        <p:spPr>
          <a:xfrm>
            <a:off x="462665" y="1662370"/>
            <a:ext cx="8229600" cy="2862263"/>
          </a:xfrm>
          <a:ln/>
        </p:spPr>
        <p:txBody>
          <a:bodyPr>
            <a:normAutofit lnSpcReduction="10000"/>
          </a:bodyPr>
          <a:lstStyle/>
          <a:p>
            <a:pPr>
              <a:buFontTx/>
              <a:buNone/>
            </a:pPr>
            <a:r>
              <a:rPr lang="en-US" dirty="0"/>
              <a:t>In this section, you will:</a:t>
            </a:r>
          </a:p>
          <a:p>
            <a:r>
              <a:rPr lang="en-US" b="1" dirty="0"/>
              <a:t>explain </a:t>
            </a:r>
            <a:r>
              <a:rPr lang="en-US" dirty="0"/>
              <a:t>the function of the </a:t>
            </a:r>
            <a:r>
              <a:rPr lang="en-US" dirty="0" err="1"/>
              <a:t>nephron</a:t>
            </a:r>
            <a:r>
              <a:rPr lang="en-US" dirty="0"/>
              <a:t> in maintaining the composition of blood plasma</a:t>
            </a:r>
          </a:p>
          <a:p>
            <a:r>
              <a:rPr lang="en-US" b="1" dirty="0"/>
              <a:t>describe </a:t>
            </a:r>
            <a:r>
              <a:rPr lang="en-US" dirty="0"/>
              <a:t>the function of the kidney in excreting metabolic wastes and expelling them into the environment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199" y="274320"/>
            <a:ext cx="8377755" cy="1143000"/>
          </a:xfrm>
          <a:ln/>
        </p:spPr>
        <p:txBody>
          <a:bodyPr/>
          <a:lstStyle/>
          <a:p>
            <a:r>
              <a:rPr lang="en-US" dirty="0"/>
              <a:t>Urine Formation</a:t>
            </a:r>
          </a:p>
        </p:txBody>
      </p:sp>
      <p:pic>
        <p:nvPicPr>
          <p:cNvPr id="36867" name="Picture 3"/>
          <p:cNvPicPr>
            <a:picLocks noChangeAspect="1" noChangeArrowheads="1"/>
          </p:cNvPicPr>
          <p:nvPr/>
        </p:nvPicPr>
        <p:blipFill>
          <a:blip r:embed="rId2" cstate="print"/>
          <a:srcRect l="2588" t="1961" b="653"/>
          <a:stretch>
            <a:fillRect/>
          </a:stretch>
        </p:blipFill>
        <p:spPr bwMode="auto">
          <a:xfrm>
            <a:off x="3419850" y="1163105"/>
            <a:ext cx="5511800" cy="54530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416160" cy="971081"/>
          </a:xfrm>
          <a:ln/>
        </p:spPr>
        <p:txBody>
          <a:bodyPr>
            <a:normAutofit fontScale="90000"/>
          </a:bodyPr>
          <a:lstStyle/>
          <a:p>
            <a:r>
              <a:rPr lang="en-US" dirty="0" err="1"/>
              <a:t>Reabsorption</a:t>
            </a:r>
            <a:r>
              <a:rPr lang="en-US" dirty="0"/>
              <a:t> in the Loop of </a:t>
            </a:r>
            <a:r>
              <a:rPr lang="en-US" dirty="0" err="1"/>
              <a:t>Henle</a:t>
            </a:r>
            <a:endParaRPr lang="en-US" dirty="0"/>
          </a:p>
        </p:txBody>
      </p:sp>
      <p:graphicFrame>
        <p:nvGraphicFramePr>
          <p:cNvPr id="41987" name="Object 3"/>
          <p:cNvGraphicFramePr>
            <a:graphicFrameLocks noChangeAspect="1"/>
          </p:cNvGraphicFramePr>
          <p:nvPr>
            <p:ph idx="1"/>
          </p:nvPr>
        </p:nvGraphicFramePr>
        <p:xfrm>
          <a:off x="270639" y="771531"/>
          <a:ext cx="8487505" cy="5839257"/>
        </p:xfrm>
        <a:graphic>
          <a:graphicData uri="http://schemas.openxmlformats.org/presentationml/2006/ole">
            <p:oleObj spid="_x0000_s41987" name="Image" r:id="rId3" imgW="12698413" imgH="8736508" progId="Photoshop.Image.9">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ln/>
        </p:spPr>
        <p:txBody>
          <a:bodyPr>
            <a:normAutofit fontScale="90000"/>
          </a:bodyPr>
          <a:lstStyle/>
          <a:p>
            <a:r>
              <a:rPr lang="en-US"/>
              <a:t>Parts of the Nephron and Their Functions</a:t>
            </a:r>
          </a:p>
        </p:txBody>
      </p:sp>
      <p:graphicFrame>
        <p:nvGraphicFramePr>
          <p:cNvPr id="43147" name="Group 139"/>
          <p:cNvGraphicFramePr>
            <a:graphicFrameLocks noGrp="1"/>
          </p:cNvGraphicFramePr>
          <p:nvPr>
            <p:ph type="tbl" idx="1"/>
          </p:nvPr>
        </p:nvGraphicFramePr>
        <p:xfrm>
          <a:off x="457200" y="1219200"/>
          <a:ext cx="8229600" cy="5394960"/>
        </p:xfrm>
        <a:graphic>
          <a:graphicData uri="http://schemas.openxmlformats.org/drawingml/2006/table">
            <a:tbl>
              <a:tblPr/>
              <a:tblGrid>
                <a:gridCol w="1925638"/>
                <a:gridCol w="6303962"/>
              </a:tblGrid>
              <a:tr h="571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Glomerulus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Filtration</a:t>
                      </a:r>
                      <a:b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Glomerular blood pressure forces some of the water and dissolved substances from the blood plasma through the pores of the glomerular walls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Bowman’s capsule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Receives filtrate from glomerulus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1227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Proximal tubule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Reabsorption</a:t>
                      </a:r>
                      <a:b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Active reabsorption of all nutrients, including glucose and amino acids</a:t>
                      </a:r>
                      <a:b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Active reabsorption of positively charged ions such as sodium, potassium, calcium</a:t>
                      </a:r>
                      <a:b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Passive reabsorption of water by osmosis</a:t>
                      </a:r>
                      <a:b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Passive reabsorption of negatively charged ions such as chloride and bicarbonate by electrical attraction to positively charged ions</a:t>
                      </a:r>
                      <a:b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Secretion</a:t>
                      </a:r>
                      <a:b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Active secretion of hydrogen ions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Descending loop of Henle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Reabsorption</a:t>
                      </a:r>
                      <a:b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Passive reabsorption of water by osmosis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573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Ascending loop of Henle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Reabsorption</a:t>
                      </a:r>
                      <a:b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Active reabsorption of sodium ions</a:t>
                      </a:r>
                      <a:b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Passive reabsorption of chloride and potassium ions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1225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Distal tube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Reabsorption</a:t>
                      </a:r>
                      <a:b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Active reabsorption of sodium ions</a:t>
                      </a:r>
                      <a:b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Passive reabsorption of water by osmosis</a:t>
                      </a:r>
                      <a:b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Passive reabsorption of negatively charged ions such as chloride and bicarbonate</a:t>
                      </a:r>
                      <a:b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Secretion</a:t>
                      </a:r>
                      <a:b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Active secretion of hydrogen ions</a:t>
                      </a:r>
                      <a:b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Passive secretion of potassium ions by electrical attraction to chloride ions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09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Collecting tube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Reabsorption</a:t>
                      </a:r>
                      <a:b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b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Passive reabsorption of water by osmosis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ln/>
        </p:spPr>
        <p:txBody>
          <a:bodyPr/>
          <a:lstStyle/>
          <a:p>
            <a:r>
              <a:rPr lang="en-US"/>
              <a:t>9.3 Excretory System Health</a:t>
            </a:r>
          </a:p>
        </p:txBody>
      </p:sp>
      <p:sp>
        <p:nvSpPr>
          <p:cNvPr id="27651" name="Rectangle 3"/>
          <p:cNvSpPr>
            <a:spLocks noGrp="1" noChangeArrowheads="1"/>
          </p:cNvSpPr>
          <p:nvPr>
            <p:ph idx="1"/>
          </p:nvPr>
        </p:nvSpPr>
        <p:spPr>
          <a:xfrm>
            <a:off x="457200" y="1219200"/>
            <a:ext cx="8229600" cy="3400425"/>
          </a:xfrm>
          <a:ln/>
        </p:spPr>
        <p:txBody>
          <a:bodyPr>
            <a:normAutofit lnSpcReduction="10000"/>
          </a:bodyPr>
          <a:lstStyle/>
          <a:p>
            <a:pPr>
              <a:buFontTx/>
              <a:buNone/>
            </a:pPr>
            <a:r>
              <a:rPr lang="en-US"/>
              <a:t>In this section, you will:</a:t>
            </a:r>
          </a:p>
          <a:p>
            <a:r>
              <a:rPr lang="en-US" b="1"/>
              <a:t>describe </a:t>
            </a:r>
            <a:r>
              <a:rPr lang="en-US"/>
              <a:t>how the kidneys contribute to homeostasis with respect to water and ions</a:t>
            </a:r>
          </a:p>
          <a:p>
            <a:r>
              <a:rPr lang="en-US" b="1"/>
              <a:t>perform </a:t>
            </a:r>
            <a:r>
              <a:rPr lang="en-US"/>
              <a:t>a urinalysis using simulated urine samples</a:t>
            </a:r>
          </a:p>
          <a:p>
            <a:r>
              <a:rPr lang="en-US" b="1"/>
              <a:t>relate </a:t>
            </a:r>
            <a:r>
              <a:rPr lang="en-US"/>
              <a:t>the design of dialysis technologies to the design of the kidney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1464542"/>
          </a:xfrm>
          <a:ln/>
        </p:spPr>
        <p:txBody>
          <a:bodyPr>
            <a:normAutofit/>
          </a:bodyPr>
          <a:lstStyle/>
          <a:p>
            <a:r>
              <a:rPr lang="en-US" sz="2800" dirty="0"/>
              <a:t>The release of ADH controls the amount of water reabsorbed or excreted in urine.</a:t>
            </a:r>
          </a:p>
        </p:txBody>
      </p:sp>
      <p:graphicFrame>
        <p:nvGraphicFramePr>
          <p:cNvPr id="37891" name="Object 3"/>
          <p:cNvGraphicFramePr>
            <a:graphicFrameLocks noChangeAspect="1"/>
          </p:cNvGraphicFramePr>
          <p:nvPr>
            <p:ph idx="1"/>
          </p:nvPr>
        </p:nvGraphicFramePr>
        <p:xfrm>
          <a:off x="1000335" y="1854395"/>
          <a:ext cx="6927850" cy="4525963"/>
        </p:xfrm>
        <a:graphic>
          <a:graphicData uri="http://schemas.openxmlformats.org/presentationml/2006/ole">
            <p:oleObj spid="_x0000_s37891" name="Image" r:id="rId3" imgW="11060317" imgH="7225397" progId="Photoshop.Image.9">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ln/>
        </p:spPr>
        <p:txBody>
          <a:bodyPr/>
          <a:lstStyle/>
          <a:p>
            <a:r>
              <a:rPr lang="en-US"/>
              <a:t>Kidney Stones</a:t>
            </a:r>
          </a:p>
        </p:txBody>
      </p:sp>
      <p:pic>
        <p:nvPicPr>
          <p:cNvPr id="48131" name="Picture 3"/>
          <p:cNvPicPr>
            <a:picLocks noChangeAspect="1" noChangeArrowheads="1"/>
          </p:cNvPicPr>
          <p:nvPr/>
        </p:nvPicPr>
        <p:blipFill>
          <a:blip r:embed="rId2" cstate="print"/>
          <a:srcRect t="10727"/>
          <a:stretch>
            <a:fillRect/>
          </a:stretch>
        </p:blipFill>
        <p:spPr bwMode="auto">
          <a:xfrm>
            <a:off x="1649413" y="1754188"/>
            <a:ext cx="5843587" cy="380523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38740" y="779055"/>
            <a:ext cx="6480048" cy="2301240"/>
          </a:xfrm>
          <a:ln/>
        </p:spPr>
        <p:txBody>
          <a:bodyPr/>
          <a:lstStyle/>
          <a:p>
            <a:r>
              <a:rPr lang="en-US" sz="3600" dirty="0"/>
              <a:t>Chapter 9</a:t>
            </a:r>
            <a:br>
              <a:rPr lang="en-US" sz="3600" dirty="0"/>
            </a:br>
            <a:r>
              <a:rPr lang="en-US" sz="3600" dirty="0"/>
              <a:t>Excretion and the Interaction of Systems</a:t>
            </a:r>
          </a:p>
        </p:txBody>
      </p:sp>
      <p:sp>
        <p:nvSpPr>
          <p:cNvPr id="15363" name="Rectangle 3"/>
          <p:cNvSpPr>
            <a:spLocks noGrp="1" noChangeArrowheads="1"/>
          </p:cNvSpPr>
          <p:nvPr>
            <p:ph type="subTitle" idx="1"/>
          </p:nvPr>
        </p:nvSpPr>
        <p:spPr>
          <a:xfrm>
            <a:off x="693095" y="3006545"/>
            <a:ext cx="7543800" cy="2071688"/>
          </a:xfrm>
          <a:ln/>
        </p:spPr>
        <p:txBody>
          <a:bodyPr/>
          <a:lstStyle/>
          <a:p>
            <a:pPr algn="l">
              <a:tabLst>
                <a:tab pos="625475" algn="l"/>
              </a:tabLst>
            </a:pPr>
            <a:r>
              <a:rPr lang="en-US" sz="2800" dirty="0"/>
              <a:t>9.1 The Structures and Function of the 	Excretory System</a:t>
            </a:r>
          </a:p>
          <a:p>
            <a:pPr algn="l">
              <a:tabLst>
                <a:tab pos="625475" algn="l"/>
              </a:tabLst>
            </a:pPr>
            <a:r>
              <a:rPr lang="en-US" sz="2800" dirty="0"/>
              <a:t>9.2 Urine Formation in the </a:t>
            </a:r>
            <a:r>
              <a:rPr lang="en-US" sz="2800" dirty="0" err="1"/>
              <a:t>Nephron</a:t>
            </a:r>
            <a:endParaRPr lang="en-US" sz="2800" dirty="0"/>
          </a:p>
          <a:p>
            <a:pPr algn="l">
              <a:tabLst>
                <a:tab pos="625475" algn="l"/>
              </a:tabLst>
            </a:pPr>
            <a:r>
              <a:rPr lang="en-US" sz="2800" dirty="0"/>
              <a:t>9.3 Excretory System Health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ln/>
        </p:spPr>
        <p:txBody>
          <a:bodyPr>
            <a:normAutofit fontScale="90000"/>
          </a:bodyPr>
          <a:lstStyle/>
          <a:p>
            <a:r>
              <a:rPr lang="en-US"/>
              <a:t>Hemodialysis &amp; Peritoneal Dialysis</a:t>
            </a:r>
          </a:p>
        </p:txBody>
      </p:sp>
      <p:pic>
        <p:nvPicPr>
          <p:cNvPr id="49155" name="Picture 3"/>
          <p:cNvPicPr>
            <a:picLocks noChangeAspect="1" noChangeArrowheads="1"/>
          </p:cNvPicPr>
          <p:nvPr/>
        </p:nvPicPr>
        <p:blipFill>
          <a:blip r:embed="rId2" cstate="print"/>
          <a:srcRect l="1994" t="1118" r="5983"/>
          <a:stretch>
            <a:fillRect/>
          </a:stretch>
        </p:blipFill>
        <p:spPr bwMode="auto">
          <a:xfrm>
            <a:off x="3035800" y="1047890"/>
            <a:ext cx="5905500" cy="565626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ln/>
        </p:spPr>
        <p:txBody>
          <a:bodyPr/>
          <a:lstStyle/>
          <a:p>
            <a:r>
              <a:rPr lang="en-US" dirty="0"/>
              <a:t>Chapter </a:t>
            </a:r>
            <a:r>
              <a:rPr lang="en-US" dirty="0" smtClean="0"/>
              <a:t>9 </a:t>
            </a:r>
            <a:r>
              <a:rPr lang="en-US" dirty="0"/>
              <a:t>Review</a:t>
            </a:r>
          </a:p>
        </p:txBody>
      </p:sp>
      <p:sp>
        <p:nvSpPr>
          <p:cNvPr id="30723" name="Rectangle 3"/>
          <p:cNvSpPr>
            <a:spLocks noGrp="1" noChangeArrowheads="1"/>
          </p:cNvSpPr>
          <p:nvPr>
            <p:ph idx="1"/>
          </p:nvPr>
        </p:nvSpPr>
        <p:spPr>
          <a:xfrm>
            <a:off x="457200" y="1219200"/>
            <a:ext cx="8229600" cy="4322763"/>
          </a:xfrm>
          <a:ln/>
        </p:spPr>
        <p:txBody>
          <a:bodyPr>
            <a:normAutofit fontScale="92500"/>
          </a:bodyPr>
          <a:lstStyle/>
          <a:p>
            <a:r>
              <a:rPr lang="en-US"/>
              <a:t>Draw a diagram or flowchart to show how the excretory system works.</a:t>
            </a:r>
          </a:p>
          <a:p>
            <a:r>
              <a:rPr lang="en-US"/>
              <a:t>What wastes are produced by the human body?</a:t>
            </a:r>
          </a:p>
          <a:p>
            <a:r>
              <a:rPr lang="en-US"/>
              <a:t>Describe the functions of each major structure in the excretory system.</a:t>
            </a:r>
          </a:p>
          <a:p>
            <a:r>
              <a:rPr lang="en-US"/>
              <a:t>How does the excretory system interact with blood and circulation?</a:t>
            </a:r>
          </a:p>
          <a:p>
            <a:r>
              <a:rPr lang="en-US"/>
              <a:t>Why do wastes need to be eliminated from the body?</a:t>
            </a:r>
          </a:p>
          <a:p>
            <a:pPr>
              <a:buFontTx/>
              <a:buNone/>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7467600" cy="971080"/>
          </a:xfrm>
          <a:ln/>
        </p:spPr>
        <p:txBody>
          <a:bodyPr>
            <a:normAutofit/>
          </a:bodyPr>
          <a:lstStyle/>
          <a:p>
            <a:r>
              <a:rPr lang="en-US" dirty="0"/>
              <a:t>Concept Organizer</a:t>
            </a:r>
          </a:p>
        </p:txBody>
      </p:sp>
      <p:pic>
        <p:nvPicPr>
          <p:cNvPr id="24581" name="Picture 5"/>
          <p:cNvPicPr>
            <a:picLocks noChangeAspect="1" noChangeArrowheads="1"/>
          </p:cNvPicPr>
          <p:nvPr/>
        </p:nvPicPr>
        <p:blipFill>
          <a:blip r:embed="rId2" cstate="print"/>
          <a:srcRect/>
          <a:stretch>
            <a:fillRect/>
          </a:stretch>
        </p:blipFill>
        <p:spPr bwMode="auto">
          <a:xfrm>
            <a:off x="193830" y="740651"/>
            <a:ext cx="8679530" cy="58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p:spPr>
        <p:txBody>
          <a:bodyPr/>
          <a:lstStyle/>
          <a:p>
            <a:r>
              <a:rPr lang="en-US"/>
              <a:t>Chapter 9 Summary</a:t>
            </a:r>
          </a:p>
        </p:txBody>
      </p:sp>
      <p:sp>
        <p:nvSpPr>
          <p:cNvPr id="22531" name="Rectangle 3"/>
          <p:cNvSpPr>
            <a:spLocks noGrp="1" noChangeArrowheads="1"/>
          </p:cNvSpPr>
          <p:nvPr>
            <p:ph idx="1"/>
          </p:nvPr>
        </p:nvSpPr>
        <p:spPr>
          <a:xfrm>
            <a:off x="457200" y="1219200"/>
            <a:ext cx="8229600" cy="4859338"/>
          </a:xfrm>
          <a:ln/>
        </p:spPr>
        <p:txBody>
          <a:bodyPr/>
          <a:lstStyle/>
          <a:p>
            <a:pPr>
              <a:lnSpc>
                <a:spcPct val="80000"/>
              </a:lnSpc>
            </a:pPr>
            <a:r>
              <a:rPr lang="en-US" sz="1800"/>
              <a:t>The metabolic activities of cells, including energy release, maintenance, and repair, produce substances that change the balance of the volume of water and the concentration and composition of dissolved substances in the body’s fluids. The excretory system removes these materials to maintain the optimal volume of water and composition of body fluids, dispose of wastes, and recycle the non-waste substances. The substances in question include carbon dioxide; water; ions of sodium (Na</a:t>
            </a:r>
            <a:r>
              <a:rPr lang="en-US" sz="1800" baseline="30000"/>
              <a:t>+</a:t>
            </a:r>
            <a:r>
              <a:rPr lang="en-US" sz="1800"/>
              <a:t>), chloride (Cl</a:t>
            </a:r>
            <a:r>
              <a:rPr lang="en-US" sz="1800" baseline="30000"/>
              <a:t>–</a:t>
            </a:r>
            <a:r>
              <a:rPr lang="en-US" sz="1800"/>
              <a:t>), and hydrogen (H</a:t>
            </a:r>
            <a:r>
              <a:rPr lang="en-US" sz="1800" baseline="30000"/>
              <a:t>+</a:t>
            </a:r>
            <a:r>
              <a:rPr lang="en-US" sz="1800"/>
              <a:t>); and other compounds resulting from the breakdown of proteins and nucleic acids. The excretory system also plays a key role in maintaining the acid-base balance (pH) in the blood.</a:t>
            </a:r>
          </a:p>
          <a:p>
            <a:pPr>
              <a:lnSpc>
                <a:spcPct val="80000"/>
              </a:lnSpc>
            </a:pPr>
            <a:r>
              <a:rPr lang="en-US" sz="1800"/>
              <a:t>The organs of the excretory system are the kidneys, the ureters, the urinary bladder, and the urethra. The kidneys contain millions of tiny nephrons that each contain a filter, a tube, and a duct. The nephrons filter out waste and reabsorb substances such as sodium and water for reuse by the body’s systems. The resulting filtrate, known as urine, is sent through the ureters to the urinary bladder for temporary storage until it is eliminated from the body through the urethra.</a:t>
            </a:r>
          </a:p>
          <a:p>
            <a:pPr>
              <a:lnSpc>
                <a:spcPct val="80000"/>
              </a:lnSpc>
            </a:pPr>
            <a:r>
              <a:rPr lang="en-US" sz="1800"/>
              <a:t>Disorders of the excretory system include urinary tract infections, kidney stones, and renal insufficiency. Renal insufficiency may require dialysis or a kidney transplant in order to ensure that wastes are secreted rather than building up to toxic levels in the body.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p:spPr>
        <p:txBody>
          <a:bodyPr>
            <a:noAutofit/>
          </a:bodyPr>
          <a:lstStyle/>
          <a:p>
            <a:r>
              <a:rPr lang="en-US" sz="3600" dirty="0"/>
              <a:t>Chapter 9 Excretion and the Interaction of Systems</a:t>
            </a:r>
          </a:p>
        </p:txBody>
      </p:sp>
      <p:sp>
        <p:nvSpPr>
          <p:cNvPr id="25603" name="Rectangle 3"/>
          <p:cNvSpPr>
            <a:spLocks noGrp="1" noChangeArrowheads="1"/>
          </p:cNvSpPr>
          <p:nvPr>
            <p:ph idx="1"/>
          </p:nvPr>
        </p:nvSpPr>
        <p:spPr>
          <a:xfrm>
            <a:off x="457200" y="1739180"/>
            <a:ext cx="8229600" cy="4263158"/>
          </a:xfrm>
          <a:ln/>
        </p:spPr>
        <p:txBody>
          <a:bodyPr>
            <a:normAutofit/>
          </a:bodyPr>
          <a:lstStyle/>
          <a:p>
            <a:pPr>
              <a:lnSpc>
                <a:spcPct val="80000"/>
              </a:lnSpc>
              <a:buFontTx/>
              <a:buNone/>
            </a:pPr>
            <a:r>
              <a:rPr lang="en-US" sz="2800" dirty="0"/>
              <a:t>In this chapter, you will learn:</a:t>
            </a:r>
          </a:p>
          <a:p>
            <a:pPr>
              <a:lnSpc>
                <a:spcPct val="80000"/>
              </a:lnSpc>
            </a:pPr>
            <a:r>
              <a:rPr lang="en-US" sz="2800" dirty="0"/>
              <a:t>Each kidney receives blood that is processed to form urine, which drains through a </a:t>
            </a:r>
            <a:r>
              <a:rPr lang="en-US" sz="2800" dirty="0" err="1"/>
              <a:t>ureter</a:t>
            </a:r>
            <a:r>
              <a:rPr lang="en-US" sz="2800" dirty="0"/>
              <a:t> and into the urinary bladder for excretion.</a:t>
            </a:r>
            <a:endParaRPr lang="en-US" sz="2800" b="1" dirty="0"/>
          </a:p>
          <a:p>
            <a:pPr>
              <a:lnSpc>
                <a:spcPct val="80000"/>
              </a:lnSpc>
            </a:pPr>
            <a:r>
              <a:rPr lang="en-US" sz="2800" dirty="0"/>
              <a:t>Each kidney contains over one million </a:t>
            </a:r>
            <a:r>
              <a:rPr lang="en-US" sz="2800" dirty="0" err="1"/>
              <a:t>nephrons</a:t>
            </a:r>
            <a:r>
              <a:rPr lang="en-US" sz="2800" dirty="0"/>
              <a:t> that process blood to form urine.</a:t>
            </a:r>
            <a:endParaRPr lang="en-US" sz="2800" b="1" dirty="0"/>
          </a:p>
          <a:p>
            <a:pPr>
              <a:lnSpc>
                <a:spcPct val="80000"/>
              </a:lnSpc>
            </a:pPr>
            <a:r>
              <a:rPr lang="en-US" sz="2800" dirty="0"/>
              <a:t>The functional unit of the kidney is the </a:t>
            </a:r>
            <a:r>
              <a:rPr lang="en-US" sz="2800" dirty="0" err="1"/>
              <a:t>nephron</a:t>
            </a:r>
            <a:r>
              <a:rPr lang="en-US" sz="2800" dirty="0"/>
              <a:t>. </a:t>
            </a:r>
            <a:endParaRPr lang="en-US" sz="2800" b="1" dirty="0"/>
          </a:p>
          <a:p>
            <a:pPr>
              <a:lnSpc>
                <a:spcPct val="80000"/>
              </a:lnSpc>
            </a:pPr>
            <a:r>
              <a:rPr lang="en-US" sz="2800" dirty="0"/>
              <a:t>Each </a:t>
            </a:r>
            <a:r>
              <a:rPr lang="en-US" sz="2800" dirty="0" err="1"/>
              <a:t>nephron</a:t>
            </a:r>
            <a:r>
              <a:rPr lang="en-US" sz="2800" dirty="0"/>
              <a:t> filters blood, reabsorbs substances such as sodium and glucose for reuse in the body, and secretes excess or toxic substances such as urea to produce urine</a:t>
            </a:r>
            <a:r>
              <a:rPr lang="en-US" sz="2800" dirty="0" smtClean="0"/>
              <a:t>.</a:t>
            </a:r>
            <a:endParaRPr 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p:spPr>
        <p:txBody>
          <a:bodyPr>
            <a:noAutofit/>
          </a:bodyPr>
          <a:lstStyle/>
          <a:p>
            <a:r>
              <a:rPr lang="en-US" sz="4000" dirty="0"/>
              <a:t>Chapter 9 Excretion and the Interaction of Systems</a:t>
            </a:r>
          </a:p>
        </p:txBody>
      </p:sp>
      <p:sp>
        <p:nvSpPr>
          <p:cNvPr id="25603" name="Rectangle 3"/>
          <p:cNvSpPr>
            <a:spLocks noGrp="1" noChangeArrowheads="1"/>
          </p:cNvSpPr>
          <p:nvPr>
            <p:ph idx="1"/>
          </p:nvPr>
        </p:nvSpPr>
        <p:spPr>
          <a:xfrm>
            <a:off x="457200" y="1777584"/>
            <a:ext cx="8229600" cy="4224753"/>
          </a:xfrm>
          <a:ln/>
        </p:spPr>
        <p:txBody>
          <a:bodyPr>
            <a:noAutofit/>
          </a:bodyPr>
          <a:lstStyle/>
          <a:p>
            <a:pPr>
              <a:lnSpc>
                <a:spcPct val="80000"/>
              </a:lnSpc>
            </a:pPr>
            <a:r>
              <a:rPr lang="en-US" sz="3200" dirty="0" err="1" smtClean="0"/>
              <a:t>Antidiuretic</a:t>
            </a:r>
            <a:r>
              <a:rPr lang="en-US" sz="3200" dirty="0" smtClean="0"/>
              <a:t> hormone (ADH) regulates the amount of water reabsorbed in the distal tubule.</a:t>
            </a:r>
            <a:endParaRPr lang="en-US" sz="3200" b="1" dirty="0" smtClean="0"/>
          </a:p>
          <a:p>
            <a:pPr>
              <a:lnSpc>
                <a:spcPct val="80000"/>
              </a:lnSpc>
            </a:pPr>
            <a:r>
              <a:rPr lang="en-US" sz="3200" dirty="0" err="1" smtClean="0"/>
              <a:t>Aldosterone</a:t>
            </a:r>
            <a:r>
              <a:rPr lang="en-US" sz="3200" dirty="0" smtClean="0"/>
              <a:t> regulates the amount of salt that is reabsorbed or secreted.</a:t>
            </a:r>
            <a:endParaRPr lang="en-US" sz="3200" b="1" dirty="0" smtClean="0"/>
          </a:p>
          <a:p>
            <a:pPr>
              <a:lnSpc>
                <a:spcPct val="80000"/>
              </a:lnSpc>
            </a:pPr>
            <a:r>
              <a:rPr lang="en-US" sz="3200" dirty="0" smtClean="0"/>
              <a:t>The acid-base balance of the blood is adjusted by the secretion of hydrogen ions and </a:t>
            </a:r>
            <a:r>
              <a:rPr lang="en-US" sz="3200" dirty="0" err="1" smtClean="0"/>
              <a:t>reabsorption</a:t>
            </a:r>
            <a:r>
              <a:rPr lang="en-US" sz="3200" dirty="0" smtClean="0"/>
              <a:t> of bicarbonate ions.</a:t>
            </a:r>
            <a:endParaRPr lang="en-US" sz="3200" b="1" dirty="0" smtClean="0"/>
          </a:p>
          <a:p>
            <a:pPr>
              <a:lnSpc>
                <a:spcPct val="80000"/>
              </a:lnSpc>
            </a:pPr>
            <a:r>
              <a:rPr lang="en-US" sz="3200" dirty="0" smtClean="0"/>
              <a:t>Various technologies are used to solve problems involving dysfunctions and disorders of the excretory system.</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48624"/>
            <a:ext cx="7467600" cy="1228961"/>
          </a:xfrm>
          <a:ln/>
        </p:spPr>
        <p:txBody>
          <a:bodyPr>
            <a:noAutofit/>
          </a:bodyPr>
          <a:lstStyle/>
          <a:p>
            <a:r>
              <a:rPr lang="en-US" sz="4000" dirty="0"/>
              <a:t>9.1 The Structures and Function of the Excretory System </a:t>
            </a:r>
          </a:p>
        </p:txBody>
      </p:sp>
      <p:sp>
        <p:nvSpPr>
          <p:cNvPr id="16387" name="Rectangle 3"/>
          <p:cNvSpPr>
            <a:spLocks noGrp="1" noChangeArrowheads="1"/>
          </p:cNvSpPr>
          <p:nvPr>
            <p:ph idx="1"/>
          </p:nvPr>
        </p:nvSpPr>
        <p:spPr>
          <a:xfrm>
            <a:off x="457200" y="2046419"/>
            <a:ext cx="8229600" cy="3494855"/>
          </a:xfrm>
          <a:ln/>
        </p:spPr>
        <p:txBody>
          <a:bodyPr>
            <a:normAutofit/>
          </a:bodyPr>
          <a:lstStyle/>
          <a:p>
            <a:pPr>
              <a:buFontTx/>
              <a:buNone/>
            </a:pPr>
            <a:r>
              <a:rPr lang="en-US" dirty="0"/>
              <a:t>In this section, you will:</a:t>
            </a:r>
          </a:p>
          <a:p>
            <a:r>
              <a:rPr lang="en-US" b="1" dirty="0"/>
              <a:t>identify </a:t>
            </a:r>
            <a:r>
              <a:rPr lang="en-US" dirty="0"/>
              <a:t>the main structures and functions of the human excretory system</a:t>
            </a:r>
          </a:p>
          <a:p>
            <a:r>
              <a:rPr lang="en-US" b="1" dirty="0"/>
              <a:t>explain </a:t>
            </a:r>
            <a:r>
              <a:rPr lang="en-US" dirty="0"/>
              <a:t>the function of the </a:t>
            </a:r>
            <a:r>
              <a:rPr lang="en-US" dirty="0" err="1"/>
              <a:t>nephron</a:t>
            </a:r>
            <a:endParaRPr lang="en-US" dirty="0"/>
          </a:p>
          <a:p>
            <a:r>
              <a:rPr lang="en-US" b="1" dirty="0"/>
              <a:t>dissect </a:t>
            </a:r>
            <a:r>
              <a:rPr lang="en-US" dirty="0"/>
              <a:t>a mammalian kidney and </a:t>
            </a:r>
            <a:r>
              <a:rPr lang="en-US" b="1" dirty="0"/>
              <a:t>observe </a:t>
            </a:r>
            <a:r>
              <a:rPr lang="en-US" dirty="0"/>
              <a:t>its structure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Kidneys</a:t>
            </a:r>
            <a:endParaRPr lang="en-CA" dirty="0"/>
          </a:p>
        </p:txBody>
      </p:sp>
      <p:sp>
        <p:nvSpPr>
          <p:cNvPr id="3" name="Content Placeholder 2"/>
          <p:cNvSpPr>
            <a:spLocks noGrp="1"/>
          </p:cNvSpPr>
          <p:nvPr>
            <p:ph idx="1"/>
          </p:nvPr>
        </p:nvSpPr>
        <p:spPr>
          <a:xfrm>
            <a:off x="457200" y="1239915"/>
            <a:ext cx="8108920" cy="5223079"/>
          </a:xfrm>
        </p:spPr>
        <p:txBody>
          <a:bodyPr>
            <a:noAutofit/>
          </a:bodyPr>
          <a:lstStyle/>
          <a:p>
            <a:r>
              <a:rPr lang="en-CA" sz="3300" dirty="0" smtClean="0"/>
              <a:t>Regulate the bodies composition of bodily fluids</a:t>
            </a:r>
          </a:p>
          <a:p>
            <a:r>
              <a:rPr lang="en-CA" sz="3300" dirty="0" smtClean="0"/>
              <a:t>Removal of wastes – Na, </a:t>
            </a:r>
            <a:r>
              <a:rPr lang="en-CA" sz="3300" dirty="0" err="1" smtClean="0"/>
              <a:t>Cl</a:t>
            </a:r>
            <a:r>
              <a:rPr lang="en-CA" sz="3300" dirty="0" smtClean="0"/>
              <a:t>, carbon dioxide, water, ammonia, hydrogen etc...</a:t>
            </a:r>
          </a:p>
          <a:p>
            <a:r>
              <a:rPr lang="en-CA" sz="3300" dirty="0" smtClean="0"/>
              <a:t>Some wastes have a higher priority to be removed, like nitrogenous wastes</a:t>
            </a:r>
          </a:p>
          <a:p>
            <a:r>
              <a:rPr lang="en-CA" sz="3300" dirty="0" smtClean="0"/>
              <a:t>Can you identify some other metabolic wastes produced by the body that are removed?</a:t>
            </a:r>
            <a:endParaRPr lang="en-CA" sz="3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ln/>
        </p:spPr>
        <p:txBody>
          <a:bodyPr>
            <a:normAutofit fontScale="90000"/>
          </a:bodyPr>
          <a:lstStyle/>
          <a:p>
            <a:r>
              <a:rPr lang="en-US"/>
              <a:t>Organs of the Excretory System</a:t>
            </a:r>
          </a:p>
        </p:txBody>
      </p:sp>
      <p:pic>
        <p:nvPicPr>
          <p:cNvPr id="51203" name="Picture 3"/>
          <p:cNvPicPr>
            <a:picLocks noChangeAspect="1" noChangeArrowheads="1"/>
          </p:cNvPicPr>
          <p:nvPr/>
        </p:nvPicPr>
        <p:blipFill>
          <a:blip r:embed="rId2" cstate="print"/>
          <a:srcRect l="966" t="4688"/>
          <a:stretch>
            <a:fillRect/>
          </a:stretch>
        </p:blipFill>
        <p:spPr bwMode="auto">
          <a:xfrm>
            <a:off x="1960563" y="1624013"/>
            <a:ext cx="5164137" cy="409733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7467600" cy="773252"/>
          </a:xfrm>
          <a:ln/>
        </p:spPr>
        <p:txBody>
          <a:bodyPr>
            <a:normAutofit fontScale="90000"/>
          </a:bodyPr>
          <a:lstStyle/>
          <a:p>
            <a:r>
              <a:rPr lang="en-US" dirty="0"/>
              <a:t>Kidneys</a:t>
            </a:r>
          </a:p>
        </p:txBody>
      </p:sp>
      <p:graphicFrame>
        <p:nvGraphicFramePr>
          <p:cNvPr id="52227" name="Object 3"/>
          <p:cNvGraphicFramePr>
            <a:graphicFrameLocks noChangeAspect="1"/>
          </p:cNvGraphicFramePr>
          <p:nvPr>
            <p:ph idx="1"/>
          </p:nvPr>
        </p:nvGraphicFramePr>
        <p:xfrm>
          <a:off x="1230313" y="971550"/>
          <a:ext cx="6645275" cy="3794125"/>
        </p:xfrm>
        <a:graphic>
          <a:graphicData uri="http://schemas.openxmlformats.org/presentationml/2006/ole">
            <p:oleObj spid="_x0000_s52227" name="Image" r:id="rId3" imgW="12076190" imgH="6895238" progId="Photoshop.Image.9">
              <p:embed/>
            </p:oleObj>
          </a:graphicData>
        </a:graphic>
      </p:graphicFrame>
      <p:sp>
        <p:nvSpPr>
          <p:cNvPr id="52229" name="Rectangle 5"/>
          <p:cNvSpPr>
            <a:spLocks noChangeArrowheads="1"/>
          </p:cNvSpPr>
          <p:nvPr/>
        </p:nvSpPr>
        <p:spPr bwMode="auto">
          <a:xfrm>
            <a:off x="461963" y="4829175"/>
            <a:ext cx="8229600" cy="1671638"/>
          </a:xfrm>
          <a:prstGeom prst="rect">
            <a:avLst/>
          </a:prstGeom>
          <a:solidFill>
            <a:schemeClr val="tx1">
              <a:alpha val="64999"/>
            </a:schemeClr>
          </a:solidFill>
          <a:ln w="9525">
            <a:solidFill>
              <a:schemeClr val="bg1"/>
            </a:solidFill>
            <a:miter lim="800000"/>
            <a:headEnd/>
            <a:tailEnd/>
          </a:ln>
          <a:effectLst/>
        </p:spPr>
        <p:txBody>
          <a:bodyPr/>
          <a:lstStyle/>
          <a:p>
            <a:pPr>
              <a:spcBef>
                <a:spcPct val="20000"/>
              </a:spcBef>
            </a:pPr>
            <a:r>
              <a:rPr lang="en-US" sz="2000">
                <a:solidFill>
                  <a:schemeClr val="bg1"/>
                </a:solidFill>
              </a:rPr>
              <a:t>The view in </a:t>
            </a:r>
            <a:r>
              <a:rPr lang="en-US" sz="2000" b="1">
                <a:solidFill>
                  <a:schemeClr val="bg1"/>
                </a:solidFill>
              </a:rPr>
              <a:t>(A) </a:t>
            </a:r>
            <a:r>
              <a:rPr lang="en-US" sz="2000">
                <a:solidFill>
                  <a:schemeClr val="bg1"/>
                </a:solidFill>
              </a:rPr>
              <a:t>includes some blood vessels to reinforce the connection between the circulatory and excretory systems. The views in </a:t>
            </a:r>
            <a:r>
              <a:rPr lang="en-US" sz="2000" b="1">
                <a:solidFill>
                  <a:schemeClr val="bg1"/>
                </a:solidFill>
              </a:rPr>
              <a:t>(B) </a:t>
            </a:r>
            <a:r>
              <a:rPr lang="en-US" sz="2000">
                <a:solidFill>
                  <a:schemeClr val="bg1"/>
                </a:solidFill>
              </a:rPr>
              <a:t>and </a:t>
            </a:r>
            <a:r>
              <a:rPr lang="en-US" sz="2000" b="1">
                <a:solidFill>
                  <a:schemeClr val="bg1"/>
                </a:solidFill>
              </a:rPr>
              <a:t>(C) </a:t>
            </a:r>
            <a:r>
              <a:rPr lang="en-US" sz="2000">
                <a:solidFill>
                  <a:schemeClr val="bg1"/>
                </a:solidFill>
              </a:rPr>
              <a:t>do not include blood vessels, and identify the three regions of the kidney: renal cortex, renal medulla, and renal pelvis. The view in </a:t>
            </a:r>
            <a:r>
              <a:rPr lang="en-US" sz="2000" b="1">
                <a:solidFill>
                  <a:schemeClr val="bg1"/>
                </a:solidFill>
              </a:rPr>
              <a:t>(C) </a:t>
            </a:r>
            <a:r>
              <a:rPr lang="en-US" sz="2000">
                <a:solidFill>
                  <a:schemeClr val="bg1"/>
                </a:solidFill>
              </a:rPr>
              <a:t>introduces the functional unit of the kidney: the nephron.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ln/>
        </p:spPr>
        <p:txBody>
          <a:bodyPr/>
          <a:lstStyle/>
          <a:p>
            <a:r>
              <a:rPr lang="en-US"/>
              <a:t>Nephron</a:t>
            </a:r>
          </a:p>
        </p:txBody>
      </p:sp>
      <p:pic>
        <p:nvPicPr>
          <p:cNvPr id="53251" name="Picture 3"/>
          <p:cNvPicPr>
            <a:picLocks noChangeAspect="1" noChangeArrowheads="1"/>
          </p:cNvPicPr>
          <p:nvPr/>
        </p:nvPicPr>
        <p:blipFill>
          <a:blip r:embed="rId2" cstate="print"/>
          <a:srcRect l="3387" r="5644" b="848"/>
          <a:stretch>
            <a:fillRect/>
          </a:stretch>
        </p:blipFill>
        <p:spPr bwMode="auto">
          <a:xfrm>
            <a:off x="1230313" y="1341438"/>
            <a:ext cx="6635750" cy="481488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156</TotalTime>
  <Words>1181</Words>
  <Application>Microsoft Office PowerPoint</Application>
  <PresentationFormat>On-screen Show (4:3)</PresentationFormat>
  <Paragraphs>77</Paragraphs>
  <Slides>23</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Arial</vt:lpstr>
      <vt:lpstr>Times New Roman</vt:lpstr>
      <vt:lpstr>Technic</vt:lpstr>
      <vt:lpstr>Adobe Photoshop Image</vt:lpstr>
      <vt:lpstr>Chapter 9</vt:lpstr>
      <vt:lpstr>Chapter 9 Excretion and the Interaction of Systems</vt:lpstr>
      <vt:lpstr>Chapter 9 Excretion and the Interaction of Systems</vt:lpstr>
      <vt:lpstr>Chapter 9 Excretion and the Interaction of Systems</vt:lpstr>
      <vt:lpstr>9.1 The Structures and Function of the Excretory System </vt:lpstr>
      <vt:lpstr>The Kidneys</vt:lpstr>
      <vt:lpstr>Organs of the Excretory System</vt:lpstr>
      <vt:lpstr>Kidneys</vt:lpstr>
      <vt:lpstr>Nephron</vt:lpstr>
      <vt:lpstr>Functional Regions of the Nephron</vt:lpstr>
      <vt:lpstr>Functional Regions of the Nephron</vt:lpstr>
      <vt:lpstr>Functional Regions of the Nephron</vt:lpstr>
      <vt:lpstr>9.2 Urine Formation in the Nephron </vt:lpstr>
      <vt:lpstr>Urine Formation</vt:lpstr>
      <vt:lpstr>Reabsorption in the Loop of Henle</vt:lpstr>
      <vt:lpstr>Parts of the Nephron and Their Functions</vt:lpstr>
      <vt:lpstr>9.3 Excretory System Health</vt:lpstr>
      <vt:lpstr>The release of ADH controls the amount of water reabsorbed or excreted in urine.</vt:lpstr>
      <vt:lpstr>Kidney Stones</vt:lpstr>
      <vt:lpstr>Hemodialysis &amp; Peritoneal Dialysis</vt:lpstr>
      <vt:lpstr>Chapter 9 Review</vt:lpstr>
      <vt:lpstr>Concept Organizer</vt:lpstr>
      <vt:lpstr>Chapter 9 Summary</vt:lpstr>
    </vt:vector>
  </TitlesOfParts>
  <Company>The McGraw-Hill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leslie_macumber</dc:creator>
  <cp:lastModifiedBy>Rebecca Redding</cp:lastModifiedBy>
  <cp:revision>10</cp:revision>
  <dcterms:created xsi:type="dcterms:W3CDTF">2007-08-29T17:01:03Z</dcterms:created>
  <dcterms:modified xsi:type="dcterms:W3CDTF">2012-11-26T00:54:15Z</dcterms:modified>
</cp:coreProperties>
</file>