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handoutMasterIdLst>
    <p:handoutMasterId r:id="rId52"/>
  </p:handoutMasterIdLst>
  <p:sldIdLst>
    <p:sldId id="266" r:id="rId2"/>
    <p:sldId id="267" r:id="rId3"/>
    <p:sldId id="276" r:id="rId4"/>
    <p:sldId id="303" r:id="rId5"/>
    <p:sldId id="332" r:id="rId6"/>
    <p:sldId id="268" r:id="rId7"/>
    <p:sldId id="304" r:id="rId8"/>
    <p:sldId id="305" r:id="rId9"/>
    <p:sldId id="306" r:id="rId10"/>
    <p:sldId id="317" r:id="rId11"/>
    <p:sldId id="318" r:id="rId12"/>
    <p:sldId id="299" r:id="rId13"/>
    <p:sldId id="300" r:id="rId14"/>
    <p:sldId id="307" r:id="rId15"/>
    <p:sldId id="301" r:id="rId16"/>
    <p:sldId id="319" r:id="rId17"/>
    <p:sldId id="308" r:id="rId18"/>
    <p:sldId id="320" r:id="rId19"/>
    <p:sldId id="309" r:id="rId20"/>
    <p:sldId id="310" r:id="rId21"/>
    <p:sldId id="311" r:id="rId22"/>
    <p:sldId id="312" r:id="rId23"/>
    <p:sldId id="313" r:id="rId24"/>
    <p:sldId id="314" r:id="rId25"/>
    <p:sldId id="277" r:id="rId26"/>
    <p:sldId id="286" r:id="rId27"/>
    <p:sldId id="291" r:id="rId28"/>
    <p:sldId id="292" r:id="rId29"/>
    <p:sldId id="321" r:id="rId30"/>
    <p:sldId id="293" r:id="rId31"/>
    <p:sldId id="316" r:id="rId32"/>
    <p:sldId id="278" r:id="rId33"/>
    <p:sldId id="287" r:id="rId34"/>
    <p:sldId id="322" r:id="rId35"/>
    <p:sldId id="323" r:id="rId36"/>
    <p:sldId id="296" r:id="rId37"/>
    <p:sldId id="324" r:id="rId38"/>
    <p:sldId id="325" r:id="rId39"/>
    <p:sldId id="297" r:id="rId40"/>
    <p:sldId id="326" r:id="rId41"/>
    <p:sldId id="333" r:id="rId42"/>
    <p:sldId id="327" r:id="rId43"/>
    <p:sldId id="328" r:id="rId44"/>
    <p:sldId id="281" r:id="rId45"/>
    <p:sldId id="275" r:id="rId46"/>
    <p:sldId id="274" r:id="rId47"/>
    <p:sldId id="329" r:id="rId48"/>
    <p:sldId id="330" r:id="rId49"/>
    <p:sldId id="282" r:id="rId50"/>
    <p:sldId id="331" r:id="rId51"/>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fld id="{19122599-D4B4-4719-A9B4-10D5ABC59269}" type="datetimeFigureOut">
              <a:rPr lang="en-US" smtClean="0"/>
              <a:pPr/>
              <a:t>11/25/2014</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fld id="{970283D5-3905-4B87-BA81-F69AEA25263E}" type="slidenum">
              <a:rPr lang="en-US" smtClean="0"/>
              <a:pPr/>
              <a:t>‹#›</a:t>
            </a:fld>
            <a:endParaRPr lang="en-US"/>
          </a:p>
        </p:txBody>
      </p:sp>
    </p:spTree>
    <p:extLst>
      <p:ext uri="{BB962C8B-B14F-4D97-AF65-F5344CB8AC3E}">
        <p14:creationId xmlns:p14="http://schemas.microsoft.com/office/powerpoint/2010/main" val="4738975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219200"/>
            <a:ext cx="8229600" cy="4906963"/>
          </a:xfrm>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41ABA4E-CD72-497B-97AA-7213B3980F60}" type="datetimeFigureOut">
              <a:rPr lang="en-US" smtClean="0"/>
              <a:pPr/>
              <a:t>11/25/2014</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41ABA4E-CD72-497B-97AA-7213B3980F60}" type="datetimeFigureOut">
              <a:rPr lang="en-US" smtClean="0"/>
              <a:pPr/>
              <a:t>11/25/2014</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41ABA4E-CD72-497B-97AA-7213B3980F60}" type="datetimeFigureOut">
              <a:rPr lang="en-US" smtClean="0"/>
              <a:pPr/>
              <a:t>11/25/2014</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11/25/2014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2.xml"/><Relationship Id="rId5" Type="http://schemas.openxmlformats.org/officeDocument/2006/relationships/image" Target="../media/image14.wmf"/><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838200" y="3582620"/>
            <a:ext cx="7543800" cy="844910"/>
          </a:xfrm>
          <a:ln/>
        </p:spPr>
        <p:txBody>
          <a:bodyPr/>
          <a:lstStyle/>
          <a:p>
            <a:r>
              <a:rPr lang="en-US" sz="4800" dirty="0"/>
              <a:t>Circulation and Immunity</a:t>
            </a:r>
          </a:p>
        </p:txBody>
      </p:sp>
      <p:sp>
        <p:nvSpPr>
          <p:cNvPr id="14338" name="Rectangle 2"/>
          <p:cNvSpPr>
            <a:spLocks noGrp="1" noChangeArrowheads="1"/>
          </p:cNvSpPr>
          <p:nvPr>
            <p:ph type="ctrTitle"/>
          </p:nvPr>
        </p:nvSpPr>
        <p:spPr>
          <a:ln/>
        </p:spPr>
        <p:txBody>
          <a:bodyPr/>
          <a:lstStyle/>
          <a:p>
            <a:r>
              <a:rPr lang="en-US"/>
              <a:t>Chapter 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2800" dirty="0" smtClean="0"/>
              <a:t>The Atria receive blood from the body or lungs</a:t>
            </a:r>
          </a:p>
          <a:p>
            <a:r>
              <a:rPr lang="en-CA" sz="2800" dirty="0" smtClean="0"/>
              <a:t>The Ventricles pump blood to the lungs or to the body</a:t>
            </a:r>
          </a:p>
          <a:p>
            <a:r>
              <a:rPr lang="en-CA" sz="2800" dirty="0" smtClean="0"/>
              <a:t>There is a tick muscular wall between the left and right side of the heart called the septum</a:t>
            </a:r>
            <a:endParaRPr lang="en-CA" sz="2800" dirty="0"/>
          </a:p>
        </p:txBody>
      </p:sp>
      <p:sp>
        <p:nvSpPr>
          <p:cNvPr id="3" name="Title 2"/>
          <p:cNvSpPr>
            <a:spLocks noGrp="1"/>
          </p:cNvSpPr>
          <p:nvPr>
            <p:ph type="title"/>
          </p:nvPr>
        </p:nvSpPr>
        <p:spPr/>
        <p:txBody>
          <a:bodyPr/>
          <a:lstStyle/>
          <a:p>
            <a:r>
              <a:rPr lang="en-CA" dirty="0" smtClean="0"/>
              <a:t>Continued…</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9485"/>
            <a:ext cx="8229600" cy="5645535"/>
          </a:xfrm>
        </p:spPr>
        <p:txBody>
          <a:bodyPr>
            <a:normAutofit lnSpcReduction="10000"/>
          </a:bodyPr>
          <a:lstStyle/>
          <a:p>
            <a:pPr marL="514350" indent="-514350">
              <a:buFont typeface="+mj-lt"/>
              <a:buAutoNum type="arabicPeriod"/>
            </a:pPr>
            <a:r>
              <a:rPr lang="en-CA" dirty="0" smtClean="0"/>
              <a:t>Right side receives blood (oxygen poor)</a:t>
            </a:r>
          </a:p>
          <a:p>
            <a:pPr marL="514350" indent="-514350">
              <a:buFont typeface="+mj-lt"/>
              <a:buAutoNum type="arabicPeriod"/>
            </a:pPr>
            <a:r>
              <a:rPr lang="en-CA" dirty="0" smtClean="0"/>
              <a:t>Blood enters through the vena </a:t>
            </a:r>
            <a:r>
              <a:rPr lang="en-CA" dirty="0" err="1" smtClean="0"/>
              <a:t>cavae</a:t>
            </a:r>
            <a:endParaRPr lang="en-CA" dirty="0" smtClean="0"/>
          </a:p>
          <a:p>
            <a:pPr marL="514350" indent="-514350">
              <a:buFont typeface="+mj-lt"/>
              <a:buAutoNum type="arabicPeriod"/>
            </a:pPr>
            <a:r>
              <a:rPr lang="en-CA" dirty="0" smtClean="0"/>
              <a:t>Blood is pumped from right atria to right ventricle through the tricuspid valve</a:t>
            </a:r>
          </a:p>
          <a:p>
            <a:pPr marL="514350" indent="-514350">
              <a:buFont typeface="+mj-lt"/>
              <a:buAutoNum type="arabicPeriod"/>
            </a:pPr>
            <a:r>
              <a:rPr lang="en-CA" dirty="0" smtClean="0"/>
              <a:t>Blood goes to lungs through the pulmonary semilunar valve to pulmonary arteries (only arteries in the body to carry oxygen poor blood!)</a:t>
            </a:r>
          </a:p>
          <a:p>
            <a:pPr marL="514350" indent="-514350">
              <a:buFont typeface="+mj-lt"/>
              <a:buAutoNum type="arabicPeriod"/>
            </a:pPr>
            <a:r>
              <a:rPr lang="en-CA" dirty="0" smtClean="0"/>
              <a:t>Goes to the lungs for gas exchange</a:t>
            </a:r>
          </a:p>
          <a:p>
            <a:pPr marL="514350" indent="-514350">
              <a:buFont typeface="+mj-lt"/>
              <a:buAutoNum type="arabicPeriod"/>
            </a:pPr>
            <a:r>
              <a:rPr lang="en-CA" dirty="0" smtClean="0"/>
              <a:t>Returns to the left side of the heart through the pulmonary veins (oxygen rich)</a:t>
            </a:r>
          </a:p>
          <a:p>
            <a:pPr marL="514350" indent="-514350">
              <a:buFont typeface="+mj-lt"/>
              <a:buAutoNum type="arabicPeriod"/>
            </a:pPr>
            <a:r>
              <a:rPr lang="en-CA" dirty="0" smtClean="0"/>
              <a:t>Left atrium pumps to left ventricle through the bicuspid</a:t>
            </a:r>
          </a:p>
          <a:p>
            <a:pPr marL="514350" indent="-514350">
              <a:buFont typeface="+mj-lt"/>
              <a:buAutoNum type="arabicPeriod"/>
            </a:pPr>
            <a:r>
              <a:rPr lang="en-CA" dirty="0" smtClean="0"/>
              <a:t>Blood goes to the aorta (through the aortic semilunar valve) where it then travels to the body</a:t>
            </a:r>
          </a:p>
          <a:p>
            <a:pPr marL="514350" indent="-514350">
              <a:buFont typeface="+mj-lt"/>
              <a:buAutoNum type="arabicPeriod"/>
            </a:pPr>
            <a:endParaRPr lang="en-CA" dirty="0"/>
          </a:p>
        </p:txBody>
      </p:sp>
      <p:sp>
        <p:nvSpPr>
          <p:cNvPr id="3" name="Title 2"/>
          <p:cNvSpPr>
            <a:spLocks noGrp="1"/>
          </p:cNvSpPr>
          <p:nvPr>
            <p:ph type="title"/>
          </p:nvPr>
        </p:nvSpPr>
        <p:spPr>
          <a:xfrm>
            <a:off x="457200" y="152400"/>
            <a:ext cx="8229600" cy="857085"/>
          </a:xfrm>
        </p:spPr>
        <p:txBody>
          <a:bodyPr/>
          <a:lstStyle/>
          <a:p>
            <a:r>
              <a:rPr lang="en-CA" dirty="0" smtClean="0"/>
              <a:t>Flow of Blood – memorize this!</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25434"/>
            <a:ext cx="8229600" cy="1075341"/>
          </a:xfrm>
          <a:ln/>
        </p:spPr>
        <p:txBody>
          <a:bodyPr>
            <a:normAutofit/>
          </a:bodyPr>
          <a:lstStyle/>
          <a:p>
            <a:r>
              <a:rPr lang="en-US" dirty="0"/>
              <a:t>The Human Heart</a:t>
            </a:r>
          </a:p>
        </p:txBody>
      </p:sp>
      <p:pic>
        <p:nvPicPr>
          <p:cNvPr id="51203" name="Picture 3"/>
          <p:cNvPicPr>
            <a:picLocks noChangeAspect="1" noChangeArrowheads="1"/>
          </p:cNvPicPr>
          <p:nvPr/>
        </p:nvPicPr>
        <p:blipFill>
          <a:blip r:embed="rId2" cstate="print"/>
          <a:srcRect l="989" t="5235" r="989" b="2618"/>
          <a:stretch>
            <a:fillRect/>
          </a:stretch>
        </p:blipFill>
        <p:spPr bwMode="auto">
          <a:xfrm>
            <a:off x="309045" y="2123230"/>
            <a:ext cx="8601075" cy="305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ln/>
        </p:spPr>
        <p:txBody>
          <a:bodyPr/>
          <a:lstStyle/>
          <a:p>
            <a:r>
              <a:rPr lang="en-US"/>
              <a:t>Valves</a:t>
            </a:r>
          </a:p>
        </p:txBody>
      </p:sp>
      <p:pic>
        <p:nvPicPr>
          <p:cNvPr id="52227" name="Picture 3"/>
          <p:cNvPicPr>
            <a:picLocks noChangeAspect="1" noChangeArrowheads="1"/>
          </p:cNvPicPr>
          <p:nvPr/>
        </p:nvPicPr>
        <p:blipFill>
          <a:blip r:embed="rId2" cstate="print"/>
          <a:srcRect/>
          <a:stretch>
            <a:fillRect/>
          </a:stretch>
        </p:blipFill>
        <p:spPr bwMode="auto">
          <a:xfrm>
            <a:off x="1230313" y="1838325"/>
            <a:ext cx="6683375" cy="3625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93535"/>
            <a:ext cx="8229600" cy="5184675"/>
          </a:xfrm>
        </p:spPr>
        <p:txBody>
          <a:bodyPr>
            <a:noAutofit/>
          </a:bodyPr>
          <a:lstStyle/>
          <a:p>
            <a:r>
              <a:rPr lang="en-CA" sz="3200" dirty="0" smtClean="0"/>
              <a:t>Arteries – oxygen rich blood, carried to the body</a:t>
            </a:r>
          </a:p>
          <a:p>
            <a:r>
              <a:rPr lang="en-CA" sz="3200" dirty="0" smtClean="0"/>
              <a:t>Veins – oxygen poor blood carried back to the heart</a:t>
            </a:r>
          </a:p>
          <a:p>
            <a:r>
              <a:rPr lang="en-CA" sz="3200" dirty="0" smtClean="0"/>
              <a:t>Blood moves from arteries to deliver nutrients and remove wastes around the body. This is done as the blood moves into capillaries</a:t>
            </a:r>
          </a:p>
          <a:p>
            <a:r>
              <a:rPr lang="en-CA" sz="3200" dirty="0" smtClean="0"/>
              <a:t>Blood then moves from the capillaries to the veins to return to the heart</a:t>
            </a:r>
            <a:endParaRPr lang="en-CA" sz="3200" dirty="0"/>
          </a:p>
        </p:txBody>
      </p:sp>
      <p:sp>
        <p:nvSpPr>
          <p:cNvPr id="3" name="Title 2"/>
          <p:cNvSpPr>
            <a:spLocks noGrp="1"/>
          </p:cNvSpPr>
          <p:nvPr>
            <p:ph type="title"/>
          </p:nvPr>
        </p:nvSpPr>
        <p:spPr/>
        <p:txBody>
          <a:bodyPr/>
          <a:lstStyle/>
          <a:p>
            <a:r>
              <a:rPr lang="en-CA" dirty="0" smtClean="0"/>
              <a:t>Structure of Blood Vessels</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1" name="Object 3"/>
          <p:cNvGraphicFramePr>
            <a:graphicFrameLocks noGrp="1" noChangeAspect="1"/>
          </p:cNvGraphicFramePr>
          <p:nvPr>
            <p:ph idx="1"/>
          </p:nvPr>
        </p:nvGraphicFramePr>
        <p:xfrm>
          <a:off x="1538288" y="1022350"/>
          <a:ext cx="6061075" cy="3175000"/>
        </p:xfrm>
        <a:graphic>
          <a:graphicData uri="http://schemas.openxmlformats.org/presentationml/2006/ole">
            <mc:AlternateContent xmlns:mc="http://schemas.openxmlformats.org/markup-compatibility/2006">
              <mc:Choice xmlns:v="urn:schemas-microsoft-com:vml" Requires="v">
                <p:oleObj spid="_x0000_s53256" name="Image" r:id="rId3" imgW="12025397" imgH="6298413" progId="">
                  <p:embed/>
                </p:oleObj>
              </mc:Choice>
              <mc:Fallback>
                <p:oleObj name="Image" r:id="rId3" imgW="12025397" imgH="6298413"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1022350"/>
                        <a:ext cx="6061075"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0" name="Rectangle 2"/>
          <p:cNvSpPr>
            <a:spLocks noGrp="1" noChangeArrowheads="1"/>
          </p:cNvSpPr>
          <p:nvPr>
            <p:ph type="title"/>
          </p:nvPr>
        </p:nvSpPr>
        <p:spPr>
          <a:xfrm>
            <a:off x="457200" y="152400"/>
            <a:ext cx="8229600" cy="933895"/>
          </a:xfrm>
          <a:ln/>
        </p:spPr>
        <p:txBody>
          <a:bodyPr/>
          <a:lstStyle/>
          <a:p>
            <a:r>
              <a:rPr lang="en-US" dirty="0"/>
              <a:t>Arteries &amp; Veins</a:t>
            </a:r>
          </a:p>
        </p:txBody>
      </p:sp>
      <p:sp>
        <p:nvSpPr>
          <p:cNvPr id="53253" name="Rectangle 5"/>
          <p:cNvSpPr>
            <a:spLocks noChangeArrowheads="1"/>
          </p:cNvSpPr>
          <p:nvPr/>
        </p:nvSpPr>
        <p:spPr bwMode="auto">
          <a:xfrm>
            <a:off x="457200" y="4349750"/>
            <a:ext cx="8229600" cy="1958975"/>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000">
                <a:solidFill>
                  <a:schemeClr val="bg1"/>
                </a:solidFill>
              </a:rPr>
              <a:t>Arteries </a:t>
            </a:r>
            <a:r>
              <a:rPr lang="en-US" sz="2000" b="1">
                <a:solidFill>
                  <a:schemeClr val="bg1"/>
                </a:solidFill>
              </a:rPr>
              <a:t>(A) </a:t>
            </a:r>
            <a:r>
              <a:rPr lang="en-US" sz="2000">
                <a:solidFill>
                  <a:schemeClr val="bg1"/>
                </a:solidFill>
              </a:rPr>
              <a:t>and veins </a:t>
            </a:r>
            <a:r>
              <a:rPr lang="en-US" sz="2000" b="1">
                <a:solidFill>
                  <a:schemeClr val="bg1"/>
                </a:solidFill>
              </a:rPr>
              <a:t>(C) </a:t>
            </a:r>
            <a:r>
              <a:rPr lang="en-US" sz="2000">
                <a:solidFill>
                  <a:schemeClr val="bg1"/>
                </a:solidFill>
              </a:rPr>
              <a:t>have 3 layers. The outer layer is a covering of connective tissue mixed with elastic tissue. The middle layer consists of alternating, circular bands of elastic tissue and smooth muscle tissue. The inner layer is one cell thick and consists of flat, smooth cells. The shape and texture of these cells reduce friction as blood moves through. Capillaries </a:t>
            </a:r>
            <a:r>
              <a:rPr lang="en-US" sz="2000" b="1">
                <a:solidFill>
                  <a:schemeClr val="bg1"/>
                </a:solidFill>
              </a:rPr>
              <a:t>(B) </a:t>
            </a:r>
            <a:r>
              <a:rPr lang="en-US" sz="2000">
                <a:solidFill>
                  <a:schemeClr val="bg1"/>
                </a:solidFill>
              </a:rPr>
              <a:t>have one layer that is one cell thick.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3200" dirty="0" smtClean="0"/>
              <a:t>Page 272 – 273</a:t>
            </a:r>
          </a:p>
          <a:p>
            <a:r>
              <a:rPr lang="en-CA" sz="3200" dirty="0" smtClean="0"/>
              <a:t>Next Class! This is a formal lab write up – see me for a guideline as to know what will be required of you</a:t>
            </a:r>
          </a:p>
          <a:p>
            <a:r>
              <a:rPr lang="en-CA" sz="3200" dirty="0" smtClean="0"/>
              <a:t>Working in groups of 3-4</a:t>
            </a:r>
          </a:p>
          <a:p>
            <a:r>
              <a:rPr lang="en-CA" sz="3200" dirty="0" smtClean="0"/>
              <a:t>Optional assignment for those who do not wish to participate</a:t>
            </a:r>
          </a:p>
          <a:p>
            <a:endParaRPr lang="en-CA" dirty="0"/>
          </a:p>
        </p:txBody>
      </p:sp>
      <p:sp>
        <p:nvSpPr>
          <p:cNvPr id="3" name="Title 2"/>
          <p:cNvSpPr>
            <a:spLocks noGrp="1"/>
          </p:cNvSpPr>
          <p:nvPr>
            <p:ph type="title"/>
          </p:nvPr>
        </p:nvSpPr>
        <p:spPr/>
        <p:txBody>
          <a:bodyPr/>
          <a:lstStyle/>
          <a:p>
            <a:r>
              <a:rPr lang="en-CA" dirty="0" smtClean="0"/>
              <a:t>Lab: The Heart</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CA" dirty="0" smtClean="0"/>
              <a:t>The stimulus that triggers </a:t>
            </a:r>
            <a:r>
              <a:rPr lang="en-CA" smtClean="0"/>
              <a:t>a heart to beat </a:t>
            </a:r>
            <a:r>
              <a:rPr lang="en-CA" dirty="0" smtClean="0"/>
              <a:t>comes from within the heart</a:t>
            </a:r>
          </a:p>
          <a:p>
            <a:r>
              <a:rPr lang="en-CA" dirty="0" smtClean="0"/>
              <a:t>A bundle of specialized nerves called the </a:t>
            </a:r>
            <a:r>
              <a:rPr lang="en-CA" dirty="0" err="1" smtClean="0"/>
              <a:t>sinoatrial</a:t>
            </a:r>
            <a:r>
              <a:rPr lang="en-CA" dirty="0" smtClean="0"/>
              <a:t> node (SA) stimulates contraction and relaxation of the heart muscle</a:t>
            </a:r>
          </a:p>
          <a:p>
            <a:r>
              <a:rPr lang="en-CA" dirty="0" smtClean="0"/>
              <a:t>Located in the wall of the right atrium</a:t>
            </a:r>
          </a:p>
          <a:p>
            <a:r>
              <a:rPr lang="en-CA" dirty="0" smtClean="0"/>
              <a:t>When signalled it generates a signal that travels to another node the </a:t>
            </a:r>
            <a:r>
              <a:rPr lang="en-CA" dirty="0" err="1" smtClean="0"/>
              <a:t>atrioventricular</a:t>
            </a:r>
            <a:r>
              <a:rPr lang="en-CA" dirty="0" smtClean="0"/>
              <a:t> (AV) node</a:t>
            </a:r>
          </a:p>
          <a:p>
            <a:r>
              <a:rPr lang="en-CA" dirty="0" smtClean="0"/>
              <a:t>The signal is then transmitted to the bundle of His that relay it to the Purkinje fibres which initiates the contraction of the right and left ventricles</a:t>
            </a:r>
          </a:p>
          <a:p>
            <a:r>
              <a:rPr lang="en-CA" dirty="0" smtClean="0"/>
              <a:t>Measured with a ECG</a:t>
            </a:r>
            <a:endParaRPr lang="en-CA" dirty="0"/>
          </a:p>
        </p:txBody>
      </p:sp>
      <p:sp>
        <p:nvSpPr>
          <p:cNvPr id="3" name="Title 2"/>
          <p:cNvSpPr>
            <a:spLocks noGrp="1"/>
          </p:cNvSpPr>
          <p:nvPr>
            <p:ph type="title"/>
          </p:nvPr>
        </p:nvSpPr>
        <p:spPr/>
        <p:txBody>
          <a:bodyPr/>
          <a:lstStyle/>
          <a:p>
            <a:r>
              <a:rPr lang="en-CA" dirty="0" smtClean="0"/>
              <a:t>The Beating Heart</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p:spPr>
        <p:txBody>
          <a:bodyPr/>
          <a:lstStyle/>
          <a:p>
            <a:r>
              <a:rPr lang="en-US"/>
              <a:t>Electrocardiogram</a:t>
            </a:r>
          </a:p>
        </p:txBody>
      </p:sp>
      <p:pic>
        <p:nvPicPr>
          <p:cNvPr id="54275" name="Picture 3"/>
          <p:cNvPicPr>
            <a:picLocks noChangeAspect="1" noChangeArrowheads="1"/>
          </p:cNvPicPr>
          <p:nvPr/>
        </p:nvPicPr>
        <p:blipFill>
          <a:blip r:embed="rId2" cstate="print"/>
          <a:srcRect/>
          <a:stretch>
            <a:fillRect/>
          </a:stretch>
        </p:blipFill>
        <p:spPr bwMode="auto">
          <a:xfrm>
            <a:off x="277813" y="2155825"/>
            <a:ext cx="8556625" cy="3116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Maximum pressure during ventricle contraction is called systolic pressure (when blood goes to the aortas or pulmonary artery)</a:t>
            </a:r>
          </a:p>
          <a:p>
            <a:r>
              <a:rPr lang="en-CA" dirty="0" smtClean="0"/>
              <a:t>The lowest pressure before ventricle contract again is called diastolic pressure (relaxation of pulmonary artery and aorta)</a:t>
            </a:r>
          </a:p>
          <a:p>
            <a:r>
              <a:rPr lang="en-CA" dirty="0" smtClean="0"/>
              <a:t>Recorded in mmHg with a </a:t>
            </a:r>
            <a:r>
              <a:rPr lang="en-CA" dirty="0" err="1" smtClean="0"/>
              <a:t>spygmomanometer</a:t>
            </a:r>
            <a:endParaRPr lang="en-CA" dirty="0" smtClean="0"/>
          </a:p>
          <a:p>
            <a:r>
              <a:rPr lang="en-CA" dirty="0" smtClean="0"/>
              <a:t>Healthy is 120/80</a:t>
            </a:r>
          </a:p>
          <a:p>
            <a:endParaRPr lang="en-CA" dirty="0" smtClean="0"/>
          </a:p>
          <a:p>
            <a:endParaRPr lang="en-CA" dirty="0"/>
          </a:p>
        </p:txBody>
      </p:sp>
      <p:sp>
        <p:nvSpPr>
          <p:cNvPr id="3" name="Title 2"/>
          <p:cNvSpPr>
            <a:spLocks noGrp="1"/>
          </p:cNvSpPr>
          <p:nvPr>
            <p:ph type="title"/>
          </p:nvPr>
        </p:nvSpPr>
        <p:spPr/>
        <p:txBody>
          <a:bodyPr/>
          <a:lstStyle/>
          <a:p>
            <a:r>
              <a:rPr lang="en-CA" dirty="0" smtClean="0"/>
              <a:t>Blood Pressure</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838200" y="3582620"/>
            <a:ext cx="7543800" cy="1728225"/>
          </a:xfrm>
          <a:ln/>
        </p:spPr>
        <p:txBody>
          <a:bodyPr/>
          <a:lstStyle/>
          <a:p>
            <a:pPr algn="l"/>
            <a:r>
              <a:rPr lang="en-US" sz="2800" dirty="0"/>
              <a:t>8.1 Structures of the Circulatory System</a:t>
            </a:r>
          </a:p>
          <a:p>
            <a:pPr algn="l"/>
            <a:r>
              <a:rPr lang="en-US" sz="2800" dirty="0"/>
              <a:t>8.2 Blood and Circulation</a:t>
            </a:r>
          </a:p>
          <a:p>
            <a:pPr algn="l"/>
            <a:r>
              <a:rPr lang="en-US" sz="2800" dirty="0"/>
              <a:t>8.3 The Lymphatic System</a:t>
            </a:r>
          </a:p>
        </p:txBody>
      </p:sp>
      <p:sp>
        <p:nvSpPr>
          <p:cNvPr id="15362" name="Rectangle 2"/>
          <p:cNvSpPr>
            <a:spLocks noGrp="1" noChangeArrowheads="1"/>
          </p:cNvSpPr>
          <p:nvPr>
            <p:ph type="ctrTitle"/>
          </p:nvPr>
        </p:nvSpPr>
        <p:spPr>
          <a:ln/>
        </p:spPr>
        <p:txBody>
          <a:bodyPr/>
          <a:lstStyle/>
          <a:p>
            <a:r>
              <a:rPr lang="en-US" sz="3600"/>
              <a:t>Chapter 8</a:t>
            </a:r>
            <a:br>
              <a:rPr lang="en-US" sz="3600"/>
            </a:br>
            <a:r>
              <a:rPr lang="en-US" sz="3600"/>
              <a:t>Circulation and Immunity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Cardiac output = heart rate x stroke volume</a:t>
            </a:r>
          </a:p>
          <a:p>
            <a:endParaRPr lang="en-CA" dirty="0" smtClean="0"/>
          </a:p>
          <a:p>
            <a:r>
              <a:rPr lang="en-CA" dirty="0" smtClean="0"/>
              <a:t>Stroke volume is the amount of blood forced out of the heart with every beat</a:t>
            </a:r>
          </a:p>
          <a:p>
            <a:r>
              <a:rPr lang="en-CA" dirty="0" smtClean="0"/>
              <a:t>Average person has a stroke volume of 70mL resting and a resting heart rate of 70 beats per minute</a:t>
            </a:r>
          </a:p>
          <a:p>
            <a:endParaRPr lang="en-CA" dirty="0" smtClean="0"/>
          </a:p>
          <a:p>
            <a:r>
              <a:rPr lang="en-CA" dirty="0" smtClean="0"/>
              <a:t>See chart 8.1 Page 275</a:t>
            </a:r>
            <a:endParaRPr lang="en-CA" dirty="0"/>
          </a:p>
        </p:txBody>
      </p:sp>
      <p:sp>
        <p:nvSpPr>
          <p:cNvPr id="3" name="Title 2"/>
          <p:cNvSpPr>
            <a:spLocks noGrp="1"/>
          </p:cNvSpPr>
          <p:nvPr>
            <p:ph type="title"/>
          </p:nvPr>
        </p:nvSpPr>
        <p:spPr/>
        <p:txBody>
          <a:bodyPr/>
          <a:lstStyle/>
          <a:p>
            <a:r>
              <a:rPr lang="en-CA" dirty="0" smtClean="0"/>
              <a:t>Cardiac Output and Stroke Volume</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800" dirty="0" smtClean="0"/>
              <a:t>Systemic  </a:t>
            </a:r>
          </a:p>
          <a:p>
            <a:pPr lvl="1"/>
            <a:r>
              <a:rPr lang="en-CA" sz="2800" dirty="0" smtClean="0"/>
              <a:t>Arteries carry oxygen rich blood away from the heart and veins bring oxygen poor blood back to the heart</a:t>
            </a:r>
          </a:p>
          <a:p>
            <a:r>
              <a:rPr lang="en-CA" sz="2800" dirty="0" smtClean="0"/>
              <a:t>Pulmonary</a:t>
            </a:r>
          </a:p>
          <a:p>
            <a:pPr marL="640080" lvl="2">
              <a:spcBef>
                <a:spcPts val="600"/>
              </a:spcBef>
              <a:buClr>
                <a:schemeClr val="accent2"/>
              </a:buClr>
            </a:pPr>
            <a:r>
              <a:rPr lang="en-CA" sz="2800" dirty="0" smtClean="0"/>
              <a:t>Arteries carry oxygen poor blood away from the heart and veins bring oxygen rich blood back to the heart</a:t>
            </a:r>
          </a:p>
          <a:p>
            <a:pPr marL="640080" lvl="2">
              <a:spcBef>
                <a:spcPts val="600"/>
              </a:spcBef>
              <a:buClr>
                <a:schemeClr val="accent2"/>
              </a:buClr>
            </a:pPr>
            <a:r>
              <a:rPr lang="en-CA" sz="2800" dirty="0" smtClean="0"/>
              <a:t>See page 276 in text</a:t>
            </a:r>
          </a:p>
          <a:p>
            <a:endParaRPr lang="en-CA" dirty="0"/>
          </a:p>
        </p:txBody>
      </p:sp>
      <p:sp>
        <p:nvSpPr>
          <p:cNvPr id="3" name="Title 2"/>
          <p:cNvSpPr>
            <a:spLocks noGrp="1"/>
          </p:cNvSpPr>
          <p:nvPr>
            <p:ph type="title"/>
          </p:nvPr>
        </p:nvSpPr>
        <p:spPr/>
        <p:txBody>
          <a:bodyPr/>
          <a:lstStyle/>
          <a:p>
            <a:r>
              <a:rPr lang="en-CA" dirty="0" smtClean="0"/>
              <a:t>Pathways of the Circulatory System</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p:spPr>
        <p:txBody>
          <a:bodyPr/>
          <a:lstStyle/>
          <a:p>
            <a:r>
              <a:rPr lang="en-US"/>
              <a:t>Treating Cardiovascular Disease</a:t>
            </a:r>
          </a:p>
        </p:txBody>
      </p:sp>
      <p:pic>
        <p:nvPicPr>
          <p:cNvPr id="35843" name="Picture 3"/>
          <p:cNvPicPr>
            <a:picLocks noChangeAspect="1" noChangeArrowheads="1"/>
          </p:cNvPicPr>
          <p:nvPr/>
        </p:nvPicPr>
        <p:blipFill>
          <a:blip r:embed="rId2" cstate="print"/>
          <a:srcRect/>
          <a:stretch>
            <a:fillRect/>
          </a:stretch>
        </p:blipFill>
        <p:spPr bwMode="auto">
          <a:xfrm>
            <a:off x="458871" y="1295955"/>
            <a:ext cx="5038725" cy="3360737"/>
          </a:xfrm>
          <a:prstGeom prst="rect">
            <a:avLst/>
          </a:prstGeom>
          <a:noFill/>
          <a:ln w="9525">
            <a:noFill/>
            <a:miter lim="800000"/>
            <a:headEnd/>
            <a:tailEnd/>
          </a:ln>
          <a:effectLst/>
        </p:spPr>
      </p:pic>
      <p:pic>
        <p:nvPicPr>
          <p:cNvPr id="35844" name="Picture 4"/>
          <p:cNvPicPr>
            <a:picLocks noChangeAspect="1" noChangeArrowheads="1"/>
          </p:cNvPicPr>
          <p:nvPr/>
        </p:nvPicPr>
        <p:blipFill>
          <a:blip r:embed="rId3" cstate="print"/>
          <a:srcRect/>
          <a:stretch>
            <a:fillRect/>
          </a:stretch>
        </p:blipFill>
        <p:spPr bwMode="auto">
          <a:xfrm>
            <a:off x="5515824" y="1371600"/>
            <a:ext cx="3165475" cy="4784725"/>
          </a:xfrm>
          <a:prstGeom prst="rect">
            <a:avLst/>
          </a:prstGeom>
          <a:noFill/>
          <a:ln w="9525">
            <a:noFill/>
            <a:miter lim="800000"/>
            <a:headEnd/>
            <a:tailEnd/>
          </a:ln>
          <a:effectLst/>
        </p:spPr>
      </p:pic>
      <p:sp>
        <p:nvSpPr>
          <p:cNvPr id="35845" name="Rectangle 5"/>
          <p:cNvSpPr>
            <a:spLocks noChangeArrowheads="1"/>
          </p:cNvSpPr>
          <p:nvPr/>
        </p:nvSpPr>
        <p:spPr bwMode="auto">
          <a:xfrm>
            <a:off x="457200" y="4659313"/>
            <a:ext cx="4959350" cy="1649412"/>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000">
                <a:solidFill>
                  <a:schemeClr val="bg1"/>
                </a:solidFill>
              </a:rPr>
              <a:t>Angioplasty (left) opens blocked arteries. A triple coronary bypass (right) creates three new pathways for blood to travel through because of blockages in the existing vessels.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Arteriosclerosis – artery walls thicken and lose elasticity </a:t>
            </a:r>
          </a:p>
          <a:p>
            <a:r>
              <a:rPr lang="en-CA" dirty="0" smtClean="0"/>
              <a:t>Most common type is atherosclerosis – build up of plaque (fat) along the arteries</a:t>
            </a:r>
          </a:p>
          <a:p>
            <a:r>
              <a:rPr lang="en-CA" dirty="0" smtClean="0"/>
              <a:t>Can be treated with medicine (</a:t>
            </a:r>
            <a:r>
              <a:rPr lang="en-CA" dirty="0" err="1" smtClean="0"/>
              <a:t>asprin</a:t>
            </a:r>
            <a:r>
              <a:rPr lang="en-CA" dirty="0" smtClean="0"/>
              <a:t>) or other medications to help with blood flow and reduce clotting</a:t>
            </a:r>
          </a:p>
          <a:p>
            <a:r>
              <a:rPr lang="en-CA" dirty="0" smtClean="0"/>
              <a:t>Angioplasty or other surgeries are also options to replace arteries by grafting new ones – page 279</a:t>
            </a:r>
            <a:endParaRPr lang="en-CA" dirty="0"/>
          </a:p>
        </p:txBody>
      </p:sp>
      <p:sp>
        <p:nvSpPr>
          <p:cNvPr id="3" name="Title 2"/>
          <p:cNvSpPr>
            <a:spLocks noGrp="1"/>
          </p:cNvSpPr>
          <p:nvPr>
            <p:ph type="title"/>
          </p:nvPr>
        </p:nvSpPr>
        <p:spPr/>
        <p:txBody>
          <a:bodyPr/>
          <a:lstStyle/>
          <a:p>
            <a:r>
              <a:rPr lang="en-CA" dirty="0" smtClean="0"/>
              <a:t>Cardiovascular Disorder</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600" dirty="0" smtClean="0"/>
              <a:t>Read summary on page </a:t>
            </a:r>
            <a:r>
              <a:rPr lang="en-CA" sz="3600" dirty="0" smtClean="0"/>
              <a:t>281</a:t>
            </a:r>
          </a:p>
          <a:p>
            <a:r>
              <a:rPr lang="en-CA" sz="3600" dirty="0" smtClean="0"/>
              <a:t>Heart Diagram (Handout)</a:t>
            </a:r>
            <a:endParaRPr lang="en-CA" sz="3600" dirty="0" smtClean="0"/>
          </a:p>
          <a:p>
            <a:r>
              <a:rPr lang="en-CA" sz="3600" dirty="0" smtClean="0"/>
              <a:t>Review Questions: </a:t>
            </a:r>
          </a:p>
          <a:p>
            <a:pPr lvl="1"/>
            <a:r>
              <a:rPr lang="en-CA" sz="3600" dirty="0" smtClean="0"/>
              <a:t>2,3,4,6,7</a:t>
            </a:r>
          </a:p>
        </p:txBody>
      </p:sp>
      <p:sp>
        <p:nvSpPr>
          <p:cNvPr id="3" name="Title 2"/>
          <p:cNvSpPr>
            <a:spLocks noGrp="1"/>
          </p:cNvSpPr>
          <p:nvPr>
            <p:ph type="title"/>
          </p:nvPr>
        </p:nvSpPr>
        <p:spPr/>
        <p:txBody>
          <a:bodyPr/>
          <a:lstStyle/>
          <a:p>
            <a:r>
              <a:rPr lang="en-CA" dirty="0" smtClean="0"/>
              <a:t>Homework:</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219200"/>
            <a:ext cx="8229600" cy="4821238"/>
          </a:xfrm>
          <a:ln/>
        </p:spPr>
        <p:txBody>
          <a:bodyPr/>
          <a:lstStyle/>
          <a:p>
            <a:pPr>
              <a:buFontTx/>
              <a:buNone/>
            </a:pPr>
            <a:r>
              <a:rPr lang="en-US"/>
              <a:t>In this section, you will:</a:t>
            </a:r>
          </a:p>
          <a:p>
            <a:r>
              <a:rPr lang="en-US" b="1"/>
              <a:t>describe </a:t>
            </a:r>
            <a:r>
              <a:rPr lang="en-US"/>
              <a:t>the main components of blood</a:t>
            </a:r>
          </a:p>
          <a:p>
            <a:r>
              <a:rPr lang="en-US" b="1"/>
              <a:t>perform </a:t>
            </a:r>
            <a:r>
              <a:rPr lang="en-US"/>
              <a:t>a microscopic analysis of blood</a:t>
            </a:r>
          </a:p>
          <a:p>
            <a:r>
              <a:rPr lang="en-US" b="1"/>
              <a:t>explain </a:t>
            </a:r>
            <a:r>
              <a:rPr lang="en-US"/>
              <a:t>the role of blood in regulating body temperature</a:t>
            </a:r>
          </a:p>
          <a:p>
            <a:r>
              <a:rPr lang="en-US" b="1"/>
              <a:t>explain </a:t>
            </a:r>
            <a:r>
              <a:rPr lang="en-US"/>
              <a:t>the role of the circulatory system, at the capillary level, in the exchange of matter and energy</a:t>
            </a:r>
          </a:p>
          <a:p>
            <a:r>
              <a:rPr lang="en-US" b="1"/>
              <a:t>identify </a:t>
            </a:r>
            <a:r>
              <a:rPr lang="en-US"/>
              <a:t>certain blood disorders and the technologies used to treat them</a:t>
            </a:r>
          </a:p>
        </p:txBody>
      </p:sp>
      <p:sp>
        <p:nvSpPr>
          <p:cNvPr id="26626" name="Rectangle 2"/>
          <p:cNvSpPr>
            <a:spLocks noGrp="1" noChangeArrowheads="1"/>
          </p:cNvSpPr>
          <p:nvPr>
            <p:ph type="title"/>
          </p:nvPr>
        </p:nvSpPr>
        <p:spPr>
          <a:ln/>
        </p:spPr>
        <p:txBody>
          <a:bodyPr/>
          <a:lstStyle/>
          <a:p>
            <a:r>
              <a:rPr lang="en-US"/>
              <a:t>8.2 Blood and Circulation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p:spPr>
        <p:txBody>
          <a:bodyPr/>
          <a:lstStyle/>
          <a:p>
            <a:r>
              <a:rPr lang="en-US"/>
              <a:t>Components of Blood</a:t>
            </a:r>
          </a:p>
        </p:txBody>
      </p:sp>
      <p:pic>
        <p:nvPicPr>
          <p:cNvPr id="36867" name="Picture 3"/>
          <p:cNvPicPr>
            <a:picLocks noChangeAspect="1" noChangeArrowheads="1"/>
          </p:cNvPicPr>
          <p:nvPr/>
        </p:nvPicPr>
        <p:blipFill>
          <a:blip r:embed="rId2" cstate="print"/>
          <a:srcRect/>
          <a:stretch>
            <a:fillRect/>
          </a:stretch>
        </p:blipFill>
        <p:spPr bwMode="auto">
          <a:xfrm>
            <a:off x="520700" y="1239838"/>
            <a:ext cx="2552700" cy="4651375"/>
          </a:xfrm>
          <a:prstGeom prst="rect">
            <a:avLst/>
          </a:prstGeom>
          <a:noFill/>
          <a:ln w="9525">
            <a:noFill/>
            <a:miter lim="800000"/>
            <a:headEnd/>
            <a:tailEnd/>
          </a:ln>
          <a:effectLst/>
        </p:spPr>
      </p:pic>
      <p:pic>
        <p:nvPicPr>
          <p:cNvPr id="36868" name="Picture 4"/>
          <p:cNvPicPr>
            <a:picLocks noChangeAspect="1" noChangeArrowheads="1"/>
          </p:cNvPicPr>
          <p:nvPr/>
        </p:nvPicPr>
        <p:blipFill>
          <a:blip r:embed="rId3" cstate="print"/>
          <a:srcRect/>
          <a:stretch>
            <a:fillRect/>
          </a:stretch>
        </p:blipFill>
        <p:spPr bwMode="auto">
          <a:xfrm>
            <a:off x="5647340" y="817460"/>
            <a:ext cx="2806700" cy="1652588"/>
          </a:xfrm>
          <a:prstGeom prst="rect">
            <a:avLst/>
          </a:prstGeom>
          <a:noFill/>
          <a:ln w="9525">
            <a:noFill/>
            <a:miter lim="800000"/>
            <a:headEnd/>
            <a:tailEnd/>
          </a:ln>
          <a:effectLst/>
        </p:spPr>
      </p:pic>
      <p:sp>
        <p:nvSpPr>
          <p:cNvPr id="36869" name="Rectangle 5"/>
          <p:cNvSpPr>
            <a:spLocks noChangeArrowheads="1"/>
          </p:cNvSpPr>
          <p:nvPr/>
        </p:nvSpPr>
        <p:spPr bwMode="auto">
          <a:xfrm>
            <a:off x="3535363" y="2832100"/>
            <a:ext cx="5151437" cy="3476625"/>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200">
                <a:solidFill>
                  <a:schemeClr val="bg1"/>
                </a:solidFill>
              </a:rPr>
              <a:t>Left: The three main components of blood can be separated using a special medical device called a blood centrifuge. When the blood is separated, it briefly settles into layers, as shown here. Top: Mammalian red blood cells (erythrocytes) are biconcave disks. Hemoglobin reflects red wavelengths of light so oxygenated red blood cells appear a bright red colour.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ln/>
        </p:spPr>
        <p:txBody>
          <a:bodyPr>
            <a:normAutofit fontScale="90000"/>
          </a:bodyPr>
          <a:lstStyle/>
          <a:p>
            <a:r>
              <a:rPr lang="en-US"/>
              <a:t>Cellular Components of Blood</a:t>
            </a:r>
          </a:p>
        </p:txBody>
      </p:sp>
      <p:graphicFrame>
        <p:nvGraphicFramePr>
          <p:cNvPr id="42306" name="Group 322"/>
          <p:cNvGraphicFramePr>
            <a:graphicFrameLocks noGrp="1"/>
          </p:cNvGraphicFramePr>
          <p:nvPr>
            <p:ph type="tbl" idx="1"/>
          </p:nvPr>
        </p:nvGraphicFramePr>
        <p:xfrm>
          <a:off x="457200" y="1219200"/>
          <a:ext cx="8229600" cy="4954270"/>
        </p:xfrm>
        <a:graphic>
          <a:graphicData uri="http://schemas.openxmlformats.org/drawingml/2006/table">
            <a:tbl>
              <a:tblPr/>
              <a:tblGrid>
                <a:gridCol w="1646238"/>
                <a:gridCol w="1646237"/>
                <a:gridCol w="1644650"/>
                <a:gridCol w="1646238"/>
                <a:gridCol w="1646237"/>
              </a:tblGrid>
              <a:tr h="2889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Point of Comparison</a:t>
                      </a:r>
                      <a:endParaRPr kumimoji="0" lang="en-U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Red blood cells</a:t>
                      </a:r>
                      <a:endParaRPr kumimoji="0" lang="en-U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White blood cells</a:t>
                      </a:r>
                      <a:endParaRPr kumimoji="0" lang="en-U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CA"/>
                    </a:p>
                  </a:txBody>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Platelets</a:t>
                      </a:r>
                      <a:endParaRPr kumimoji="0" lang="en-U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92125">
                <a:tc vMerge="1">
                  <a:txBody>
                    <a:bodyPr/>
                    <a:lstStyle/>
                    <a:p>
                      <a:endParaRPr lang="en-CA"/>
                    </a:p>
                  </a:txBody>
                  <a:tcPr/>
                </a:tc>
                <a:tc v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Granulocytes and monocytes</a:t>
                      </a:r>
                      <a:endParaRPr kumimoji="0" lang="en-U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Lymphocytes</a:t>
                      </a:r>
                      <a:endParaRPr kumimoji="0" lang="en-U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vMerge="1">
                  <a:txBody>
                    <a:bodyPr/>
                    <a:lstStyle/>
                    <a:p>
                      <a:endParaRPr lang="en-CA"/>
                    </a:p>
                  </a:txBody>
                  <a:tcPr/>
                </a:tc>
              </a:tr>
              <a:tr h="490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Origin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red bone marrow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red bone marrow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thymus, red bone marrow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red bone marrow, lungs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15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Cells present per mm</a:t>
                      </a:r>
                      <a:r>
                        <a:rPr kumimoji="0" lang="en-US" sz="1400" b="0" i="0" u="none" strike="noStrike" cap="none" normalizeH="0" baseline="30000" smtClean="0">
                          <a:ln>
                            <a:noFill/>
                          </a:ln>
                          <a:solidFill>
                            <a:schemeClr val="bg1"/>
                          </a:solidFill>
                          <a:effectLst/>
                          <a:latin typeface="Arial" charset="0"/>
                          <a:ea typeface="Times New Roman" pitchFamily="18" charset="0"/>
                          <a:cs typeface="Arial" charset="0"/>
                        </a:rPr>
                        <a:t>3</a:t>
                      </a: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 of blood (approximate)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5 500 000 (male) 4 500 000 (female)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6000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250 000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92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Relative 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small (8 </a:t>
                      </a:r>
                      <a:r>
                        <a:rPr kumimoji="0" lang="en-US" sz="1400" b="0" i="1" u="none" strike="noStrike" cap="none" normalizeH="0" baseline="0" smtClean="0">
                          <a:ln>
                            <a:noFill/>
                          </a:ln>
                          <a:solidFill>
                            <a:schemeClr val="bg1"/>
                          </a:solidFill>
                          <a:effectLst/>
                          <a:latin typeface="Arial" charset="0"/>
                          <a:ea typeface="Times New Roman" pitchFamily="18" charset="0"/>
                          <a:cs typeface="Arial" charset="0"/>
                        </a:rPr>
                        <a:t>μ</a:t>
                      </a: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m diameter)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largest (up to 25 </a:t>
                      </a:r>
                      <a:r>
                        <a:rPr kumimoji="0" lang="en-US" sz="1400" b="0" i="1" u="none" strike="noStrike" cap="none" normalizeH="0" baseline="0" smtClean="0">
                          <a:ln>
                            <a:noFill/>
                          </a:ln>
                          <a:solidFill>
                            <a:schemeClr val="bg1"/>
                          </a:solidFill>
                          <a:effectLst/>
                          <a:latin typeface="Arial" charset="0"/>
                          <a:ea typeface="Times New Roman" pitchFamily="18" charset="0"/>
                          <a:cs typeface="Arial" charset="0"/>
                        </a:rPr>
                        <a:t>μ</a:t>
                      </a: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large (10 </a:t>
                      </a:r>
                      <a:r>
                        <a:rPr kumimoji="0" lang="en-US" sz="1400" b="0" i="1" u="none" strike="noStrike" cap="none" normalizeH="0" baseline="0" smtClean="0">
                          <a:ln>
                            <a:noFill/>
                          </a:ln>
                          <a:solidFill>
                            <a:schemeClr val="bg1"/>
                          </a:solidFill>
                          <a:effectLst/>
                          <a:latin typeface="Arial" charset="0"/>
                          <a:ea typeface="Times New Roman" pitchFamily="18" charset="0"/>
                          <a:cs typeface="Arial" charset="0"/>
                        </a:rPr>
                        <a:t>μ</a:t>
                      </a: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smallest (2 </a:t>
                      </a:r>
                      <a:r>
                        <a:rPr kumimoji="0" lang="en-US" sz="1400" b="0" i="1" u="none" strike="noStrike" cap="none" normalizeH="0" baseline="0" smtClean="0">
                          <a:ln>
                            <a:noFill/>
                          </a:ln>
                          <a:solidFill>
                            <a:schemeClr val="bg1"/>
                          </a:solidFill>
                          <a:effectLst/>
                          <a:latin typeface="Arial" charset="0"/>
                          <a:ea typeface="Times New Roman" pitchFamily="18" charset="0"/>
                          <a:cs typeface="Arial" charset="0"/>
                        </a:rPr>
                        <a:t>μ</a:t>
                      </a: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15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to carry oxygen and carbon dioxide to and from cells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to engulf foreign particles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to play a role in the formation of antibodies (defence 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to play a role in the clotting of blood (defence 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92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Life span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120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 few hours to a few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unknown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2–8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15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Appearance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pic>
        <p:nvPicPr>
          <p:cNvPr id="42307" name="Picture 323"/>
          <p:cNvPicPr>
            <a:picLocks noChangeAspect="1" noChangeArrowheads="1"/>
          </p:cNvPicPr>
          <p:nvPr/>
        </p:nvPicPr>
        <p:blipFill>
          <a:blip r:embed="rId2" cstate="print"/>
          <a:srcRect/>
          <a:stretch>
            <a:fillRect/>
          </a:stretch>
        </p:blipFill>
        <p:spPr bwMode="auto">
          <a:xfrm>
            <a:off x="2382838" y="5426075"/>
            <a:ext cx="1022350" cy="646113"/>
          </a:xfrm>
          <a:prstGeom prst="rect">
            <a:avLst/>
          </a:prstGeom>
          <a:noFill/>
          <a:ln w="9525">
            <a:noFill/>
            <a:miter lim="800000"/>
            <a:headEnd/>
            <a:tailEnd/>
          </a:ln>
          <a:effectLst/>
        </p:spPr>
      </p:pic>
      <p:pic>
        <p:nvPicPr>
          <p:cNvPr id="42308" name="Picture 324"/>
          <p:cNvPicPr>
            <a:picLocks noChangeAspect="1" noChangeArrowheads="1"/>
          </p:cNvPicPr>
          <p:nvPr/>
        </p:nvPicPr>
        <p:blipFill>
          <a:blip r:embed="rId3" cstate="print"/>
          <a:srcRect/>
          <a:stretch>
            <a:fillRect/>
          </a:stretch>
        </p:blipFill>
        <p:spPr bwMode="auto">
          <a:xfrm>
            <a:off x="3841750" y="5518150"/>
            <a:ext cx="1454150" cy="484188"/>
          </a:xfrm>
          <a:prstGeom prst="rect">
            <a:avLst/>
          </a:prstGeom>
          <a:noFill/>
          <a:ln w="9525">
            <a:noFill/>
            <a:miter lim="800000"/>
            <a:headEnd/>
            <a:tailEnd/>
          </a:ln>
          <a:effectLst/>
        </p:spPr>
      </p:pic>
      <p:pic>
        <p:nvPicPr>
          <p:cNvPr id="42309" name="Picture 325"/>
          <p:cNvPicPr>
            <a:picLocks noChangeAspect="1" noChangeArrowheads="1"/>
          </p:cNvPicPr>
          <p:nvPr/>
        </p:nvPicPr>
        <p:blipFill>
          <a:blip r:embed="rId4" cstate="print"/>
          <a:srcRect/>
          <a:stretch>
            <a:fillRect/>
          </a:stretch>
        </p:blipFill>
        <p:spPr bwMode="auto">
          <a:xfrm>
            <a:off x="5570538" y="5387975"/>
            <a:ext cx="1335087" cy="720725"/>
          </a:xfrm>
          <a:prstGeom prst="rect">
            <a:avLst/>
          </a:prstGeom>
          <a:noFill/>
          <a:ln w="9525">
            <a:noFill/>
            <a:miter lim="800000"/>
            <a:headEnd/>
            <a:tailEnd/>
          </a:ln>
          <a:effectLst/>
        </p:spPr>
      </p:pic>
      <p:pic>
        <p:nvPicPr>
          <p:cNvPr id="42310" name="Picture 326"/>
          <p:cNvPicPr>
            <a:picLocks noChangeAspect="1" noChangeArrowheads="1"/>
          </p:cNvPicPr>
          <p:nvPr/>
        </p:nvPicPr>
        <p:blipFill>
          <a:blip r:embed="rId5" cstate="print"/>
          <a:srcRect/>
          <a:stretch>
            <a:fillRect/>
          </a:stretch>
        </p:blipFill>
        <p:spPr bwMode="auto">
          <a:xfrm>
            <a:off x="7413625" y="5580063"/>
            <a:ext cx="831850" cy="293687"/>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1080492"/>
          </a:xfrm>
          <a:ln/>
        </p:spPr>
        <p:txBody>
          <a:bodyPr>
            <a:normAutofit/>
          </a:bodyPr>
          <a:lstStyle/>
          <a:p>
            <a:r>
              <a:rPr lang="en-US" dirty="0"/>
              <a:t>Plasma</a:t>
            </a:r>
          </a:p>
        </p:txBody>
      </p:sp>
      <p:graphicFrame>
        <p:nvGraphicFramePr>
          <p:cNvPr id="43105" name="Group 97"/>
          <p:cNvGraphicFramePr>
            <a:graphicFrameLocks noGrp="1"/>
          </p:cNvGraphicFramePr>
          <p:nvPr>
            <p:ph type="tbl" idx="1"/>
          </p:nvPr>
        </p:nvGraphicFramePr>
        <p:xfrm>
          <a:off x="1307575" y="1393535"/>
          <a:ext cx="5722360" cy="4801376"/>
        </p:xfrm>
        <a:graphic>
          <a:graphicData uri="http://schemas.openxmlformats.org/drawingml/2006/table">
            <a:tbl>
              <a:tblPr/>
              <a:tblGrid>
                <a:gridCol w="4057256"/>
                <a:gridCol w="1665104"/>
              </a:tblGrid>
              <a:tr h="4001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Times New Roman" pitchFamily="18" charset="0"/>
                          <a:cs typeface="Arial" charset="0"/>
                        </a:rPr>
                        <a:t>Constituent</a:t>
                      </a:r>
                      <a:endPar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Percentage</a:t>
                      </a:r>
                      <a:endParaRPr kumimoji="0" lang="en-U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001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2403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Blood proteins</a:t>
                      </a:r>
                      <a:b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Fibrinogen</a:t>
                      </a:r>
                      <a:b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b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Serum albumin</a:t>
                      </a:r>
                      <a:r>
                        <a:rPr kumimoji="0" lang="en-US" sz="1400" b="0" i="0" u="none" strike="noStrike" cap="none" normalizeH="0" baseline="0" smtClean="0">
                          <a:ln>
                            <a:noFill/>
                          </a:ln>
                          <a:solidFill>
                            <a:schemeClr val="bg1"/>
                          </a:solidFill>
                          <a:effectLst/>
                          <a:latin typeface="Times New Roman" pitchFamily="18" charset="0"/>
                          <a:ea typeface="Times New Roman" pitchFamily="18" charset="0"/>
                          <a:cs typeface="Arial" charset="0"/>
                        </a:rPr>
                        <a:t/>
                      </a:r>
                      <a:br>
                        <a:rPr kumimoji="0" lang="en-US" sz="1400" b="0" i="0" u="none" strike="noStrike" cap="none" normalizeH="0" baseline="0" smtClean="0">
                          <a:ln>
                            <a:noFill/>
                          </a:ln>
                          <a:solidFill>
                            <a:schemeClr val="bg1"/>
                          </a:solidFill>
                          <a:effectLst/>
                          <a:latin typeface="Times New Roman" pitchFamily="18" charset="0"/>
                          <a:ea typeface="Times New Roman" pitchFamily="18" charset="0"/>
                          <a:cs typeface="Arial" charset="0"/>
                        </a:rPr>
                      </a:b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Serum globulin</a:t>
                      </a:r>
                      <a:endParaRPr kumimoji="0" lang="en-US" sz="14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960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Other organic substances</a:t>
                      </a:r>
                      <a:b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b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Non-protein nitrogen (urea)</a:t>
                      </a:r>
                      <a:b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b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Organic nutrients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8005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Inorganic ions:</a:t>
                      </a:r>
                      <a:b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b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calcium, chlorine, magnesium,</a:t>
                      </a:r>
                      <a:b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b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potassium, sodium, bicarbonates,</a:t>
                      </a:r>
                      <a:b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b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carbonates, phosphates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Times New Roman" pitchFamily="18" charset="0"/>
                          <a:cs typeface="Arial" charset="0"/>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Blood helps maintain temperatures in the body</a:t>
            </a:r>
          </a:p>
          <a:p>
            <a:r>
              <a:rPr lang="en-CA" dirty="0" smtClean="0"/>
              <a:t>Blood is able to dissipate heat through blood vessels and through the skin if the body becomes too warm</a:t>
            </a:r>
          </a:p>
          <a:p>
            <a:r>
              <a:rPr lang="en-CA" dirty="0" smtClean="0"/>
              <a:t>Under control of the nervous system vessels dilate to allow more blood heat to be lost from the skin (</a:t>
            </a:r>
            <a:r>
              <a:rPr lang="en-CA" dirty="0" err="1" smtClean="0"/>
              <a:t>vasodilation</a:t>
            </a:r>
            <a:r>
              <a:rPr lang="en-CA" dirty="0" smtClean="0"/>
              <a:t>)</a:t>
            </a:r>
          </a:p>
          <a:p>
            <a:r>
              <a:rPr lang="en-CA" dirty="0" smtClean="0"/>
              <a:t>The opposite process can also happen (vasoconstriction)</a:t>
            </a:r>
          </a:p>
          <a:p>
            <a:r>
              <a:rPr lang="en-CA" dirty="0" smtClean="0"/>
              <a:t>Alcohol and nicotine can throw the body off in that it increases </a:t>
            </a:r>
            <a:r>
              <a:rPr lang="en-CA" dirty="0" err="1" smtClean="0"/>
              <a:t>vasodilation</a:t>
            </a:r>
            <a:endParaRPr lang="en-CA" dirty="0"/>
          </a:p>
        </p:txBody>
      </p:sp>
      <p:sp>
        <p:nvSpPr>
          <p:cNvPr id="3" name="Title 2"/>
          <p:cNvSpPr>
            <a:spLocks noGrp="1"/>
          </p:cNvSpPr>
          <p:nvPr>
            <p:ph type="title"/>
          </p:nvPr>
        </p:nvSpPr>
        <p:spPr/>
        <p:txBody>
          <a:bodyPr/>
          <a:lstStyle/>
          <a:p>
            <a:r>
              <a:rPr lang="en-CA" dirty="0" smtClean="0"/>
              <a:t>Maintaining Balance</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1700774"/>
            <a:ext cx="8229600" cy="4071375"/>
          </a:xfrm>
          <a:ln/>
        </p:spPr>
        <p:txBody>
          <a:bodyPr>
            <a:noAutofit/>
          </a:bodyPr>
          <a:lstStyle/>
          <a:p>
            <a:pPr>
              <a:lnSpc>
                <a:spcPct val="80000"/>
              </a:lnSpc>
            </a:pPr>
            <a:r>
              <a:rPr lang="en-US" sz="3200" dirty="0"/>
              <a:t>The heart and blood vessels are collectively called the cardiovascular system.</a:t>
            </a:r>
          </a:p>
          <a:p>
            <a:pPr>
              <a:lnSpc>
                <a:spcPct val="80000"/>
              </a:lnSpc>
            </a:pPr>
            <a:r>
              <a:rPr lang="en-US" sz="3200" dirty="0"/>
              <a:t>The mammalian heart is a muscular organ that contains four chambers and acts as a double pump.</a:t>
            </a:r>
          </a:p>
          <a:p>
            <a:pPr>
              <a:lnSpc>
                <a:spcPct val="80000"/>
              </a:lnSpc>
            </a:pPr>
            <a:r>
              <a:rPr lang="en-US" sz="3200" dirty="0"/>
              <a:t>There are three circulatory pathways through the body: the pulmonary pathway, the systemic pathway, and the coronary pathway.</a:t>
            </a:r>
          </a:p>
          <a:p>
            <a:pPr>
              <a:lnSpc>
                <a:spcPct val="80000"/>
              </a:lnSpc>
            </a:pPr>
            <a:r>
              <a:rPr lang="en-US" sz="3200" dirty="0"/>
              <a:t>Blood is a tissue made up of plasma, red blood cells, white blood cells, and platelets</a:t>
            </a:r>
            <a:r>
              <a:rPr lang="en-US" sz="3200" dirty="0" smtClean="0"/>
              <a:t>.</a:t>
            </a:r>
            <a:endParaRPr lang="en-US" sz="3200" dirty="0"/>
          </a:p>
        </p:txBody>
      </p:sp>
      <p:sp>
        <p:nvSpPr>
          <p:cNvPr id="25602" name="Rectangle 2"/>
          <p:cNvSpPr>
            <a:spLocks noGrp="1" noChangeArrowheads="1"/>
          </p:cNvSpPr>
          <p:nvPr>
            <p:ph type="title"/>
          </p:nvPr>
        </p:nvSpPr>
        <p:spPr>
          <a:ln/>
        </p:spPr>
        <p:txBody>
          <a:bodyPr/>
          <a:lstStyle/>
          <a:p>
            <a:r>
              <a:rPr lang="en-US" dirty="0"/>
              <a:t>Chapter 8 Circulation and Immunity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7" name="Object 5"/>
          <p:cNvGraphicFramePr>
            <a:graphicFrameLocks noGrp="1" noChangeAspect="1"/>
          </p:cNvGraphicFramePr>
          <p:nvPr>
            <p:ph idx="1"/>
          </p:nvPr>
        </p:nvGraphicFramePr>
        <p:xfrm>
          <a:off x="270640" y="1431940"/>
          <a:ext cx="4067175" cy="1973263"/>
        </p:xfrm>
        <a:graphic>
          <a:graphicData uri="http://schemas.openxmlformats.org/presentationml/2006/ole">
            <mc:AlternateContent xmlns:mc="http://schemas.openxmlformats.org/markup-compatibility/2006">
              <mc:Choice xmlns:v="urn:schemas-microsoft-com:vml" Requires="v">
                <p:oleObj spid="_x0000_s44042" name="Image" r:id="rId3" imgW="5079365" imgH="2463492" progId="">
                  <p:embed/>
                </p:oleObj>
              </mc:Choice>
              <mc:Fallback>
                <p:oleObj name="Image" r:id="rId3" imgW="5079365" imgH="2463492"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40" y="1431940"/>
                        <a:ext cx="4067175"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4" name="Rectangle 2"/>
          <p:cNvSpPr>
            <a:spLocks noGrp="1" noChangeArrowheads="1"/>
          </p:cNvSpPr>
          <p:nvPr>
            <p:ph type="title"/>
          </p:nvPr>
        </p:nvSpPr>
        <p:spPr>
          <a:ln/>
        </p:spPr>
        <p:txBody>
          <a:bodyPr/>
          <a:lstStyle/>
          <a:p>
            <a:r>
              <a:rPr lang="en-US"/>
              <a:t>Homeostatic Regulation</a:t>
            </a:r>
          </a:p>
        </p:txBody>
      </p:sp>
      <p:pic>
        <p:nvPicPr>
          <p:cNvPr id="44036" name="Picture 4"/>
          <p:cNvPicPr>
            <a:picLocks noChangeAspect="1" noChangeArrowheads="1"/>
          </p:cNvPicPr>
          <p:nvPr/>
        </p:nvPicPr>
        <p:blipFill>
          <a:blip r:embed="rId5" cstate="print"/>
          <a:srcRect/>
          <a:stretch>
            <a:fillRect/>
          </a:stretch>
        </p:blipFill>
        <p:spPr bwMode="auto">
          <a:xfrm>
            <a:off x="0" y="3851455"/>
            <a:ext cx="4414838" cy="1698625"/>
          </a:xfrm>
          <a:prstGeom prst="rect">
            <a:avLst/>
          </a:prstGeom>
          <a:noFill/>
          <a:ln w="9525">
            <a:noFill/>
            <a:miter lim="800000"/>
            <a:headEnd/>
            <a:tailEnd/>
          </a:ln>
          <a:effectLst/>
        </p:spPr>
      </p:pic>
      <p:sp>
        <p:nvSpPr>
          <p:cNvPr id="44040" name="Rectangle 8"/>
          <p:cNvSpPr>
            <a:spLocks noChangeArrowheads="1"/>
          </p:cNvSpPr>
          <p:nvPr/>
        </p:nvSpPr>
        <p:spPr bwMode="auto">
          <a:xfrm>
            <a:off x="4610100" y="1219200"/>
            <a:ext cx="4076700" cy="4514850"/>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a:solidFill>
                  <a:schemeClr val="bg1"/>
                </a:solidFill>
              </a:rPr>
              <a:t>Top: Vasodilation </a:t>
            </a:r>
            <a:r>
              <a:rPr lang="en-US" b="1">
                <a:solidFill>
                  <a:schemeClr val="bg1"/>
                </a:solidFill>
              </a:rPr>
              <a:t>(A) </a:t>
            </a:r>
            <a:r>
              <a:rPr lang="en-US">
                <a:solidFill>
                  <a:schemeClr val="bg1"/>
                </a:solidFill>
              </a:rPr>
              <a:t>and vasoconstriction </a:t>
            </a:r>
            <a:r>
              <a:rPr lang="en-US" b="1">
                <a:solidFill>
                  <a:schemeClr val="bg1"/>
                </a:solidFill>
              </a:rPr>
              <a:t>(B).</a:t>
            </a:r>
            <a:r>
              <a:rPr lang="en-US">
                <a:solidFill>
                  <a:schemeClr val="bg1"/>
                </a:solidFill>
              </a:rPr>
              <a:t> </a:t>
            </a:r>
          </a:p>
          <a:p>
            <a:pPr>
              <a:spcBef>
                <a:spcPct val="20000"/>
              </a:spcBef>
            </a:pPr>
            <a:r>
              <a:rPr lang="en-US">
                <a:solidFill>
                  <a:schemeClr val="bg1"/>
                </a:solidFill>
              </a:rPr>
              <a:t>Bottom: The deep vein and artery are adjacent to one another, so heat is exchanged from one to the other. As a result, arterial blood is cooled as it nears the hand, and venous blood is warmed as it leaves the hand and returns to the body core. When heat conservation is important, more blood returns to the heart through the deep vein. In higher-temperature conditions, when heat conservation is not a concern, more blood returns through the surface vein. Temperatures are degrees Celsius.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9915"/>
            <a:ext cx="8229600" cy="5415105"/>
          </a:xfrm>
        </p:spPr>
        <p:txBody>
          <a:bodyPr>
            <a:normAutofit/>
          </a:bodyPr>
          <a:lstStyle/>
          <a:p>
            <a:r>
              <a:rPr lang="en-CA" dirty="0" smtClean="0"/>
              <a:t>Hemophilia – insufficient clotting proteins. 70% of people with hemophilia have a severe form, in that they are constantly in danger of bleeding to death.</a:t>
            </a:r>
          </a:p>
          <a:p>
            <a:r>
              <a:rPr lang="en-CA" dirty="0" smtClean="0"/>
              <a:t>Leukemia – cancer of the white blood cells. Myeloid is the presence of too many white blood cells (these blood cells are too immature to fight infection and overcrowd red blood cells) and Lymphoid is cancer of the white blood cells themselves</a:t>
            </a:r>
          </a:p>
          <a:p>
            <a:pPr lvl="1"/>
            <a:r>
              <a:rPr lang="en-CA" dirty="0" smtClean="0"/>
              <a:t>Both can be acute (appears suddenly and death soon occurs) or chronic (may have it for months or years without symptoms)</a:t>
            </a:r>
          </a:p>
          <a:p>
            <a:pPr lvl="1"/>
            <a:r>
              <a:rPr lang="en-CA" dirty="0" smtClean="0"/>
              <a:t>Blood transfusions and bone marrow transplants are done as treatment</a:t>
            </a:r>
            <a:endParaRPr lang="en-CA" dirty="0"/>
          </a:p>
        </p:txBody>
      </p:sp>
      <p:sp>
        <p:nvSpPr>
          <p:cNvPr id="3" name="Title 2"/>
          <p:cNvSpPr>
            <a:spLocks noGrp="1"/>
          </p:cNvSpPr>
          <p:nvPr>
            <p:ph type="title"/>
          </p:nvPr>
        </p:nvSpPr>
        <p:spPr>
          <a:xfrm>
            <a:off x="457200" y="152400"/>
            <a:ext cx="8229600" cy="1010705"/>
          </a:xfrm>
        </p:spPr>
        <p:txBody>
          <a:bodyPr/>
          <a:lstStyle/>
          <a:p>
            <a:r>
              <a:rPr lang="en-CA" dirty="0" smtClean="0"/>
              <a:t>Blood Disorders</a:t>
            </a:r>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585559"/>
            <a:ext cx="8229600" cy="4109335"/>
          </a:xfrm>
          <a:ln/>
        </p:spPr>
        <p:txBody>
          <a:bodyPr/>
          <a:lstStyle/>
          <a:p>
            <a:pPr>
              <a:buFontTx/>
              <a:buNone/>
            </a:pPr>
            <a:r>
              <a:rPr lang="en-US" dirty="0"/>
              <a:t>In this section, you will:</a:t>
            </a:r>
          </a:p>
          <a:p>
            <a:r>
              <a:rPr lang="en-US" b="1" dirty="0"/>
              <a:t>describe </a:t>
            </a:r>
            <a:r>
              <a:rPr lang="en-US" dirty="0"/>
              <a:t>and </a:t>
            </a:r>
            <a:r>
              <a:rPr lang="en-US" b="1" dirty="0"/>
              <a:t>explain </a:t>
            </a:r>
            <a:r>
              <a:rPr lang="en-US" dirty="0"/>
              <a:t>the function of the lymphatic system</a:t>
            </a:r>
          </a:p>
          <a:p>
            <a:r>
              <a:rPr lang="en-US" b="1" dirty="0"/>
              <a:t>identify </a:t>
            </a:r>
            <a:r>
              <a:rPr lang="en-US" dirty="0"/>
              <a:t>and </a:t>
            </a:r>
            <a:r>
              <a:rPr lang="en-US" b="1" dirty="0"/>
              <a:t>list </a:t>
            </a:r>
            <a:r>
              <a:rPr lang="en-US" dirty="0"/>
              <a:t>the main cellular and non-cellular components of the human </a:t>
            </a:r>
            <a:r>
              <a:rPr lang="en-US" dirty="0" err="1"/>
              <a:t>defence</a:t>
            </a:r>
            <a:r>
              <a:rPr lang="en-US" dirty="0"/>
              <a:t> system</a:t>
            </a:r>
          </a:p>
          <a:p>
            <a:r>
              <a:rPr lang="en-US" b="1" dirty="0"/>
              <a:t>describe </a:t>
            </a:r>
            <a:r>
              <a:rPr lang="en-US" dirty="0"/>
              <a:t>the role of the cellular and non-cellular components of the human </a:t>
            </a:r>
            <a:r>
              <a:rPr lang="en-US" dirty="0" err="1"/>
              <a:t>defence</a:t>
            </a:r>
            <a:r>
              <a:rPr lang="en-US" dirty="0"/>
              <a:t> system</a:t>
            </a:r>
          </a:p>
        </p:txBody>
      </p:sp>
      <p:sp>
        <p:nvSpPr>
          <p:cNvPr id="27650" name="Rectangle 2"/>
          <p:cNvSpPr>
            <a:spLocks noGrp="1" noChangeArrowheads="1"/>
          </p:cNvSpPr>
          <p:nvPr>
            <p:ph type="title"/>
          </p:nvPr>
        </p:nvSpPr>
        <p:spPr>
          <a:ln/>
        </p:spPr>
        <p:txBody>
          <a:bodyPr/>
          <a:lstStyle/>
          <a:p>
            <a:r>
              <a:rPr lang="en-US" dirty="0"/>
              <a:t>8.3 The Lymphatic System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ln/>
        </p:spPr>
        <p:txBody>
          <a:bodyPr/>
          <a:lstStyle/>
          <a:p>
            <a:pPr algn="r"/>
            <a:r>
              <a:rPr lang="en-US" dirty="0"/>
              <a:t>The Lymphatic System</a:t>
            </a:r>
          </a:p>
        </p:txBody>
      </p:sp>
      <p:pic>
        <p:nvPicPr>
          <p:cNvPr id="37891" name="Picture 3"/>
          <p:cNvPicPr>
            <a:picLocks noChangeAspect="1" noChangeArrowheads="1"/>
          </p:cNvPicPr>
          <p:nvPr/>
        </p:nvPicPr>
        <p:blipFill>
          <a:blip r:embed="rId2" cstate="print"/>
          <a:srcRect/>
          <a:stretch>
            <a:fillRect/>
          </a:stretch>
        </p:blipFill>
        <p:spPr bwMode="auto">
          <a:xfrm>
            <a:off x="4303713" y="2122488"/>
            <a:ext cx="4273550" cy="3217862"/>
          </a:xfrm>
          <a:prstGeom prst="rect">
            <a:avLst/>
          </a:prstGeom>
          <a:noFill/>
          <a:ln w="9525">
            <a:noFill/>
            <a:miter lim="800000"/>
            <a:headEnd/>
            <a:tailEnd/>
          </a:ln>
          <a:effectLst/>
        </p:spPr>
      </p:pic>
      <p:pic>
        <p:nvPicPr>
          <p:cNvPr id="37892" name="Picture 4"/>
          <p:cNvPicPr>
            <a:picLocks noChangeAspect="1" noChangeArrowheads="1"/>
          </p:cNvPicPr>
          <p:nvPr/>
        </p:nvPicPr>
        <p:blipFill>
          <a:blip r:embed="rId3" cstate="print"/>
          <a:srcRect/>
          <a:stretch>
            <a:fillRect/>
          </a:stretch>
        </p:blipFill>
        <p:spPr bwMode="auto">
          <a:xfrm>
            <a:off x="461963" y="1047750"/>
            <a:ext cx="3241675" cy="5295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640" y="1086294"/>
            <a:ext cx="8602720" cy="5771705"/>
          </a:xfrm>
        </p:spPr>
        <p:txBody>
          <a:bodyPr>
            <a:normAutofit/>
          </a:bodyPr>
          <a:lstStyle/>
          <a:p>
            <a:r>
              <a:rPr lang="en-CA" dirty="0" smtClean="0"/>
              <a:t>The lymphatic system is a network of vessels, with associated glands and nodes</a:t>
            </a:r>
          </a:p>
          <a:p>
            <a:r>
              <a:rPr lang="en-CA" dirty="0" smtClean="0"/>
              <a:t>Lymphatic vessels collect fluid (lymph) which is made up of interstitial fluid</a:t>
            </a:r>
          </a:p>
          <a:p>
            <a:r>
              <a:rPr lang="en-CA" dirty="0" smtClean="0"/>
              <a:t>Helps the body maintain its balance of fluids</a:t>
            </a:r>
          </a:p>
          <a:p>
            <a:r>
              <a:rPr lang="en-CA" dirty="0" smtClean="0"/>
              <a:t>As blood circulates through the body, some plasma escapes into the interstitial fluid which is absorbed into vessels of the lymphatic system and if needed gets mixed back into the blood</a:t>
            </a:r>
          </a:p>
          <a:p>
            <a:r>
              <a:rPr lang="en-CA" dirty="0" smtClean="0"/>
              <a:t>White blood cells mature in the lymph nodes which also contain other defense aiding mechanisms – hence when you get sick, your lymph nodes swell because the white blood cells in your body are growing in number!</a:t>
            </a:r>
            <a:endParaRPr lang="en-CA" dirty="0"/>
          </a:p>
        </p:txBody>
      </p:sp>
      <p:sp>
        <p:nvSpPr>
          <p:cNvPr id="3" name="Title 2"/>
          <p:cNvSpPr>
            <a:spLocks noGrp="1"/>
          </p:cNvSpPr>
          <p:nvPr>
            <p:ph type="title"/>
          </p:nvPr>
        </p:nvSpPr>
        <p:spPr>
          <a:xfrm>
            <a:off x="457200" y="152400"/>
            <a:ext cx="8229600" cy="933895"/>
          </a:xfrm>
        </p:spPr>
        <p:txBody>
          <a:bodyPr/>
          <a:lstStyle/>
          <a:p>
            <a:r>
              <a:rPr lang="en-CA" dirty="0" smtClean="0"/>
              <a:t>Introduction</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skin – prevents entry of pathogens</a:t>
            </a:r>
          </a:p>
          <a:p>
            <a:r>
              <a:rPr lang="en-CA" dirty="0" smtClean="0"/>
              <a:t>White blood cells – use </a:t>
            </a:r>
            <a:r>
              <a:rPr lang="en-CA" dirty="0" err="1" smtClean="0"/>
              <a:t>phagocytosis</a:t>
            </a:r>
            <a:r>
              <a:rPr lang="en-CA" dirty="0" smtClean="0"/>
              <a:t> to destroy invading bacteria</a:t>
            </a:r>
          </a:p>
          <a:p>
            <a:r>
              <a:rPr lang="en-CA" dirty="0" smtClean="0"/>
              <a:t>Immunity – antibodies exist within the body to recognize and destroy disease and pathogens (antigens). This is the main role of lymphocytes:</a:t>
            </a:r>
          </a:p>
          <a:p>
            <a:pPr lvl="1"/>
            <a:r>
              <a:rPr lang="en-CA" dirty="0" smtClean="0"/>
              <a:t>B cells – mature in bone marrow </a:t>
            </a:r>
          </a:p>
          <a:p>
            <a:pPr lvl="1"/>
            <a:r>
              <a:rPr lang="en-CA" dirty="0" smtClean="0"/>
              <a:t>T cells – mature in the thymus gland near the heart</a:t>
            </a:r>
          </a:p>
          <a:p>
            <a:pPr lvl="1"/>
            <a:r>
              <a:rPr lang="en-CA" dirty="0" smtClean="0"/>
              <a:t>Contain antigen receptors to find invading pathogens</a:t>
            </a:r>
            <a:endParaRPr lang="en-CA" dirty="0"/>
          </a:p>
        </p:txBody>
      </p:sp>
      <p:sp>
        <p:nvSpPr>
          <p:cNvPr id="3" name="Title 2"/>
          <p:cNvSpPr>
            <a:spLocks noGrp="1"/>
          </p:cNvSpPr>
          <p:nvPr>
            <p:ph type="title"/>
          </p:nvPr>
        </p:nvSpPr>
        <p:spPr/>
        <p:txBody>
          <a:bodyPr/>
          <a:lstStyle/>
          <a:p>
            <a:r>
              <a:rPr lang="en-CA" dirty="0" smtClean="0"/>
              <a:t>Body defense</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1" name="Object 3"/>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8136" name="Image" r:id="rId3" imgW="11517460" imgH="9714286" progId="">
                  <p:embed/>
                </p:oleObj>
              </mc:Choice>
              <mc:Fallback>
                <p:oleObj name="Image" r:id="rId3" imgW="11517460" imgH="9714286"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800" dirty="0" smtClean="0"/>
              <a:t>B Cells</a:t>
            </a:r>
          </a:p>
          <a:p>
            <a:pPr lvl="1"/>
            <a:r>
              <a:rPr lang="en-CA" sz="2800" dirty="0" smtClean="0"/>
              <a:t>Once a B cell binds to an antigen it swells and divides to produce memory B cells that travel in the blood stream carrying information (antibodies) to help fight the invading pathogens</a:t>
            </a:r>
          </a:p>
          <a:p>
            <a:pPr lvl="1"/>
            <a:r>
              <a:rPr lang="en-CA" sz="2800" dirty="0" smtClean="0"/>
              <a:t>After the infection is gone the memory B cells remain to help fight off another attack</a:t>
            </a:r>
          </a:p>
          <a:p>
            <a:pPr lvl="1"/>
            <a:endParaRPr lang="en-CA" dirty="0"/>
          </a:p>
        </p:txBody>
      </p:sp>
      <p:sp>
        <p:nvSpPr>
          <p:cNvPr id="3" name="Title 2"/>
          <p:cNvSpPr>
            <a:spLocks noGrp="1"/>
          </p:cNvSpPr>
          <p:nvPr>
            <p:ph type="title"/>
          </p:nvPr>
        </p:nvSpPr>
        <p:spPr/>
        <p:txBody>
          <a:bodyPr/>
          <a:lstStyle/>
          <a:p>
            <a:r>
              <a:rPr lang="en-CA" dirty="0" smtClean="0"/>
              <a:t>Continued…</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800" dirty="0" smtClean="0"/>
              <a:t>T Cells</a:t>
            </a:r>
          </a:p>
          <a:p>
            <a:pPr lvl="1"/>
            <a:r>
              <a:rPr lang="en-CA" sz="2800" dirty="0" smtClean="0"/>
              <a:t>Helper T – recognize antigen and give off chemical signals to warn</a:t>
            </a:r>
          </a:p>
          <a:p>
            <a:pPr lvl="1"/>
            <a:r>
              <a:rPr lang="en-CA" sz="2800" dirty="0" smtClean="0"/>
              <a:t>Killer T – bind to infected cells and destroy them</a:t>
            </a:r>
          </a:p>
          <a:p>
            <a:pPr lvl="1"/>
            <a:r>
              <a:rPr lang="en-CA" sz="2800" dirty="0" smtClean="0"/>
              <a:t>Suppressor T – slow or suppress the immune response so that normal tissues don’t get destroyed</a:t>
            </a:r>
          </a:p>
          <a:p>
            <a:pPr lvl="1"/>
            <a:r>
              <a:rPr lang="en-CA" sz="2800" dirty="0" smtClean="0"/>
              <a:t>Memory T – help the body remember previous encounters with a particular pathogen and recognize it quicker the next time</a:t>
            </a:r>
          </a:p>
          <a:p>
            <a:endParaRPr lang="en-CA" dirty="0"/>
          </a:p>
        </p:txBody>
      </p:sp>
      <p:sp>
        <p:nvSpPr>
          <p:cNvPr id="3" name="Title 2"/>
          <p:cNvSpPr>
            <a:spLocks noGrp="1"/>
          </p:cNvSpPr>
          <p:nvPr>
            <p:ph type="title"/>
          </p:nvPr>
        </p:nvSpPr>
        <p:spPr/>
        <p:txBody>
          <a:bodyPr/>
          <a:lstStyle/>
          <a:p>
            <a:r>
              <a:rPr lang="en-CA" dirty="0" smtClean="0"/>
              <a:t>Continued…</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ln/>
        </p:spPr>
        <p:txBody>
          <a:bodyPr>
            <a:normAutofit fontScale="90000"/>
          </a:bodyPr>
          <a:lstStyle/>
          <a:p>
            <a:r>
              <a:rPr lang="en-US"/>
              <a:t>Blood</a:t>
            </a:r>
          </a:p>
        </p:txBody>
      </p:sp>
      <p:graphicFrame>
        <p:nvGraphicFramePr>
          <p:cNvPr id="49291" name="Group 139"/>
          <p:cNvGraphicFramePr>
            <a:graphicFrameLocks noGrp="1"/>
          </p:cNvGraphicFramePr>
          <p:nvPr>
            <p:ph type="tbl" idx="1"/>
          </p:nvPr>
        </p:nvGraphicFramePr>
        <p:xfrm>
          <a:off x="1268413" y="4351338"/>
          <a:ext cx="6572250" cy="1552576"/>
        </p:xfrm>
        <a:graphic>
          <a:graphicData uri="http://schemas.openxmlformats.org/drawingml/2006/table">
            <a:tbl>
              <a:tblPr/>
              <a:tblGrid>
                <a:gridCol w="1465262"/>
                <a:gridCol w="2765425"/>
                <a:gridCol w="2341563"/>
              </a:tblGrid>
              <a:tr h="328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Blood Type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Antigen on Red Blood Cells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Antibody in Plasma</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306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anti-B</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307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B</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B</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anti-A</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2682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AB</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 and B</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none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273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O</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none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Arial" charset="0"/>
                          <a:ea typeface="Times New Roman" pitchFamily="18" charset="0"/>
                          <a:cs typeface="Arial" charset="0"/>
                        </a:rPr>
                        <a:t>anti-A and anti-B</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pic>
        <p:nvPicPr>
          <p:cNvPr id="49155" name="Picture 3"/>
          <p:cNvPicPr>
            <a:picLocks noChangeAspect="1" noChangeArrowheads="1"/>
          </p:cNvPicPr>
          <p:nvPr/>
        </p:nvPicPr>
        <p:blipFill>
          <a:blip r:embed="rId2" cstate="print"/>
          <a:srcRect/>
          <a:stretch>
            <a:fillRect/>
          </a:stretch>
        </p:blipFill>
        <p:spPr bwMode="auto">
          <a:xfrm>
            <a:off x="461963" y="1163638"/>
            <a:ext cx="3665537" cy="2754312"/>
          </a:xfrm>
          <a:prstGeom prst="rect">
            <a:avLst/>
          </a:prstGeom>
          <a:noFill/>
          <a:ln w="9525">
            <a:noFill/>
            <a:miter lim="800000"/>
            <a:headEnd/>
            <a:tailEnd/>
          </a:ln>
          <a:effectLst/>
        </p:spPr>
      </p:pic>
      <p:pic>
        <p:nvPicPr>
          <p:cNvPr id="49156" name="Picture 4"/>
          <p:cNvPicPr>
            <a:picLocks noChangeAspect="1" noChangeArrowheads="1"/>
          </p:cNvPicPr>
          <p:nvPr/>
        </p:nvPicPr>
        <p:blipFill>
          <a:blip r:embed="rId3" cstate="print"/>
          <a:srcRect/>
          <a:stretch>
            <a:fillRect/>
          </a:stretch>
        </p:blipFill>
        <p:spPr bwMode="auto">
          <a:xfrm>
            <a:off x="4970463" y="1163638"/>
            <a:ext cx="3711575"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80000"/>
              </a:lnSpc>
            </a:pPr>
            <a:r>
              <a:rPr lang="en-US" sz="3600" dirty="0" smtClean="0"/>
              <a:t>Blood transports materials throughout the body and regulates temperature to maintain homeostasis.</a:t>
            </a:r>
          </a:p>
          <a:p>
            <a:pPr>
              <a:lnSpc>
                <a:spcPct val="80000"/>
              </a:lnSpc>
            </a:pPr>
            <a:r>
              <a:rPr lang="en-US" sz="3600" dirty="0" smtClean="0"/>
              <a:t>The lymphatic circulatory system is closely associated with the blood vessels of the cardiovascular circulatory system.</a:t>
            </a:r>
          </a:p>
          <a:p>
            <a:pPr>
              <a:lnSpc>
                <a:spcPct val="80000"/>
              </a:lnSpc>
            </a:pPr>
            <a:r>
              <a:rPr lang="en-US" sz="3600" dirty="0" smtClean="0"/>
              <a:t>The lymphatic system helps to maintain the balance of fluids within the body and is a key component of the immune system.</a:t>
            </a:r>
          </a:p>
          <a:p>
            <a:endParaRPr lang="en-CA" dirty="0"/>
          </a:p>
        </p:txBody>
      </p:sp>
      <p:sp>
        <p:nvSpPr>
          <p:cNvPr id="3" name="Title 2"/>
          <p:cNvSpPr>
            <a:spLocks noGrp="1"/>
          </p:cNvSpPr>
          <p:nvPr>
            <p:ph type="title"/>
          </p:nvPr>
        </p:nvSpPr>
        <p:spPr/>
        <p:txBody>
          <a:bodyPr/>
          <a:lstStyle/>
          <a:p>
            <a:r>
              <a:rPr lang="en-CA" dirty="0" smtClean="0"/>
              <a:t>Continued…</a:t>
            </a:r>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2800" dirty="0" smtClean="0"/>
              <a:t>Individuals with blood type AB are </a:t>
            </a:r>
            <a:r>
              <a:rPr lang="en-CA" sz="2800" b="1" dirty="0" smtClean="0"/>
              <a:t>universal recipients (they can receive A, B, AB, or O blood) </a:t>
            </a:r>
            <a:r>
              <a:rPr lang="en-CA" sz="2800" dirty="0" smtClean="0"/>
              <a:t>because they do not have anti-A or anti-B antibodies.</a:t>
            </a:r>
          </a:p>
          <a:p>
            <a:r>
              <a:rPr lang="en-CA" sz="2800" dirty="0" smtClean="0"/>
              <a:t>Type O individuals are </a:t>
            </a:r>
            <a:r>
              <a:rPr lang="en-CA" sz="2800" b="1" dirty="0" smtClean="0"/>
              <a:t>universal donors (they can donate blood to those with A, B, AB or O </a:t>
            </a:r>
            <a:r>
              <a:rPr lang="en-CA" sz="2800" dirty="0" smtClean="0"/>
              <a:t>blood) because their blood cells do not carry A or B antigens and therefore do not react with either anti-A or anti-B antibodies.</a:t>
            </a:r>
            <a:endParaRPr lang="en-CA" sz="2800" dirty="0"/>
          </a:p>
        </p:txBody>
      </p:sp>
      <p:sp>
        <p:nvSpPr>
          <p:cNvPr id="3" name="Title 2"/>
          <p:cNvSpPr>
            <a:spLocks noGrp="1"/>
          </p:cNvSpPr>
          <p:nvPr>
            <p:ph type="title"/>
          </p:nvPr>
        </p:nvSpPr>
        <p:spPr/>
        <p:txBody>
          <a:bodyPr/>
          <a:lstStyle/>
          <a:p>
            <a:r>
              <a:rPr lang="en-CA" dirty="0" smtClean="0"/>
              <a:t>Blood</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 person with type A blood can donate blood to a person with type A or type AB. A person with type B blood can donate blood to a person with type B or type AB. A person with type AB blood can donate blood to a person with type AB only. A person with type O blood can donate to anyone.</a:t>
            </a:r>
          </a:p>
          <a:p>
            <a:r>
              <a:rPr lang="en-US" dirty="0"/>
              <a:t>A person with type A blood can receive blood from a person with type A or type O. A person with type B blood can receive blood from a person with type B or type O. A person with type AB blood can receive blood from anyone. A person with type O blood can receive blood from a person with type O.</a:t>
            </a:r>
          </a:p>
          <a:p>
            <a:endParaRPr lang="en-US" dirty="0"/>
          </a:p>
        </p:txBody>
      </p:sp>
      <p:sp>
        <p:nvSpPr>
          <p:cNvPr id="3" name="Title 2"/>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1208999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640" y="1316725"/>
            <a:ext cx="8416160" cy="5541275"/>
          </a:xfrm>
        </p:spPr>
        <p:txBody>
          <a:bodyPr>
            <a:normAutofit/>
          </a:bodyPr>
          <a:lstStyle/>
          <a:p>
            <a:r>
              <a:rPr lang="en-CA" sz="2800" dirty="0" smtClean="0"/>
              <a:t>Another important antigen on the surface of red blood cells is called </a:t>
            </a:r>
            <a:r>
              <a:rPr lang="en-CA" sz="2800" b="1" dirty="0" err="1" smtClean="0"/>
              <a:t>Rh</a:t>
            </a:r>
            <a:r>
              <a:rPr lang="en-CA" sz="2800" b="1" dirty="0" smtClean="0"/>
              <a:t> factor, </a:t>
            </a:r>
            <a:r>
              <a:rPr lang="en-CA" sz="2800" dirty="0" smtClean="0"/>
              <a:t>which was originally identified in rhesus monkeys. People who have this protein are said to be </a:t>
            </a:r>
            <a:r>
              <a:rPr lang="en-CA" sz="2800" dirty="0" err="1" smtClean="0"/>
              <a:t>Rh</a:t>
            </a:r>
            <a:r>
              <a:rPr lang="en-CA" sz="2800" dirty="0" smtClean="0"/>
              <a:t>+ and those who lack it are </a:t>
            </a:r>
            <a:r>
              <a:rPr lang="en-CA" sz="2800" dirty="0" err="1" smtClean="0"/>
              <a:t>Rh</a:t>
            </a:r>
            <a:r>
              <a:rPr lang="en-CA" sz="2800" dirty="0" smtClean="0"/>
              <a:t>-.</a:t>
            </a:r>
          </a:p>
          <a:p>
            <a:r>
              <a:rPr lang="en-CA" sz="2800" dirty="0" smtClean="0"/>
              <a:t>A person with </a:t>
            </a:r>
            <a:r>
              <a:rPr lang="en-CA" sz="2800" dirty="0" err="1" smtClean="0"/>
              <a:t>Rh</a:t>
            </a:r>
            <a:r>
              <a:rPr lang="en-CA" sz="2800" dirty="0" smtClean="0"/>
              <a:t>- blood does not have </a:t>
            </a:r>
            <a:r>
              <a:rPr lang="en-CA" sz="2800" dirty="0" err="1" smtClean="0"/>
              <a:t>Rh</a:t>
            </a:r>
            <a:r>
              <a:rPr lang="en-CA" sz="2800" dirty="0" smtClean="0"/>
              <a:t> antibodies naturally in the blood plasma(as one can have A or B antibodies, for instance). But a person with </a:t>
            </a:r>
            <a:r>
              <a:rPr lang="en-CA" sz="2800" dirty="0" err="1" smtClean="0"/>
              <a:t>Rh</a:t>
            </a:r>
            <a:r>
              <a:rPr lang="en-CA" sz="2800" dirty="0" smtClean="0"/>
              <a:t>- blood can develop </a:t>
            </a:r>
            <a:r>
              <a:rPr lang="en-CA" sz="2800" dirty="0" err="1" smtClean="0"/>
              <a:t>Rh</a:t>
            </a:r>
            <a:r>
              <a:rPr lang="en-CA" sz="2800" dirty="0" smtClean="0"/>
              <a:t> antibodies in the blood plasma if he or she receives blood from a person with </a:t>
            </a:r>
            <a:r>
              <a:rPr lang="en-CA" sz="2800" dirty="0" err="1" smtClean="0"/>
              <a:t>Rh</a:t>
            </a:r>
            <a:r>
              <a:rPr lang="en-CA" sz="2800" dirty="0" smtClean="0"/>
              <a:t>+ blood, whose </a:t>
            </a:r>
            <a:r>
              <a:rPr lang="en-CA" sz="2800" dirty="0" err="1" smtClean="0"/>
              <a:t>Rh</a:t>
            </a:r>
            <a:r>
              <a:rPr lang="en-CA" sz="2800" dirty="0" smtClean="0"/>
              <a:t> antigens can trigger the production of </a:t>
            </a:r>
            <a:r>
              <a:rPr lang="en-CA" sz="2800" dirty="0" err="1" smtClean="0"/>
              <a:t>Rh</a:t>
            </a:r>
            <a:r>
              <a:rPr lang="en-CA" sz="2800" dirty="0" smtClean="0"/>
              <a:t> antibodies</a:t>
            </a:r>
            <a:r>
              <a:rPr lang="en-CA" dirty="0" smtClean="0"/>
              <a:t>. </a:t>
            </a:r>
            <a:endParaRPr lang="en-CA" dirty="0"/>
          </a:p>
        </p:txBody>
      </p:sp>
      <p:sp>
        <p:nvSpPr>
          <p:cNvPr id="3" name="Title 2"/>
          <p:cNvSpPr>
            <a:spLocks noGrp="1"/>
          </p:cNvSpPr>
          <p:nvPr>
            <p:ph type="title"/>
          </p:nvPr>
        </p:nvSpPr>
        <p:spPr/>
        <p:txBody>
          <a:bodyPr/>
          <a:lstStyle/>
          <a:p>
            <a:r>
              <a:rPr lang="en-CA" dirty="0" err="1" smtClean="0"/>
              <a:t>Rh</a:t>
            </a:r>
            <a:r>
              <a:rPr lang="en-CA" dirty="0" smtClean="0"/>
              <a:t> Factor</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dirty="0" smtClean="0"/>
              <a:t>A person with </a:t>
            </a:r>
            <a:r>
              <a:rPr lang="en-CA" sz="3200" dirty="0" err="1" smtClean="0"/>
              <a:t>Rh</a:t>
            </a:r>
            <a:r>
              <a:rPr lang="en-CA" sz="3200" dirty="0" smtClean="0"/>
              <a:t>+ blood can receive blood from a person with </a:t>
            </a:r>
            <a:r>
              <a:rPr lang="en-CA" sz="3200" dirty="0" err="1" smtClean="0"/>
              <a:t>Rh</a:t>
            </a:r>
            <a:r>
              <a:rPr lang="en-CA" sz="3200" dirty="0" smtClean="0"/>
              <a:t>- blood without any problems. When an </a:t>
            </a:r>
            <a:r>
              <a:rPr lang="en-CA" sz="3200" dirty="0" err="1" smtClean="0"/>
              <a:t>Rh</a:t>
            </a:r>
            <a:r>
              <a:rPr lang="en-CA" sz="3200" dirty="0" smtClean="0"/>
              <a:t>- mother gives birth to an </a:t>
            </a:r>
            <a:r>
              <a:rPr lang="en-CA" sz="3200" dirty="0" err="1" smtClean="0"/>
              <a:t>Rh</a:t>
            </a:r>
            <a:r>
              <a:rPr lang="en-CA" sz="3200" dirty="0" smtClean="0"/>
              <a:t>+ infant, the </a:t>
            </a:r>
            <a:r>
              <a:rPr lang="en-CA" sz="3200" dirty="0" err="1" smtClean="0"/>
              <a:t>Rh</a:t>
            </a:r>
            <a:r>
              <a:rPr lang="en-CA" sz="3200" dirty="0" smtClean="0"/>
              <a:t>- mother begins to make “anti-</a:t>
            </a:r>
            <a:r>
              <a:rPr lang="en-CA" sz="3200" dirty="0" err="1" smtClean="0"/>
              <a:t>Rh</a:t>
            </a:r>
            <a:r>
              <a:rPr lang="en-CA" sz="3200" dirty="0" smtClean="0"/>
              <a:t>” antibodies. The mother’s antibodies may be passed to an </a:t>
            </a:r>
            <a:r>
              <a:rPr lang="en-CA" sz="3200" dirty="0" err="1" smtClean="0"/>
              <a:t>Rh</a:t>
            </a:r>
            <a:r>
              <a:rPr lang="en-CA" sz="3200" dirty="0" smtClean="0"/>
              <a:t>+ fetus in a future pregnancy and cause the fetus’s RBC to clump, which can lead to fetal death.</a:t>
            </a:r>
            <a:endParaRPr lang="en-CA" sz="3200" dirty="0"/>
          </a:p>
        </p:txBody>
      </p:sp>
      <p:sp>
        <p:nvSpPr>
          <p:cNvPr id="3" name="Title 2"/>
          <p:cNvSpPr>
            <a:spLocks noGrp="1"/>
          </p:cNvSpPr>
          <p:nvPr>
            <p:ph type="title"/>
          </p:nvPr>
        </p:nvSpPr>
        <p:spPr/>
        <p:txBody>
          <a:bodyPr/>
          <a:lstStyle/>
          <a:p>
            <a:r>
              <a:rPr lang="en-CA" dirty="0" err="1" smtClean="0"/>
              <a:t>Rh</a:t>
            </a:r>
            <a:r>
              <a:rPr lang="en-CA" dirty="0" smtClean="0"/>
              <a:t> </a:t>
            </a:r>
            <a:r>
              <a:rPr lang="en-CA" dirty="0" err="1" smtClean="0"/>
              <a:t>continuied</a:t>
            </a:r>
            <a:r>
              <a:rPr lang="en-CA" dirty="0" smtClean="0"/>
              <a:t>…</a:t>
            </a:r>
            <a:endParaRPr lang="en-C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662370"/>
            <a:ext cx="8229600" cy="3455730"/>
          </a:xfrm>
          <a:ln/>
        </p:spPr>
        <p:txBody>
          <a:bodyPr>
            <a:normAutofit lnSpcReduction="10000"/>
          </a:bodyPr>
          <a:lstStyle/>
          <a:p>
            <a:r>
              <a:rPr lang="en-US" dirty="0"/>
              <a:t>How does blood maintain homeostasis? </a:t>
            </a:r>
          </a:p>
          <a:p>
            <a:r>
              <a:rPr lang="en-US" dirty="0"/>
              <a:t>What would happen if someone lost a lot of blood in an accident?</a:t>
            </a:r>
          </a:p>
          <a:p>
            <a:r>
              <a:rPr lang="en-US" dirty="0"/>
              <a:t>Compare specific immunity with non-specific immunity.</a:t>
            </a:r>
          </a:p>
          <a:p>
            <a:r>
              <a:rPr lang="en-US" dirty="0"/>
              <a:t>Why can a person with type A or B blood receive a type O blood transfusion?</a:t>
            </a:r>
          </a:p>
          <a:p>
            <a:r>
              <a:rPr lang="en-US" dirty="0"/>
              <a:t>Explain to a partner what allergies are.</a:t>
            </a:r>
          </a:p>
        </p:txBody>
      </p:sp>
      <p:sp>
        <p:nvSpPr>
          <p:cNvPr id="30722" name="Rectangle 2"/>
          <p:cNvSpPr>
            <a:spLocks noGrp="1" noChangeArrowheads="1"/>
          </p:cNvSpPr>
          <p:nvPr>
            <p:ph type="title"/>
          </p:nvPr>
        </p:nvSpPr>
        <p:spPr>
          <a:ln/>
        </p:spPr>
        <p:txBody>
          <a:bodyPr/>
          <a:lstStyle/>
          <a:p>
            <a:r>
              <a:rPr lang="en-US"/>
              <a:t>Chapter 8 Review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r>
              <a:rPr lang="en-US"/>
              <a:t>Concept Organizer</a:t>
            </a:r>
          </a:p>
        </p:txBody>
      </p:sp>
      <p:pic>
        <p:nvPicPr>
          <p:cNvPr id="24581" name="Picture 5"/>
          <p:cNvPicPr>
            <a:picLocks noChangeAspect="1" noChangeArrowheads="1"/>
          </p:cNvPicPr>
          <p:nvPr/>
        </p:nvPicPr>
        <p:blipFill>
          <a:blip r:embed="rId2" cstate="print"/>
          <a:srcRect/>
          <a:stretch>
            <a:fillRect/>
          </a:stretch>
        </p:blipFill>
        <p:spPr bwMode="auto">
          <a:xfrm>
            <a:off x="236538" y="1787525"/>
            <a:ext cx="8675687" cy="367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278320"/>
            <a:ext cx="8229600" cy="4263643"/>
          </a:xfrm>
          <a:ln/>
        </p:spPr>
        <p:txBody>
          <a:bodyPr>
            <a:noAutofit/>
          </a:bodyPr>
          <a:lstStyle/>
          <a:p>
            <a:pPr>
              <a:lnSpc>
                <a:spcPct val="80000"/>
              </a:lnSpc>
            </a:pPr>
            <a:r>
              <a:rPr lang="en-US" sz="3200" dirty="0"/>
              <a:t>The cardiovascular system, made up of the heart and blood vessels of the circulatory system, delivers the nutrients and gases received and processed from the external environment to the body’s trillions of cells. The blood circulates through this system, transporting the products of digestion and respiration along the circulatory pathways and moving waste materials from the excretory system. It regulates internal temperature by moving heat produced by the muscular system. It also transports hormones</a:t>
            </a:r>
            <a:r>
              <a:rPr lang="en-US" sz="3200" dirty="0" smtClean="0"/>
              <a:t>.</a:t>
            </a:r>
            <a:endParaRPr lang="en-US" sz="3200" dirty="0"/>
          </a:p>
        </p:txBody>
      </p:sp>
      <p:sp>
        <p:nvSpPr>
          <p:cNvPr id="22530" name="Rectangle 2"/>
          <p:cNvSpPr>
            <a:spLocks noGrp="1" noChangeArrowheads="1"/>
          </p:cNvSpPr>
          <p:nvPr>
            <p:ph type="title"/>
          </p:nvPr>
        </p:nvSpPr>
        <p:spPr>
          <a:ln/>
        </p:spPr>
        <p:txBody>
          <a:bodyPr/>
          <a:lstStyle/>
          <a:p>
            <a:r>
              <a:rPr lang="en-US" dirty="0"/>
              <a:t>Chapter 8 Summary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93830" y="1393534"/>
            <a:ext cx="8950170" cy="4800625"/>
          </a:xfrm>
          <a:ln/>
        </p:spPr>
        <p:txBody>
          <a:bodyPr>
            <a:noAutofit/>
          </a:bodyPr>
          <a:lstStyle/>
          <a:p>
            <a:pPr>
              <a:lnSpc>
                <a:spcPct val="80000"/>
              </a:lnSpc>
            </a:pPr>
            <a:r>
              <a:rPr lang="en-US" sz="2800" dirty="0" smtClean="0"/>
              <a:t>The heart is a four-chambered, double pump that moves the blood through the three circulatory pathways. The pulmonary pathway transports blood to the lungs. The systemic pathway moves blood from the lungs to the body tissues and back again. The coronary pathway circulates blood to the muscle tissue of the heart. In the systemic and coronary pathways, arteries carry oxygen-rich blood away from the heart, and veins carry oxygen-poor blood back to the heart, where it is pumped through the lungs to exchange carbon dioxide for oxygen. The tiny capillaries, which link the arteries and veins within the tissue cells, are where the exchange of gases, nutrients, and wastes actually takes place.</a:t>
            </a:r>
          </a:p>
        </p:txBody>
      </p:sp>
      <p:sp>
        <p:nvSpPr>
          <p:cNvPr id="22530" name="Rectangle 2"/>
          <p:cNvSpPr>
            <a:spLocks noGrp="1" noChangeArrowheads="1"/>
          </p:cNvSpPr>
          <p:nvPr>
            <p:ph type="title"/>
          </p:nvPr>
        </p:nvSpPr>
        <p:spPr>
          <a:ln/>
        </p:spPr>
        <p:txBody>
          <a:bodyPr/>
          <a:lstStyle/>
          <a:p>
            <a:r>
              <a:rPr lang="en-US" dirty="0"/>
              <a:t>Chapter 8 Summary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585560"/>
            <a:ext cx="8229600" cy="3956403"/>
          </a:xfrm>
          <a:ln/>
        </p:spPr>
        <p:txBody>
          <a:bodyPr>
            <a:noAutofit/>
          </a:bodyPr>
          <a:lstStyle/>
          <a:p>
            <a:pPr>
              <a:lnSpc>
                <a:spcPct val="80000"/>
              </a:lnSpc>
            </a:pPr>
            <a:r>
              <a:rPr lang="en-US" sz="3200" dirty="0" smtClean="0"/>
              <a:t>The blood itself is a tissue, made up of red blood cells, white blood cells, and platelets, contained in the formed portion, and plasma in the fluid portion. Each of the elements of the blood has specific functions in the circulatory system. Red blood cells transport oxygen; the white blood cells are part of the body’s </a:t>
            </a:r>
            <a:r>
              <a:rPr lang="en-US" sz="3200" dirty="0" err="1" smtClean="0"/>
              <a:t>defence</a:t>
            </a:r>
            <a:r>
              <a:rPr lang="en-US" sz="3200" dirty="0" smtClean="0"/>
              <a:t> system; and platelets assist the circulatory system in healing itself.</a:t>
            </a:r>
            <a:endParaRPr lang="en-US" sz="3200" dirty="0"/>
          </a:p>
        </p:txBody>
      </p:sp>
      <p:sp>
        <p:nvSpPr>
          <p:cNvPr id="22530" name="Rectangle 2"/>
          <p:cNvSpPr>
            <a:spLocks noGrp="1" noChangeArrowheads="1"/>
          </p:cNvSpPr>
          <p:nvPr>
            <p:ph type="title"/>
          </p:nvPr>
        </p:nvSpPr>
        <p:spPr>
          <a:ln/>
        </p:spPr>
        <p:txBody>
          <a:bodyPr/>
          <a:lstStyle/>
          <a:p>
            <a:r>
              <a:rPr lang="en-US" dirty="0"/>
              <a:t>Chapter 8 Summary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ln/>
        </p:spPr>
        <p:txBody>
          <a:bodyPr>
            <a:normAutofit/>
          </a:bodyPr>
          <a:lstStyle/>
          <a:p>
            <a:pPr>
              <a:lnSpc>
                <a:spcPct val="80000"/>
              </a:lnSpc>
            </a:pPr>
            <a:r>
              <a:rPr lang="en-US" sz="2800" dirty="0"/>
              <a:t>The lymphatic circulatory system is a network of vessels, linked to glands or nodes, which circulates lymph to maintain the body’s balance of fluids. The lymphatic system also works with the body’s defense system to help defend the body against disease.</a:t>
            </a:r>
          </a:p>
          <a:p>
            <a:pPr>
              <a:lnSpc>
                <a:spcPct val="80000"/>
              </a:lnSpc>
            </a:pPr>
            <a:r>
              <a:rPr lang="en-US" sz="2800" dirty="0" smtClean="0"/>
              <a:t>Disorders </a:t>
            </a:r>
            <a:r>
              <a:rPr lang="en-US" sz="2800" dirty="0"/>
              <a:t>of the cardiovascular system (such as arteriosclerosis, high blood pressure), the blood (such as hemophilia, leukemia), or the immune system (autoimmune diseases) all impair the transport of nutrients, gases, and wastes throughout the circulatory system. </a:t>
            </a:r>
          </a:p>
        </p:txBody>
      </p:sp>
      <p:sp>
        <p:nvSpPr>
          <p:cNvPr id="31746" name="Rectangle 2"/>
          <p:cNvSpPr>
            <a:spLocks noGrp="1" noChangeArrowheads="1"/>
          </p:cNvSpPr>
          <p:nvPr>
            <p:ph type="title"/>
          </p:nvPr>
        </p:nvSpPr>
        <p:spPr>
          <a:ln/>
        </p:spPr>
        <p:txBody>
          <a:bodyPr/>
          <a:lstStyle/>
          <a:p>
            <a:r>
              <a:rPr lang="en-US"/>
              <a:t>Chapter 8 Summary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r>
              <a:rPr lang="en-US" sz="4000" dirty="0" smtClean="0"/>
              <a:t>The body’s </a:t>
            </a:r>
            <a:r>
              <a:rPr lang="en-US" sz="4000" dirty="0" err="1" smtClean="0"/>
              <a:t>defence</a:t>
            </a:r>
            <a:r>
              <a:rPr lang="en-US" sz="4000" dirty="0" smtClean="0"/>
              <a:t> system is made up of non-specific </a:t>
            </a:r>
            <a:r>
              <a:rPr lang="en-US" sz="4000" dirty="0" err="1" smtClean="0"/>
              <a:t>defences</a:t>
            </a:r>
            <a:r>
              <a:rPr lang="en-US" sz="4000" dirty="0" smtClean="0"/>
              <a:t> and specific </a:t>
            </a:r>
            <a:r>
              <a:rPr lang="en-US" sz="4000" dirty="0" err="1" smtClean="0"/>
              <a:t>defences</a:t>
            </a:r>
            <a:r>
              <a:rPr lang="en-US" sz="4000" dirty="0" smtClean="0"/>
              <a:t> (immunity).</a:t>
            </a:r>
          </a:p>
          <a:p>
            <a:pPr>
              <a:lnSpc>
                <a:spcPct val="80000"/>
              </a:lnSpc>
            </a:pPr>
            <a:r>
              <a:rPr lang="en-US" sz="4000" dirty="0" smtClean="0"/>
              <a:t>The specific immune system contains a variety of cells that are specialized to recognize foreign substances and neutralize or destroy them.</a:t>
            </a:r>
          </a:p>
          <a:p>
            <a:endParaRPr lang="en-CA" dirty="0"/>
          </a:p>
        </p:txBody>
      </p:sp>
      <p:sp>
        <p:nvSpPr>
          <p:cNvPr id="3" name="Title 2"/>
          <p:cNvSpPr>
            <a:spLocks noGrp="1"/>
          </p:cNvSpPr>
          <p:nvPr>
            <p:ph type="title"/>
          </p:nvPr>
        </p:nvSpPr>
        <p:spPr/>
        <p:txBody>
          <a:bodyPr/>
          <a:lstStyle/>
          <a:p>
            <a:r>
              <a:rPr lang="en-CA" dirty="0" smtClean="0"/>
              <a:t>Continued…</a:t>
            </a:r>
            <a:endParaRPr lang="en-C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93830" y="1009485"/>
            <a:ext cx="8950170" cy="5607129"/>
          </a:xfrm>
          <a:ln/>
        </p:spPr>
        <p:txBody>
          <a:bodyPr>
            <a:noAutofit/>
          </a:bodyPr>
          <a:lstStyle/>
          <a:p>
            <a:pPr>
              <a:lnSpc>
                <a:spcPct val="80000"/>
              </a:lnSpc>
            </a:pPr>
            <a:r>
              <a:rPr lang="en-US" sz="3000" dirty="0" smtClean="0"/>
              <a:t>The body’s </a:t>
            </a:r>
            <a:r>
              <a:rPr lang="en-US" sz="3000" dirty="0" err="1" smtClean="0"/>
              <a:t>defence</a:t>
            </a:r>
            <a:r>
              <a:rPr lang="en-US" sz="3000" dirty="0" smtClean="0"/>
              <a:t> system includes barriers (the skin, eyelashes, cilia, tears), non-specific </a:t>
            </a:r>
            <a:r>
              <a:rPr lang="en-US" sz="3000" dirty="0" err="1" smtClean="0"/>
              <a:t>defences</a:t>
            </a:r>
            <a:r>
              <a:rPr lang="en-US" sz="3000" dirty="0" smtClean="0"/>
              <a:t> found in the white blood cells (macrophages, </a:t>
            </a:r>
            <a:r>
              <a:rPr lang="en-US" sz="3000" dirty="0" err="1" smtClean="0"/>
              <a:t>neutrophils</a:t>
            </a:r>
            <a:r>
              <a:rPr lang="en-US" sz="3000" dirty="0" smtClean="0"/>
              <a:t>, </a:t>
            </a:r>
            <a:r>
              <a:rPr lang="en-US" sz="3000" dirty="0" err="1" smtClean="0"/>
              <a:t>monocytes</a:t>
            </a:r>
            <a:r>
              <a:rPr lang="en-US" sz="3000" dirty="0" smtClean="0"/>
              <a:t>), and specific </a:t>
            </a:r>
            <a:r>
              <a:rPr lang="en-US" sz="3000" dirty="0" err="1" smtClean="0"/>
              <a:t>defences</a:t>
            </a:r>
            <a:r>
              <a:rPr lang="en-US" sz="3000" dirty="0" smtClean="0"/>
              <a:t> (antibodies). A person’s blood type indicates the type of antigens found on the red blood cell surface. In the ABO system, a person may be type A (with only A antigens), type B (with only B antigens), type AB (with both A and B antigens), or type O (with neither A nor B antigens). Another group of antigens found in most red blood cells is the </a:t>
            </a:r>
            <a:r>
              <a:rPr lang="en-US" sz="3000" dirty="0" err="1" smtClean="0"/>
              <a:t>Rh</a:t>
            </a:r>
            <a:r>
              <a:rPr lang="en-US" sz="3000" dirty="0" smtClean="0"/>
              <a:t> factor. Within the plasma there are naturally occurring antibodies to the antigens that are </a:t>
            </a:r>
            <a:r>
              <a:rPr lang="en-US" sz="3000" i="1" dirty="0" smtClean="0"/>
              <a:t>not </a:t>
            </a:r>
            <a:r>
              <a:rPr lang="en-US" sz="3000" dirty="0" smtClean="0"/>
              <a:t>present on a person’s red blood cells. Mixing blood types can result in agglutination.</a:t>
            </a:r>
            <a:endParaRPr lang="en-US" sz="3000" dirty="0"/>
          </a:p>
        </p:txBody>
      </p:sp>
      <p:sp>
        <p:nvSpPr>
          <p:cNvPr id="31746" name="Rectangle 2"/>
          <p:cNvSpPr>
            <a:spLocks noGrp="1" noChangeArrowheads="1"/>
          </p:cNvSpPr>
          <p:nvPr>
            <p:ph type="title"/>
          </p:nvPr>
        </p:nvSpPr>
        <p:spPr>
          <a:xfrm>
            <a:off x="457200" y="152400"/>
            <a:ext cx="8229600" cy="857085"/>
          </a:xfrm>
          <a:ln/>
        </p:spPr>
        <p:txBody>
          <a:bodyPr/>
          <a:lstStyle/>
          <a:p>
            <a:r>
              <a:rPr lang="en-US" dirty="0"/>
              <a:t>Chapter 8 Summary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ln/>
        </p:spPr>
        <p:txBody>
          <a:bodyPr>
            <a:normAutofit/>
          </a:bodyPr>
          <a:lstStyle/>
          <a:p>
            <a:pPr>
              <a:lnSpc>
                <a:spcPct val="90000"/>
              </a:lnSpc>
              <a:buFontTx/>
              <a:buNone/>
            </a:pPr>
            <a:r>
              <a:rPr lang="en-US" dirty="0"/>
              <a:t>In this section, you will:</a:t>
            </a:r>
          </a:p>
          <a:p>
            <a:pPr>
              <a:lnSpc>
                <a:spcPct val="90000"/>
              </a:lnSpc>
            </a:pPr>
            <a:r>
              <a:rPr lang="en-US" b="1" dirty="0"/>
              <a:t>identify </a:t>
            </a:r>
            <a:r>
              <a:rPr lang="en-US" dirty="0"/>
              <a:t>the major structures of the circulatory system</a:t>
            </a:r>
          </a:p>
          <a:p>
            <a:pPr>
              <a:lnSpc>
                <a:spcPct val="90000"/>
              </a:lnSpc>
            </a:pPr>
            <a:r>
              <a:rPr lang="en-US" b="1" dirty="0"/>
              <a:t>describe </a:t>
            </a:r>
            <a:r>
              <a:rPr lang="en-US" dirty="0"/>
              <a:t>the structure and function of blood vessels</a:t>
            </a:r>
          </a:p>
          <a:p>
            <a:pPr>
              <a:lnSpc>
                <a:spcPct val="90000"/>
              </a:lnSpc>
            </a:pPr>
            <a:r>
              <a:rPr lang="en-US" b="1" dirty="0"/>
              <a:t>describe </a:t>
            </a:r>
            <a:r>
              <a:rPr lang="en-US" dirty="0"/>
              <a:t>the action of the heart and the circulation of blood through the body</a:t>
            </a:r>
          </a:p>
          <a:p>
            <a:pPr>
              <a:lnSpc>
                <a:spcPct val="90000"/>
              </a:lnSpc>
            </a:pPr>
            <a:r>
              <a:rPr lang="en-US" b="1" dirty="0"/>
              <a:t>dissect </a:t>
            </a:r>
            <a:r>
              <a:rPr lang="en-US" dirty="0"/>
              <a:t>and </a:t>
            </a:r>
            <a:r>
              <a:rPr lang="en-US" b="1" dirty="0"/>
              <a:t>observe </a:t>
            </a:r>
            <a:r>
              <a:rPr lang="en-US" dirty="0"/>
              <a:t>the structures of a mammalian heart</a:t>
            </a:r>
          </a:p>
          <a:p>
            <a:pPr>
              <a:lnSpc>
                <a:spcPct val="90000"/>
              </a:lnSpc>
            </a:pPr>
            <a:r>
              <a:rPr lang="en-US" b="1" dirty="0" smtClean="0"/>
              <a:t>identify </a:t>
            </a:r>
            <a:r>
              <a:rPr lang="en-US" dirty="0"/>
              <a:t>disorders of the circulatory system and technologies used to treat them</a:t>
            </a:r>
          </a:p>
          <a:p>
            <a:pPr>
              <a:lnSpc>
                <a:spcPct val="90000"/>
              </a:lnSpc>
            </a:pPr>
            <a:r>
              <a:rPr lang="en-US" b="1" dirty="0"/>
              <a:t>investigate </a:t>
            </a:r>
            <a:r>
              <a:rPr lang="en-US" dirty="0"/>
              <a:t>the relationship between blood pressure, heart rate, and exercise</a:t>
            </a:r>
          </a:p>
        </p:txBody>
      </p:sp>
      <p:sp>
        <p:nvSpPr>
          <p:cNvPr id="16386" name="Rectangle 2"/>
          <p:cNvSpPr>
            <a:spLocks noGrp="1" noChangeArrowheads="1"/>
          </p:cNvSpPr>
          <p:nvPr>
            <p:ph type="title"/>
          </p:nvPr>
        </p:nvSpPr>
        <p:spPr>
          <a:ln/>
        </p:spPr>
        <p:txBody>
          <a:bodyPr>
            <a:normAutofit fontScale="90000"/>
          </a:bodyPr>
          <a:lstStyle/>
          <a:p>
            <a:r>
              <a:rPr lang="en-US"/>
              <a:t>8.1 Structures of the Circulatory System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46420"/>
            <a:ext cx="8229600" cy="4049580"/>
          </a:xfrm>
        </p:spPr>
        <p:txBody>
          <a:bodyPr>
            <a:normAutofit/>
          </a:bodyPr>
          <a:lstStyle/>
          <a:p>
            <a:pPr marL="514350" indent="-514350">
              <a:buFont typeface="+mj-lt"/>
              <a:buAutoNum type="arabicPeriod"/>
            </a:pPr>
            <a:r>
              <a:rPr lang="en-CA" sz="3200" dirty="0" smtClean="0"/>
              <a:t>Transports gases, nutrients, and wastes</a:t>
            </a:r>
          </a:p>
          <a:p>
            <a:pPr marL="514350" indent="-514350">
              <a:buFont typeface="+mj-lt"/>
              <a:buAutoNum type="arabicPeriod"/>
            </a:pPr>
            <a:r>
              <a:rPr lang="en-CA" sz="3200" dirty="0" smtClean="0"/>
              <a:t>Regulates internal temperature and transports hormones</a:t>
            </a:r>
          </a:p>
          <a:p>
            <a:pPr marL="514350" indent="-514350">
              <a:buFont typeface="+mj-lt"/>
              <a:buAutoNum type="arabicPeriod"/>
            </a:pPr>
            <a:r>
              <a:rPr lang="en-CA" sz="3200" dirty="0" smtClean="0"/>
              <a:t>Protects against blood loss and against disease causing microbes</a:t>
            </a:r>
            <a:endParaRPr lang="en-CA" sz="3200" dirty="0"/>
          </a:p>
        </p:txBody>
      </p:sp>
      <p:sp>
        <p:nvSpPr>
          <p:cNvPr id="3" name="Title 2"/>
          <p:cNvSpPr>
            <a:spLocks noGrp="1"/>
          </p:cNvSpPr>
          <p:nvPr>
            <p:ph type="title"/>
          </p:nvPr>
        </p:nvSpPr>
        <p:spPr>
          <a:xfrm>
            <a:off x="457200" y="395004"/>
            <a:ext cx="8229600" cy="1613011"/>
          </a:xfrm>
        </p:spPr>
        <p:txBody>
          <a:bodyPr>
            <a:noAutofit/>
          </a:bodyPr>
          <a:lstStyle/>
          <a:p>
            <a:r>
              <a:rPr lang="en-CA" sz="4800" dirty="0" smtClean="0"/>
              <a:t>Main functions of the circulatory System</a:t>
            </a:r>
            <a:endParaRPr lang="en-CA"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0040"/>
            <a:ext cx="8229600" cy="3895960"/>
          </a:xfrm>
        </p:spPr>
        <p:txBody>
          <a:bodyPr>
            <a:normAutofit/>
          </a:bodyPr>
          <a:lstStyle/>
          <a:p>
            <a:pPr marL="514350" indent="-514350">
              <a:buFont typeface="+mj-lt"/>
              <a:buAutoNum type="arabicPeriod"/>
            </a:pPr>
            <a:r>
              <a:rPr lang="en-CA" sz="3200" dirty="0" smtClean="0"/>
              <a:t>Heart – pushes blood through the body</a:t>
            </a:r>
          </a:p>
          <a:p>
            <a:pPr marL="514350" indent="-514350">
              <a:buFont typeface="+mj-lt"/>
              <a:buAutoNum type="arabicPeriod"/>
            </a:pPr>
            <a:r>
              <a:rPr lang="en-CA" sz="3200" dirty="0" smtClean="0"/>
              <a:t>Blood vessels – road ways for the blood to travel</a:t>
            </a:r>
          </a:p>
          <a:p>
            <a:pPr marL="514350" indent="-514350">
              <a:buFont typeface="+mj-lt"/>
              <a:buAutoNum type="arabicPeriod"/>
            </a:pPr>
            <a:r>
              <a:rPr lang="en-CA" sz="3200" dirty="0" smtClean="0"/>
              <a:t>Blood – carries nutrients, oxygen, carbon dioxide, water and wastes</a:t>
            </a:r>
            <a:endParaRPr lang="en-CA" sz="3200" dirty="0"/>
          </a:p>
        </p:txBody>
      </p:sp>
      <p:sp>
        <p:nvSpPr>
          <p:cNvPr id="3" name="Title 2"/>
          <p:cNvSpPr>
            <a:spLocks noGrp="1"/>
          </p:cNvSpPr>
          <p:nvPr>
            <p:ph type="title"/>
          </p:nvPr>
        </p:nvSpPr>
        <p:spPr>
          <a:xfrm>
            <a:off x="457200" y="433410"/>
            <a:ext cx="8229600" cy="1689820"/>
          </a:xfrm>
        </p:spPr>
        <p:txBody>
          <a:bodyPr>
            <a:noAutofit/>
          </a:bodyPr>
          <a:lstStyle/>
          <a:p>
            <a:r>
              <a:rPr lang="en-CA" sz="5400" dirty="0" smtClean="0"/>
              <a:t>Components of the Circulatory System</a:t>
            </a:r>
            <a:endParaRPr lang="en-CA" sz="5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2800" dirty="0" smtClean="0"/>
              <a:t>Located to the left  of the middle of the chest</a:t>
            </a:r>
          </a:p>
          <a:p>
            <a:r>
              <a:rPr lang="en-CA" sz="2800" dirty="0" smtClean="0"/>
              <a:t>Size of your fist</a:t>
            </a:r>
          </a:p>
          <a:p>
            <a:r>
              <a:rPr lang="en-CA" sz="2800" dirty="0" smtClean="0"/>
              <a:t>Keeps oxygen rich/poor blood separate ensuring blood only flows in one direction through the body</a:t>
            </a:r>
          </a:p>
          <a:p>
            <a:r>
              <a:rPr lang="en-CA" sz="2800" dirty="0" smtClean="0"/>
              <a:t>Walls are made of cardiac tissue – found no where else in the body</a:t>
            </a:r>
          </a:p>
          <a:p>
            <a:r>
              <a:rPr lang="en-CA" sz="2800" dirty="0" smtClean="0"/>
              <a:t>Involuntary contractions</a:t>
            </a:r>
          </a:p>
          <a:p>
            <a:r>
              <a:rPr lang="en-CA" sz="2800" dirty="0" smtClean="0"/>
              <a:t>4 chambers, two atria (top) and two ventricles (bottom)</a:t>
            </a:r>
          </a:p>
        </p:txBody>
      </p:sp>
      <p:sp>
        <p:nvSpPr>
          <p:cNvPr id="3" name="Title 2"/>
          <p:cNvSpPr>
            <a:spLocks noGrp="1"/>
          </p:cNvSpPr>
          <p:nvPr>
            <p:ph type="title"/>
          </p:nvPr>
        </p:nvSpPr>
        <p:spPr/>
        <p:txBody>
          <a:bodyPr/>
          <a:lstStyle/>
          <a:p>
            <a:r>
              <a:rPr lang="en-CA" dirty="0" smtClean="0"/>
              <a:t>The Heart</a:t>
            </a:r>
            <a:endParaRPr lang="en-CA"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1840</TotalTime>
  <Words>3053</Words>
  <Application>Microsoft Office PowerPoint</Application>
  <PresentationFormat>On-screen Show (4:3)</PresentationFormat>
  <Paragraphs>247</Paragraphs>
  <Slides>50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6" baseType="lpstr">
      <vt:lpstr>Arial</vt:lpstr>
      <vt:lpstr>Constantia</vt:lpstr>
      <vt:lpstr>Times New Roman</vt:lpstr>
      <vt:lpstr>Wingdings 2</vt:lpstr>
      <vt:lpstr>Paper</vt:lpstr>
      <vt:lpstr>Image</vt:lpstr>
      <vt:lpstr>Chapter 8</vt:lpstr>
      <vt:lpstr>Chapter 8 Circulation and Immunity</vt:lpstr>
      <vt:lpstr>Chapter 8 Circulation and Immunity</vt:lpstr>
      <vt:lpstr>Continued…</vt:lpstr>
      <vt:lpstr>Continued…</vt:lpstr>
      <vt:lpstr>8.1 Structures of the Circulatory System</vt:lpstr>
      <vt:lpstr>Main functions of the circulatory System</vt:lpstr>
      <vt:lpstr>Components of the Circulatory System</vt:lpstr>
      <vt:lpstr>The Heart</vt:lpstr>
      <vt:lpstr>Continued…</vt:lpstr>
      <vt:lpstr>Flow of Blood – memorize this!</vt:lpstr>
      <vt:lpstr>The Human Heart</vt:lpstr>
      <vt:lpstr>Valves</vt:lpstr>
      <vt:lpstr>Structure of Blood Vessels</vt:lpstr>
      <vt:lpstr>Arteries &amp; Veins</vt:lpstr>
      <vt:lpstr>Lab: The Heart</vt:lpstr>
      <vt:lpstr>The Beating Heart</vt:lpstr>
      <vt:lpstr>Electrocardiogram</vt:lpstr>
      <vt:lpstr>Blood Pressure</vt:lpstr>
      <vt:lpstr>Cardiac Output and Stroke Volume</vt:lpstr>
      <vt:lpstr>Pathways of the Circulatory System</vt:lpstr>
      <vt:lpstr>Treating Cardiovascular Disease</vt:lpstr>
      <vt:lpstr>Cardiovascular Disorder</vt:lpstr>
      <vt:lpstr>Homework:</vt:lpstr>
      <vt:lpstr>8.2 Blood and Circulation</vt:lpstr>
      <vt:lpstr>Components of Blood</vt:lpstr>
      <vt:lpstr>Cellular Components of Blood</vt:lpstr>
      <vt:lpstr>Plasma</vt:lpstr>
      <vt:lpstr>Maintaining Balance</vt:lpstr>
      <vt:lpstr>Homeostatic Regulation</vt:lpstr>
      <vt:lpstr>Blood Disorders</vt:lpstr>
      <vt:lpstr>8.3 The Lymphatic System</vt:lpstr>
      <vt:lpstr>The Lymphatic System</vt:lpstr>
      <vt:lpstr>Introduction</vt:lpstr>
      <vt:lpstr>Body defense</vt:lpstr>
      <vt:lpstr>PowerPoint Presentation</vt:lpstr>
      <vt:lpstr>Continued…</vt:lpstr>
      <vt:lpstr>Continued…</vt:lpstr>
      <vt:lpstr>Blood</vt:lpstr>
      <vt:lpstr>Blood</vt:lpstr>
      <vt:lpstr>Continued…</vt:lpstr>
      <vt:lpstr>Rh Factor</vt:lpstr>
      <vt:lpstr>Rh continuied…</vt:lpstr>
      <vt:lpstr>Chapter 8 Review</vt:lpstr>
      <vt:lpstr>Concept Organizer</vt:lpstr>
      <vt:lpstr>Chapter 8 Summary</vt:lpstr>
      <vt:lpstr>Chapter 8 Summary</vt:lpstr>
      <vt:lpstr>Chapter 8 Summary</vt:lpstr>
      <vt:lpstr>Chapter 8 Summary</vt:lpstr>
      <vt:lpstr>Chapter 8 Summary</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leslie_macumber</dc:creator>
  <cp:lastModifiedBy>Rebecca Redding</cp:lastModifiedBy>
  <cp:revision>37</cp:revision>
  <dcterms:created xsi:type="dcterms:W3CDTF">2007-08-29T17:01:03Z</dcterms:created>
  <dcterms:modified xsi:type="dcterms:W3CDTF">2014-11-25T18:16:36Z</dcterms:modified>
</cp:coreProperties>
</file>