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66" r:id="rId2"/>
    <p:sldId id="267" r:id="rId3"/>
    <p:sldId id="276" r:id="rId4"/>
    <p:sldId id="268" r:id="rId5"/>
    <p:sldId id="299" r:id="rId6"/>
    <p:sldId id="305" r:id="rId7"/>
    <p:sldId id="307" r:id="rId8"/>
    <p:sldId id="306" r:id="rId9"/>
    <p:sldId id="308" r:id="rId10"/>
    <p:sldId id="300" r:id="rId11"/>
    <p:sldId id="309" r:id="rId12"/>
    <p:sldId id="277" r:id="rId13"/>
    <p:sldId id="286" r:id="rId14"/>
    <p:sldId id="310" r:id="rId15"/>
    <p:sldId id="311" r:id="rId16"/>
    <p:sldId id="312" r:id="rId17"/>
    <p:sldId id="315" r:id="rId18"/>
    <p:sldId id="317" r:id="rId19"/>
    <p:sldId id="316" r:id="rId20"/>
    <p:sldId id="314" r:id="rId21"/>
    <p:sldId id="291" r:id="rId22"/>
    <p:sldId id="278" r:id="rId23"/>
    <p:sldId id="296" r:id="rId24"/>
    <p:sldId id="318" r:id="rId25"/>
    <p:sldId id="297" r:id="rId26"/>
    <p:sldId id="320" r:id="rId27"/>
    <p:sldId id="319" r:id="rId28"/>
    <p:sldId id="287" r:id="rId29"/>
    <p:sldId id="293" r:id="rId30"/>
    <p:sldId id="294" r:id="rId31"/>
    <p:sldId id="281" r:id="rId32"/>
    <p:sldId id="275" r:id="rId33"/>
    <p:sldId id="274" r:id="rId34"/>
    <p:sldId id="282" r:id="rId35"/>
    <p:sldId id="303" r:id="rId36"/>
    <p:sldId id="304"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447" autoAdjust="0"/>
  </p:normalViewPr>
  <p:slideViewPr>
    <p:cSldViewPr>
      <p:cViewPr varScale="1">
        <p:scale>
          <a:sx n="72" d="100"/>
          <a:sy n="72" d="100"/>
        </p:scale>
        <p:origin x="-1314" y="-9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6BCBE8-30B0-4476-8762-9236B142003A}" type="datetimeFigureOut">
              <a:rPr lang="en-US" smtClean="0"/>
              <a:pPr/>
              <a:t>11/10/2012</a:t>
            </a:fld>
            <a:endParaRPr lang="en-US" sz="1100" dirty="0">
              <a:solidFill>
                <a:schemeClr val="tx2"/>
              </a:solidFill>
            </a:endParaRPr>
          </a:p>
        </p:txBody>
      </p:sp>
      <p:sp>
        <p:nvSpPr>
          <p:cNvPr id="17" name="Footer Placeholder 16"/>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11/10/2012</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11/10/2012</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219200"/>
            <a:ext cx="8229600" cy="4906963"/>
          </a:xfrm>
        </p:spPr>
        <p:txBody>
          <a:bodyPr/>
          <a:lstStyle/>
          <a:p>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11/10/2012</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11/10/2012</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11/10/2012</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6BCBE8-30B0-4476-8762-9236B142003A}" type="datetimeFigureOut">
              <a:rPr lang="en-US" smtClean="0"/>
              <a:pPr/>
              <a:t>11/10/2012</a:t>
            </a:fld>
            <a:endParaRPr lang="en-US" sz="1100" dirty="0">
              <a:solidFill>
                <a:schemeClr val="tx2"/>
              </a:solidFill>
            </a:endParaRPr>
          </a:p>
        </p:txBody>
      </p:sp>
      <p:sp>
        <p:nvSpPr>
          <p:cNvPr id="8" name="Footer Placeholder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6BCBE8-30B0-4476-8762-9236B142003A}" type="datetimeFigureOut">
              <a:rPr lang="en-US" smtClean="0"/>
              <a:pPr/>
              <a:t>11/10/2012</a:t>
            </a:fld>
            <a:endParaRPr lang="en-US" sz="11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6BCBE8-30B0-4476-8762-9236B142003A}" type="datetimeFigureOut">
              <a:rPr lang="en-US" smtClean="0"/>
              <a:pPr/>
              <a:t>11/10/2012</a:t>
            </a:fld>
            <a:endParaRPr lang="en-US" sz="1100" dirty="0">
              <a:solidFill>
                <a:schemeClr val="tx2"/>
              </a:solidFill>
            </a:endParaRPr>
          </a:p>
        </p:txBody>
      </p:sp>
      <p:sp>
        <p:nvSpPr>
          <p:cNvPr id="3" name="Footer Placeholder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11/10/2012</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F6BCBE8-30B0-4476-8762-9236B142003A}" type="datetimeFigureOut">
              <a:rPr lang="en-US" smtClean="0"/>
              <a:pPr/>
              <a:t>11/10/2012</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11/10/2012</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ln/>
        </p:spPr>
        <p:txBody>
          <a:bodyPr/>
          <a:lstStyle/>
          <a:p>
            <a:r>
              <a:rPr lang="en-US"/>
              <a:t>Chapter 7</a:t>
            </a:r>
          </a:p>
        </p:txBody>
      </p:sp>
      <p:sp>
        <p:nvSpPr>
          <p:cNvPr id="14339" name="Rectangle 3"/>
          <p:cNvSpPr>
            <a:spLocks noGrp="1" noChangeArrowheads="1"/>
          </p:cNvSpPr>
          <p:nvPr>
            <p:ph type="subTitle" idx="1"/>
          </p:nvPr>
        </p:nvSpPr>
        <p:spPr>
          <a:xfrm>
            <a:off x="838200" y="3200400"/>
            <a:ext cx="7543800" cy="919163"/>
          </a:xfrm>
          <a:ln/>
        </p:spPr>
        <p:txBody>
          <a:bodyPr/>
          <a:lstStyle/>
          <a:p>
            <a:r>
              <a:rPr lang="en-US" sz="4800"/>
              <a:t>The Respiratory System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1925637"/>
          </a:xfrm>
          <a:ln>
            <a:solidFill>
              <a:schemeClr val="bg1"/>
            </a:solidFill>
          </a:ln>
        </p:spPr>
        <p:txBody>
          <a:bodyPr anchor="t"/>
          <a:lstStyle/>
          <a:p>
            <a:pPr algn="l"/>
            <a:r>
              <a:rPr lang="en-US" sz="2400">
                <a:solidFill>
                  <a:schemeClr val="bg1"/>
                </a:solidFill>
              </a:rPr>
              <a:t>Each bronchiole ends in several clusters of alveoli. Surrounding each alveolus is a fine network of capillaries from the circulatory system. Gas exchange occurs between the blood in the capillaries and the air in the alveolus, so that blood leaving the lungs has a high oxygen content.</a:t>
            </a:r>
          </a:p>
        </p:txBody>
      </p:sp>
      <p:graphicFrame>
        <p:nvGraphicFramePr>
          <p:cNvPr id="52227" name="Object 3"/>
          <p:cNvGraphicFramePr>
            <a:graphicFrameLocks noChangeAspect="1"/>
          </p:cNvGraphicFramePr>
          <p:nvPr>
            <p:ph idx="1"/>
          </p:nvPr>
        </p:nvGraphicFramePr>
        <p:xfrm>
          <a:off x="424260" y="971080"/>
          <a:ext cx="8547241" cy="5031055"/>
        </p:xfrm>
        <a:graphic>
          <a:graphicData uri="http://schemas.openxmlformats.org/presentationml/2006/ole">
            <p:oleObj spid="_x0000_s52227" name="Image" r:id="rId3" imgW="12812698" imgH="7542857" progId="Photoshop.Image.9">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Homework:</a:t>
            </a:r>
            <a:endParaRPr lang="en-CA" dirty="0"/>
          </a:p>
        </p:txBody>
      </p:sp>
      <p:sp>
        <p:nvSpPr>
          <p:cNvPr id="3" name="Content Placeholder 2"/>
          <p:cNvSpPr>
            <a:spLocks noGrp="1"/>
          </p:cNvSpPr>
          <p:nvPr>
            <p:ph idx="1"/>
          </p:nvPr>
        </p:nvSpPr>
        <p:spPr/>
        <p:txBody>
          <a:bodyPr>
            <a:normAutofit/>
          </a:bodyPr>
          <a:lstStyle/>
          <a:p>
            <a:r>
              <a:rPr lang="en-CA" sz="4000" dirty="0" smtClean="0"/>
              <a:t>7.1 Summary Questions</a:t>
            </a:r>
          </a:p>
          <a:p>
            <a:pPr lvl="1"/>
            <a:r>
              <a:rPr lang="en-CA" sz="4000" dirty="0" smtClean="0"/>
              <a:t>1,3,5,6,7,9,10,12</a:t>
            </a:r>
            <a:endParaRPr lang="en-CA"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ln/>
        </p:spPr>
        <p:txBody>
          <a:bodyPr/>
          <a:lstStyle/>
          <a:p>
            <a:r>
              <a:rPr lang="en-US"/>
              <a:t>7.2 Breathing and Respiration</a:t>
            </a:r>
          </a:p>
        </p:txBody>
      </p:sp>
      <p:sp>
        <p:nvSpPr>
          <p:cNvPr id="26627" name="Rectangle 3"/>
          <p:cNvSpPr>
            <a:spLocks noGrp="1" noChangeArrowheads="1"/>
          </p:cNvSpPr>
          <p:nvPr>
            <p:ph idx="1"/>
          </p:nvPr>
        </p:nvSpPr>
        <p:spPr>
          <a:xfrm>
            <a:off x="457200" y="2008014"/>
            <a:ext cx="8229600" cy="4262955"/>
          </a:xfrm>
          <a:ln/>
        </p:spPr>
        <p:txBody>
          <a:bodyPr>
            <a:normAutofit/>
          </a:bodyPr>
          <a:lstStyle/>
          <a:p>
            <a:pPr>
              <a:buFontTx/>
              <a:buNone/>
            </a:pPr>
            <a:r>
              <a:rPr lang="en-US" dirty="0"/>
              <a:t>In this section, you will:</a:t>
            </a:r>
          </a:p>
          <a:p>
            <a:r>
              <a:rPr lang="en-US" b="1" dirty="0"/>
              <a:t>explain </a:t>
            </a:r>
            <a:r>
              <a:rPr lang="en-US" dirty="0"/>
              <a:t>the mechanics of breathing</a:t>
            </a:r>
          </a:p>
          <a:p>
            <a:r>
              <a:rPr lang="en-US" b="1" dirty="0"/>
              <a:t>explain </a:t>
            </a:r>
            <a:r>
              <a:rPr lang="en-US" dirty="0"/>
              <a:t>how gases are exchanged between the human respiratory system and the external environment</a:t>
            </a:r>
          </a:p>
          <a:p>
            <a:r>
              <a:rPr lang="en-US" b="1" dirty="0" smtClean="0"/>
              <a:t>perform </a:t>
            </a:r>
            <a:r>
              <a:rPr lang="en-US" dirty="0"/>
              <a:t>an experiment to examine factors that affect the rate of respiration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ln/>
        </p:spPr>
        <p:txBody>
          <a:bodyPr/>
          <a:lstStyle/>
          <a:p>
            <a:r>
              <a:rPr lang="en-US"/>
              <a:t>The Mechanics of Breathing</a:t>
            </a:r>
          </a:p>
        </p:txBody>
      </p:sp>
      <p:pic>
        <p:nvPicPr>
          <p:cNvPr id="36867" name="Picture 3"/>
          <p:cNvPicPr>
            <a:picLocks noChangeAspect="1" noChangeArrowheads="1"/>
          </p:cNvPicPr>
          <p:nvPr/>
        </p:nvPicPr>
        <p:blipFill>
          <a:blip r:embed="rId2" cstate="print"/>
          <a:srcRect r="2895" b="2240"/>
          <a:stretch>
            <a:fillRect/>
          </a:stretch>
        </p:blipFill>
        <p:spPr bwMode="auto">
          <a:xfrm>
            <a:off x="423863" y="1873250"/>
            <a:ext cx="8281987" cy="3590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Inhalation </a:t>
            </a:r>
            <a:endParaRPr lang="en-CA" dirty="0"/>
          </a:p>
        </p:txBody>
      </p:sp>
      <p:sp>
        <p:nvSpPr>
          <p:cNvPr id="3" name="Content Placeholder 2"/>
          <p:cNvSpPr>
            <a:spLocks noGrp="1"/>
          </p:cNvSpPr>
          <p:nvPr>
            <p:ph idx="1"/>
          </p:nvPr>
        </p:nvSpPr>
        <p:spPr>
          <a:xfrm>
            <a:off x="914400" y="1393535"/>
            <a:ext cx="7772400" cy="4962025"/>
          </a:xfrm>
        </p:spPr>
        <p:txBody>
          <a:bodyPr/>
          <a:lstStyle/>
          <a:p>
            <a:r>
              <a:rPr lang="en-CA" dirty="0" smtClean="0"/>
              <a:t>External ribs muscles and diaphragm contract</a:t>
            </a:r>
          </a:p>
          <a:p>
            <a:r>
              <a:rPr lang="en-CA" dirty="0" smtClean="0"/>
              <a:t>Rib cage expands up and out and the floor of the chest cavity downward</a:t>
            </a:r>
          </a:p>
          <a:p>
            <a:r>
              <a:rPr lang="en-CA" dirty="0" smtClean="0"/>
              <a:t>Volume in the thoracic cavity increases, pressure decreases</a:t>
            </a:r>
          </a:p>
          <a:p>
            <a:r>
              <a:rPr lang="en-CA" dirty="0" smtClean="0"/>
              <a:t>Air pressure in the lungs becomes less than external environment</a:t>
            </a:r>
          </a:p>
          <a:p>
            <a:r>
              <a:rPr lang="en-CA" dirty="0" smtClean="0"/>
              <a:t>Air moves from high to low pressure and rushes in</a:t>
            </a:r>
            <a:endParaRPr lang="en-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Exhalation </a:t>
            </a:r>
            <a:endParaRPr lang="en-CA" dirty="0"/>
          </a:p>
        </p:txBody>
      </p:sp>
      <p:sp>
        <p:nvSpPr>
          <p:cNvPr id="3" name="Content Placeholder 2"/>
          <p:cNvSpPr>
            <a:spLocks noGrp="1"/>
          </p:cNvSpPr>
          <p:nvPr>
            <p:ph idx="1"/>
          </p:nvPr>
        </p:nvSpPr>
        <p:spPr>
          <a:xfrm>
            <a:off x="914400" y="1393535"/>
            <a:ext cx="7772400" cy="4962025"/>
          </a:xfrm>
        </p:spPr>
        <p:txBody>
          <a:bodyPr/>
          <a:lstStyle/>
          <a:p>
            <a:r>
              <a:rPr lang="en-CA" dirty="0" smtClean="0"/>
              <a:t>External ribs muscles and diaphragm </a:t>
            </a:r>
            <a:r>
              <a:rPr lang="en-CA" dirty="0" smtClean="0"/>
              <a:t>relax</a:t>
            </a:r>
            <a:endParaRPr lang="en-CA" dirty="0" smtClean="0"/>
          </a:p>
          <a:p>
            <a:r>
              <a:rPr lang="en-CA" dirty="0" smtClean="0"/>
              <a:t>Rib cage </a:t>
            </a:r>
            <a:r>
              <a:rPr lang="en-CA" dirty="0" smtClean="0"/>
              <a:t>relaxes down </a:t>
            </a:r>
            <a:r>
              <a:rPr lang="en-CA" dirty="0" smtClean="0"/>
              <a:t>and </a:t>
            </a:r>
            <a:r>
              <a:rPr lang="en-CA" dirty="0" smtClean="0"/>
              <a:t>in </a:t>
            </a:r>
            <a:r>
              <a:rPr lang="en-CA" dirty="0" smtClean="0"/>
              <a:t>and the floor of the chest cavity </a:t>
            </a:r>
            <a:r>
              <a:rPr lang="en-CA" dirty="0" smtClean="0"/>
              <a:t>upward</a:t>
            </a:r>
            <a:endParaRPr lang="en-CA" dirty="0" smtClean="0"/>
          </a:p>
          <a:p>
            <a:r>
              <a:rPr lang="en-CA" dirty="0" smtClean="0"/>
              <a:t>Volume in the thoracic cavity </a:t>
            </a:r>
            <a:r>
              <a:rPr lang="en-CA" dirty="0" smtClean="0"/>
              <a:t>decreases</a:t>
            </a:r>
            <a:r>
              <a:rPr lang="en-CA" dirty="0" smtClean="0"/>
              <a:t>, pressure </a:t>
            </a:r>
            <a:r>
              <a:rPr lang="en-CA" dirty="0" smtClean="0"/>
              <a:t>increases</a:t>
            </a:r>
            <a:endParaRPr lang="en-CA" dirty="0" smtClean="0"/>
          </a:p>
          <a:p>
            <a:r>
              <a:rPr lang="en-CA" dirty="0" smtClean="0"/>
              <a:t>Air pressure in the lungs </a:t>
            </a:r>
            <a:r>
              <a:rPr lang="en-CA" dirty="0" smtClean="0"/>
              <a:t>becomes more than </a:t>
            </a:r>
            <a:r>
              <a:rPr lang="en-CA" dirty="0" smtClean="0"/>
              <a:t>external environment</a:t>
            </a:r>
          </a:p>
          <a:p>
            <a:r>
              <a:rPr lang="en-CA" dirty="0" smtClean="0"/>
              <a:t>Air moves from high to low pressure and rushes </a:t>
            </a:r>
            <a:r>
              <a:rPr lang="en-CA" dirty="0" smtClean="0"/>
              <a:t>out</a:t>
            </a:r>
            <a:endParaRPr lang="en-CA" dirty="0" smtClean="0"/>
          </a:p>
          <a:p>
            <a:endParaRPr lang="en-C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3"/>
            <a:ext cx="7772400" cy="1188711"/>
          </a:xfrm>
        </p:spPr>
        <p:txBody>
          <a:bodyPr/>
          <a:lstStyle/>
          <a:p>
            <a:r>
              <a:rPr lang="en-CA" dirty="0" smtClean="0"/>
              <a:t>Respiratory Volume - </a:t>
            </a:r>
            <a:r>
              <a:rPr lang="en-CA" dirty="0" err="1" smtClean="0"/>
              <a:t>Spirograph</a:t>
            </a:r>
            <a:endParaRPr lang="en-CA" dirty="0"/>
          </a:p>
        </p:txBody>
      </p:sp>
      <p:sp>
        <p:nvSpPr>
          <p:cNvPr id="3" name="Content Placeholder 2"/>
          <p:cNvSpPr>
            <a:spLocks noGrp="1"/>
          </p:cNvSpPr>
          <p:nvPr>
            <p:ph idx="1"/>
          </p:nvPr>
        </p:nvSpPr>
        <p:spPr/>
        <p:txBody>
          <a:bodyPr/>
          <a:lstStyle/>
          <a:p>
            <a:r>
              <a:rPr lang="en-CA" dirty="0" smtClean="0"/>
              <a:t>Measures the amount of air that moves into the lungs with each breath. Each of the following are considered:</a:t>
            </a:r>
          </a:p>
          <a:p>
            <a:r>
              <a:rPr lang="en-CA" dirty="0" smtClean="0"/>
              <a:t>Tidal Volume</a:t>
            </a:r>
          </a:p>
          <a:p>
            <a:r>
              <a:rPr lang="en-CA" dirty="0" err="1" smtClean="0"/>
              <a:t>Inspiratory</a:t>
            </a:r>
            <a:r>
              <a:rPr lang="en-CA" dirty="0" smtClean="0"/>
              <a:t> reserve</a:t>
            </a:r>
          </a:p>
          <a:p>
            <a:r>
              <a:rPr lang="en-CA" dirty="0" smtClean="0"/>
              <a:t>Expiratory reserve</a:t>
            </a:r>
          </a:p>
          <a:p>
            <a:r>
              <a:rPr lang="en-CA" dirty="0" smtClean="0"/>
              <a:t>Vital Capacity</a:t>
            </a:r>
          </a:p>
          <a:p>
            <a:r>
              <a:rPr lang="en-CA" dirty="0" smtClean="0"/>
              <a:t>Residual Volume</a:t>
            </a:r>
            <a:endParaRPr lang="en-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4575"/>
            <a:ext cx="7772400" cy="806505"/>
          </a:xfrm>
        </p:spPr>
        <p:txBody>
          <a:bodyPr/>
          <a:lstStyle/>
          <a:p>
            <a:r>
              <a:rPr lang="en-CA" dirty="0" smtClean="0"/>
              <a:t>Continued…</a:t>
            </a:r>
            <a:endParaRPr lang="en-CA" dirty="0"/>
          </a:p>
        </p:txBody>
      </p:sp>
      <p:sp>
        <p:nvSpPr>
          <p:cNvPr id="3" name="Content Placeholder 2"/>
          <p:cNvSpPr>
            <a:spLocks noGrp="1"/>
          </p:cNvSpPr>
          <p:nvPr>
            <p:ph idx="1"/>
          </p:nvPr>
        </p:nvSpPr>
        <p:spPr>
          <a:xfrm>
            <a:off x="577879" y="1124700"/>
            <a:ext cx="8333885" cy="5453510"/>
          </a:xfrm>
        </p:spPr>
        <p:txBody>
          <a:bodyPr>
            <a:normAutofit fontScale="92500" lnSpcReduction="10000"/>
          </a:bodyPr>
          <a:lstStyle/>
          <a:p>
            <a:r>
              <a:rPr lang="en-CA" sz="3200" b="1" dirty="0" smtClean="0"/>
              <a:t>Tidal </a:t>
            </a:r>
            <a:r>
              <a:rPr lang="en-CA" sz="3200" b="1" dirty="0" smtClean="0"/>
              <a:t>Volume </a:t>
            </a:r>
            <a:r>
              <a:rPr lang="en-CA" sz="3200" dirty="0" smtClean="0"/>
              <a:t>– volume of air normally inhaled or exhaled</a:t>
            </a:r>
            <a:endParaRPr lang="en-CA" sz="3200" dirty="0" smtClean="0"/>
          </a:p>
          <a:p>
            <a:r>
              <a:rPr lang="en-CA" sz="3200" b="1" dirty="0" err="1" smtClean="0"/>
              <a:t>Inspiratory</a:t>
            </a:r>
            <a:r>
              <a:rPr lang="en-CA" sz="3200" b="1" dirty="0" smtClean="0"/>
              <a:t> </a:t>
            </a:r>
            <a:r>
              <a:rPr lang="en-CA" sz="3200" b="1" dirty="0" smtClean="0"/>
              <a:t>reserve </a:t>
            </a:r>
            <a:r>
              <a:rPr lang="en-CA" sz="3200" dirty="0" smtClean="0"/>
              <a:t>– additional volume of air that can be taken in beyond tidal volume</a:t>
            </a:r>
            <a:endParaRPr lang="en-CA" sz="3200" dirty="0" smtClean="0"/>
          </a:p>
          <a:p>
            <a:r>
              <a:rPr lang="en-CA" sz="3200" b="1" dirty="0" smtClean="0"/>
              <a:t>Expiratory </a:t>
            </a:r>
            <a:r>
              <a:rPr lang="en-CA" sz="3200" b="1" dirty="0" smtClean="0"/>
              <a:t>reserve </a:t>
            </a:r>
            <a:r>
              <a:rPr lang="en-CA" sz="3200" dirty="0" smtClean="0"/>
              <a:t>– additional volume of air that can be expelled beyond tidal volume</a:t>
            </a:r>
            <a:endParaRPr lang="en-CA" sz="3200" dirty="0" smtClean="0"/>
          </a:p>
          <a:p>
            <a:r>
              <a:rPr lang="en-CA" sz="3200" b="1" dirty="0" smtClean="0"/>
              <a:t>Vital </a:t>
            </a:r>
            <a:r>
              <a:rPr lang="en-CA" sz="3200" b="1" dirty="0" smtClean="0"/>
              <a:t>Capacity </a:t>
            </a:r>
            <a:r>
              <a:rPr lang="en-CA" sz="3200" dirty="0" smtClean="0"/>
              <a:t>– total lung capacity including reserve space</a:t>
            </a:r>
            <a:endParaRPr lang="en-CA" sz="3200" dirty="0" smtClean="0"/>
          </a:p>
          <a:p>
            <a:r>
              <a:rPr lang="en-CA" sz="3200" b="1" dirty="0" smtClean="0"/>
              <a:t>Residual </a:t>
            </a:r>
            <a:r>
              <a:rPr lang="en-CA" sz="3200" b="1" dirty="0" smtClean="0"/>
              <a:t>Volume </a:t>
            </a:r>
            <a:r>
              <a:rPr lang="en-CA" sz="3200" dirty="0" smtClean="0"/>
              <a:t>– amount of gas that remains in the system even after exhalation – never leaves the respiratory system or lungs would collapse</a:t>
            </a:r>
            <a:endParaRPr lang="en-CA" sz="3200" dirty="0" smtClean="0"/>
          </a:p>
          <a:p>
            <a:endParaRPr lang="en-C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ln/>
        </p:spPr>
        <p:txBody>
          <a:bodyPr/>
          <a:lstStyle/>
          <a:p>
            <a:r>
              <a:rPr lang="en-US"/>
              <a:t>A Typical Spirograph</a:t>
            </a:r>
          </a:p>
        </p:txBody>
      </p:sp>
      <p:pic>
        <p:nvPicPr>
          <p:cNvPr id="43011" name="Picture 3"/>
          <p:cNvPicPr>
            <a:picLocks noChangeAspect="1" noChangeArrowheads="1"/>
          </p:cNvPicPr>
          <p:nvPr/>
        </p:nvPicPr>
        <p:blipFill>
          <a:blip r:embed="rId2" cstate="print"/>
          <a:srcRect l="2335"/>
          <a:stretch>
            <a:fillRect/>
          </a:stretch>
        </p:blipFill>
        <p:spPr bwMode="auto">
          <a:xfrm>
            <a:off x="763588" y="1198563"/>
            <a:ext cx="7648575" cy="4460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Homework:</a:t>
            </a:r>
            <a:endParaRPr lang="en-CA" dirty="0"/>
          </a:p>
        </p:txBody>
      </p:sp>
      <p:sp>
        <p:nvSpPr>
          <p:cNvPr id="3" name="Content Placeholder 2"/>
          <p:cNvSpPr>
            <a:spLocks noGrp="1"/>
          </p:cNvSpPr>
          <p:nvPr>
            <p:ph idx="1"/>
          </p:nvPr>
        </p:nvSpPr>
        <p:spPr/>
        <p:txBody>
          <a:bodyPr/>
          <a:lstStyle/>
          <a:p>
            <a:r>
              <a:rPr lang="en-CA" dirty="0" smtClean="0"/>
              <a:t>Read pages250 and 252 from text dealing with gas exchange.</a:t>
            </a:r>
          </a:p>
          <a:p>
            <a:r>
              <a:rPr lang="en-CA" dirty="0" smtClean="0"/>
              <a:t>We will be doing a small lab next class dealing with rate of respiration</a:t>
            </a:r>
          </a:p>
          <a:p>
            <a:r>
              <a:rPr lang="en-CA" dirty="0" smtClean="0"/>
              <a:t>Summary Questions:</a:t>
            </a:r>
          </a:p>
          <a:p>
            <a:pPr lvl="1"/>
            <a:r>
              <a:rPr lang="en-CA" dirty="0" smtClean="0"/>
              <a:t>Page 254 – 2,3,4a,5,7,9</a:t>
            </a:r>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914400" y="1239915"/>
            <a:ext cx="7772400" cy="1651415"/>
          </a:xfrm>
          <a:ln/>
        </p:spPr>
        <p:txBody>
          <a:bodyPr/>
          <a:lstStyle/>
          <a:p>
            <a:r>
              <a:rPr lang="en-US" dirty="0"/>
              <a:t>Chapter 7</a:t>
            </a:r>
            <a:br>
              <a:rPr lang="en-US" dirty="0"/>
            </a:br>
            <a:r>
              <a:rPr lang="en-US" dirty="0"/>
              <a:t>The Respiratory System</a:t>
            </a:r>
          </a:p>
        </p:txBody>
      </p:sp>
      <p:sp>
        <p:nvSpPr>
          <p:cNvPr id="15363" name="Rectangle 3"/>
          <p:cNvSpPr>
            <a:spLocks noGrp="1" noChangeArrowheads="1"/>
          </p:cNvSpPr>
          <p:nvPr>
            <p:ph type="subTitle" idx="1"/>
          </p:nvPr>
        </p:nvSpPr>
        <p:spPr>
          <a:xfrm>
            <a:off x="838200" y="3200400"/>
            <a:ext cx="7543800" cy="1611313"/>
          </a:xfrm>
          <a:ln/>
        </p:spPr>
        <p:txBody>
          <a:bodyPr/>
          <a:lstStyle/>
          <a:p>
            <a:pPr algn="l"/>
            <a:r>
              <a:rPr lang="en-US" sz="2800"/>
              <a:t>7.1 Structures of the Respiratory System</a:t>
            </a:r>
          </a:p>
          <a:p>
            <a:pPr algn="l"/>
            <a:r>
              <a:rPr lang="en-US" sz="2800"/>
              <a:t>7.2 Breathing and Respiration</a:t>
            </a:r>
          </a:p>
          <a:p>
            <a:pPr algn="l"/>
            <a:r>
              <a:rPr lang="en-US" sz="2800"/>
              <a:t>7.3 Respiratory Health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Lab: Rate of Respiration</a:t>
            </a:r>
            <a:endParaRPr lang="en-CA" dirty="0"/>
          </a:p>
        </p:txBody>
      </p:sp>
      <p:sp>
        <p:nvSpPr>
          <p:cNvPr id="3" name="Content Placeholder 2"/>
          <p:cNvSpPr>
            <a:spLocks noGrp="1"/>
          </p:cNvSpPr>
          <p:nvPr>
            <p:ph idx="1"/>
          </p:nvPr>
        </p:nvSpPr>
        <p:spPr/>
        <p:txBody>
          <a:bodyPr>
            <a:normAutofit/>
          </a:bodyPr>
          <a:lstStyle/>
          <a:p>
            <a:r>
              <a:rPr lang="en-CA" sz="3600" dirty="0" smtClean="0"/>
              <a:t>Page 253 in your textbook outlines the lab</a:t>
            </a:r>
          </a:p>
          <a:p>
            <a:r>
              <a:rPr lang="en-CA" sz="3600" dirty="0" smtClean="0"/>
              <a:t>Communicate your results in the form of a chart and attach your analysis, conclusion and extension questions</a:t>
            </a:r>
            <a:endParaRPr lang="en-CA"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381375" y="274638"/>
            <a:ext cx="5305425" cy="639762"/>
          </a:xfrm>
          <a:ln/>
        </p:spPr>
        <p:txBody>
          <a:bodyPr/>
          <a:lstStyle/>
          <a:p>
            <a:r>
              <a:rPr lang="en-US" sz="2800"/>
              <a:t>External vs. Internal Respiration</a:t>
            </a:r>
          </a:p>
        </p:txBody>
      </p:sp>
      <p:pic>
        <p:nvPicPr>
          <p:cNvPr id="41987" name="Picture 3"/>
          <p:cNvPicPr>
            <a:picLocks noChangeAspect="1" noChangeArrowheads="1"/>
          </p:cNvPicPr>
          <p:nvPr/>
        </p:nvPicPr>
        <p:blipFill>
          <a:blip r:embed="rId2" cstate="print"/>
          <a:srcRect t="2611" r="388"/>
          <a:stretch>
            <a:fillRect/>
          </a:stretch>
        </p:blipFill>
        <p:spPr bwMode="auto">
          <a:xfrm>
            <a:off x="460375" y="339725"/>
            <a:ext cx="2130425" cy="3089275"/>
          </a:xfrm>
          <a:prstGeom prst="rect">
            <a:avLst/>
          </a:prstGeom>
          <a:noFill/>
          <a:ln w="9525">
            <a:noFill/>
            <a:miter lim="800000"/>
            <a:headEnd/>
            <a:tailEnd/>
          </a:ln>
          <a:effectLst/>
        </p:spPr>
      </p:pic>
      <p:pic>
        <p:nvPicPr>
          <p:cNvPr id="41988" name="Picture 4"/>
          <p:cNvPicPr>
            <a:picLocks noChangeAspect="1" noChangeArrowheads="1"/>
          </p:cNvPicPr>
          <p:nvPr/>
        </p:nvPicPr>
        <p:blipFill>
          <a:blip r:embed="rId3" cstate="print"/>
          <a:srcRect b="2391"/>
          <a:stretch>
            <a:fillRect/>
          </a:stretch>
        </p:blipFill>
        <p:spPr bwMode="auto">
          <a:xfrm>
            <a:off x="461963" y="3378200"/>
            <a:ext cx="2120900" cy="3354388"/>
          </a:xfrm>
          <a:prstGeom prst="rect">
            <a:avLst/>
          </a:prstGeom>
          <a:noFill/>
          <a:ln w="9525">
            <a:noFill/>
            <a:miter lim="800000"/>
            <a:headEnd/>
            <a:tailEnd/>
          </a:ln>
          <a:effectLst/>
        </p:spPr>
      </p:pic>
      <p:sp>
        <p:nvSpPr>
          <p:cNvPr id="41989" name="Rectangle 5"/>
          <p:cNvSpPr>
            <a:spLocks noChangeArrowheads="1"/>
          </p:cNvSpPr>
          <p:nvPr/>
        </p:nvSpPr>
        <p:spPr bwMode="auto">
          <a:xfrm>
            <a:off x="3381375" y="1201738"/>
            <a:ext cx="5305425" cy="4762500"/>
          </a:xfrm>
          <a:prstGeom prst="rect">
            <a:avLst/>
          </a:prstGeom>
          <a:solidFill>
            <a:schemeClr val="tx1">
              <a:alpha val="64999"/>
            </a:schemeClr>
          </a:solidFill>
          <a:ln w="9525">
            <a:solidFill>
              <a:schemeClr val="bg1"/>
            </a:solidFill>
            <a:miter lim="800000"/>
            <a:headEnd/>
            <a:tailEnd/>
          </a:ln>
          <a:effectLst/>
        </p:spPr>
        <p:txBody>
          <a:bodyPr/>
          <a:lstStyle/>
          <a:p>
            <a:pPr>
              <a:spcBef>
                <a:spcPct val="20000"/>
              </a:spcBef>
            </a:pPr>
            <a:r>
              <a:rPr lang="en-US" sz="2200">
                <a:solidFill>
                  <a:schemeClr val="bg1"/>
                </a:solidFill>
              </a:rPr>
              <a:t>External respiration </a:t>
            </a:r>
            <a:r>
              <a:rPr lang="en-US" sz="2200" b="1">
                <a:solidFill>
                  <a:schemeClr val="bg1"/>
                </a:solidFill>
              </a:rPr>
              <a:t>(A) </a:t>
            </a:r>
            <a:r>
              <a:rPr lang="en-US" sz="2200">
                <a:solidFill>
                  <a:schemeClr val="bg1"/>
                </a:solidFill>
              </a:rPr>
              <a:t>occurs between alveoli and the capillaries next to them. As blood moves away from the body tissues, it is oxygen-poor and carbon dioxide-rich. As it moves through the lung capillaries, oxygen from the air in the alveoli diffuses into the capillaries and carbon dioxide diffuses out of the blood. Internal respiration </a:t>
            </a:r>
            <a:r>
              <a:rPr lang="en-US" sz="2200" b="1">
                <a:solidFill>
                  <a:schemeClr val="bg1"/>
                </a:solidFill>
              </a:rPr>
              <a:t>(B) </a:t>
            </a:r>
            <a:r>
              <a:rPr lang="en-US" sz="2200">
                <a:solidFill>
                  <a:schemeClr val="bg1"/>
                </a:solidFill>
              </a:rPr>
              <a:t>occurs between the capillaries and the body tissues. Oxygen diffuses from the blood into the oxygen-poor tissues while carbon dioxide diffuses from the tissues into the blood.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ln/>
        </p:spPr>
        <p:txBody>
          <a:bodyPr/>
          <a:lstStyle/>
          <a:p>
            <a:r>
              <a:rPr lang="en-US"/>
              <a:t>7.3 Respiratory Health</a:t>
            </a:r>
          </a:p>
        </p:txBody>
      </p:sp>
      <p:sp>
        <p:nvSpPr>
          <p:cNvPr id="27651" name="Rectangle 3"/>
          <p:cNvSpPr>
            <a:spLocks noGrp="1" noChangeArrowheads="1"/>
          </p:cNvSpPr>
          <p:nvPr>
            <p:ph idx="1"/>
          </p:nvPr>
        </p:nvSpPr>
        <p:spPr>
          <a:xfrm>
            <a:off x="457200" y="1219200"/>
            <a:ext cx="8229600" cy="3784600"/>
          </a:xfrm>
          <a:ln/>
        </p:spPr>
        <p:txBody>
          <a:bodyPr>
            <a:normAutofit lnSpcReduction="10000"/>
          </a:bodyPr>
          <a:lstStyle/>
          <a:p>
            <a:pPr>
              <a:buFontTx/>
              <a:buNone/>
            </a:pPr>
            <a:r>
              <a:rPr lang="en-US"/>
              <a:t>In this section, you will:</a:t>
            </a:r>
          </a:p>
          <a:p>
            <a:r>
              <a:rPr lang="en-US" b="1"/>
              <a:t>identify </a:t>
            </a:r>
            <a:r>
              <a:rPr lang="en-US"/>
              <a:t>specific diseases that are associated with the respiratory system</a:t>
            </a:r>
          </a:p>
          <a:p>
            <a:r>
              <a:rPr lang="en-US" b="1"/>
              <a:t>identify </a:t>
            </a:r>
            <a:r>
              <a:rPr lang="en-US"/>
              <a:t>technologies that may be used to treat these respiratory diseases</a:t>
            </a:r>
          </a:p>
          <a:p>
            <a:r>
              <a:rPr lang="en-US" b="1"/>
              <a:t>summarize </a:t>
            </a:r>
            <a:r>
              <a:rPr lang="en-US"/>
              <a:t>the physiological effects of smoking and the limitation of technologies to address these effects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ln/>
        </p:spPr>
        <p:txBody>
          <a:bodyPr/>
          <a:lstStyle/>
          <a:p>
            <a:r>
              <a:rPr lang="en-US"/>
              <a:t>Upper Respiratory Tract Infections</a:t>
            </a:r>
          </a:p>
        </p:txBody>
      </p:sp>
      <p:sp>
        <p:nvSpPr>
          <p:cNvPr id="48131" name="Rectangle 3"/>
          <p:cNvSpPr>
            <a:spLocks noChangeArrowheads="1"/>
          </p:cNvSpPr>
          <p:nvPr/>
        </p:nvSpPr>
        <p:spPr bwMode="auto">
          <a:xfrm>
            <a:off x="539474" y="1815990"/>
            <a:ext cx="8333886" cy="4877435"/>
          </a:xfrm>
          <a:prstGeom prst="rect">
            <a:avLst/>
          </a:prstGeom>
          <a:solidFill>
            <a:schemeClr val="tx1">
              <a:alpha val="64999"/>
            </a:schemeClr>
          </a:solidFill>
          <a:ln w="9525">
            <a:solidFill>
              <a:schemeClr val="bg1"/>
            </a:solidFill>
            <a:miter lim="800000"/>
            <a:headEnd/>
            <a:tailEnd/>
          </a:ln>
          <a:effectLst/>
        </p:spPr>
        <p:txBody>
          <a:bodyPr/>
          <a:lstStyle/>
          <a:p>
            <a:pPr marL="342900" indent="-342900">
              <a:spcBef>
                <a:spcPct val="20000"/>
              </a:spcBef>
              <a:buFontTx/>
              <a:buChar char="•"/>
            </a:pPr>
            <a:r>
              <a:rPr lang="en-US" sz="2600" b="1" dirty="0">
                <a:solidFill>
                  <a:schemeClr val="bg1"/>
                </a:solidFill>
              </a:rPr>
              <a:t>Tonsillitis </a:t>
            </a:r>
            <a:r>
              <a:rPr lang="en-US" sz="2600" dirty="0">
                <a:solidFill>
                  <a:schemeClr val="bg1"/>
                </a:solidFill>
              </a:rPr>
              <a:t>is an infection of the tonsils, which are located in the pharynx. A viral infection, rather than a bacterial infection, is the more common cause of tonsillitis. The tonsils can be removed surgically if the infections are frequent and breathing is impaired. In the past, many children had their tonsils removed as a precaution, but this surgery is no longer as common. The tonsils help to prevent bacteria and other foreign pathogens from entering the body, so removing them can increase the number of infections later in life</a:t>
            </a:r>
            <a:r>
              <a:rPr lang="en-US" sz="2600" dirty="0" smtClean="0">
                <a:solidFill>
                  <a:schemeClr val="bg1"/>
                </a:solidFill>
              </a:rPr>
              <a:t>.</a:t>
            </a:r>
            <a:endParaRPr lang="en-US" sz="2600"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ln/>
        </p:spPr>
        <p:txBody>
          <a:bodyPr/>
          <a:lstStyle/>
          <a:p>
            <a:r>
              <a:rPr lang="en-US"/>
              <a:t>Upper Respiratory Tract Infections</a:t>
            </a:r>
          </a:p>
        </p:txBody>
      </p:sp>
      <p:sp>
        <p:nvSpPr>
          <p:cNvPr id="48131" name="Rectangle 3"/>
          <p:cNvSpPr>
            <a:spLocks noChangeArrowheads="1"/>
          </p:cNvSpPr>
          <p:nvPr/>
        </p:nvSpPr>
        <p:spPr bwMode="auto">
          <a:xfrm>
            <a:off x="457200" y="2008015"/>
            <a:ext cx="8229600" cy="4685410"/>
          </a:xfrm>
          <a:prstGeom prst="rect">
            <a:avLst/>
          </a:prstGeom>
          <a:solidFill>
            <a:schemeClr val="tx1">
              <a:alpha val="64999"/>
            </a:schemeClr>
          </a:solidFill>
          <a:ln w="9525">
            <a:solidFill>
              <a:schemeClr val="bg1"/>
            </a:solidFill>
            <a:miter lim="800000"/>
            <a:headEnd/>
            <a:tailEnd/>
          </a:ln>
          <a:effectLst/>
        </p:spPr>
        <p:txBody>
          <a:bodyPr/>
          <a:lstStyle/>
          <a:p>
            <a:pPr marL="342900" indent="-342900">
              <a:spcBef>
                <a:spcPct val="20000"/>
              </a:spcBef>
              <a:buFontTx/>
              <a:buChar char="•"/>
            </a:pPr>
            <a:r>
              <a:rPr lang="en-US" sz="2800" b="1" dirty="0" smtClean="0">
                <a:solidFill>
                  <a:schemeClr val="bg1"/>
                </a:solidFill>
              </a:rPr>
              <a:t>Laryngitis </a:t>
            </a:r>
            <a:r>
              <a:rPr lang="en-US" sz="2800" dirty="0" smtClean="0">
                <a:solidFill>
                  <a:schemeClr val="bg1"/>
                </a:solidFill>
              </a:rPr>
              <a:t>is an inflammation of the larynx. Recall that the larynx contains the vocal cords. The most common cause of laryngitis is a viral infection; allergies and overstraining of the voice can also lead to laryngitis. When the larynx is inflamed, the vocal cords are not able to vibrate as they normally do. This reduces the ability to speak in a normal voice or even to speak at all. Symptoms of laryngitis include a sore throat and hoarseness.</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ln/>
        </p:spPr>
        <p:txBody>
          <a:bodyPr/>
          <a:lstStyle/>
          <a:p>
            <a:r>
              <a:rPr lang="en-US"/>
              <a:t>Lower Respiratory Tract Infections</a:t>
            </a:r>
          </a:p>
        </p:txBody>
      </p:sp>
      <p:sp>
        <p:nvSpPr>
          <p:cNvPr id="49155" name="Rectangle 3"/>
          <p:cNvSpPr>
            <a:spLocks noChangeArrowheads="1"/>
          </p:cNvSpPr>
          <p:nvPr/>
        </p:nvSpPr>
        <p:spPr bwMode="auto">
          <a:xfrm>
            <a:off x="461963" y="1969610"/>
            <a:ext cx="8229600" cy="4685410"/>
          </a:xfrm>
          <a:prstGeom prst="rect">
            <a:avLst/>
          </a:prstGeom>
          <a:solidFill>
            <a:schemeClr val="tx1">
              <a:alpha val="64999"/>
            </a:schemeClr>
          </a:solidFill>
          <a:ln w="9525">
            <a:solidFill>
              <a:schemeClr val="bg1"/>
            </a:solidFill>
            <a:miter lim="800000"/>
            <a:headEnd/>
            <a:tailEnd/>
          </a:ln>
          <a:effectLst/>
        </p:spPr>
        <p:txBody>
          <a:bodyPr/>
          <a:lstStyle/>
          <a:p>
            <a:pPr marL="342900" indent="-342900">
              <a:spcBef>
                <a:spcPct val="20000"/>
              </a:spcBef>
              <a:buFontTx/>
              <a:buChar char="•"/>
            </a:pPr>
            <a:r>
              <a:rPr lang="en-US" sz="3200" dirty="0">
                <a:solidFill>
                  <a:schemeClr val="bg1"/>
                </a:solidFill>
              </a:rPr>
              <a:t>Bronchitis is a disorder that causes the bronchi to become inflamed and filled with mucus, which is expelled by coughing.</a:t>
            </a:r>
          </a:p>
          <a:p>
            <a:pPr marL="342900" indent="-342900">
              <a:spcBef>
                <a:spcPct val="20000"/>
              </a:spcBef>
              <a:buFontTx/>
              <a:buChar char="•"/>
            </a:pPr>
            <a:r>
              <a:rPr lang="en-US" sz="3200" dirty="0">
                <a:solidFill>
                  <a:schemeClr val="bg1"/>
                </a:solidFill>
              </a:rPr>
              <a:t>Pneumonia is a disease that occurs when the alveoli in the lungs become inflamed and fill with liquids. This interferes with gas exchange, and the body becomes starved for oxygen</a:t>
            </a:r>
            <a:r>
              <a:rPr lang="en-US" sz="3200" dirty="0" smtClean="0">
                <a:solidFill>
                  <a:schemeClr val="bg1"/>
                </a:solidFill>
              </a:rPr>
              <a:t>.</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14400" y="279790"/>
            <a:ext cx="7772400" cy="921720"/>
          </a:xfrm>
          <a:ln/>
        </p:spPr>
        <p:txBody>
          <a:bodyPr/>
          <a:lstStyle/>
          <a:p>
            <a:r>
              <a:rPr lang="en-US" dirty="0"/>
              <a:t>Lower Respiratory Tract Infections</a:t>
            </a:r>
          </a:p>
        </p:txBody>
      </p:sp>
      <p:sp>
        <p:nvSpPr>
          <p:cNvPr id="49155" name="Rectangle 3"/>
          <p:cNvSpPr>
            <a:spLocks noChangeArrowheads="1"/>
          </p:cNvSpPr>
          <p:nvPr/>
        </p:nvSpPr>
        <p:spPr bwMode="auto">
          <a:xfrm>
            <a:off x="461962" y="1585560"/>
            <a:ext cx="8488207" cy="5069460"/>
          </a:xfrm>
          <a:prstGeom prst="rect">
            <a:avLst/>
          </a:prstGeom>
          <a:solidFill>
            <a:schemeClr val="tx1">
              <a:alpha val="64999"/>
            </a:schemeClr>
          </a:solidFill>
          <a:ln w="9525">
            <a:solidFill>
              <a:schemeClr val="bg1"/>
            </a:solidFill>
            <a:miter lim="800000"/>
            <a:headEnd/>
            <a:tailEnd/>
          </a:ln>
          <a:effectLst/>
        </p:spPr>
        <p:txBody>
          <a:bodyPr/>
          <a:lstStyle/>
          <a:p>
            <a:pPr marL="342900" indent="-342900">
              <a:spcBef>
                <a:spcPct val="20000"/>
              </a:spcBef>
              <a:buFontTx/>
              <a:buChar char="•"/>
            </a:pPr>
            <a:r>
              <a:rPr lang="en-US" sz="2600" dirty="0" smtClean="0">
                <a:solidFill>
                  <a:schemeClr val="bg1"/>
                </a:solidFill>
              </a:rPr>
              <a:t>Pleurisy is a lung disorder that is caused by the swelling and irritation of the pleura, the membranes that surround the lungs.</a:t>
            </a:r>
          </a:p>
          <a:p>
            <a:pPr marL="342900" indent="-342900">
              <a:spcBef>
                <a:spcPct val="20000"/>
              </a:spcBef>
              <a:buFontTx/>
              <a:buChar char="•"/>
            </a:pPr>
            <a:r>
              <a:rPr lang="en-US" sz="2600" dirty="0" smtClean="0">
                <a:solidFill>
                  <a:schemeClr val="bg1"/>
                </a:solidFill>
              </a:rPr>
              <a:t>Emphysema is an obstructive respiratory disorder in which the walls of the alveoli break down and lose their elasticity. This reduces the surface area for gas exchange and causes oxygen shortages in the tissues.</a:t>
            </a:r>
          </a:p>
          <a:p>
            <a:pPr marL="342900" indent="-342900">
              <a:spcBef>
                <a:spcPct val="20000"/>
              </a:spcBef>
              <a:buFontTx/>
              <a:buChar char="•"/>
            </a:pPr>
            <a:r>
              <a:rPr lang="en-US" sz="2600" dirty="0" smtClean="0">
                <a:solidFill>
                  <a:schemeClr val="bg1"/>
                </a:solidFill>
              </a:rPr>
              <a:t>Cystic fibrosis is a serious genetic condition that affects the lungs. Cystic fibrosis is caused by an abnormal gene that disrupts the function of the cells lining the passageways of the lungs.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ln/>
        </p:spPr>
        <p:txBody>
          <a:bodyPr/>
          <a:lstStyle/>
          <a:p>
            <a:r>
              <a:rPr lang="en-US"/>
              <a:t>Lower Respiratory Tract Infections</a:t>
            </a:r>
          </a:p>
        </p:txBody>
      </p:sp>
      <p:sp>
        <p:nvSpPr>
          <p:cNvPr id="49155" name="Rectangle 3"/>
          <p:cNvSpPr>
            <a:spLocks noChangeArrowheads="1"/>
          </p:cNvSpPr>
          <p:nvPr/>
        </p:nvSpPr>
        <p:spPr bwMode="auto">
          <a:xfrm>
            <a:off x="461963" y="1815990"/>
            <a:ext cx="8229600" cy="4839030"/>
          </a:xfrm>
          <a:prstGeom prst="rect">
            <a:avLst/>
          </a:prstGeom>
          <a:solidFill>
            <a:schemeClr val="tx1">
              <a:alpha val="64999"/>
            </a:schemeClr>
          </a:solidFill>
          <a:ln w="9525">
            <a:solidFill>
              <a:schemeClr val="bg1"/>
            </a:solidFill>
            <a:miter lim="800000"/>
            <a:headEnd/>
            <a:tailEnd/>
          </a:ln>
          <a:effectLst/>
        </p:spPr>
        <p:txBody>
          <a:bodyPr/>
          <a:lstStyle/>
          <a:p>
            <a:pPr marL="342900" indent="-342900">
              <a:spcBef>
                <a:spcPct val="20000"/>
              </a:spcBef>
              <a:buFontTx/>
              <a:buChar char="•"/>
            </a:pPr>
            <a:r>
              <a:rPr lang="en-US" sz="3200" dirty="0" smtClean="0">
                <a:solidFill>
                  <a:schemeClr val="bg1"/>
                </a:solidFill>
              </a:rPr>
              <a:t>Asthma is a chronic obstructive lung disease that affects the bronchi and bronchioles, making breathing difficult or impossible because of reduced air flow.</a:t>
            </a:r>
          </a:p>
          <a:p>
            <a:pPr marL="342900" indent="-342900">
              <a:spcBef>
                <a:spcPct val="20000"/>
              </a:spcBef>
              <a:buFontTx/>
              <a:buChar char="•"/>
            </a:pPr>
            <a:r>
              <a:rPr lang="en-US" sz="3200" dirty="0" smtClean="0">
                <a:solidFill>
                  <a:schemeClr val="bg1"/>
                </a:solidFill>
              </a:rPr>
              <a:t>Lung cancer is the uncontrolled and invasive growth of abnormal cells in the lungs. It is the leading cause of cancer deaths for men and women in Canada.</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ln/>
        </p:spPr>
        <p:txBody>
          <a:bodyPr/>
          <a:lstStyle/>
          <a:p>
            <a:r>
              <a:rPr lang="en-US"/>
              <a:t>Lower Respiratory Tract Disorders</a:t>
            </a:r>
          </a:p>
        </p:txBody>
      </p:sp>
      <p:pic>
        <p:nvPicPr>
          <p:cNvPr id="37891" name="Picture 3"/>
          <p:cNvPicPr>
            <a:picLocks noChangeAspect="1" noChangeArrowheads="1"/>
          </p:cNvPicPr>
          <p:nvPr/>
        </p:nvPicPr>
        <p:blipFill>
          <a:blip r:embed="rId2" cstate="print"/>
          <a:srcRect l="4074"/>
          <a:stretch>
            <a:fillRect/>
          </a:stretch>
        </p:blipFill>
        <p:spPr bwMode="auto">
          <a:xfrm>
            <a:off x="1000125" y="1046163"/>
            <a:ext cx="7075488" cy="5302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ln/>
        </p:spPr>
        <p:txBody>
          <a:bodyPr/>
          <a:lstStyle/>
          <a:p>
            <a:r>
              <a:rPr lang="en-US"/>
              <a:t>Normal Lungs vs. Diseased Lungs</a:t>
            </a:r>
          </a:p>
        </p:txBody>
      </p:sp>
      <p:pic>
        <p:nvPicPr>
          <p:cNvPr id="44035" name="Picture 3"/>
          <p:cNvPicPr>
            <a:picLocks noChangeAspect="1" noChangeArrowheads="1"/>
          </p:cNvPicPr>
          <p:nvPr/>
        </p:nvPicPr>
        <p:blipFill>
          <a:blip r:embed="rId2" cstate="print"/>
          <a:srcRect/>
          <a:stretch>
            <a:fillRect/>
          </a:stretch>
        </p:blipFill>
        <p:spPr bwMode="auto">
          <a:xfrm>
            <a:off x="769938" y="1050925"/>
            <a:ext cx="7559675" cy="3338513"/>
          </a:xfrm>
          <a:prstGeom prst="rect">
            <a:avLst/>
          </a:prstGeom>
          <a:noFill/>
          <a:ln w="9525">
            <a:noFill/>
            <a:miter lim="800000"/>
            <a:headEnd/>
            <a:tailEnd/>
          </a:ln>
          <a:effectLst/>
        </p:spPr>
      </p:pic>
      <p:sp>
        <p:nvSpPr>
          <p:cNvPr id="44036" name="Rectangle 4"/>
          <p:cNvSpPr>
            <a:spLocks noChangeArrowheads="1"/>
          </p:cNvSpPr>
          <p:nvPr/>
        </p:nvSpPr>
        <p:spPr bwMode="auto">
          <a:xfrm>
            <a:off x="461963" y="4503738"/>
            <a:ext cx="8229600" cy="1498600"/>
          </a:xfrm>
          <a:prstGeom prst="rect">
            <a:avLst/>
          </a:prstGeom>
          <a:solidFill>
            <a:schemeClr val="tx1">
              <a:alpha val="64999"/>
            </a:schemeClr>
          </a:solidFill>
          <a:ln w="9525">
            <a:solidFill>
              <a:schemeClr val="bg1"/>
            </a:solidFill>
            <a:miter lim="800000"/>
            <a:headEnd/>
            <a:tailEnd/>
          </a:ln>
          <a:effectLst/>
        </p:spPr>
        <p:txBody>
          <a:bodyPr/>
          <a:lstStyle/>
          <a:p>
            <a:pPr>
              <a:spcBef>
                <a:spcPct val="20000"/>
              </a:spcBef>
            </a:pPr>
            <a:r>
              <a:rPr lang="en-US" sz="2200" b="1">
                <a:solidFill>
                  <a:schemeClr val="bg1"/>
                </a:solidFill>
              </a:rPr>
              <a:t>(A) These normal lungs have healthy red tissue. (The heart is visible near the lower centre.) (B) These diseased lungs have black tissue caused by heavy smoking. The white areas are tumours, or carcinomas.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9905" y="356600"/>
            <a:ext cx="7949835" cy="828479"/>
          </a:xfrm>
          <a:ln/>
        </p:spPr>
        <p:txBody>
          <a:bodyPr/>
          <a:lstStyle/>
          <a:p>
            <a:r>
              <a:rPr lang="en-US" dirty="0" smtClean="0"/>
              <a:t>Ch. </a:t>
            </a:r>
            <a:r>
              <a:rPr lang="en-US" dirty="0"/>
              <a:t>7 The Respiratory System</a:t>
            </a:r>
          </a:p>
        </p:txBody>
      </p:sp>
      <p:sp>
        <p:nvSpPr>
          <p:cNvPr id="25603" name="Rectangle 3"/>
          <p:cNvSpPr>
            <a:spLocks noGrp="1" noChangeArrowheads="1"/>
          </p:cNvSpPr>
          <p:nvPr>
            <p:ph idx="1"/>
          </p:nvPr>
        </p:nvSpPr>
        <p:spPr>
          <a:xfrm>
            <a:off x="457200" y="1047890"/>
            <a:ext cx="8492970" cy="5810109"/>
          </a:xfrm>
          <a:ln/>
        </p:spPr>
        <p:txBody>
          <a:bodyPr>
            <a:normAutofit/>
          </a:bodyPr>
          <a:lstStyle/>
          <a:p>
            <a:pPr>
              <a:lnSpc>
                <a:spcPct val="80000"/>
              </a:lnSpc>
            </a:pPr>
            <a:r>
              <a:rPr lang="en-US" sz="2000" dirty="0" smtClean="0"/>
              <a:t>The </a:t>
            </a:r>
            <a:r>
              <a:rPr lang="en-US" sz="2000" dirty="0"/>
              <a:t>upper respiratory tract filters, warms, and moistens oxygen-containing air, and channels it into the lungs.</a:t>
            </a:r>
          </a:p>
          <a:p>
            <a:pPr>
              <a:lnSpc>
                <a:spcPct val="80000"/>
              </a:lnSpc>
            </a:pPr>
            <a:r>
              <a:rPr lang="en-US" sz="2000" dirty="0"/>
              <a:t>The lower respiratory tract is made up of specialized structures that exchange oxygen for carbon dioxide in the bloodstream.</a:t>
            </a:r>
          </a:p>
          <a:p>
            <a:pPr>
              <a:lnSpc>
                <a:spcPct val="80000"/>
              </a:lnSpc>
            </a:pPr>
            <a:r>
              <a:rPr lang="en-US" sz="2000" dirty="0"/>
              <a:t>Humans ventilate their lungs by the mechanism of breathing, which involves inspiration and expiration.</a:t>
            </a:r>
          </a:p>
          <a:p>
            <a:pPr>
              <a:lnSpc>
                <a:spcPct val="80000"/>
              </a:lnSpc>
            </a:pPr>
            <a:r>
              <a:rPr lang="en-US" sz="2000" dirty="0"/>
              <a:t>The volume of air that is taken into the lungs can increase if the need for oxygen increases, such as during exercise.</a:t>
            </a:r>
          </a:p>
          <a:p>
            <a:pPr>
              <a:lnSpc>
                <a:spcPct val="80000"/>
              </a:lnSpc>
            </a:pPr>
            <a:r>
              <a:rPr lang="en-US" sz="2000" dirty="0"/>
              <a:t>External respiration takes place in the lungs, between the air in the alveoli and the blood in the capillaries.</a:t>
            </a:r>
          </a:p>
          <a:p>
            <a:pPr>
              <a:lnSpc>
                <a:spcPct val="80000"/>
              </a:lnSpc>
            </a:pPr>
            <a:r>
              <a:rPr lang="en-US" sz="2000" dirty="0"/>
              <a:t>Internal respiration takes place between the blood in the capillaries and tissue cells.</a:t>
            </a:r>
          </a:p>
          <a:p>
            <a:pPr>
              <a:lnSpc>
                <a:spcPct val="80000"/>
              </a:lnSpc>
            </a:pPr>
            <a:r>
              <a:rPr lang="en-US" sz="2000" dirty="0"/>
              <a:t>Gas exchange occurs through the processes of simple diffusion and facilitated diffusion.</a:t>
            </a:r>
          </a:p>
          <a:p>
            <a:pPr>
              <a:lnSpc>
                <a:spcPct val="80000"/>
              </a:lnSpc>
            </a:pPr>
            <a:r>
              <a:rPr lang="en-US" sz="2000" dirty="0"/>
              <a:t>Some disorders are specific to the respiratory system. Technologies are available to treat respiratory disorders, but they may not be able to restore the respiratory system to optimal health.</a:t>
            </a:r>
          </a:p>
          <a:p>
            <a:pPr>
              <a:lnSpc>
                <a:spcPct val="80000"/>
              </a:lnSpc>
            </a:pPr>
            <a:r>
              <a:rPr lang="en-US" sz="2000" dirty="0"/>
              <a:t>Smoking causes respiratory diseases. Technologies can help some symptoms of smoking, but many symptoms are untreatable.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ln/>
        </p:spPr>
        <p:txBody>
          <a:bodyPr/>
          <a:lstStyle/>
          <a:p>
            <a:r>
              <a:rPr lang="en-US"/>
              <a:t>Carcinoma of the Lung</a:t>
            </a:r>
          </a:p>
        </p:txBody>
      </p:sp>
      <p:pic>
        <p:nvPicPr>
          <p:cNvPr id="45059" name="Picture 3"/>
          <p:cNvPicPr>
            <a:picLocks noChangeAspect="1" noChangeArrowheads="1"/>
          </p:cNvPicPr>
          <p:nvPr/>
        </p:nvPicPr>
        <p:blipFill>
          <a:blip r:embed="rId2" cstate="print"/>
          <a:srcRect/>
          <a:stretch>
            <a:fillRect/>
          </a:stretch>
        </p:blipFill>
        <p:spPr bwMode="auto">
          <a:xfrm>
            <a:off x="269875" y="1085850"/>
            <a:ext cx="8556625" cy="2679700"/>
          </a:xfrm>
          <a:prstGeom prst="rect">
            <a:avLst/>
          </a:prstGeom>
          <a:noFill/>
          <a:ln w="9525">
            <a:noFill/>
            <a:miter lim="800000"/>
            <a:headEnd/>
            <a:tailEnd/>
          </a:ln>
          <a:effectLst/>
        </p:spPr>
      </p:pic>
      <p:sp>
        <p:nvSpPr>
          <p:cNvPr id="45060" name="Rectangle 4"/>
          <p:cNvSpPr>
            <a:spLocks noChangeArrowheads="1"/>
          </p:cNvSpPr>
          <p:nvPr/>
        </p:nvSpPr>
        <p:spPr bwMode="auto">
          <a:xfrm>
            <a:off x="461963" y="4005263"/>
            <a:ext cx="8229600" cy="2265362"/>
          </a:xfrm>
          <a:prstGeom prst="rect">
            <a:avLst/>
          </a:prstGeom>
          <a:solidFill>
            <a:schemeClr val="tx1">
              <a:alpha val="64999"/>
            </a:schemeClr>
          </a:solidFill>
          <a:ln w="9525">
            <a:solidFill>
              <a:schemeClr val="bg1"/>
            </a:solidFill>
            <a:miter lim="800000"/>
            <a:headEnd/>
            <a:tailEnd/>
          </a:ln>
          <a:effectLst/>
        </p:spPr>
        <p:txBody>
          <a:bodyPr/>
          <a:lstStyle/>
          <a:p>
            <a:pPr>
              <a:spcBef>
                <a:spcPct val="20000"/>
              </a:spcBef>
            </a:pPr>
            <a:r>
              <a:rPr lang="en-US" sz="2000" b="1">
                <a:solidFill>
                  <a:schemeClr val="bg1"/>
                </a:solidFill>
              </a:rPr>
              <a:t>The large ball of cells in the centre of the image is a carcinoma that has developed from the interior surface cells of the human lung. The carcinoma continues to grow and invade surrounding tissues, including the lymphatic and blood vessels in the lung. The lymphatic and blood vessels circulate through the body and carry the cancerous cells, or metastatic cells, to new locations where they can grow and invade new tissues.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ln/>
        </p:spPr>
        <p:txBody>
          <a:bodyPr/>
          <a:lstStyle/>
          <a:p>
            <a:r>
              <a:rPr lang="en-US"/>
              <a:t>Chapter 7 Review</a:t>
            </a:r>
          </a:p>
        </p:txBody>
      </p:sp>
      <p:sp>
        <p:nvSpPr>
          <p:cNvPr id="30723" name="Rectangle 3"/>
          <p:cNvSpPr>
            <a:spLocks noGrp="1" noChangeArrowheads="1"/>
          </p:cNvSpPr>
          <p:nvPr>
            <p:ph idx="1"/>
          </p:nvPr>
        </p:nvSpPr>
        <p:spPr>
          <a:xfrm>
            <a:off x="457200" y="1219200"/>
            <a:ext cx="8229600" cy="4783138"/>
          </a:xfrm>
          <a:ln/>
        </p:spPr>
        <p:txBody>
          <a:bodyPr>
            <a:normAutofit lnSpcReduction="10000"/>
          </a:bodyPr>
          <a:lstStyle/>
          <a:p>
            <a:r>
              <a:rPr lang="en-US"/>
              <a:t>Create a flowchart or diagram showing the path of oxygen through the respiratory system.</a:t>
            </a:r>
          </a:p>
          <a:p>
            <a:r>
              <a:rPr lang="en-US"/>
              <a:t>Explain how each of the major respiratory structures function.</a:t>
            </a:r>
          </a:p>
          <a:p>
            <a:r>
              <a:rPr lang="en-US"/>
              <a:t>What is cellular respiration?</a:t>
            </a:r>
          </a:p>
          <a:p>
            <a:r>
              <a:rPr lang="en-US"/>
              <a:t>Compare and contrast a normal lung with smoker’s lung.</a:t>
            </a:r>
          </a:p>
          <a:p>
            <a:r>
              <a:rPr lang="en-US"/>
              <a:t>Identify three respiratory diseases. Briefly describe their symptoms and how they are diagnosed.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ln/>
        </p:spPr>
        <p:txBody>
          <a:bodyPr/>
          <a:lstStyle/>
          <a:p>
            <a:r>
              <a:rPr lang="en-US"/>
              <a:t>Concept Organizer</a:t>
            </a:r>
          </a:p>
        </p:txBody>
      </p:sp>
      <p:pic>
        <p:nvPicPr>
          <p:cNvPr id="24581" name="Picture 5"/>
          <p:cNvPicPr>
            <a:picLocks noChangeAspect="1" noChangeArrowheads="1"/>
          </p:cNvPicPr>
          <p:nvPr/>
        </p:nvPicPr>
        <p:blipFill>
          <a:blip r:embed="rId2" cstate="print"/>
          <a:srcRect/>
          <a:stretch>
            <a:fillRect/>
          </a:stretch>
        </p:blipFill>
        <p:spPr bwMode="auto">
          <a:xfrm>
            <a:off x="269875" y="1414463"/>
            <a:ext cx="8564563" cy="4664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ln/>
        </p:spPr>
        <p:txBody>
          <a:bodyPr/>
          <a:lstStyle/>
          <a:p>
            <a:r>
              <a:rPr lang="en-US"/>
              <a:t>Chapter 7 Summary</a:t>
            </a:r>
          </a:p>
        </p:txBody>
      </p:sp>
      <p:sp>
        <p:nvSpPr>
          <p:cNvPr id="22531" name="Rectangle 3"/>
          <p:cNvSpPr>
            <a:spLocks noGrp="1" noChangeArrowheads="1"/>
          </p:cNvSpPr>
          <p:nvPr>
            <p:ph idx="1"/>
          </p:nvPr>
        </p:nvSpPr>
        <p:spPr>
          <a:xfrm>
            <a:off x="457200" y="1219200"/>
            <a:ext cx="8229600" cy="1863725"/>
          </a:xfrm>
          <a:ln/>
        </p:spPr>
        <p:txBody>
          <a:bodyPr>
            <a:normAutofit lnSpcReduction="10000"/>
          </a:bodyPr>
          <a:lstStyle/>
          <a:p>
            <a:r>
              <a:rPr lang="en-US"/>
              <a:t>Respiration enables the body to take oxygen from the external environment and process it for delivery to the cells and, at the same time, rid itself of carbon dioxide.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ln/>
        </p:spPr>
        <p:txBody>
          <a:bodyPr/>
          <a:lstStyle/>
          <a:p>
            <a:r>
              <a:rPr lang="en-US"/>
              <a:t>Chapter 7 Summary</a:t>
            </a:r>
          </a:p>
        </p:txBody>
      </p:sp>
      <p:sp>
        <p:nvSpPr>
          <p:cNvPr id="31747" name="Rectangle 3"/>
          <p:cNvSpPr>
            <a:spLocks noGrp="1" noChangeArrowheads="1"/>
          </p:cNvSpPr>
          <p:nvPr>
            <p:ph idx="1"/>
          </p:nvPr>
        </p:nvSpPr>
        <p:spPr>
          <a:xfrm>
            <a:off x="457200" y="1219200"/>
            <a:ext cx="8229600" cy="4552950"/>
          </a:xfrm>
          <a:ln/>
        </p:spPr>
        <p:txBody>
          <a:bodyPr/>
          <a:lstStyle/>
          <a:p>
            <a:pPr>
              <a:lnSpc>
                <a:spcPct val="80000"/>
              </a:lnSpc>
            </a:pPr>
            <a:r>
              <a:rPr lang="en-US" sz="2400"/>
              <a:t>Oxygen is delivered to the cells and carbon dioxide is removed from the cells and the body in a number of exchanges. </a:t>
            </a:r>
          </a:p>
          <a:p>
            <a:pPr>
              <a:lnSpc>
                <a:spcPct val="80000"/>
              </a:lnSpc>
            </a:pPr>
            <a:r>
              <a:rPr lang="en-US" sz="2400"/>
              <a:t>Inspiration (breathing in, inhaling) and expiration (breathing out, exhaling) exchange air between the environment and the lungs. </a:t>
            </a:r>
          </a:p>
          <a:p>
            <a:pPr>
              <a:lnSpc>
                <a:spcPct val="80000"/>
              </a:lnSpc>
            </a:pPr>
            <a:r>
              <a:rPr lang="en-US" sz="2400"/>
              <a:t>External respiration exchanges oxygen and carbon dioxide between the air in the lungs and the blood. </a:t>
            </a:r>
          </a:p>
          <a:p>
            <a:pPr>
              <a:lnSpc>
                <a:spcPct val="80000"/>
              </a:lnSpc>
            </a:pPr>
            <a:r>
              <a:rPr lang="en-US" sz="2400"/>
              <a:t>Internal respiration exchanges oxygen and carbon dioxide between the blood and the body’s tissue cells. </a:t>
            </a:r>
          </a:p>
          <a:p>
            <a:pPr>
              <a:lnSpc>
                <a:spcPct val="80000"/>
              </a:lnSpc>
            </a:pPr>
            <a:r>
              <a:rPr lang="en-US" sz="2400"/>
              <a:t>Cellular respiration is the final step, when the oxygen delivered to the cells is used to provide the energy for all cellular activities; carbon dioxide is the waste product of cellular respiration.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ln/>
        </p:spPr>
        <p:txBody>
          <a:bodyPr/>
          <a:lstStyle/>
          <a:p>
            <a:r>
              <a:rPr lang="en-US"/>
              <a:t>Chapter 7 Summary</a:t>
            </a:r>
          </a:p>
        </p:txBody>
      </p:sp>
      <p:sp>
        <p:nvSpPr>
          <p:cNvPr id="55299" name="Rectangle 3"/>
          <p:cNvSpPr>
            <a:spLocks noGrp="1" noChangeArrowheads="1"/>
          </p:cNvSpPr>
          <p:nvPr>
            <p:ph idx="1"/>
          </p:nvPr>
        </p:nvSpPr>
        <p:spPr>
          <a:xfrm>
            <a:off x="457200" y="1219200"/>
            <a:ext cx="8229600" cy="4897438"/>
          </a:xfrm>
          <a:ln/>
        </p:spPr>
        <p:txBody>
          <a:bodyPr/>
          <a:lstStyle/>
          <a:p>
            <a:pPr>
              <a:lnSpc>
                <a:spcPct val="80000"/>
              </a:lnSpc>
            </a:pPr>
            <a:r>
              <a:rPr lang="en-US" sz="2400"/>
              <a:t>The respiratory tract is the passageway for air to move from the external environment into the lungs. </a:t>
            </a:r>
          </a:p>
          <a:p>
            <a:pPr>
              <a:lnSpc>
                <a:spcPct val="80000"/>
              </a:lnSpc>
            </a:pPr>
            <a:r>
              <a:rPr lang="en-US" sz="2400"/>
              <a:t>The upper respiratory tract begins at the nostrils and includes the nasal passages, pharynx, larynx, and trachea. </a:t>
            </a:r>
          </a:p>
          <a:p>
            <a:pPr>
              <a:lnSpc>
                <a:spcPct val="80000"/>
              </a:lnSpc>
            </a:pPr>
            <a:r>
              <a:rPr lang="en-US" sz="2400"/>
              <a:t>These passageways all clean and warm the air as it passes through. </a:t>
            </a:r>
          </a:p>
          <a:p>
            <a:pPr>
              <a:lnSpc>
                <a:spcPct val="80000"/>
              </a:lnSpc>
            </a:pPr>
            <a:r>
              <a:rPr lang="en-US" sz="2400"/>
              <a:t>The lower respiratory tract consists of two bronchi that each lead to a lung. </a:t>
            </a:r>
          </a:p>
          <a:p>
            <a:pPr>
              <a:lnSpc>
                <a:spcPct val="80000"/>
              </a:lnSpc>
            </a:pPr>
            <a:r>
              <a:rPr lang="en-US" sz="2400"/>
              <a:t>Within the lungs are small, fine tubes called bronchioles, where the air continues to be cleaned and warmed. </a:t>
            </a:r>
          </a:p>
          <a:p>
            <a:pPr>
              <a:lnSpc>
                <a:spcPct val="80000"/>
              </a:lnSpc>
            </a:pPr>
            <a:r>
              <a:rPr lang="en-US" sz="2400"/>
              <a:t>The exchange of gases takes place in a cluster of tiny sacs at the end of each bronchiole, called alveoli, where the oxygen diffuses through the membranes of the alveoli into the capillaries of the circulatory system.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ln/>
        </p:spPr>
        <p:txBody>
          <a:bodyPr/>
          <a:lstStyle/>
          <a:p>
            <a:r>
              <a:rPr lang="en-US"/>
              <a:t>Chapter 7 Summary</a:t>
            </a:r>
          </a:p>
        </p:txBody>
      </p:sp>
      <p:sp>
        <p:nvSpPr>
          <p:cNvPr id="56323" name="Rectangle 3"/>
          <p:cNvSpPr>
            <a:spLocks noGrp="1" noChangeArrowheads="1"/>
          </p:cNvSpPr>
          <p:nvPr>
            <p:ph idx="1"/>
          </p:nvPr>
        </p:nvSpPr>
        <p:spPr>
          <a:xfrm>
            <a:off x="457200" y="1219200"/>
            <a:ext cx="8229600" cy="4552950"/>
          </a:xfrm>
          <a:ln/>
        </p:spPr>
        <p:txBody>
          <a:bodyPr/>
          <a:lstStyle/>
          <a:p>
            <a:r>
              <a:rPr lang="en-US"/>
              <a:t>A number of disorders of the respiratory tract can impair the delivery of oxygen to the cells, including bronchitis, pneumonia, pleurisy, emphysema, cystic fibrosis, asthma, and lung cancer. </a:t>
            </a:r>
          </a:p>
          <a:p>
            <a:r>
              <a:rPr lang="en-US"/>
              <a:t>These are all disorders of the lower respiratory tract. </a:t>
            </a:r>
          </a:p>
          <a:p>
            <a:r>
              <a:rPr lang="en-US"/>
              <a:t>Infections of the upper respiratory tract, such as tonsillitis and laryngitis are short term infections that do not obstruct breathing.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ln/>
        </p:spPr>
        <p:txBody>
          <a:bodyPr/>
          <a:lstStyle/>
          <a:p>
            <a:r>
              <a:rPr lang="en-US"/>
              <a:t>7.1 Structures of the Respiratory System</a:t>
            </a:r>
          </a:p>
        </p:txBody>
      </p:sp>
      <p:sp>
        <p:nvSpPr>
          <p:cNvPr id="16387" name="Rectangle 3"/>
          <p:cNvSpPr>
            <a:spLocks noGrp="1" noChangeArrowheads="1"/>
          </p:cNvSpPr>
          <p:nvPr>
            <p:ph idx="1"/>
          </p:nvPr>
        </p:nvSpPr>
        <p:spPr>
          <a:xfrm>
            <a:off x="457200" y="1931204"/>
            <a:ext cx="8229600" cy="3571665"/>
          </a:xfrm>
          <a:ln/>
        </p:spPr>
        <p:txBody>
          <a:bodyPr>
            <a:normAutofit/>
          </a:bodyPr>
          <a:lstStyle/>
          <a:p>
            <a:pPr>
              <a:buFontTx/>
              <a:buNone/>
            </a:pPr>
            <a:r>
              <a:rPr lang="en-US" dirty="0"/>
              <a:t>In this section, you will:</a:t>
            </a:r>
          </a:p>
          <a:p>
            <a:r>
              <a:rPr lang="en-US" b="1" dirty="0"/>
              <a:t>identify </a:t>
            </a:r>
            <a:r>
              <a:rPr lang="en-US" dirty="0"/>
              <a:t>the principal structures of the respiratory system</a:t>
            </a:r>
          </a:p>
          <a:p>
            <a:r>
              <a:rPr lang="en-US" b="1" dirty="0"/>
              <a:t>identify </a:t>
            </a:r>
            <a:r>
              <a:rPr lang="en-US" dirty="0"/>
              <a:t>the principal functions of the respiratory system</a:t>
            </a:r>
          </a:p>
          <a:p>
            <a:r>
              <a:rPr lang="en-US" b="1" dirty="0"/>
              <a:t>observe </a:t>
            </a:r>
            <a:r>
              <a:rPr lang="en-US" dirty="0"/>
              <a:t>and </a:t>
            </a:r>
            <a:r>
              <a:rPr lang="en-US" b="1" dirty="0"/>
              <a:t>identify </a:t>
            </a:r>
            <a:r>
              <a:rPr lang="en-US" dirty="0"/>
              <a:t>the major respiratory structures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ln/>
        </p:spPr>
        <p:txBody>
          <a:bodyPr/>
          <a:lstStyle/>
          <a:p>
            <a:r>
              <a:rPr lang="en-US"/>
              <a:t>Respiration: Stages &amp; Structures</a:t>
            </a:r>
          </a:p>
        </p:txBody>
      </p:sp>
      <p:graphicFrame>
        <p:nvGraphicFramePr>
          <p:cNvPr id="51261" name="Group 61"/>
          <p:cNvGraphicFramePr>
            <a:graphicFrameLocks noGrp="1"/>
          </p:cNvGraphicFramePr>
          <p:nvPr>
            <p:ph type="tbl" idx="1"/>
          </p:nvPr>
        </p:nvGraphicFramePr>
        <p:xfrm>
          <a:off x="462665" y="1854395"/>
          <a:ext cx="3384550" cy="4478339"/>
        </p:xfrm>
        <a:graphic>
          <a:graphicData uri="http://schemas.openxmlformats.org/drawingml/2006/table">
            <a:tbl>
              <a:tblPr/>
              <a:tblGrid>
                <a:gridCol w="3384550"/>
              </a:tblGrid>
              <a:tr h="1519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en-US" sz="1300" b="1" i="1" u="none" strike="noStrike" cap="none" normalizeH="0" baseline="0" dirty="0" smtClean="0">
                          <a:ln>
                            <a:noFill/>
                          </a:ln>
                          <a:solidFill>
                            <a:schemeClr val="bg1"/>
                          </a:solidFill>
                          <a:effectLst/>
                          <a:latin typeface="Arial" charset="0"/>
                          <a:ea typeface="Times New Roman" pitchFamily="18" charset="0"/>
                          <a:cs typeface="Arial" charset="0"/>
                        </a:rPr>
                        <a:t>Breathing</a:t>
                      </a:r>
                      <a:r>
                        <a:rPr kumimoji="0" lang="en-US" sz="13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en-US" sz="1300" b="0" i="0" u="none" strike="noStrike" cap="none" normalizeH="0" baseline="0" dirty="0" smtClean="0">
                          <a:ln>
                            <a:noFill/>
                          </a:ln>
                          <a:solidFill>
                            <a:schemeClr val="bg1"/>
                          </a:solidFill>
                          <a:effectLst/>
                          <a:latin typeface="Arial" charset="0"/>
                          <a:ea typeface="Times New Roman" pitchFamily="18" charset="0"/>
                          <a:cs typeface="Arial" charset="0"/>
                        </a:rPr>
                        <a:t>involves two basic processes: inspiration (breathing in, or inhaling) and expiration (breathing out, or exhaling). Inspiration moves air from the external environment to the lungs inside the body. Expiration moves air from the lungs back to the external environment.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681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bg1"/>
                          </a:solidFill>
                          <a:effectLst/>
                          <a:latin typeface="Arial" charset="0"/>
                          <a:ea typeface="Times New Roman" pitchFamily="18" charset="0"/>
                          <a:cs typeface="Arial" charset="0"/>
                        </a:rPr>
                        <a:t>• </a:t>
                      </a:r>
                      <a:r>
                        <a:rPr kumimoji="0" lang="en-US" sz="1300" b="1" i="1" u="none" strike="noStrike" cap="none" normalizeH="0" baseline="0" smtClean="0">
                          <a:ln>
                            <a:noFill/>
                          </a:ln>
                          <a:solidFill>
                            <a:schemeClr val="bg1"/>
                          </a:solidFill>
                          <a:effectLst/>
                          <a:latin typeface="Arial" charset="0"/>
                          <a:ea typeface="Times New Roman" pitchFamily="18" charset="0"/>
                          <a:cs typeface="Arial" charset="0"/>
                        </a:rPr>
                        <a:t>External respiration</a:t>
                      </a:r>
                      <a:r>
                        <a:rPr kumimoji="0" lang="en-US" sz="1300" b="0" i="1" u="none" strike="noStrike" cap="none" normalizeH="0" baseline="0" smtClean="0">
                          <a:ln>
                            <a:noFill/>
                          </a:ln>
                          <a:solidFill>
                            <a:schemeClr val="bg1"/>
                          </a:solidFill>
                          <a:effectLst/>
                          <a:latin typeface="Arial" charset="0"/>
                          <a:ea typeface="Times New Roman" pitchFamily="18" charset="0"/>
                          <a:cs typeface="Arial" charset="0"/>
                        </a:rPr>
                        <a:t> </a:t>
                      </a:r>
                      <a:r>
                        <a:rPr kumimoji="0" lang="en-US" sz="1300" b="0" i="0" u="none" strike="noStrike" cap="none" normalizeH="0" baseline="0" smtClean="0">
                          <a:ln>
                            <a:noFill/>
                          </a:ln>
                          <a:solidFill>
                            <a:schemeClr val="bg1"/>
                          </a:solidFill>
                          <a:effectLst/>
                          <a:latin typeface="Arial" charset="0"/>
                          <a:ea typeface="Times New Roman" pitchFamily="18" charset="0"/>
                          <a:cs typeface="Arial" charset="0"/>
                        </a:rPr>
                        <a:t>is the exchange of oxygen and carbon dioxide between the air and the blood.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773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bg1"/>
                          </a:solidFill>
                          <a:effectLst/>
                          <a:latin typeface="Arial" charset="0"/>
                          <a:ea typeface="Times New Roman" pitchFamily="18" charset="0"/>
                          <a:cs typeface="Arial" charset="0"/>
                        </a:rPr>
                        <a:t>• </a:t>
                      </a:r>
                      <a:r>
                        <a:rPr kumimoji="0" lang="en-US" sz="1300" b="1" i="1" u="none" strike="noStrike" cap="none" normalizeH="0" baseline="0" smtClean="0">
                          <a:ln>
                            <a:noFill/>
                          </a:ln>
                          <a:solidFill>
                            <a:schemeClr val="bg1"/>
                          </a:solidFill>
                          <a:effectLst/>
                          <a:latin typeface="Arial" charset="0"/>
                          <a:ea typeface="Times New Roman" pitchFamily="18" charset="0"/>
                          <a:cs typeface="Arial" charset="0"/>
                        </a:rPr>
                        <a:t>Internal respiration</a:t>
                      </a:r>
                      <a:r>
                        <a:rPr kumimoji="0" lang="en-US" sz="1300" b="0" i="1" u="none" strike="noStrike" cap="none" normalizeH="0" baseline="0" smtClean="0">
                          <a:ln>
                            <a:noFill/>
                          </a:ln>
                          <a:solidFill>
                            <a:schemeClr val="bg1"/>
                          </a:solidFill>
                          <a:effectLst/>
                          <a:latin typeface="Arial" charset="0"/>
                          <a:ea typeface="Times New Roman" pitchFamily="18" charset="0"/>
                          <a:cs typeface="Arial" charset="0"/>
                        </a:rPr>
                        <a:t> </a:t>
                      </a:r>
                      <a:r>
                        <a:rPr kumimoji="0" lang="en-US" sz="1300" b="0" i="0" u="none" strike="noStrike" cap="none" normalizeH="0" baseline="0" smtClean="0">
                          <a:ln>
                            <a:noFill/>
                          </a:ln>
                          <a:solidFill>
                            <a:schemeClr val="bg1"/>
                          </a:solidFill>
                          <a:effectLst/>
                          <a:latin typeface="Arial" charset="0"/>
                          <a:ea typeface="Times New Roman" pitchFamily="18" charset="0"/>
                          <a:cs typeface="Arial" charset="0"/>
                        </a:rPr>
                        <a:t>is the exchange of oxygen and carbon dioxide between the body’s tissue cells and the blood.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1500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en-US" sz="1300" b="1" i="1" u="none" strike="noStrike" cap="none" normalizeH="0" baseline="0" dirty="0" smtClean="0">
                          <a:ln>
                            <a:noFill/>
                          </a:ln>
                          <a:solidFill>
                            <a:schemeClr val="bg1"/>
                          </a:solidFill>
                          <a:effectLst/>
                          <a:latin typeface="Arial" charset="0"/>
                          <a:ea typeface="Times New Roman" pitchFamily="18" charset="0"/>
                          <a:cs typeface="Arial" charset="0"/>
                        </a:rPr>
                        <a:t>Cellular respiration</a:t>
                      </a:r>
                      <a:r>
                        <a:rPr kumimoji="0" lang="en-US" sz="1300" b="0" i="0" u="none" strike="noStrike" cap="none" normalizeH="0" baseline="0" dirty="0" smtClean="0">
                          <a:ln>
                            <a:noFill/>
                          </a:ln>
                          <a:solidFill>
                            <a:schemeClr val="bg1"/>
                          </a:solidFill>
                          <a:effectLst/>
                          <a:latin typeface="Arial" charset="0"/>
                          <a:ea typeface="Times New Roman" pitchFamily="18" charset="0"/>
                          <a:cs typeface="Arial" charset="0"/>
                        </a:rPr>
                        <a:t> is the series of energy-releasing chemical reactions that take place inside the cells. Cellular respiration is the final stage in respiration. It is the sole means of providing energy for all cellular activities, and it helps the body maintain homeostasis.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bl>
          </a:graphicData>
        </a:graphic>
      </p:graphicFrame>
      <p:pic>
        <p:nvPicPr>
          <p:cNvPr id="51257" name="Picture 57"/>
          <p:cNvPicPr>
            <a:picLocks noChangeAspect="1" noChangeArrowheads="1"/>
          </p:cNvPicPr>
          <p:nvPr/>
        </p:nvPicPr>
        <p:blipFill>
          <a:blip r:embed="rId2" cstate="print"/>
          <a:srcRect l="4990" t="1955"/>
          <a:stretch>
            <a:fillRect/>
          </a:stretch>
        </p:blipFill>
        <p:spPr bwMode="auto">
          <a:xfrm>
            <a:off x="3975100" y="1355725"/>
            <a:ext cx="4706938" cy="41354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Upper Respiratory Tract</a:t>
            </a:r>
            <a:endParaRPr lang="en-CA" dirty="0"/>
          </a:p>
        </p:txBody>
      </p:sp>
      <p:sp>
        <p:nvSpPr>
          <p:cNvPr id="3" name="Content Placeholder 2"/>
          <p:cNvSpPr>
            <a:spLocks noGrp="1"/>
          </p:cNvSpPr>
          <p:nvPr>
            <p:ph idx="1"/>
          </p:nvPr>
        </p:nvSpPr>
        <p:spPr>
          <a:xfrm>
            <a:off x="914400" y="1316725"/>
            <a:ext cx="7772400" cy="5541275"/>
          </a:xfrm>
        </p:spPr>
        <p:txBody>
          <a:bodyPr>
            <a:normAutofit lnSpcReduction="10000"/>
          </a:bodyPr>
          <a:lstStyle/>
          <a:p>
            <a:r>
              <a:rPr lang="en-CA" dirty="0" smtClean="0"/>
              <a:t>Air enters through mouth/nostrils</a:t>
            </a:r>
          </a:p>
          <a:p>
            <a:r>
              <a:rPr lang="en-CA" dirty="0" smtClean="0"/>
              <a:t>Nostrils serve to warm, moisturize and clean incoming air</a:t>
            </a:r>
          </a:p>
          <a:p>
            <a:r>
              <a:rPr lang="en-CA" dirty="0" smtClean="0"/>
              <a:t>Very thin bones, turbinate bones, increase the surface area of nasal passages and are covered in cilia</a:t>
            </a:r>
          </a:p>
          <a:p>
            <a:r>
              <a:rPr lang="en-CA" dirty="0" smtClean="0"/>
              <a:t>The pharynx moves air to the lungs through the epiglottis</a:t>
            </a:r>
          </a:p>
          <a:p>
            <a:r>
              <a:rPr lang="en-CA" dirty="0" smtClean="0"/>
              <a:t>Air also passes over the vocal cords causing reverberation. </a:t>
            </a:r>
            <a:r>
              <a:rPr lang="en-CA" dirty="0" smtClean="0"/>
              <a:t>Larynx</a:t>
            </a:r>
          </a:p>
          <a:p>
            <a:r>
              <a:rPr lang="en-CA" dirty="0" smtClean="0"/>
              <a:t>Air moves into the trachea (wind pipe)</a:t>
            </a:r>
            <a:endParaRPr lang="en-CA" dirty="0" smtClean="0"/>
          </a:p>
          <a:p>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Review:</a:t>
            </a:r>
            <a:endParaRPr lang="en-CA" dirty="0"/>
          </a:p>
        </p:txBody>
      </p:sp>
      <p:sp>
        <p:nvSpPr>
          <p:cNvPr id="3" name="Content Placeholder 2"/>
          <p:cNvSpPr>
            <a:spLocks noGrp="1"/>
          </p:cNvSpPr>
          <p:nvPr>
            <p:ph idx="1"/>
          </p:nvPr>
        </p:nvSpPr>
        <p:spPr/>
        <p:txBody>
          <a:bodyPr/>
          <a:lstStyle/>
          <a:p>
            <a:r>
              <a:rPr lang="en-CA" dirty="0" smtClean="0"/>
              <a:t>Name the structures of the upper respiratory tract</a:t>
            </a:r>
          </a:p>
          <a:p>
            <a:r>
              <a:rPr lang="en-CA" dirty="0" smtClean="0"/>
              <a:t>What does mucus and cilia do in terms of aiding respiration?</a:t>
            </a:r>
          </a:p>
          <a:p>
            <a:r>
              <a:rPr lang="en-CA" dirty="0" smtClean="0"/>
              <a:t>How are internal and external respiration different?</a:t>
            </a:r>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Lower Respiratory Tract</a:t>
            </a:r>
            <a:endParaRPr lang="en-CA" dirty="0"/>
          </a:p>
        </p:txBody>
      </p:sp>
      <p:sp>
        <p:nvSpPr>
          <p:cNvPr id="3" name="Content Placeholder 2"/>
          <p:cNvSpPr>
            <a:spLocks noGrp="1"/>
          </p:cNvSpPr>
          <p:nvPr>
            <p:ph idx="1"/>
          </p:nvPr>
        </p:nvSpPr>
        <p:spPr>
          <a:xfrm>
            <a:off x="914400" y="1355130"/>
            <a:ext cx="7772400" cy="5000430"/>
          </a:xfrm>
        </p:spPr>
        <p:txBody>
          <a:bodyPr>
            <a:noAutofit/>
          </a:bodyPr>
          <a:lstStyle/>
          <a:p>
            <a:r>
              <a:rPr lang="en-CA" sz="3200" dirty="0" smtClean="0"/>
              <a:t>Tracheas branches into two bronchi which also branch into bronchioles</a:t>
            </a:r>
          </a:p>
          <a:p>
            <a:r>
              <a:rPr lang="en-CA" sz="3200" dirty="0" smtClean="0"/>
              <a:t>Both are lined with cilia and mucus</a:t>
            </a:r>
          </a:p>
          <a:p>
            <a:r>
              <a:rPr lang="en-CA" sz="3200" dirty="0" smtClean="0"/>
              <a:t>Each lung is divided into distinct lobes</a:t>
            </a:r>
          </a:p>
          <a:p>
            <a:r>
              <a:rPr lang="en-CA" sz="3200" dirty="0" smtClean="0"/>
              <a:t>Right lung has three and left lung has two – why?</a:t>
            </a:r>
          </a:p>
          <a:p>
            <a:r>
              <a:rPr lang="en-CA" sz="3200" dirty="0" smtClean="0"/>
              <a:t>Each lung is surrounded by a pleural membrane, the outer layer of this membrane attaches to the inside of the chest wall</a:t>
            </a:r>
            <a:endParaRPr lang="en-CA"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Continued…</a:t>
            </a:r>
            <a:endParaRPr lang="en-CA" dirty="0"/>
          </a:p>
        </p:txBody>
      </p:sp>
      <p:sp>
        <p:nvSpPr>
          <p:cNvPr id="3" name="Content Placeholder 2"/>
          <p:cNvSpPr>
            <a:spLocks noGrp="1"/>
          </p:cNvSpPr>
          <p:nvPr>
            <p:ph idx="1"/>
          </p:nvPr>
        </p:nvSpPr>
        <p:spPr/>
        <p:txBody>
          <a:bodyPr/>
          <a:lstStyle/>
          <a:p>
            <a:r>
              <a:rPr lang="en-CA" dirty="0" smtClean="0"/>
              <a:t>The inner membrane attaches to the lung. </a:t>
            </a:r>
          </a:p>
          <a:p>
            <a:r>
              <a:rPr lang="en-CA" dirty="0" smtClean="0"/>
              <a:t>Fluid fills the space between these two membrane layers – this allows them to respond to the movement of the chest cavity</a:t>
            </a:r>
          </a:p>
          <a:p>
            <a:r>
              <a:rPr lang="en-CA" dirty="0" smtClean="0"/>
              <a:t>Each bronchiole ends with a cluster of tiny sacs (alveoli) that facilitate gas exchange during external respiration</a:t>
            </a:r>
          </a:p>
          <a:p>
            <a:r>
              <a:rPr lang="en-CA" dirty="0" smtClean="0"/>
              <a:t>Capillaries surround the alveoli and connect to arteries and veins</a:t>
            </a:r>
            <a:endParaRPr lang="en-CA"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131</TotalTime>
  <Words>2085</Words>
  <Application>Microsoft Office PowerPoint</Application>
  <PresentationFormat>On-screen Show (4:3)</PresentationFormat>
  <Paragraphs>144</Paragraphs>
  <Slides>36</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0" baseType="lpstr">
      <vt:lpstr>Arial</vt:lpstr>
      <vt:lpstr>Times New Roman</vt:lpstr>
      <vt:lpstr>Metro</vt:lpstr>
      <vt:lpstr>Adobe Photoshop Image</vt:lpstr>
      <vt:lpstr>Chapter 7</vt:lpstr>
      <vt:lpstr>Chapter 7 The Respiratory System</vt:lpstr>
      <vt:lpstr>Ch. 7 The Respiratory System</vt:lpstr>
      <vt:lpstr>7.1 Structures of the Respiratory System</vt:lpstr>
      <vt:lpstr>Respiration: Stages &amp; Structures</vt:lpstr>
      <vt:lpstr>Upper Respiratory Tract</vt:lpstr>
      <vt:lpstr>Review:</vt:lpstr>
      <vt:lpstr>Lower Respiratory Tract</vt:lpstr>
      <vt:lpstr>Continued…</vt:lpstr>
      <vt:lpstr>Each bronchiole ends in several clusters of alveoli. Surrounding each alveolus is a fine network of capillaries from the circulatory system. Gas exchange occurs between the blood in the capillaries and the air in the alveolus, so that blood leaving the lungs has a high oxygen content.</vt:lpstr>
      <vt:lpstr>Homework:</vt:lpstr>
      <vt:lpstr>7.2 Breathing and Respiration</vt:lpstr>
      <vt:lpstr>The Mechanics of Breathing</vt:lpstr>
      <vt:lpstr>Inhalation </vt:lpstr>
      <vt:lpstr>Exhalation </vt:lpstr>
      <vt:lpstr>Respiratory Volume - Spirograph</vt:lpstr>
      <vt:lpstr>Continued…</vt:lpstr>
      <vt:lpstr>A Typical Spirograph</vt:lpstr>
      <vt:lpstr>Homework:</vt:lpstr>
      <vt:lpstr>Lab: Rate of Respiration</vt:lpstr>
      <vt:lpstr>External vs. Internal Respiration</vt:lpstr>
      <vt:lpstr>7.3 Respiratory Health</vt:lpstr>
      <vt:lpstr>Upper Respiratory Tract Infections</vt:lpstr>
      <vt:lpstr>Upper Respiratory Tract Infections</vt:lpstr>
      <vt:lpstr>Lower Respiratory Tract Infections</vt:lpstr>
      <vt:lpstr>Lower Respiratory Tract Infections</vt:lpstr>
      <vt:lpstr>Lower Respiratory Tract Infections</vt:lpstr>
      <vt:lpstr>Lower Respiratory Tract Disorders</vt:lpstr>
      <vt:lpstr>Normal Lungs vs. Diseased Lungs</vt:lpstr>
      <vt:lpstr>Carcinoma of the Lung</vt:lpstr>
      <vt:lpstr>Chapter 7 Review</vt:lpstr>
      <vt:lpstr>Concept Organizer</vt:lpstr>
      <vt:lpstr>Chapter 7 Summary</vt:lpstr>
      <vt:lpstr>Chapter 7 Summary</vt:lpstr>
      <vt:lpstr>Chapter 7 Summary</vt:lpstr>
      <vt:lpstr>Chapter 7 Summary</vt:lpstr>
    </vt:vector>
  </TitlesOfParts>
  <Company>The McGraw-Hill Companies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leslie_macumber</dc:creator>
  <cp:lastModifiedBy>Rebecca Redding</cp:lastModifiedBy>
  <cp:revision>20</cp:revision>
  <dcterms:created xsi:type="dcterms:W3CDTF">2007-08-29T17:01:03Z</dcterms:created>
  <dcterms:modified xsi:type="dcterms:W3CDTF">2012-11-10T20:19:13Z</dcterms:modified>
</cp:coreProperties>
</file>