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4"/>
  </p:notesMasterIdLst>
  <p:sldIdLst>
    <p:sldId id="266" r:id="rId2"/>
    <p:sldId id="267" r:id="rId3"/>
    <p:sldId id="268" r:id="rId4"/>
    <p:sldId id="315" r:id="rId5"/>
    <p:sldId id="316" r:id="rId6"/>
    <p:sldId id="305" r:id="rId7"/>
    <p:sldId id="306" r:id="rId8"/>
    <p:sldId id="299" r:id="rId9"/>
    <p:sldId id="312" r:id="rId10"/>
    <p:sldId id="300" r:id="rId11"/>
    <p:sldId id="303" r:id="rId12"/>
    <p:sldId id="317" r:id="rId13"/>
    <p:sldId id="301" r:id="rId14"/>
    <p:sldId id="313" r:id="rId15"/>
    <p:sldId id="296" r:id="rId16"/>
    <p:sldId id="302" r:id="rId17"/>
    <p:sldId id="285" r:id="rId18"/>
    <p:sldId id="307" r:id="rId19"/>
    <p:sldId id="286" r:id="rId20"/>
    <p:sldId id="314" r:id="rId21"/>
    <p:sldId id="277" r:id="rId22"/>
    <p:sldId id="291" r:id="rId23"/>
    <p:sldId id="292" r:id="rId24"/>
    <p:sldId id="308" r:id="rId25"/>
    <p:sldId id="293" r:id="rId26"/>
    <p:sldId id="309" r:id="rId27"/>
    <p:sldId id="294" r:id="rId28"/>
    <p:sldId id="318" r:id="rId29"/>
    <p:sldId id="319" r:id="rId30"/>
    <p:sldId id="311" r:id="rId31"/>
    <p:sldId id="281" r:id="rId32"/>
    <p:sldId id="30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88" d="100"/>
        <a:sy n="88"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31361-01BB-4FC6-A3C0-BB313D4E6447}" type="datetimeFigureOut">
              <a:rPr lang="en-US" smtClean="0"/>
              <a:t>12/15/2014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96165-63B9-4104-B992-0A8D123EF566}" type="slidenum">
              <a:rPr lang="en-US" smtClean="0"/>
              <a:t>‹#›</a:t>
            </a:fld>
            <a:endParaRPr lang="en-US"/>
          </a:p>
        </p:txBody>
      </p:sp>
    </p:spTree>
    <p:extLst>
      <p:ext uri="{BB962C8B-B14F-4D97-AF65-F5344CB8AC3E}">
        <p14:creationId xmlns:p14="http://schemas.microsoft.com/office/powerpoint/2010/main" val="370289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4A33A-BC3D-481D-8923-043942FB66E7}" type="slidenum">
              <a:rPr lang="en-US"/>
              <a:pPr/>
              <a:t>4</a:t>
            </a:fld>
            <a:endParaRPr lang="en-US"/>
          </a:p>
        </p:txBody>
      </p:sp>
      <p:pic>
        <p:nvPicPr>
          <p:cNvPr id="23556" name="Picture 4"/>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5486400" cy="4114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pic>
        <p:nvPicPr>
          <p:cNvPr id="23557" name="Picture 5"/>
          <p:cNvPicPr>
            <a:picLocks noGrp="1" noRot="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Tree>
    <p:extLst>
      <p:ext uri="{BB962C8B-B14F-4D97-AF65-F5344CB8AC3E}">
        <p14:creationId xmlns:p14="http://schemas.microsoft.com/office/powerpoint/2010/main" val="80257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0D6C0-58AD-40A1-AF28-A70C8E110970}" type="slidenum">
              <a:rPr lang="en-US"/>
              <a:pPr/>
              <a:t>12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0560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E1C3137A-E2E2-48A4-8CFE-0C01E489AC3D}" type="datetime1">
              <a:rPr lang="en-US" smtClean="0"/>
              <a:pPr/>
              <a:t>12/15/2014</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34723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BC7E2-5F82-4B91-9693-1B976B0F1019}"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21082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BC7E2-5F82-4B91-9693-1B976B0F1019}"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92252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BC7E2-5F82-4B91-9693-1B976B0F1019}"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F28FB93-0A08-4E7D-8E63-9EFA29F1E093}"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7667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8BC7E2-5F82-4B91-9693-1B976B0F1019}"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96849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48BC7E2-5F82-4B91-9693-1B976B0F1019}" type="datetime1">
              <a:rPr lang="en-US" smtClean="0"/>
              <a:pPr/>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78489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48BC7E2-5F82-4B91-9693-1B976B0F1019}" type="datetime1">
              <a:rPr lang="en-US" smtClean="0"/>
              <a:pPr/>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12685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DD736B-09FF-4DCB-BE03-09EC55DC44E7}"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691169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B55C1D24-97C2-401D-BDDD-76A4DBE354D2}" type="datetime1">
              <a:rPr lang="en-US" smtClean="0"/>
              <a:pPr/>
              <a:t>12/15/2014</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760165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219200"/>
            <a:ext cx="8229600" cy="4906963"/>
          </a:xfrm>
        </p:spPr>
        <p:txBody>
          <a:bodyPr/>
          <a:lstStyle/>
          <a:p>
            <a:endParaRPr lang="en-CA"/>
          </a:p>
        </p:txBody>
      </p:sp>
    </p:spTree>
    <p:extLst>
      <p:ext uri="{BB962C8B-B14F-4D97-AF65-F5344CB8AC3E}">
        <p14:creationId xmlns:p14="http://schemas.microsoft.com/office/powerpoint/2010/main" val="126159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6E799-570F-44A8-9CA3-DAD96FF9B76B}" type="datetime1">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9439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E562632F-F032-4B2A-99C4-B9847866442C}" type="datetime1">
              <a:rPr lang="en-US" smtClean="0"/>
              <a:pPr/>
              <a:t>12/15/2014</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9502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90EC8-3E5E-430A-8FAC-E06C6BA2B702}"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242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204D45-9501-44F2-B7CC-D05707E8488A}" type="datetime1">
              <a:rPr lang="en-US" smtClean="0"/>
              <a:pPr/>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60352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3A2B78-0E92-45F4-9620-F2CD46D1A400}" type="datetime1">
              <a:rPr lang="en-US" smtClean="0"/>
              <a:pPr/>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02503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8076CD9-0B6D-4BDA-BEC6-7CA1A3664346}" type="datetime1">
              <a:rPr lang="en-US" smtClean="0"/>
              <a:pPr/>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3533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92720-5F4B-45DF-B620-026C6BF4E569}"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76054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7D4AD-0066-4729-B4E4-8D4F45A32B84}" type="datetime1">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73751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8BC7E2-5F82-4B91-9693-1B976B0F1019}" type="datetime1">
              <a:rPr lang="en-US" smtClean="0"/>
              <a:pPr/>
              <a:t>12/15/2014</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951995548"/>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vetmed.wsu.edu/van308/muscleanimation.ht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owstuffworks.com/muscle4.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ln/>
        </p:spPr>
        <p:txBody>
          <a:bodyPr/>
          <a:lstStyle/>
          <a:p>
            <a:r>
              <a:rPr lang="en-US"/>
              <a:t>Chapter 10</a:t>
            </a:r>
          </a:p>
        </p:txBody>
      </p:sp>
      <p:sp>
        <p:nvSpPr>
          <p:cNvPr id="14339" name="Rectangle 3"/>
          <p:cNvSpPr>
            <a:spLocks noGrp="1" noChangeArrowheads="1"/>
          </p:cNvSpPr>
          <p:nvPr>
            <p:ph type="subTitle" idx="1"/>
          </p:nvPr>
        </p:nvSpPr>
        <p:spPr>
          <a:xfrm>
            <a:off x="838200" y="4465935"/>
            <a:ext cx="7543800" cy="1536200"/>
          </a:xfrm>
          <a:ln/>
        </p:spPr>
        <p:txBody>
          <a:bodyPr/>
          <a:lstStyle/>
          <a:p>
            <a:r>
              <a:rPr lang="en-US" sz="4800" dirty="0"/>
              <a:t>The Muscular System and Homeostasis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36535" y="318194"/>
            <a:ext cx="6172200" cy="1881845"/>
          </a:xfrm>
          <a:ln/>
        </p:spPr>
        <p:txBody>
          <a:bodyPr/>
          <a:lstStyle/>
          <a:p>
            <a:r>
              <a:rPr lang="en-US" dirty="0"/>
              <a:t>Muscle Function</a:t>
            </a:r>
          </a:p>
        </p:txBody>
      </p:sp>
      <p:graphicFrame>
        <p:nvGraphicFramePr>
          <p:cNvPr id="52228" name="Object 4"/>
          <p:cNvGraphicFramePr>
            <a:graphicFrameLocks noGrp="1" noChangeAspect="1"/>
          </p:cNvGraphicFramePr>
          <p:nvPr>
            <p:ph idx="1"/>
            <p:extLst>
              <p:ext uri="{D42A27DB-BD31-4B8C-83A1-F6EECF244321}">
                <p14:modId xmlns:p14="http://schemas.microsoft.com/office/powerpoint/2010/main" val="2063815270"/>
              </p:ext>
            </p:extLst>
          </p:nvPr>
        </p:nvGraphicFramePr>
        <p:xfrm>
          <a:off x="5455315" y="1585560"/>
          <a:ext cx="3370801" cy="4805895"/>
        </p:xfrm>
        <a:graphic>
          <a:graphicData uri="http://schemas.openxmlformats.org/presentationml/2006/ole">
            <mc:AlternateContent xmlns:mc="http://schemas.openxmlformats.org/markup-compatibility/2006">
              <mc:Choice xmlns:v="urn:schemas-microsoft-com:vml" Requires="v">
                <p:oleObj spid="_x0000_s52237" name="Image" r:id="rId3" imgW="5282540" imgH="7530159" progId="">
                  <p:embed/>
                </p:oleObj>
              </mc:Choice>
              <mc:Fallback>
                <p:oleObj name="Image" r:id="rId3" imgW="5282540" imgH="7530159"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315" y="1585560"/>
                        <a:ext cx="3370801" cy="4805895"/>
                      </a:xfrm>
                      <a:prstGeom prst="rect">
                        <a:avLst/>
                      </a:prstGeom>
                      <a:noFill/>
                      <a:ln>
                        <a:noFill/>
                      </a:ln>
                      <a:effectLst/>
                    </p:spPr>
                  </p:pic>
                </p:oleObj>
              </mc:Fallback>
            </mc:AlternateContent>
          </a:graphicData>
        </a:graphic>
      </p:graphicFrame>
      <p:sp>
        <p:nvSpPr>
          <p:cNvPr id="52227" name="Rectangle 3"/>
          <p:cNvSpPr>
            <a:spLocks noChangeArrowheads="1"/>
          </p:cNvSpPr>
          <p:nvPr/>
        </p:nvSpPr>
        <p:spPr bwMode="auto">
          <a:xfrm>
            <a:off x="193830" y="2200040"/>
            <a:ext cx="4839030" cy="3379641"/>
          </a:xfrm>
          <a:prstGeom prst="rect">
            <a:avLst/>
          </a:prstGeom>
          <a:solidFill>
            <a:schemeClr val="tx1">
              <a:alpha val="64999"/>
            </a:schemeClr>
          </a:solidFill>
          <a:ln w="9525">
            <a:solidFill>
              <a:schemeClr val="bg1"/>
            </a:solidFill>
            <a:miter lim="800000"/>
            <a:headEnd/>
            <a:tailEnd/>
          </a:ln>
          <a:effectLst/>
        </p:spPr>
        <p:txBody>
          <a:bodyPr/>
          <a:lstStyle/>
          <a:p>
            <a:pPr marL="342900" indent="-342900">
              <a:spcBef>
                <a:spcPct val="20000"/>
              </a:spcBef>
              <a:buFontTx/>
              <a:buChar char="•"/>
            </a:pPr>
            <a:r>
              <a:rPr lang="en-US" sz="2200" dirty="0">
                <a:solidFill>
                  <a:schemeClr val="bg1"/>
                </a:solidFill>
              </a:rPr>
              <a:t>Skeletal muscle supports the body.</a:t>
            </a:r>
          </a:p>
          <a:p>
            <a:pPr marL="342900" indent="-342900">
              <a:spcBef>
                <a:spcPct val="20000"/>
              </a:spcBef>
              <a:buFontTx/>
              <a:buChar char="•"/>
            </a:pPr>
            <a:r>
              <a:rPr lang="en-US" sz="2200" dirty="0">
                <a:solidFill>
                  <a:schemeClr val="bg1"/>
                </a:solidFill>
              </a:rPr>
              <a:t>Skeletal muscle makes the bones move.</a:t>
            </a:r>
          </a:p>
          <a:p>
            <a:pPr marL="342900" indent="-342900">
              <a:spcBef>
                <a:spcPct val="20000"/>
              </a:spcBef>
              <a:buFontTx/>
              <a:buChar char="•"/>
            </a:pPr>
            <a:r>
              <a:rPr lang="en-US" sz="2200" dirty="0">
                <a:solidFill>
                  <a:schemeClr val="bg1"/>
                </a:solidFill>
              </a:rPr>
              <a:t>Skeletal muscle helps to maintain a constant body temperature.</a:t>
            </a:r>
          </a:p>
          <a:p>
            <a:pPr marL="342900" indent="-342900">
              <a:spcBef>
                <a:spcPct val="20000"/>
              </a:spcBef>
              <a:buFontTx/>
              <a:buChar char="•"/>
            </a:pPr>
            <a:r>
              <a:rPr lang="en-US" sz="2200" dirty="0">
                <a:solidFill>
                  <a:schemeClr val="bg1"/>
                </a:solidFill>
              </a:rPr>
              <a:t>Skeletal muscle helps to protect the internal organs and stabilize the joints.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1639" y="753228"/>
            <a:ext cx="6896534" cy="909142"/>
          </a:xfrm>
          <a:ln/>
        </p:spPr>
        <p:txBody>
          <a:bodyPr>
            <a:normAutofit fontScale="90000"/>
          </a:bodyPr>
          <a:lstStyle/>
          <a:p>
            <a:r>
              <a:rPr lang="en-US" sz="6600" b="1" dirty="0"/>
              <a:t>Muscle </a:t>
            </a:r>
            <a:r>
              <a:rPr lang="en-US" sz="6600" b="1" dirty="0" err="1"/>
              <a:t>Fibres</a:t>
            </a:r>
            <a:endParaRPr lang="en-US" sz="6600" b="1" dirty="0"/>
          </a:p>
        </p:txBody>
      </p:sp>
      <p:pic>
        <p:nvPicPr>
          <p:cNvPr id="55299" name="Picture 3"/>
          <p:cNvPicPr>
            <a:picLocks noChangeAspect="1" noChangeArrowheads="1"/>
          </p:cNvPicPr>
          <p:nvPr/>
        </p:nvPicPr>
        <p:blipFill>
          <a:blip r:embed="rId2" cstate="print"/>
          <a:srcRect l="3957" t="5333"/>
          <a:stretch>
            <a:fillRect/>
          </a:stretch>
        </p:blipFill>
        <p:spPr bwMode="auto">
          <a:xfrm>
            <a:off x="193830" y="1508750"/>
            <a:ext cx="8829363" cy="5187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685800"/>
          </a:xfrm>
        </p:spPr>
        <p:txBody>
          <a:bodyPr/>
          <a:lstStyle/>
          <a:p>
            <a:r>
              <a:rPr lang="en-US" sz="3600"/>
              <a:t>Structure of Skeletal Muscles</a:t>
            </a:r>
          </a:p>
        </p:txBody>
      </p:sp>
      <p:sp>
        <p:nvSpPr>
          <p:cNvPr id="14340" name="Rectangle 4"/>
          <p:cNvSpPr>
            <a:spLocks noGrp="1" noChangeArrowheads="1"/>
          </p:cNvSpPr>
          <p:nvPr>
            <p:ph type="body" sz="half" idx="1"/>
          </p:nvPr>
        </p:nvSpPr>
        <p:spPr/>
        <p:txBody>
          <a:bodyPr/>
          <a:lstStyle/>
          <a:p>
            <a:pPr>
              <a:lnSpc>
                <a:spcPct val="90000"/>
              </a:lnSpc>
            </a:pPr>
            <a:endParaRPr lang="en-US" sz="2800"/>
          </a:p>
        </p:txBody>
      </p:sp>
      <p:sp>
        <p:nvSpPr>
          <p:cNvPr id="14341" name="Rectangle 5"/>
          <p:cNvSpPr>
            <a:spLocks noGrp="1" noChangeArrowheads="1"/>
          </p:cNvSpPr>
          <p:nvPr>
            <p:ph type="body" sz="half" idx="2"/>
          </p:nvPr>
        </p:nvSpPr>
        <p:spPr>
          <a:xfrm>
            <a:off x="5334000" y="855864"/>
            <a:ext cx="3810000" cy="5697335"/>
          </a:xfrm>
        </p:spPr>
        <p:txBody>
          <a:bodyPr>
            <a:normAutofit lnSpcReduction="10000"/>
          </a:bodyPr>
          <a:lstStyle/>
          <a:p>
            <a:pPr>
              <a:lnSpc>
                <a:spcPct val="90000"/>
              </a:lnSpc>
            </a:pPr>
            <a:r>
              <a:rPr lang="en-US" sz="2200" dirty="0"/>
              <a:t>An individual section of the </a:t>
            </a:r>
            <a:r>
              <a:rPr lang="en-US" sz="2200" dirty="0" err="1"/>
              <a:t>myofilament</a:t>
            </a:r>
            <a:r>
              <a:rPr lang="en-US" sz="2200" dirty="0"/>
              <a:t> is called a </a:t>
            </a:r>
            <a:r>
              <a:rPr lang="en-US" sz="2200" b="1" i="1" dirty="0"/>
              <a:t>sarcomere</a:t>
            </a:r>
          </a:p>
          <a:p>
            <a:pPr>
              <a:lnSpc>
                <a:spcPct val="90000"/>
              </a:lnSpc>
            </a:pPr>
            <a:r>
              <a:rPr lang="en-US" sz="2200" dirty="0"/>
              <a:t>The length of one sarcomere is defined by the </a:t>
            </a:r>
            <a:r>
              <a:rPr lang="en-US" sz="2200" b="1" i="1" dirty="0"/>
              <a:t>Z-Line. </a:t>
            </a:r>
            <a:r>
              <a:rPr lang="en-US" sz="2200" dirty="0"/>
              <a:t>The Z-lines anchors the actin to each other and to the bone.</a:t>
            </a:r>
          </a:p>
          <a:p>
            <a:pPr>
              <a:lnSpc>
                <a:spcPct val="90000"/>
              </a:lnSpc>
            </a:pPr>
            <a:r>
              <a:rPr lang="en-US" sz="2200" dirty="0"/>
              <a:t>The length of the myosin is defined by the</a:t>
            </a:r>
            <a:r>
              <a:rPr lang="en-US" sz="2200" b="1" i="1" dirty="0"/>
              <a:t> A-Band. </a:t>
            </a:r>
            <a:r>
              <a:rPr lang="en-US" sz="2200" dirty="0"/>
              <a:t>It contains both actin and myosin.</a:t>
            </a:r>
          </a:p>
          <a:p>
            <a:pPr>
              <a:lnSpc>
                <a:spcPct val="90000"/>
              </a:lnSpc>
            </a:pPr>
            <a:r>
              <a:rPr lang="en-US" sz="2200" dirty="0"/>
              <a:t>The </a:t>
            </a:r>
            <a:r>
              <a:rPr lang="en-US" sz="2200" b="1" i="1" dirty="0"/>
              <a:t>I-Band</a:t>
            </a:r>
            <a:r>
              <a:rPr lang="en-US" sz="2200" dirty="0"/>
              <a:t> only contains actin and it is the space in between 2 myosin.</a:t>
            </a:r>
          </a:p>
          <a:p>
            <a:pPr>
              <a:lnSpc>
                <a:spcPct val="90000"/>
              </a:lnSpc>
            </a:pPr>
            <a:r>
              <a:rPr lang="en-US" sz="2200" dirty="0"/>
              <a:t>The </a:t>
            </a:r>
            <a:r>
              <a:rPr lang="en-US" sz="2200" b="1" i="1" dirty="0"/>
              <a:t>H-Zone </a:t>
            </a:r>
            <a:r>
              <a:rPr lang="en-US" sz="2200" dirty="0"/>
              <a:t>is the empty space between 2 actin. Myosin is only found in this space</a:t>
            </a:r>
            <a:endParaRPr lang="en-US" sz="2200" b="1" i="1" dirty="0"/>
          </a:p>
        </p:txBody>
      </p:sp>
      <p:pic>
        <p:nvPicPr>
          <p:cNvPr id="14343" name="Picture 7" descr="Image2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533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75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7"/>
            <a:ext cx="8229600" cy="1195707"/>
          </a:xfrm>
          <a:ln/>
        </p:spPr>
        <p:txBody>
          <a:bodyPr/>
          <a:lstStyle/>
          <a:p>
            <a:r>
              <a:rPr lang="en-US" dirty="0"/>
              <a:t>Components of Skeletal Muscle </a:t>
            </a:r>
            <a:r>
              <a:rPr lang="en-US" dirty="0" err="1"/>
              <a:t>Fibres</a:t>
            </a:r>
            <a:endParaRPr lang="en-US" dirty="0"/>
          </a:p>
        </p:txBody>
      </p:sp>
      <p:graphicFrame>
        <p:nvGraphicFramePr>
          <p:cNvPr id="53477" name="Group 229"/>
          <p:cNvGraphicFramePr>
            <a:graphicFrameLocks noGrp="1"/>
          </p:cNvGraphicFramePr>
          <p:nvPr>
            <p:ph type="tbl" idx="1"/>
            <p:extLst>
              <p:ext uri="{D42A27DB-BD31-4B8C-83A1-F6EECF244321}">
                <p14:modId xmlns:p14="http://schemas.microsoft.com/office/powerpoint/2010/main" val="1771881191"/>
              </p:ext>
            </p:extLst>
          </p:nvPr>
        </p:nvGraphicFramePr>
        <p:xfrm>
          <a:off x="193829" y="1201510"/>
          <a:ext cx="8717935" cy="5467569"/>
        </p:xfrm>
        <a:graphic>
          <a:graphicData uri="http://schemas.openxmlformats.org/drawingml/2006/table">
            <a:tbl>
              <a:tblPr/>
              <a:tblGrid>
                <a:gridCol w="1251185"/>
                <a:gridCol w="4560772"/>
                <a:gridCol w="2905978"/>
              </a:tblGrid>
              <a:tr h="4221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rPr>
                        <a:t>Component</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Description</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Function</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2386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Muscle fibre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single muscle cell</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is responsible for muscle contractions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844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myoglobin</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oxygen-binding pigment (similar to hemoglobin) in a skeletal muscle fibre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stores oxygen for use during muscle contractions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70140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sarcolemma</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membrane of a muscle fibre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surrounds the muscle fibre and regulates the entry and exit of materials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06572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sarcoplasm</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cytoplasm of a muscle fibre</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is the site of metabolic processes for normal cell activities; contains myoglobin and glycogen (which stores energy for muscle contractions)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7014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sarcoplasmic reticulum</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ea typeface="Times New Roman" pitchFamily="18" charset="0"/>
                          <a:cs typeface="Arial" charset="0"/>
                        </a:rPr>
                        <a:t>smooth endoplasmic reticulum in a muscle </a:t>
                      </a:r>
                      <a:r>
                        <a:rPr kumimoji="0" lang="en-US" sz="1200" b="0" i="0" u="none" strike="noStrike" cap="none" normalizeH="0" baseline="0" dirty="0" err="1" smtClean="0">
                          <a:ln>
                            <a:noFill/>
                          </a:ln>
                          <a:solidFill>
                            <a:schemeClr val="bg1"/>
                          </a:solidFill>
                          <a:effectLst/>
                          <a:latin typeface="Arial" charset="0"/>
                          <a:ea typeface="Times New Roman" pitchFamily="18" charset="0"/>
                          <a:cs typeface="Arial" charset="0"/>
                        </a:rPr>
                        <a:t>fibre</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stores calcium ions needed for muscle contractions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6997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Myofibrils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organized bundles of myofilaments; cylindrical structures, as long as the muscle fibre itself</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contain myofilaments that are responsible for muscle contractions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844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thick filament</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fine myofilament composed of bundles of protein called myosin (about 11 nm in diameter)</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binds to actin and causes muscle contractions</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844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thin filament</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fine myofilament composed of strands of protein called actin (about 5 nm in diameter)</a:t>
                      </a:r>
                      <a:endParaRPr kumimoji="0" lang="en-US" sz="18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ea typeface="Times New Roman" pitchFamily="18" charset="0"/>
                          <a:cs typeface="Arial" charset="0"/>
                        </a:rPr>
                        <a:t>binds to myosin and causes muscle contractions</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Mechanism of Muscle Contraction</a:t>
            </a:r>
            <a:endParaRPr lang="en-US" dirty="0"/>
          </a:p>
        </p:txBody>
      </p:sp>
      <p:sp>
        <p:nvSpPr>
          <p:cNvPr id="3" name="Content Placeholder 2"/>
          <p:cNvSpPr>
            <a:spLocks noGrp="1"/>
          </p:cNvSpPr>
          <p:nvPr>
            <p:ph idx="1"/>
          </p:nvPr>
        </p:nvSpPr>
        <p:spPr/>
        <p:txBody>
          <a:bodyPr>
            <a:noAutofit/>
          </a:bodyPr>
          <a:lstStyle/>
          <a:p>
            <a:r>
              <a:rPr lang="en-US" sz="3600" dirty="0" smtClean="0"/>
              <a:t>Actin: a </a:t>
            </a:r>
            <a:r>
              <a:rPr lang="en-US" sz="3600" dirty="0" err="1" smtClean="0"/>
              <a:t>myofilament</a:t>
            </a:r>
            <a:r>
              <a:rPr lang="en-US" sz="3600" dirty="0" smtClean="0"/>
              <a:t> that consists of two strands of protein (actin) that are wrapped around each other.</a:t>
            </a:r>
          </a:p>
          <a:p>
            <a:r>
              <a:rPr lang="en-US" sz="3600" dirty="0" smtClean="0"/>
              <a:t>Myosin: ten times longer than actin and different in shape (rod like with globular heads)</a:t>
            </a:r>
            <a:endParaRPr lang="en-US" sz="3600" dirty="0"/>
          </a:p>
        </p:txBody>
      </p:sp>
    </p:spTree>
    <p:extLst>
      <p:ext uri="{BB962C8B-B14F-4D97-AF65-F5344CB8AC3E}">
        <p14:creationId xmlns:p14="http://schemas.microsoft.com/office/powerpoint/2010/main" val="2000014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p:spPr>
        <p:txBody>
          <a:bodyPr/>
          <a:lstStyle/>
          <a:p>
            <a:r>
              <a:rPr lang="en-US" dirty="0"/>
              <a:t>The Movement of </a:t>
            </a:r>
            <a:r>
              <a:rPr lang="en-US" dirty="0" err="1"/>
              <a:t>Actin</a:t>
            </a:r>
            <a:r>
              <a:rPr lang="en-US" dirty="0"/>
              <a:t> and Myosin</a:t>
            </a:r>
          </a:p>
        </p:txBody>
      </p:sp>
      <p:pic>
        <p:nvPicPr>
          <p:cNvPr id="48131" name="Picture 3"/>
          <p:cNvPicPr>
            <a:picLocks noChangeAspect="1" noChangeArrowheads="1"/>
          </p:cNvPicPr>
          <p:nvPr/>
        </p:nvPicPr>
        <p:blipFill>
          <a:blip r:embed="rId2" cstate="print"/>
          <a:srcRect/>
          <a:stretch>
            <a:fillRect/>
          </a:stretch>
        </p:blipFill>
        <p:spPr bwMode="auto">
          <a:xfrm>
            <a:off x="270640" y="1931204"/>
            <a:ext cx="8574088" cy="46835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p:spPr>
        <p:txBody>
          <a:bodyPr/>
          <a:lstStyle/>
          <a:p>
            <a:r>
              <a:rPr lang="en-US"/>
              <a:t>Sliding Filament Model</a:t>
            </a:r>
          </a:p>
        </p:txBody>
      </p:sp>
      <p:graphicFrame>
        <p:nvGraphicFramePr>
          <p:cNvPr id="54276" name="Object 4"/>
          <p:cNvGraphicFramePr>
            <a:graphicFrameLocks noGrp="1" noChangeAspect="1"/>
          </p:cNvGraphicFramePr>
          <p:nvPr>
            <p:ph idx="1"/>
            <p:extLst>
              <p:ext uri="{D42A27DB-BD31-4B8C-83A1-F6EECF244321}">
                <p14:modId xmlns:p14="http://schemas.microsoft.com/office/powerpoint/2010/main" val="3458396565"/>
              </p:ext>
            </p:extLst>
          </p:nvPr>
        </p:nvGraphicFramePr>
        <p:xfrm>
          <a:off x="846715" y="1623965"/>
          <a:ext cx="7450137" cy="5011737"/>
        </p:xfrm>
        <a:graphic>
          <a:graphicData uri="http://schemas.openxmlformats.org/presentationml/2006/ole">
            <mc:AlternateContent xmlns:mc="http://schemas.openxmlformats.org/markup-compatibility/2006">
              <mc:Choice xmlns:v="urn:schemas-microsoft-com:vml" Requires="v">
                <p:oleObj spid="_x0000_s54285" name="Image" r:id="rId3" imgW="11949206" imgH="8038095" progId="">
                  <p:embed/>
                </p:oleObj>
              </mc:Choice>
              <mc:Fallback>
                <p:oleObj name="Image" r:id="rId3" imgW="11949206" imgH="8038095"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5" y="1623965"/>
                        <a:ext cx="7450137"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917644" y="350837"/>
            <a:ext cx="3769155" cy="3807857"/>
          </a:xfrm>
          <a:ln/>
        </p:spPr>
        <p:txBody>
          <a:bodyPr/>
          <a:lstStyle/>
          <a:p>
            <a:r>
              <a:rPr lang="en-US" dirty="0"/>
              <a:t>Calcium Controls Muscle </a:t>
            </a:r>
            <a:r>
              <a:rPr lang="en-US" dirty="0" smtClean="0"/>
              <a:t>Contractions</a:t>
            </a:r>
            <a:br>
              <a:rPr lang="en-US" dirty="0" smtClean="0"/>
            </a:br>
            <a:r>
              <a:rPr lang="en-US" dirty="0" smtClean="0"/>
              <a:t/>
            </a:r>
            <a:br>
              <a:rPr lang="en-US" dirty="0" smtClean="0"/>
            </a:br>
            <a:r>
              <a:rPr lang="en-US" sz="1400" dirty="0" smtClean="0">
                <a:hlinkClick r:id="rId2"/>
              </a:rPr>
              <a:t>http://www.vetmed.wsu.edu/van308/muscleanimation.htm</a:t>
            </a:r>
            <a:r>
              <a:rPr lang="en-US" sz="1400" dirty="0" smtClean="0"/>
              <a:t/>
            </a:r>
            <a:br>
              <a:rPr lang="en-US" sz="1400" dirty="0" smtClean="0"/>
            </a:br>
            <a:endParaRPr lang="en-US" sz="1400" dirty="0"/>
          </a:p>
        </p:txBody>
      </p:sp>
      <p:pic>
        <p:nvPicPr>
          <p:cNvPr id="35843" name="Picture 3"/>
          <p:cNvPicPr>
            <a:picLocks noChangeAspect="1" noChangeArrowheads="1"/>
          </p:cNvPicPr>
          <p:nvPr/>
        </p:nvPicPr>
        <p:blipFill>
          <a:blip r:embed="rId3" cstate="print"/>
          <a:srcRect/>
          <a:stretch>
            <a:fillRect/>
          </a:stretch>
        </p:blipFill>
        <p:spPr bwMode="auto">
          <a:xfrm>
            <a:off x="232235" y="779055"/>
            <a:ext cx="4397375" cy="585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70" y="350837"/>
            <a:ext cx="8185730" cy="1733987"/>
          </a:xfrm>
        </p:spPr>
        <p:txBody>
          <a:bodyPr/>
          <a:lstStyle/>
          <a:p>
            <a:r>
              <a:rPr lang="en-US" dirty="0" smtClean="0">
                <a:effectLst>
                  <a:outerShdw blurRad="50800" dist="38100" algn="tr" rotWithShape="0">
                    <a:prstClr val="black">
                      <a:alpha val="40000"/>
                    </a:prstClr>
                  </a:outerShdw>
                </a:effectLst>
              </a:rPr>
              <a:t>During each contraction:</a:t>
            </a:r>
            <a:endParaRPr lang="en-US" dirty="0"/>
          </a:p>
        </p:txBody>
      </p:sp>
      <p:sp>
        <p:nvSpPr>
          <p:cNvPr id="3" name="Content Placeholder 2"/>
          <p:cNvSpPr>
            <a:spLocks noGrp="1"/>
          </p:cNvSpPr>
          <p:nvPr>
            <p:ph idx="1"/>
          </p:nvPr>
        </p:nvSpPr>
        <p:spPr>
          <a:xfrm>
            <a:off x="347450" y="2200040"/>
            <a:ext cx="8339350" cy="4454980"/>
          </a:xfrm>
        </p:spPr>
        <p:txBody>
          <a:bodyPr>
            <a:noAutofit/>
          </a:bodyPr>
          <a:lstStyle/>
          <a:p>
            <a:r>
              <a:rPr lang="en-US" sz="2400" dirty="0" smtClean="0">
                <a:effectLst>
                  <a:outerShdw blurRad="50800" dist="38100" algn="tr" rotWithShape="0">
                    <a:prstClr val="black">
                      <a:alpha val="40000"/>
                    </a:prstClr>
                  </a:outerShdw>
                </a:effectLst>
              </a:rPr>
              <a:t>1) A neurotransmitter is released from a nerve to the muscles, signaling contraction</a:t>
            </a:r>
          </a:p>
          <a:p>
            <a:r>
              <a:rPr lang="en-US" sz="2400" dirty="0" smtClean="0">
                <a:effectLst>
                  <a:outerShdw blurRad="50800" dist="38100" algn="tr" rotWithShape="0">
                    <a:prstClr val="black">
                      <a:alpha val="40000"/>
                    </a:prstClr>
                  </a:outerShdw>
                </a:effectLst>
              </a:rPr>
              <a:t>2) The muscle cell’s endoplasmic reticulum release </a:t>
            </a:r>
            <a:r>
              <a:rPr lang="en-US" sz="2400" b="1" i="1" dirty="0" smtClean="0">
                <a:effectLst>
                  <a:outerShdw blurRad="50800" dist="38100" algn="tr" rotWithShape="0">
                    <a:prstClr val="black">
                      <a:alpha val="40000"/>
                    </a:prstClr>
                  </a:outerShdw>
                </a:effectLst>
              </a:rPr>
              <a:t>Calcium (Ca</a:t>
            </a:r>
            <a:r>
              <a:rPr lang="en-US" sz="2400" b="1" i="1" baseline="30000" dirty="0" smtClean="0">
                <a:effectLst>
                  <a:outerShdw blurRad="50800" dist="38100" algn="tr" rotWithShape="0">
                    <a:prstClr val="black">
                      <a:alpha val="40000"/>
                    </a:prstClr>
                  </a:outerShdw>
                </a:effectLst>
              </a:rPr>
              <a:t>2+</a:t>
            </a:r>
            <a:r>
              <a:rPr lang="en-US" sz="2400" b="1" i="1" dirty="0" smtClean="0">
                <a:effectLst>
                  <a:outerShdw blurRad="50800" dist="38100" algn="tr" rotWithShape="0">
                    <a:prstClr val="black">
                      <a:alpha val="40000"/>
                    </a:prstClr>
                  </a:outerShdw>
                </a:effectLst>
              </a:rPr>
              <a:t> ions)</a:t>
            </a:r>
            <a:r>
              <a:rPr lang="en-US" sz="2400" dirty="0" smtClean="0">
                <a:effectLst>
                  <a:outerShdw blurRad="50800" dist="38100" algn="tr" rotWithShape="0">
                    <a:prstClr val="black">
                      <a:alpha val="40000"/>
                    </a:prstClr>
                  </a:outerShdw>
                </a:effectLst>
              </a:rPr>
              <a:t> near the </a:t>
            </a:r>
            <a:r>
              <a:rPr lang="en-US" sz="2400" dirty="0" err="1" smtClean="0">
                <a:effectLst>
                  <a:outerShdw blurRad="50800" dist="38100" algn="tr" rotWithShape="0">
                    <a:prstClr val="black">
                      <a:alpha val="40000"/>
                    </a:prstClr>
                  </a:outerShdw>
                </a:effectLst>
              </a:rPr>
              <a:t>actin</a:t>
            </a:r>
            <a:endParaRPr lang="en-US" sz="2400" dirty="0" smtClean="0">
              <a:effectLst>
                <a:outerShdw blurRad="50800" dist="38100" algn="tr" rotWithShape="0">
                  <a:prstClr val="black">
                    <a:alpha val="40000"/>
                  </a:prstClr>
                </a:outerShdw>
              </a:effectLst>
            </a:endParaRPr>
          </a:p>
          <a:p>
            <a:r>
              <a:rPr lang="en-US" sz="2400" dirty="0" smtClean="0">
                <a:effectLst>
                  <a:outerShdw blurRad="50800" dist="38100" algn="tr" rotWithShape="0">
                    <a:prstClr val="black">
                      <a:alpha val="40000"/>
                    </a:prstClr>
                  </a:outerShdw>
                </a:effectLst>
              </a:rPr>
              <a:t>3) Calcium ions attach to the </a:t>
            </a:r>
            <a:r>
              <a:rPr lang="en-US" sz="2400" dirty="0" err="1" smtClean="0">
                <a:effectLst>
                  <a:outerShdw blurRad="50800" dist="38100" algn="tr" rotWithShape="0">
                    <a:prstClr val="black">
                      <a:alpha val="40000"/>
                    </a:prstClr>
                  </a:outerShdw>
                </a:effectLst>
              </a:rPr>
              <a:t>actin</a:t>
            </a:r>
            <a:r>
              <a:rPr lang="en-US" sz="2400" dirty="0" smtClean="0">
                <a:effectLst>
                  <a:outerShdw blurRad="50800" dist="38100" algn="tr" rotWithShape="0">
                    <a:prstClr val="black">
                      <a:alpha val="40000"/>
                    </a:prstClr>
                  </a:outerShdw>
                </a:effectLst>
              </a:rPr>
              <a:t> and this then allows myosin to attach to the </a:t>
            </a:r>
            <a:r>
              <a:rPr lang="en-US" sz="2400" dirty="0" err="1" smtClean="0">
                <a:effectLst>
                  <a:outerShdw blurRad="50800" dist="38100" algn="tr" rotWithShape="0">
                    <a:prstClr val="black">
                      <a:alpha val="40000"/>
                    </a:prstClr>
                  </a:outerShdw>
                </a:effectLst>
              </a:rPr>
              <a:t>actin</a:t>
            </a:r>
            <a:r>
              <a:rPr lang="en-US" sz="2400" dirty="0" smtClean="0">
                <a:effectLst>
                  <a:outerShdw blurRad="50800" dist="38100" algn="tr" rotWithShape="0">
                    <a:prstClr val="black">
                      <a:alpha val="40000"/>
                    </a:prstClr>
                  </a:outerShdw>
                </a:effectLst>
              </a:rPr>
              <a:t> as well, forming an </a:t>
            </a:r>
            <a:r>
              <a:rPr lang="en-US" sz="2400" b="1" dirty="0" smtClean="0">
                <a:effectLst>
                  <a:outerShdw blurRad="50800" dist="38100" algn="tr" rotWithShape="0">
                    <a:prstClr val="black">
                      <a:alpha val="40000"/>
                    </a:prstClr>
                  </a:outerShdw>
                </a:effectLst>
              </a:rPr>
              <a:t>‘</a:t>
            </a:r>
            <a:r>
              <a:rPr lang="en-US" sz="2400" b="1" i="1" u="sng" dirty="0" err="1" smtClean="0">
                <a:effectLst>
                  <a:outerShdw blurRad="50800" dist="38100" algn="tr" rotWithShape="0">
                    <a:prstClr val="black">
                      <a:alpha val="40000"/>
                    </a:prstClr>
                  </a:outerShdw>
                </a:effectLst>
              </a:rPr>
              <a:t>Actin</a:t>
            </a:r>
            <a:r>
              <a:rPr lang="en-US" sz="2400" b="1" i="1" u="sng" dirty="0" smtClean="0">
                <a:effectLst>
                  <a:outerShdw blurRad="50800" dist="38100" algn="tr" rotWithShape="0">
                    <a:prstClr val="black">
                      <a:alpha val="40000"/>
                    </a:prstClr>
                  </a:outerShdw>
                </a:effectLst>
              </a:rPr>
              <a:t>-Myosin Cross-Bridge</a:t>
            </a:r>
            <a:r>
              <a:rPr lang="en-US" sz="2400" b="1" dirty="0" smtClean="0">
                <a:effectLst>
                  <a:outerShdw blurRad="50800" dist="38100" algn="tr" rotWithShape="0">
                    <a:prstClr val="black">
                      <a:alpha val="40000"/>
                    </a:prstClr>
                  </a:outerShdw>
                </a:effectLst>
              </a:rPr>
              <a:t>’</a:t>
            </a:r>
          </a:p>
          <a:p>
            <a:r>
              <a:rPr lang="en-US" sz="2400" dirty="0" smtClean="0">
                <a:effectLst>
                  <a:outerShdw blurRad="50800" dist="38100" algn="tr" rotWithShape="0">
                    <a:prstClr val="black">
                      <a:alpha val="40000"/>
                    </a:prstClr>
                  </a:outerShdw>
                </a:effectLst>
              </a:rPr>
              <a:t>4) The </a:t>
            </a:r>
            <a:r>
              <a:rPr lang="en-US" sz="2400" dirty="0" err="1" smtClean="0">
                <a:effectLst>
                  <a:outerShdw blurRad="50800" dist="38100" algn="tr" rotWithShape="0">
                    <a:prstClr val="black">
                      <a:alpha val="40000"/>
                    </a:prstClr>
                  </a:outerShdw>
                </a:effectLst>
              </a:rPr>
              <a:t>actin</a:t>
            </a:r>
            <a:r>
              <a:rPr lang="en-US" sz="2400" dirty="0" smtClean="0">
                <a:effectLst>
                  <a:outerShdw blurRad="50800" dist="38100" algn="tr" rotWithShape="0">
                    <a:prstClr val="black">
                      <a:alpha val="40000"/>
                    </a:prstClr>
                  </a:outerShdw>
                </a:effectLst>
              </a:rPr>
              <a:t> and myosin attach and de-attach, over an over. With each re-attachment of the </a:t>
            </a:r>
            <a:r>
              <a:rPr lang="en-US" sz="2400" dirty="0" err="1" smtClean="0">
                <a:effectLst>
                  <a:outerShdw blurRad="50800" dist="38100" algn="tr" rotWithShape="0">
                    <a:prstClr val="black">
                      <a:alpha val="40000"/>
                    </a:prstClr>
                  </a:outerShdw>
                </a:effectLst>
              </a:rPr>
              <a:t>actin</a:t>
            </a:r>
            <a:r>
              <a:rPr lang="en-US" sz="2400" dirty="0" smtClean="0">
                <a:effectLst>
                  <a:outerShdw blurRad="50800" dist="38100" algn="tr" rotWithShape="0">
                    <a:prstClr val="black">
                      <a:alpha val="40000"/>
                    </a:prstClr>
                  </a:outerShdw>
                </a:effectLst>
              </a:rPr>
              <a:t> the muscle fibers get pulled closer together. This carries on until full contraction of the muscles occurs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l="1376" t="2502"/>
          <a:stretch>
            <a:fillRect/>
          </a:stretch>
        </p:blipFill>
        <p:spPr bwMode="auto">
          <a:xfrm>
            <a:off x="3880712" y="318195"/>
            <a:ext cx="5107863" cy="5683940"/>
          </a:xfrm>
          <a:prstGeom prst="rect">
            <a:avLst/>
          </a:prstGeom>
          <a:noFill/>
          <a:ln w="9525">
            <a:noFill/>
            <a:miter lim="800000"/>
            <a:headEnd/>
            <a:tailEnd/>
          </a:ln>
          <a:effectLst/>
        </p:spPr>
      </p:pic>
      <p:sp>
        <p:nvSpPr>
          <p:cNvPr id="36868" name="Rectangle 4"/>
          <p:cNvSpPr>
            <a:spLocks noChangeArrowheads="1"/>
          </p:cNvSpPr>
          <p:nvPr/>
        </p:nvSpPr>
        <p:spPr bwMode="auto">
          <a:xfrm>
            <a:off x="155426" y="241300"/>
            <a:ext cx="3610070" cy="6375400"/>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200" dirty="0" err="1">
                <a:solidFill>
                  <a:schemeClr val="bg1"/>
                </a:solidFill>
              </a:rPr>
              <a:t>Creatine</a:t>
            </a:r>
            <a:r>
              <a:rPr lang="en-US" sz="2200" dirty="0">
                <a:solidFill>
                  <a:schemeClr val="bg1"/>
                </a:solidFill>
              </a:rPr>
              <a:t> phosphate builds up and is stored in resting muscle (</a:t>
            </a:r>
            <a:r>
              <a:rPr lang="en-US" sz="2200" dirty="0" smtClean="0">
                <a:solidFill>
                  <a:schemeClr val="bg1"/>
                </a:solidFill>
              </a:rPr>
              <a:t>purple). </a:t>
            </a:r>
            <a:r>
              <a:rPr lang="en-US" sz="2200" dirty="0">
                <a:solidFill>
                  <a:schemeClr val="bg1"/>
                </a:solidFill>
              </a:rPr>
              <a:t>For the muscle to contract (</a:t>
            </a:r>
            <a:r>
              <a:rPr lang="en-US" sz="2200" dirty="0" smtClean="0">
                <a:solidFill>
                  <a:schemeClr val="bg1"/>
                </a:solidFill>
              </a:rPr>
              <a:t>green), </a:t>
            </a:r>
            <a:r>
              <a:rPr lang="en-US" sz="2200" dirty="0">
                <a:solidFill>
                  <a:schemeClr val="bg1"/>
                </a:solidFill>
              </a:rPr>
              <a:t>it needs to acquire ATP. </a:t>
            </a:r>
            <a:r>
              <a:rPr lang="en-US" sz="2200" b="1" dirty="0">
                <a:solidFill>
                  <a:schemeClr val="bg1"/>
                </a:solidFill>
              </a:rPr>
              <a:t>(A) </a:t>
            </a:r>
            <a:r>
              <a:rPr lang="en-US" sz="2200" dirty="0">
                <a:solidFill>
                  <a:schemeClr val="bg1"/>
                </a:solidFill>
              </a:rPr>
              <a:t>When the muscle starts contracting, it breaks down stored </a:t>
            </a:r>
            <a:r>
              <a:rPr lang="en-US" sz="2200" dirty="0" err="1">
                <a:solidFill>
                  <a:schemeClr val="bg1"/>
                </a:solidFill>
              </a:rPr>
              <a:t>creatine</a:t>
            </a:r>
            <a:r>
              <a:rPr lang="en-US" sz="2200" dirty="0">
                <a:solidFill>
                  <a:schemeClr val="bg1"/>
                </a:solidFill>
              </a:rPr>
              <a:t> </a:t>
            </a:r>
            <a:r>
              <a:rPr lang="en-US" sz="2200" dirty="0" smtClean="0">
                <a:solidFill>
                  <a:schemeClr val="bg1"/>
                </a:solidFill>
              </a:rPr>
              <a:t>phosphate </a:t>
            </a:r>
            <a:r>
              <a:rPr lang="en-US" sz="2200" b="1" dirty="0">
                <a:solidFill>
                  <a:schemeClr val="bg1"/>
                </a:solidFill>
              </a:rPr>
              <a:t>(B) </a:t>
            </a:r>
            <a:r>
              <a:rPr lang="en-US" sz="2200" dirty="0">
                <a:solidFill>
                  <a:schemeClr val="bg1"/>
                </a:solidFill>
              </a:rPr>
              <a:t>To </a:t>
            </a:r>
            <a:r>
              <a:rPr lang="en-US" sz="2200" dirty="0" smtClean="0">
                <a:solidFill>
                  <a:schemeClr val="bg1"/>
                </a:solidFill>
              </a:rPr>
              <a:t>continue, </a:t>
            </a:r>
            <a:r>
              <a:rPr lang="en-US" sz="2200" dirty="0">
                <a:solidFill>
                  <a:schemeClr val="bg1"/>
                </a:solidFill>
              </a:rPr>
              <a:t>the muscle carries out aerobic cellular respiration as long as oxygen is </a:t>
            </a:r>
            <a:r>
              <a:rPr lang="en-US" sz="2200" dirty="0" smtClean="0">
                <a:solidFill>
                  <a:schemeClr val="bg1"/>
                </a:solidFill>
              </a:rPr>
              <a:t>available and then carries out </a:t>
            </a:r>
            <a:r>
              <a:rPr lang="en-US" sz="2200" dirty="0">
                <a:solidFill>
                  <a:schemeClr val="bg1"/>
                </a:solidFill>
              </a:rPr>
              <a:t>fermentation for a limited period of </a:t>
            </a:r>
            <a:r>
              <a:rPr lang="en-US" sz="2200" dirty="0" smtClean="0">
                <a:solidFill>
                  <a:schemeClr val="bg1"/>
                </a:solidFill>
              </a:rPr>
              <a:t>time and </a:t>
            </a:r>
            <a:r>
              <a:rPr lang="en-US" sz="2200" dirty="0">
                <a:solidFill>
                  <a:schemeClr val="bg1"/>
                </a:solidFill>
              </a:rPr>
              <a:t>lactate builds up. Once the muscle resumes resting (</a:t>
            </a:r>
            <a:r>
              <a:rPr lang="en-US" sz="2200" dirty="0" smtClean="0">
                <a:solidFill>
                  <a:schemeClr val="bg1"/>
                </a:solidFill>
              </a:rPr>
              <a:t>purple), </a:t>
            </a:r>
            <a:r>
              <a:rPr lang="en-US" sz="2200" dirty="0" err="1">
                <a:solidFill>
                  <a:schemeClr val="bg1"/>
                </a:solidFill>
              </a:rPr>
              <a:t>creatine</a:t>
            </a:r>
            <a:r>
              <a:rPr lang="en-US" sz="2200" dirty="0">
                <a:solidFill>
                  <a:schemeClr val="bg1"/>
                </a:solidFill>
              </a:rPr>
              <a:t> phosphate builds up again.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ln/>
        </p:spPr>
        <p:txBody>
          <a:bodyPr/>
          <a:lstStyle/>
          <a:p>
            <a:r>
              <a:rPr lang="en-US" sz="3600"/>
              <a:t>Chapter 10</a:t>
            </a:r>
            <a:br>
              <a:rPr lang="en-US" sz="3600"/>
            </a:br>
            <a:r>
              <a:rPr lang="en-US" sz="3600"/>
              <a:t> The Muscular System and Homeostasis</a:t>
            </a:r>
          </a:p>
        </p:txBody>
      </p:sp>
      <p:sp>
        <p:nvSpPr>
          <p:cNvPr id="15363" name="Rectangle 3"/>
          <p:cNvSpPr>
            <a:spLocks noGrp="1" noChangeArrowheads="1"/>
          </p:cNvSpPr>
          <p:nvPr>
            <p:ph type="subTitle" idx="1"/>
          </p:nvPr>
        </p:nvSpPr>
        <p:spPr>
          <a:xfrm>
            <a:off x="838200" y="4465934"/>
            <a:ext cx="7543800" cy="1497795"/>
          </a:xfrm>
          <a:ln/>
        </p:spPr>
        <p:txBody>
          <a:bodyPr>
            <a:normAutofit/>
          </a:bodyPr>
          <a:lstStyle/>
          <a:p>
            <a:pPr algn="l"/>
            <a:r>
              <a:rPr lang="en-US" sz="2800" dirty="0"/>
              <a:t>10.1 Movement and Muscle Tissue</a:t>
            </a:r>
          </a:p>
          <a:p>
            <a:pPr algn="l"/>
            <a:r>
              <a:rPr lang="en-US" sz="2800" dirty="0"/>
              <a:t>10.2 Muscles, Health, and Homeostasis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7"/>
            <a:ext cx="8229600" cy="2117427"/>
          </a:xfrm>
          <a:ln/>
        </p:spPr>
        <p:txBody>
          <a:bodyPr/>
          <a:lstStyle/>
          <a:p>
            <a:r>
              <a:rPr lang="en-US" sz="2800" dirty="0" smtClean="0"/>
              <a:t>Summary: Chapter </a:t>
            </a:r>
            <a:r>
              <a:rPr lang="en-US" sz="2800" dirty="0"/>
              <a:t>10 The Muscular System and Homeostasis</a:t>
            </a:r>
          </a:p>
        </p:txBody>
      </p:sp>
      <p:sp>
        <p:nvSpPr>
          <p:cNvPr id="25603" name="Rectangle 3"/>
          <p:cNvSpPr>
            <a:spLocks noGrp="1" noChangeArrowheads="1"/>
          </p:cNvSpPr>
          <p:nvPr>
            <p:ph idx="1"/>
          </p:nvPr>
        </p:nvSpPr>
        <p:spPr>
          <a:xfrm>
            <a:off x="232235" y="2161634"/>
            <a:ext cx="8717935" cy="4493385"/>
          </a:xfrm>
          <a:ln/>
        </p:spPr>
        <p:txBody>
          <a:bodyPr>
            <a:normAutofit/>
          </a:bodyPr>
          <a:lstStyle/>
          <a:p>
            <a:pPr>
              <a:lnSpc>
                <a:spcPct val="80000"/>
              </a:lnSpc>
              <a:buFontTx/>
              <a:buNone/>
            </a:pPr>
            <a:r>
              <a:rPr lang="en-US" dirty="0" smtClean="0"/>
              <a:t>Summary:</a:t>
            </a:r>
            <a:endParaRPr lang="en-US" dirty="0"/>
          </a:p>
          <a:p>
            <a:pPr>
              <a:lnSpc>
                <a:spcPct val="80000"/>
              </a:lnSpc>
            </a:pPr>
            <a:r>
              <a:rPr lang="en-US" dirty="0"/>
              <a:t>There are three types of muscle tissue: skeletal muscle, smooth muscle, and cardiac muscle.</a:t>
            </a:r>
          </a:p>
          <a:p>
            <a:pPr>
              <a:lnSpc>
                <a:spcPct val="80000"/>
              </a:lnSpc>
            </a:pPr>
            <a:r>
              <a:rPr lang="en-US" dirty="0"/>
              <a:t>Skeletal muscle produces body movement, maintains body temperature, and provides support for the body.</a:t>
            </a:r>
          </a:p>
          <a:p>
            <a:pPr>
              <a:lnSpc>
                <a:spcPct val="80000"/>
              </a:lnSpc>
            </a:pPr>
            <a:r>
              <a:rPr lang="en-US" dirty="0"/>
              <a:t>Muscle </a:t>
            </a:r>
            <a:r>
              <a:rPr lang="en-US" dirty="0" err="1"/>
              <a:t>fibres</a:t>
            </a:r>
            <a:r>
              <a:rPr lang="en-US" dirty="0"/>
              <a:t> are filled with myofibrils that house thin (actin) and thick (myosin) contractile protein </a:t>
            </a:r>
            <a:r>
              <a:rPr lang="en-US" dirty="0" err="1"/>
              <a:t>myofilaments</a:t>
            </a:r>
            <a:r>
              <a:rPr lang="en-US" dirty="0"/>
              <a:t>.</a:t>
            </a:r>
          </a:p>
          <a:p>
            <a:pPr>
              <a:lnSpc>
                <a:spcPct val="80000"/>
              </a:lnSpc>
            </a:pPr>
            <a:r>
              <a:rPr lang="en-US" dirty="0"/>
              <a:t>Actin and myosin slide past each other during a muscle contraction.</a:t>
            </a:r>
          </a:p>
          <a:p>
            <a:pPr>
              <a:lnSpc>
                <a:spcPct val="80000"/>
              </a:lnSpc>
            </a:pPr>
            <a:r>
              <a:rPr lang="en-US" dirty="0" err="1"/>
              <a:t>Creatine</a:t>
            </a:r>
            <a:r>
              <a:rPr lang="en-US" dirty="0"/>
              <a:t> phosphate, fermentation, and aerobic cellular respiration provide energy for muscle contractions.</a:t>
            </a:r>
          </a:p>
          <a:p>
            <a:pPr marL="0" indent="0">
              <a:lnSpc>
                <a:spcPct val="80000"/>
              </a:lnSpc>
              <a:buNone/>
            </a:pPr>
            <a:endParaRPr lang="en-US" sz="2000" dirty="0"/>
          </a:p>
        </p:txBody>
      </p:sp>
    </p:spTree>
    <p:extLst>
      <p:ext uri="{BB962C8B-B14F-4D97-AF65-F5344CB8AC3E}">
        <p14:creationId xmlns:p14="http://schemas.microsoft.com/office/powerpoint/2010/main" val="2359262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p:spPr>
        <p:txBody>
          <a:bodyPr/>
          <a:lstStyle/>
          <a:p>
            <a:r>
              <a:rPr lang="en-US"/>
              <a:t>10.2 Muscles, Health, and Homeostasis</a:t>
            </a:r>
          </a:p>
        </p:txBody>
      </p:sp>
      <p:sp>
        <p:nvSpPr>
          <p:cNvPr id="26627" name="Rectangle 3"/>
          <p:cNvSpPr>
            <a:spLocks noGrp="1" noChangeArrowheads="1"/>
          </p:cNvSpPr>
          <p:nvPr>
            <p:ph idx="1"/>
          </p:nvPr>
        </p:nvSpPr>
        <p:spPr>
          <a:xfrm>
            <a:off x="457200" y="2276850"/>
            <a:ext cx="8229600" cy="4224550"/>
          </a:xfrm>
          <a:ln/>
        </p:spPr>
        <p:txBody>
          <a:bodyPr/>
          <a:lstStyle/>
          <a:p>
            <a:pPr>
              <a:buFontTx/>
              <a:buNone/>
            </a:pPr>
            <a:r>
              <a:rPr lang="en-US" dirty="0"/>
              <a:t>In this section, you will:</a:t>
            </a:r>
          </a:p>
          <a:p>
            <a:r>
              <a:rPr lang="en-US" b="1" dirty="0"/>
              <a:t>explain </a:t>
            </a:r>
            <a:r>
              <a:rPr lang="en-US" dirty="0"/>
              <a:t>how the skeletal muscles of the motor system support other body systems to maintain homeostasis</a:t>
            </a:r>
          </a:p>
          <a:p>
            <a:r>
              <a:rPr lang="en-US" b="1" dirty="0"/>
              <a:t>identify </a:t>
            </a:r>
            <a:r>
              <a:rPr lang="en-US" dirty="0"/>
              <a:t>conditions that impair the healthy functioning of muscles and technologies that are  used to treat or prevent these conditions</a:t>
            </a:r>
          </a:p>
          <a:p>
            <a:r>
              <a:rPr lang="en-US" b="1" dirty="0"/>
              <a:t>describe </a:t>
            </a:r>
            <a:r>
              <a:rPr lang="en-US" dirty="0"/>
              <a:t>the benefits of exercise for maintaining the healthy structure and functioning of muscles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p:spPr>
        <p:txBody>
          <a:bodyPr/>
          <a:lstStyle/>
          <a:p>
            <a:r>
              <a:rPr lang="en-US" sz="5400" b="1" dirty="0"/>
              <a:t>Muscular Atrophy</a:t>
            </a:r>
          </a:p>
        </p:txBody>
      </p:sp>
      <p:pic>
        <p:nvPicPr>
          <p:cNvPr id="41987" name="Picture 3"/>
          <p:cNvPicPr>
            <a:picLocks noChangeAspect="1" noChangeArrowheads="1"/>
          </p:cNvPicPr>
          <p:nvPr/>
        </p:nvPicPr>
        <p:blipFill>
          <a:blip r:embed="rId2" cstate="print"/>
          <a:srcRect/>
          <a:stretch>
            <a:fillRect/>
          </a:stretch>
        </p:blipFill>
        <p:spPr bwMode="auto">
          <a:xfrm>
            <a:off x="232235" y="2315256"/>
            <a:ext cx="8543541" cy="42644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p:spPr>
        <p:txBody>
          <a:bodyPr/>
          <a:lstStyle/>
          <a:p>
            <a:r>
              <a:rPr lang="en-US" sz="2800"/>
              <a:t>Common Disorders &amp; Ailments of Skeletal Muscles</a:t>
            </a:r>
          </a:p>
        </p:txBody>
      </p:sp>
      <p:graphicFrame>
        <p:nvGraphicFramePr>
          <p:cNvPr id="43158" name="Group 150"/>
          <p:cNvGraphicFramePr>
            <a:graphicFrameLocks noGrp="1"/>
          </p:cNvGraphicFramePr>
          <p:nvPr>
            <p:ph type="tbl" idx="1"/>
          </p:nvPr>
        </p:nvGraphicFramePr>
        <p:xfrm>
          <a:off x="457200" y="1219200"/>
          <a:ext cx="8229600" cy="5171759"/>
        </p:xfrm>
        <a:graphic>
          <a:graphicData uri="http://schemas.openxmlformats.org/drawingml/2006/table">
            <a:tbl>
              <a:tblPr/>
              <a:tblGrid>
                <a:gridCol w="1325563"/>
                <a:gridCol w="6904037"/>
              </a:tblGrid>
              <a:tr h="366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Condition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Arial" charset="0"/>
                          <a:ea typeface="Times New Roman" pitchFamily="18" charset="0"/>
                          <a:cs typeface="Arial"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muscular dystrophy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a collective term for several hereditary conditions in which the skeletal muscles degenerate, lose strength, and are gradually replaced by fatty and fi brous tissue that impedes blood circulation; this, in turn, accelerates muscle degeneration in a fatal spiral of positive feedback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95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botulism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a potentially fatal muscular paralysis caused by a toxin produced by the bacterium </a:t>
                      </a:r>
                      <a:r>
                        <a:rPr kumimoji="0" lang="en-US" sz="1200" b="0" i="1" u="none" strike="noStrike" cap="none" normalizeH="0" baseline="0" smtClean="0">
                          <a:ln>
                            <a:noFill/>
                          </a:ln>
                          <a:solidFill>
                            <a:schemeClr val="bg1"/>
                          </a:solidFill>
                          <a:effectLst/>
                          <a:latin typeface="Arial" charset="0"/>
                          <a:ea typeface="Times New Roman" pitchFamily="18" charset="0"/>
                          <a:cs typeface="Arial" charset="0"/>
                        </a:rPr>
                        <a:t>Clostridium botulinum</a:t>
                      </a: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 the toxin prevents the release of a muscle-stimulating compound (acetylcholine) released by muscle-related cells of the nervous system, thus leading to paralysis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3683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cramps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painful muscle spasms triggered by strenuous exercise, extreme cold, dehydration, salt (electrolyte) imbalance, low blood glucose, or reduced blood fl 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95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contracture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abnormal muscle shortening not caused by nerve stimulation; can result from inability to remove calcium ions from the sarcoplasm or from the contraction of scar tissue (as in people who have experienced severe burns)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96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fibromyalgia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chronic muscular pain and tenderness often associated with fatigue and sleep disturbances; can be caused by infectious diseases, physical or emotional trauma, or medications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23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crush syndrome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a shock-like state following massive crushing of the muscles (as in, for example, the aftermath of an earthquake, the collapse of a building following an explosion, or a traffi c accident); associated with high fever, heart irregularities caused by potassium ions released from the muscles, and kidney failure caused by blockage of the renal tubules with myoglobin released by the traumatized muscles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delayed onset muscle soreness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pain, stiffness, and tenderness felt from several hours to a day after strenuous exercise; associated with trauma to the muscles, disruptions in the myofi brils and sarcolemma, and increased levels of myoglobin and muscle-fibre enzymes in the blood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366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myositis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Arial" charset="0"/>
                          <a:ea typeface="Times New Roman" pitchFamily="18" charset="0"/>
                          <a:cs typeface="Arial" charset="0"/>
                        </a:rPr>
                        <a:t>muscle inflammation and weakness resulting from infection or an autoimmune disease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Twitch</a:t>
            </a:r>
            <a:endParaRPr lang="en-US" dirty="0"/>
          </a:p>
        </p:txBody>
      </p:sp>
      <p:sp>
        <p:nvSpPr>
          <p:cNvPr id="3" name="Content Placeholder 2"/>
          <p:cNvSpPr>
            <a:spLocks noGrp="1"/>
          </p:cNvSpPr>
          <p:nvPr>
            <p:ph idx="1"/>
          </p:nvPr>
        </p:nvSpPr>
        <p:spPr>
          <a:xfrm>
            <a:off x="462665" y="2315255"/>
            <a:ext cx="8224135" cy="3780744"/>
          </a:xfrm>
        </p:spPr>
        <p:txBody>
          <a:bodyPr>
            <a:normAutofit/>
          </a:bodyPr>
          <a:lstStyle/>
          <a:p>
            <a:r>
              <a:rPr lang="en-US" sz="2400" b="1" dirty="0" smtClean="0">
                <a:effectLst>
                  <a:outerShdw blurRad="50800" dist="38100" algn="tr" rotWithShape="0">
                    <a:prstClr val="black">
                      <a:alpha val="40000"/>
                    </a:prstClr>
                  </a:outerShdw>
                </a:effectLst>
              </a:rPr>
              <a:t>Muscle twitch</a:t>
            </a:r>
            <a:r>
              <a:rPr lang="en-US" sz="2400" dirty="0" smtClean="0">
                <a:effectLst>
                  <a:outerShdw blurRad="50800" dist="38100" algn="tr" rotWithShape="0">
                    <a:prstClr val="black">
                      <a:alpha val="40000"/>
                    </a:prstClr>
                  </a:outerShdw>
                </a:effectLst>
              </a:rPr>
              <a:t> – is a muscle contraction that lasts a fraction of a second that occurs in three stages:</a:t>
            </a:r>
          </a:p>
          <a:p>
            <a:r>
              <a:rPr lang="en-US" sz="2400" dirty="0" smtClean="0">
                <a:effectLst>
                  <a:outerShdw blurRad="50800" dist="38100" algn="tr" rotWithShape="0">
                    <a:prstClr val="black">
                      <a:alpha val="40000"/>
                    </a:prstClr>
                  </a:outerShdw>
                </a:effectLst>
              </a:rPr>
              <a:t>Latent stage – time between stimulus and initiation of the contraction</a:t>
            </a:r>
          </a:p>
          <a:p>
            <a:r>
              <a:rPr lang="en-US" sz="2400" dirty="0" smtClean="0">
                <a:effectLst>
                  <a:outerShdw blurRad="50800" dist="38100" algn="tr" rotWithShape="0">
                    <a:prstClr val="black">
                      <a:alpha val="40000"/>
                    </a:prstClr>
                  </a:outerShdw>
                </a:effectLst>
              </a:rPr>
              <a:t>Contraction stage – time it takes for the muscle fibers to shorten</a:t>
            </a:r>
          </a:p>
          <a:p>
            <a:r>
              <a:rPr lang="en-US" sz="2400" dirty="0" smtClean="0">
                <a:effectLst>
                  <a:outerShdw blurRad="50800" dist="38100" algn="tr" rotWithShape="0">
                    <a:prstClr val="black">
                      <a:alpha val="40000"/>
                    </a:prstClr>
                  </a:outerShdw>
                </a:effectLst>
              </a:rPr>
              <a:t>Relaxation stage – time it takes for the muscle to return to its regular length.</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p:spPr>
        <p:txBody>
          <a:bodyPr/>
          <a:lstStyle/>
          <a:p>
            <a:r>
              <a:rPr lang="en-US" sz="6000" dirty="0" err="1"/>
              <a:t>Myograms</a:t>
            </a:r>
            <a:endParaRPr lang="en-US" sz="6000" dirty="0"/>
          </a:p>
        </p:txBody>
      </p:sp>
      <p:pic>
        <p:nvPicPr>
          <p:cNvPr id="44035" name="Picture 3"/>
          <p:cNvPicPr>
            <a:picLocks noChangeAspect="1" noChangeArrowheads="1"/>
          </p:cNvPicPr>
          <p:nvPr/>
        </p:nvPicPr>
        <p:blipFill>
          <a:blip r:embed="rId2" cstate="print"/>
          <a:srcRect/>
          <a:stretch>
            <a:fillRect/>
          </a:stretch>
        </p:blipFill>
        <p:spPr bwMode="auto">
          <a:xfrm>
            <a:off x="347450" y="1815990"/>
            <a:ext cx="3724275" cy="4275137"/>
          </a:xfrm>
          <a:prstGeom prst="rect">
            <a:avLst/>
          </a:prstGeom>
          <a:noFill/>
          <a:ln w="9525">
            <a:noFill/>
            <a:miter lim="800000"/>
            <a:headEnd/>
            <a:tailEnd/>
          </a:ln>
          <a:effectLst/>
        </p:spPr>
      </p:pic>
      <p:sp>
        <p:nvSpPr>
          <p:cNvPr id="44036" name="Rectangle 4"/>
          <p:cNvSpPr>
            <a:spLocks noChangeArrowheads="1"/>
          </p:cNvSpPr>
          <p:nvPr/>
        </p:nvSpPr>
        <p:spPr bwMode="auto">
          <a:xfrm>
            <a:off x="4379975" y="1815990"/>
            <a:ext cx="4383087" cy="4322763"/>
          </a:xfrm>
          <a:prstGeom prst="rect">
            <a:avLst/>
          </a:prstGeom>
          <a:solidFill>
            <a:schemeClr val="tx1">
              <a:alpha val="64999"/>
            </a:schemeClr>
          </a:solidFill>
          <a:ln w="9525">
            <a:solidFill>
              <a:schemeClr val="bg1"/>
            </a:solidFill>
            <a:miter lim="800000"/>
            <a:headEnd/>
            <a:tailEnd/>
          </a:ln>
          <a:effectLst/>
        </p:spPr>
        <p:txBody>
          <a:bodyPr/>
          <a:lstStyle/>
          <a:p>
            <a:pPr>
              <a:spcBef>
                <a:spcPct val="20000"/>
              </a:spcBef>
            </a:pPr>
            <a:r>
              <a:rPr lang="en-US" sz="2300" dirty="0">
                <a:solidFill>
                  <a:schemeClr val="bg1"/>
                </a:solidFill>
              </a:rPr>
              <a:t>These graphs show the force of muscle contraction with time. </a:t>
            </a:r>
            <a:r>
              <a:rPr lang="en-US" sz="2300" b="1" dirty="0">
                <a:solidFill>
                  <a:schemeClr val="bg1"/>
                </a:solidFill>
              </a:rPr>
              <a:t>(A) </a:t>
            </a:r>
            <a:r>
              <a:rPr lang="en-US" sz="2300" dirty="0">
                <a:solidFill>
                  <a:schemeClr val="bg1"/>
                </a:solidFill>
              </a:rPr>
              <a:t>A simple muscle twitch has three periods: latent, contraction, and relaxation. </a:t>
            </a:r>
            <a:r>
              <a:rPr lang="en-US" sz="2300" b="1" dirty="0">
                <a:solidFill>
                  <a:schemeClr val="bg1"/>
                </a:solidFill>
              </a:rPr>
              <a:t>(B) </a:t>
            </a:r>
            <a:r>
              <a:rPr lang="en-US" sz="2300" dirty="0">
                <a:solidFill>
                  <a:schemeClr val="bg1"/>
                </a:solidFill>
              </a:rPr>
              <a:t>When a muscle is not allowed to relax completely between stimuli, the contraction gradually increases in intensity until it reaches a maximum, which is sustained until the muscle fatigues.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Twitch</a:t>
            </a:r>
            <a:endParaRPr lang="en-US" dirty="0"/>
          </a:p>
        </p:txBody>
      </p:sp>
      <p:sp>
        <p:nvSpPr>
          <p:cNvPr id="3" name="Content Placeholder 2"/>
          <p:cNvSpPr>
            <a:spLocks noGrp="1"/>
          </p:cNvSpPr>
          <p:nvPr>
            <p:ph idx="1"/>
          </p:nvPr>
        </p:nvSpPr>
        <p:spPr>
          <a:xfrm>
            <a:off x="424260" y="2161635"/>
            <a:ext cx="8262540" cy="4339765"/>
          </a:xfrm>
        </p:spPr>
        <p:txBody>
          <a:bodyPr>
            <a:normAutofit/>
          </a:bodyPr>
          <a:lstStyle/>
          <a:p>
            <a:r>
              <a:rPr lang="en-US" sz="2400" b="1" i="1" dirty="0" smtClean="0">
                <a:effectLst>
                  <a:outerShdw blurRad="50800" dist="38100" algn="tr" rotWithShape="0">
                    <a:prstClr val="black">
                      <a:alpha val="40000"/>
                    </a:prstClr>
                  </a:outerShdw>
                </a:effectLst>
              </a:rPr>
              <a:t>Slow twitch</a:t>
            </a:r>
            <a:r>
              <a:rPr lang="en-US" sz="2400" i="1" dirty="0" smtClean="0">
                <a:effectLst>
                  <a:outerShdw blurRad="50800" dist="38100" algn="tr" rotWithShape="0">
                    <a:prstClr val="black">
                      <a:alpha val="40000"/>
                    </a:prstClr>
                  </a:outerShdw>
                </a:effectLst>
              </a:rPr>
              <a:t> </a:t>
            </a:r>
            <a:r>
              <a:rPr lang="en-US" sz="2400" dirty="0" smtClean="0">
                <a:effectLst>
                  <a:outerShdw blurRad="50800" dist="38100" algn="tr" rotWithShape="0">
                    <a:prstClr val="black">
                      <a:alpha val="40000"/>
                    </a:prstClr>
                  </a:outerShdw>
                </a:effectLst>
              </a:rPr>
              <a:t>– smaller muscle fibers that contract slowly and resist fatigue because they are surrounded by more blood vessels and have </a:t>
            </a:r>
            <a:r>
              <a:rPr lang="en-US" sz="2400" b="1" dirty="0" smtClean="0">
                <a:effectLst>
                  <a:outerShdw blurRad="50800" dist="38100" algn="tr" rotWithShape="0">
                    <a:prstClr val="black">
                      <a:alpha val="40000"/>
                    </a:prstClr>
                  </a:outerShdw>
                </a:effectLst>
              </a:rPr>
              <a:t>more mitochondria</a:t>
            </a:r>
            <a:r>
              <a:rPr lang="en-US" sz="2400" dirty="0" smtClean="0">
                <a:effectLst>
                  <a:outerShdw blurRad="50800" dist="38100" algn="tr" rotWithShape="0">
                    <a:prstClr val="black">
                      <a:alpha val="40000"/>
                    </a:prstClr>
                  </a:outerShdw>
                </a:effectLst>
              </a:rPr>
              <a:t>.  </a:t>
            </a:r>
          </a:p>
          <a:p>
            <a:r>
              <a:rPr lang="en-US" sz="2400" dirty="0" smtClean="0">
                <a:effectLst>
                  <a:outerShdw blurRad="50800" dist="38100" algn="tr" rotWithShape="0">
                    <a:prstClr val="black">
                      <a:alpha val="40000"/>
                    </a:prstClr>
                  </a:outerShdw>
                </a:effectLst>
              </a:rPr>
              <a:t>	i.e.  postural back muscles, leg muscles</a:t>
            </a:r>
          </a:p>
          <a:p>
            <a:r>
              <a:rPr lang="en-US" sz="2400" b="1" i="1" dirty="0" smtClean="0">
                <a:effectLst>
                  <a:outerShdw blurRad="50800" dist="38100" algn="tr" rotWithShape="0">
                    <a:prstClr val="black">
                      <a:alpha val="40000"/>
                    </a:prstClr>
                  </a:outerShdw>
                </a:effectLst>
              </a:rPr>
              <a:t>Fast twitch</a:t>
            </a:r>
            <a:r>
              <a:rPr lang="en-US" sz="2400" dirty="0" smtClean="0">
                <a:effectLst>
                  <a:outerShdw blurRad="50800" dist="38100" algn="tr" rotWithShape="0">
                    <a:prstClr val="black">
                      <a:alpha val="40000"/>
                    </a:prstClr>
                  </a:outerShdw>
                </a:effectLst>
              </a:rPr>
              <a:t>– larger muscle fibers that contract quickly to give more power, but depend upon anaerobic energy production.  They are rich in glycogen, and have </a:t>
            </a:r>
            <a:r>
              <a:rPr lang="en-US" sz="2400" b="1" dirty="0" smtClean="0">
                <a:effectLst>
                  <a:outerShdw blurRad="50800" dist="38100" algn="tr" rotWithShape="0">
                    <a:prstClr val="black">
                      <a:alpha val="40000"/>
                    </a:prstClr>
                  </a:outerShdw>
                </a:effectLst>
              </a:rPr>
              <a:t>fewer mitochondria</a:t>
            </a:r>
            <a:r>
              <a:rPr lang="en-US" sz="2400" dirty="0" smtClean="0">
                <a:effectLst>
                  <a:outerShdw blurRad="50800" dist="38100" algn="tr" rotWithShape="0">
                    <a:prstClr val="black">
                      <a:alpha val="40000"/>
                    </a:prstClr>
                  </a:outerShdw>
                </a:effectLst>
              </a:rPr>
              <a:t> and blood vessels surrounding them.</a:t>
            </a:r>
          </a:p>
          <a:p>
            <a:r>
              <a:rPr lang="en-US" sz="2400" dirty="0" smtClean="0">
                <a:effectLst>
                  <a:outerShdw blurRad="50800" dist="38100" algn="tr" rotWithShape="0">
                    <a:prstClr val="black">
                      <a:alpha val="40000"/>
                    </a:prstClr>
                  </a:outerShdw>
                </a:effectLst>
              </a:rPr>
              <a:t>	i.e. lateral rectus muscle in the eye, biceps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1925402"/>
          </a:xfrm>
          <a:ln/>
        </p:spPr>
        <p:txBody>
          <a:bodyPr/>
          <a:lstStyle/>
          <a:p>
            <a:pPr algn="l"/>
            <a:r>
              <a:rPr lang="en-US" sz="2800" dirty="0"/>
              <a:t>Skeletal muscles have different proportions of fast-twitch and slow-twitch </a:t>
            </a:r>
            <a:r>
              <a:rPr lang="en-US" sz="2800" dirty="0" err="1"/>
              <a:t>fibres</a:t>
            </a:r>
            <a:r>
              <a:rPr lang="en-US" sz="2800" dirty="0"/>
              <a:t>. Thus, the force </a:t>
            </a:r>
            <a:r>
              <a:rPr lang="en-US" sz="2800" dirty="0" smtClean="0"/>
              <a:t>and response </a:t>
            </a:r>
            <a:r>
              <a:rPr lang="en-US" sz="2800" dirty="0"/>
              <a:t>times of their contractions differ.</a:t>
            </a:r>
          </a:p>
        </p:txBody>
      </p:sp>
      <p:pic>
        <p:nvPicPr>
          <p:cNvPr id="45059" name="Picture 3"/>
          <p:cNvPicPr>
            <a:picLocks noChangeAspect="1" noChangeArrowheads="1"/>
          </p:cNvPicPr>
          <p:nvPr/>
        </p:nvPicPr>
        <p:blipFill>
          <a:blip r:embed="rId2" cstate="print"/>
          <a:srcRect/>
          <a:stretch>
            <a:fillRect/>
          </a:stretch>
        </p:blipFill>
        <p:spPr bwMode="auto">
          <a:xfrm>
            <a:off x="232235" y="2276850"/>
            <a:ext cx="8451880" cy="4237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The effects of exercise</a:t>
            </a:r>
          </a:p>
        </p:txBody>
      </p:sp>
      <p:sp>
        <p:nvSpPr>
          <p:cNvPr id="61443" name="Rectangle 3"/>
          <p:cNvSpPr>
            <a:spLocks noGrp="1" noChangeArrowheads="1"/>
          </p:cNvSpPr>
          <p:nvPr>
            <p:ph type="body" idx="1"/>
          </p:nvPr>
        </p:nvSpPr>
        <p:spPr>
          <a:xfrm>
            <a:off x="381000" y="2276850"/>
            <a:ext cx="5410200" cy="3930275"/>
          </a:xfrm>
        </p:spPr>
        <p:txBody>
          <a:bodyPr/>
          <a:lstStyle/>
          <a:p>
            <a:r>
              <a:rPr lang="en-US" dirty="0"/>
              <a:t>Endurance training – increases the development of slow-twitch muscle </a:t>
            </a:r>
            <a:r>
              <a:rPr lang="en-US" dirty="0" err="1"/>
              <a:t>fibres</a:t>
            </a:r>
            <a:r>
              <a:rPr lang="en-US" dirty="0"/>
              <a:t> and has no impact on the size of the muscles.</a:t>
            </a:r>
          </a:p>
          <a:p>
            <a:r>
              <a:rPr lang="en-US" dirty="0"/>
              <a:t>Resistance / strength training – thickens fast-twitch muscles, causing an increase in muscle size.</a:t>
            </a:r>
          </a:p>
        </p:txBody>
      </p:sp>
      <p:pic>
        <p:nvPicPr>
          <p:cNvPr id="61444" name="Picture 4" descr="end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19200"/>
            <a:ext cx="16383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weight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530" y="3692525"/>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36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Continued…</a:t>
            </a:r>
            <a:endParaRPr lang="en-US" dirty="0"/>
          </a:p>
        </p:txBody>
      </p:sp>
      <p:sp>
        <p:nvSpPr>
          <p:cNvPr id="57347" name="Rectangle 3"/>
          <p:cNvSpPr>
            <a:spLocks noGrp="1" noChangeArrowheads="1"/>
          </p:cNvSpPr>
          <p:nvPr>
            <p:ph type="body" idx="1"/>
          </p:nvPr>
        </p:nvSpPr>
        <p:spPr/>
        <p:txBody>
          <a:bodyPr/>
          <a:lstStyle/>
          <a:p>
            <a:r>
              <a:rPr lang="en-US" b="1" i="1" dirty="0"/>
              <a:t>Tetanus:</a:t>
            </a:r>
            <a:r>
              <a:rPr lang="en-US" dirty="0"/>
              <a:t> a state of constant muscle contraction. Often caused by bites, or rusted metals entering the blood stream.</a:t>
            </a:r>
          </a:p>
          <a:p>
            <a:r>
              <a:rPr lang="en-US" b="1" i="1" dirty="0"/>
              <a:t>Muscle spasms</a:t>
            </a:r>
            <a:r>
              <a:rPr lang="en-US" dirty="0"/>
              <a:t>: involuntary contraction of a muscle. Often caused by a pinched nerve.</a:t>
            </a:r>
          </a:p>
          <a:p>
            <a:pPr>
              <a:buFont typeface="Wingdings" panose="05000000000000000000" pitchFamily="2" charset="2"/>
              <a:buNone/>
            </a:pPr>
            <a:endParaRPr lang="en-US" dirty="0"/>
          </a:p>
          <a:p>
            <a:pPr lvl="1">
              <a:buFont typeface="Wingdings" panose="05000000000000000000" pitchFamily="2" charset="2"/>
              <a:buNone/>
            </a:pPr>
            <a:endParaRPr lang="en-US" dirty="0"/>
          </a:p>
          <a:p>
            <a:endParaRPr lang="en-US" dirty="0"/>
          </a:p>
        </p:txBody>
      </p:sp>
    </p:spTree>
    <p:extLst>
      <p:ext uri="{BB962C8B-B14F-4D97-AF65-F5344CB8AC3E}">
        <p14:creationId xmlns:p14="http://schemas.microsoft.com/office/powerpoint/2010/main" val="258438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p:spPr>
        <p:txBody>
          <a:bodyPr/>
          <a:lstStyle/>
          <a:p>
            <a:r>
              <a:rPr lang="en-US"/>
              <a:t>10.1 Movement and Muscle Tissue</a:t>
            </a:r>
          </a:p>
        </p:txBody>
      </p:sp>
      <p:sp>
        <p:nvSpPr>
          <p:cNvPr id="16387" name="Rectangle 3"/>
          <p:cNvSpPr>
            <a:spLocks noGrp="1" noChangeArrowheads="1"/>
          </p:cNvSpPr>
          <p:nvPr>
            <p:ph idx="1"/>
          </p:nvPr>
        </p:nvSpPr>
        <p:spPr>
          <a:xfrm>
            <a:off x="457200" y="2238444"/>
            <a:ext cx="8229600" cy="3917311"/>
          </a:xfrm>
          <a:ln/>
        </p:spPr>
        <p:txBody>
          <a:bodyPr>
            <a:noAutofit/>
          </a:bodyPr>
          <a:lstStyle/>
          <a:p>
            <a:pPr>
              <a:buFontTx/>
              <a:buNone/>
            </a:pPr>
            <a:r>
              <a:rPr lang="en-US" sz="2800" dirty="0"/>
              <a:t>In this section, you will:</a:t>
            </a:r>
          </a:p>
          <a:p>
            <a:r>
              <a:rPr lang="en-US" sz="2800" b="1" dirty="0"/>
              <a:t>observe </a:t>
            </a:r>
            <a:r>
              <a:rPr lang="en-US" sz="2800" dirty="0"/>
              <a:t>and </a:t>
            </a:r>
            <a:r>
              <a:rPr lang="en-US" sz="2800" b="1" dirty="0"/>
              <a:t>compare </a:t>
            </a:r>
            <a:r>
              <a:rPr lang="en-US" sz="2800" dirty="0"/>
              <a:t>the three types of muscle tissue</a:t>
            </a:r>
          </a:p>
          <a:p>
            <a:r>
              <a:rPr lang="en-US" sz="2800" b="1" dirty="0"/>
              <a:t>describe</a:t>
            </a:r>
            <a:r>
              <a:rPr lang="en-US" sz="2800" dirty="0"/>
              <a:t>, in general, the action of </a:t>
            </a:r>
            <a:r>
              <a:rPr lang="en-US" sz="2800" dirty="0" err="1"/>
              <a:t>actin</a:t>
            </a:r>
            <a:r>
              <a:rPr lang="en-US" sz="2800" dirty="0"/>
              <a:t> and myosin in muscle contraction and heat production</a:t>
            </a:r>
          </a:p>
          <a:p>
            <a:r>
              <a:rPr lang="en-US" sz="2800" b="1" dirty="0"/>
              <a:t>identify </a:t>
            </a:r>
            <a:r>
              <a:rPr lang="en-US" sz="2800" dirty="0"/>
              <a:t>the sources of energy for muscle contraction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Homework:</a:t>
            </a:r>
            <a:endParaRPr lang="en-US" sz="5400" dirty="0"/>
          </a:p>
        </p:txBody>
      </p:sp>
      <p:sp>
        <p:nvSpPr>
          <p:cNvPr id="3" name="Content Placeholder 2"/>
          <p:cNvSpPr>
            <a:spLocks noGrp="1"/>
          </p:cNvSpPr>
          <p:nvPr>
            <p:ph idx="1"/>
          </p:nvPr>
        </p:nvSpPr>
        <p:spPr/>
        <p:txBody>
          <a:bodyPr>
            <a:normAutofit/>
          </a:bodyPr>
          <a:lstStyle/>
          <a:p>
            <a:r>
              <a:rPr lang="en-US" sz="5400" dirty="0" smtClean="0"/>
              <a:t>Page 349</a:t>
            </a:r>
          </a:p>
          <a:p>
            <a:r>
              <a:rPr lang="en-US" sz="5400" dirty="0" smtClean="0"/>
              <a:t>Questions: 1,2,3,6,8-13</a:t>
            </a:r>
            <a:endParaRPr lang="en-US" sz="5400" dirty="0"/>
          </a:p>
        </p:txBody>
      </p:sp>
    </p:spTree>
    <p:extLst>
      <p:ext uri="{BB962C8B-B14F-4D97-AF65-F5344CB8AC3E}">
        <p14:creationId xmlns:p14="http://schemas.microsoft.com/office/powerpoint/2010/main" val="3110945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p:spPr>
        <p:txBody>
          <a:bodyPr/>
          <a:lstStyle/>
          <a:p>
            <a:r>
              <a:rPr lang="en-US"/>
              <a:t>Chapter 10 Review</a:t>
            </a:r>
          </a:p>
        </p:txBody>
      </p:sp>
      <p:sp>
        <p:nvSpPr>
          <p:cNvPr id="30723" name="Rectangle 3"/>
          <p:cNvSpPr>
            <a:spLocks noGrp="1" noChangeArrowheads="1"/>
          </p:cNvSpPr>
          <p:nvPr>
            <p:ph idx="1"/>
          </p:nvPr>
        </p:nvSpPr>
        <p:spPr>
          <a:xfrm>
            <a:off x="457200" y="2276850"/>
            <a:ext cx="8229600" cy="3687387"/>
          </a:xfrm>
          <a:ln/>
        </p:spPr>
        <p:txBody>
          <a:bodyPr/>
          <a:lstStyle/>
          <a:p>
            <a:r>
              <a:rPr lang="en-US" dirty="0"/>
              <a:t>What body systems do muscles support?</a:t>
            </a:r>
          </a:p>
          <a:p>
            <a:r>
              <a:rPr lang="en-US" dirty="0"/>
              <a:t>How do muscles support these systems?</a:t>
            </a:r>
          </a:p>
          <a:p>
            <a:r>
              <a:rPr lang="en-US" dirty="0"/>
              <a:t>Explain the difference in muscle composition between a person who is not active versus someone who is very active?</a:t>
            </a:r>
          </a:p>
          <a:p>
            <a:r>
              <a:rPr lang="en-US" dirty="0"/>
              <a:t>Describe two different types of muscle injuries. Recommend appropriate treatments for each.</a:t>
            </a:r>
          </a:p>
          <a:p>
            <a:r>
              <a:rPr lang="en-US" dirty="0"/>
              <a:t>Explain how muscles change with strength training? With endurance training? With inactivity?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7"/>
            <a:ext cx="8229600" cy="2117427"/>
          </a:xfrm>
          <a:ln/>
        </p:spPr>
        <p:txBody>
          <a:bodyPr/>
          <a:lstStyle/>
          <a:p>
            <a:r>
              <a:rPr lang="en-US" sz="2800" dirty="0" smtClean="0"/>
              <a:t>Summary: Chapter </a:t>
            </a:r>
            <a:r>
              <a:rPr lang="en-US" sz="2800" dirty="0"/>
              <a:t>10 The Muscular System and Homeostasis</a:t>
            </a:r>
          </a:p>
        </p:txBody>
      </p:sp>
      <p:sp>
        <p:nvSpPr>
          <p:cNvPr id="25603" name="Rectangle 3"/>
          <p:cNvSpPr>
            <a:spLocks noGrp="1" noChangeArrowheads="1"/>
          </p:cNvSpPr>
          <p:nvPr>
            <p:ph idx="1"/>
          </p:nvPr>
        </p:nvSpPr>
        <p:spPr>
          <a:xfrm>
            <a:off x="232235" y="2161634"/>
            <a:ext cx="8717935" cy="4493385"/>
          </a:xfrm>
          <a:ln/>
        </p:spPr>
        <p:txBody>
          <a:bodyPr>
            <a:normAutofit/>
          </a:bodyPr>
          <a:lstStyle/>
          <a:p>
            <a:pPr>
              <a:lnSpc>
                <a:spcPct val="80000"/>
              </a:lnSpc>
              <a:buFontTx/>
              <a:buNone/>
            </a:pPr>
            <a:r>
              <a:rPr lang="en-US" sz="2800" dirty="0" smtClean="0"/>
              <a:t>Summary:</a:t>
            </a:r>
            <a:endParaRPr lang="en-US" sz="2800" dirty="0"/>
          </a:p>
          <a:p>
            <a:pPr>
              <a:lnSpc>
                <a:spcPct val="80000"/>
              </a:lnSpc>
            </a:pPr>
            <a:r>
              <a:rPr lang="en-US" sz="2800" dirty="0" smtClean="0"/>
              <a:t>Three </a:t>
            </a:r>
            <a:r>
              <a:rPr lang="en-US" sz="2800" dirty="0"/>
              <a:t>types of skeletal muscle—slow-twitch, fast-twitch, and an intermediate  type—are found in different parts of the body.</a:t>
            </a:r>
          </a:p>
          <a:p>
            <a:pPr>
              <a:lnSpc>
                <a:spcPct val="80000"/>
              </a:lnSpc>
            </a:pPr>
            <a:r>
              <a:rPr lang="en-US" sz="2800" dirty="0"/>
              <a:t>Muscles atrophy with inadequate stimulation and can hypertrophy with appropriate repeated stimulation.</a:t>
            </a:r>
          </a:p>
          <a:p>
            <a:pPr>
              <a:lnSpc>
                <a:spcPct val="80000"/>
              </a:lnSpc>
            </a:pPr>
            <a:r>
              <a:rPr lang="en-US" sz="2800" dirty="0"/>
              <a:t>The muscular system works with other body systems to maintain homeostasis.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Muscles</a:t>
            </a:r>
          </a:p>
        </p:txBody>
      </p:sp>
      <p:sp>
        <p:nvSpPr>
          <p:cNvPr id="4099" name="Rectangle 3"/>
          <p:cNvSpPr>
            <a:spLocks noGrp="1" noChangeArrowheads="1"/>
          </p:cNvSpPr>
          <p:nvPr>
            <p:ph type="body" idx="1"/>
          </p:nvPr>
        </p:nvSpPr>
        <p:spPr>
          <a:xfrm>
            <a:off x="457200" y="2084824"/>
            <a:ext cx="8458200" cy="4544575"/>
          </a:xfrm>
        </p:spPr>
        <p:txBody>
          <a:bodyPr/>
          <a:lstStyle/>
          <a:p>
            <a:r>
              <a:rPr lang="en-US" dirty="0" err="1">
                <a:hlinkClick r:id="rId3"/>
              </a:rPr>
              <a:t>Howstuffworks</a:t>
            </a:r>
            <a:r>
              <a:rPr lang="en-US" dirty="0">
                <a:hlinkClick r:id="rId3"/>
              </a:rPr>
              <a:t> "Cardiac and Smooth Muscle"</a:t>
            </a:r>
            <a:endParaRPr lang="en-US" dirty="0"/>
          </a:p>
        </p:txBody>
      </p:sp>
      <p:pic>
        <p:nvPicPr>
          <p:cNvPr id="4101" name="Picture 5" descr="1000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415493"/>
            <a:ext cx="41148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96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313785"/>
            <a:ext cx="3810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104" name="Text Box 8"/>
          <p:cNvSpPr txBox="1">
            <a:spLocks noChangeArrowheads="1"/>
          </p:cNvSpPr>
          <p:nvPr/>
        </p:nvSpPr>
        <p:spPr bwMode="auto">
          <a:xfrm>
            <a:off x="4800600" y="51054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atin typeface="Arial" panose="020B0604020202020204" pitchFamily="34" charset="0"/>
              </a:rPr>
              <a:t>The 3 main types of Muscles</a:t>
            </a:r>
          </a:p>
        </p:txBody>
      </p:sp>
    </p:spTree>
    <p:extLst>
      <p:ext uri="{BB962C8B-B14F-4D97-AF65-F5344CB8AC3E}">
        <p14:creationId xmlns:p14="http://schemas.microsoft.com/office/powerpoint/2010/main" val="2534957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818711"/>
            <a:ext cx="8229600" cy="444663"/>
          </a:xfrm>
        </p:spPr>
        <p:txBody>
          <a:bodyPr/>
          <a:lstStyle/>
          <a:p>
            <a:r>
              <a:rPr lang="en-US" dirty="0"/>
              <a:t>The body has more then 600 muscles!</a:t>
            </a:r>
          </a:p>
          <a:p>
            <a:endParaRPr lang="en-US" dirty="0"/>
          </a:p>
        </p:txBody>
      </p:sp>
      <p:pic>
        <p:nvPicPr>
          <p:cNvPr id="36870" name="Picture 6" descr="Muscular-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915" y="1248356"/>
            <a:ext cx="4186145" cy="544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4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350838"/>
            <a:ext cx="8454565" cy="1618772"/>
          </a:xfrm>
        </p:spPr>
        <p:txBody>
          <a:bodyPr>
            <a:normAutofit/>
          </a:bodyPr>
          <a:lstStyle/>
          <a:p>
            <a:r>
              <a:rPr lang="en-US" dirty="0" smtClean="0"/>
              <a:t>Types of Muscles</a:t>
            </a:r>
            <a:endParaRPr lang="en-US" dirty="0"/>
          </a:p>
        </p:txBody>
      </p:sp>
      <p:sp>
        <p:nvSpPr>
          <p:cNvPr id="4" name="Content Placeholder 3"/>
          <p:cNvSpPr>
            <a:spLocks noGrp="1"/>
          </p:cNvSpPr>
          <p:nvPr>
            <p:ph idx="1"/>
          </p:nvPr>
        </p:nvSpPr>
        <p:spPr>
          <a:xfrm>
            <a:off x="309045" y="2161634"/>
            <a:ext cx="8377755" cy="4416575"/>
          </a:xfrm>
        </p:spPr>
        <p:txBody>
          <a:bodyPr>
            <a:normAutofit fontScale="85000" lnSpcReduction="10000"/>
          </a:bodyPr>
          <a:lstStyle/>
          <a:p>
            <a:r>
              <a:rPr lang="en-US" sz="2800" b="1" i="1" dirty="0" smtClean="0">
                <a:effectLst>
                  <a:outerShdw blurRad="50800" dist="38100" algn="tr" rotWithShape="0">
                    <a:prstClr val="black">
                      <a:alpha val="40000"/>
                    </a:prstClr>
                  </a:outerShdw>
                </a:effectLst>
              </a:rPr>
              <a:t>Cardiac Muscles:</a:t>
            </a:r>
            <a:r>
              <a:rPr lang="en-US" sz="2800" dirty="0" smtClean="0">
                <a:effectLst>
                  <a:outerShdw blurRad="50800" dist="38100" algn="tr" rotWithShape="0">
                    <a:prstClr val="black">
                      <a:alpha val="40000"/>
                    </a:prstClr>
                  </a:outerShdw>
                </a:effectLst>
              </a:rPr>
              <a:t> heart muscles: Found only in the </a:t>
            </a:r>
            <a:r>
              <a:rPr lang="en-US" sz="2800" u="sng" dirty="0" smtClean="0">
                <a:effectLst>
                  <a:outerShdw blurRad="50800" dist="38100" algn="tr" rotWithShape="0">
                    <a:prstClr val="black">
                      <a:alpha val="40000"/>
                    </a:prstClr>
                  </a:outerShdw>
                </a:effectLst>
              </a:rPr>
              <a:t>heart</a:t>
            </a:r>
          </a:p>
          <a:p>
            <a:r>
              <a:rPr lang="en-US" sz="2800" i="1" dirty="0" smtClean="0">
                <a:effectLst>
                  <a:outerShdw blurRad="50800" dist="38100" algn="tr" rotWithShape="0">
                    <a:prstClr val="black">
                      <a:alpha val="40000"/>
                    </a:prstClr>
                  </a:outerShdw>
                </a:effectLst>
              </a:rPr>
              <a:t>Involuntary contraction</a:t>
            </a:r>
            <a:r>
              <a:rPr lang="en-US" sz="2800" dirty="0" smtClean="0">
                <a:effectLst>
                  <a:outerShdw blurRad="50800" dist="38100" algn="tr" rotWithShape="0">
                    <a:prstClr val="black">
                      <a:alpha val="40000"/>
                    </a:prstClr>
                  </a:outerShdw>
                </a:effectLst>
              </a:rPr>
              <a:t> </a:t>
            </a:r>
            <a:r>
              <a:rPr lang="en-US" sz="2800" i="1" dirty="0" smtClean="0">
                <a:effectLst>
                  <a:outerShdw blurRad="50800" dist="38100" algn="tr" rotWithShape="0">
                    <a:prstClr val="black">
                      <a:alpha val="40000"/>
                    </a:prstClr>
                  </a:outerShdw>
                </a:effectLst>
              </a:rPr>
              <a:t>and relaxation</a:t>
            </a:r>
            <a:r>
              <a:rPr lang="en-US" sz="2800" dirty="0" smtClean="0">
                <a:effectLst>
                  <a:outerShdw blurRad="50800" dist="38100" algn="tr" rotWithShape="0">
                    <a:prstClr val="black">
                      <a:alpha val="40000"/>
                    </a:prstClr>
                  </a:outerShdw>
                </a:effectLst>
              </a:rPr>
              <a:t>. Why? It is controlled by nerves of the autonomic nervous system and always has to be pumping in order to pump blood (which contains oxygen, nutrients, and other important molecules) to all of the cells of the body. </a:t>
            </a:r>
          </a:p>
          <a:p>
            <a:r>
              <a:rPr lang="en-US" sz="2800" b="1" i="1" dirty="0" smtClean="0">
                <a:effectLst>
                  <a:outerShdw blurRad="50800" dist="38100" algn="tr" rotWithShape="0">
                    <a:prstClr val="black">
                      <a:alpha val="40000"/>
                    </a:prstClr>
                  </a:outerShdw>
                </a:effectLst>
              </a:rPr>
              <a:t>Skeletal Muscles</a:t>
            </a:r>
          </a:p>
          <a:p>
            <a:r>
              <a:rPr lang="en-US" sz="2800" dirty="0" smtClean="0">
                <a:effectLst>
                  <a:outerShdw blurRad="50800" dist="38100" algn="tr" rotWithShape="0">
                    <a:prstClr val="black">
                      <a:alpha val="40000"/>
                    </a:prstClr>
                  </a:outerShdw>
                </a:effectLst>
              </a:rPr>
              <a:t> -Unlike cardiac and smooth muscles, these type of muscles are voluntarily controlled. These muscles allow you to walk, talk, ride a bike, swim, jump, etc. Skeletal muscles attach to bones by </a:t>
            </a:r>
            <a:r>
              <a:rPr lang="en-US" sz="2800" i="1" dirty="0" smtClean="0">
                <a:effectLst>
                  <a:outerShdw blurRad="50800" dist="38100" algn="tr" rotWithShape="0">
                    <a:prstClr val="black">
                      <a:alpha val="40000"/>
                    </a:prstClr>
                  </a:outerShdw>
                </a:effectLst>
              </a:rPr>
              <a:t>tendons </a:t>
            </a:r>
            <a:r>
              <a:rPr lang="en-US" sz="2800" dirty="0" smtClean="0">
                <a:effectLst>
                  <a:outerShdw blurRad="50800" dist="38100" algn="tr" rotWithShape="0">
                    <a:prstClr val="black">
                      <a:alpha val="40000"/>
                    </a:prstClr>
                  </a:outerShdw>
                </a:effectLst>
              </a:rPr>
              <a:t>Skeletal muscles are key in helping you keep warm. 80% or all energy used in muscle contraction is lost as </a:t>
            </a:r>
            <a:r>
              <a:rPr lang="en-US" sz="2800" i="1" dirty="0" smtClean="0">
                <a:effectLst>
                  <a:outerShdw blurRad="50800" dist="38100" algn="tr" rotWithShape="0">
                    <a:prstClr val="black">
                      <a:alpha val="40000"/>
                    </a:prstClr>
                  </a:outerShdw>
                </a:effectLst>
              </a:rPr>
              <a:t>heat</a:t>
            </a:r>
            <a:r>
              <a:rPr lang="en-US" sz="2800" dirty="0" smtClean="0">
                <a:effectLst>
                  <a:outerShdw blurRad="50800" dist="38100" algn="tr" rotWithShape="0">
                    <a:prstClr val="black">
                      <a:alpha val="40000"/>
                    </a:prstClr>
                  </a:outerShdw>
                </a:effectLst>
              </a:rPr>
              <a:t>!</a:t>
            </a:r>
            <a:endParaRPr lang="en-US" sz="28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625434"/>
            <a:ext cx="8454565" cy="1190555"/>
          </a:xfrm>
        </p:spPr>
        <p:txBody>
          <a:bodyPr>
            <a:normAutofit/>
          </a:bodyPr>
          <a:lstStyle/>
          <a:p>
            <a:r>
              <a:rPr lang="en-US" dirty="0" smtClean="0"/>
              <a:t>Types of Muscles</a:t>
            </a:r>
            <a:endParaRPr lang="en-US" dirty="0"/>
          </a:p>
        </p:txBody>
      </p:sp>
      <p:sp>
        <p:nvSpPr>
          <p:cNvPr id="4" name="Content Placeholder 3"/>
          <p:cNvSpPr>
            <a:spLocks noGrp="1"/>
          </p:cNvSpPr>
          <p:nvPr>
            <p:ph idx="1"/>
          </p:nvPr>
        </p:nvSpPr>
        <p:spPr>
          <a:xfrm>
            <a:off x="309045" y="2315254"/>
            <a:ext cx="8377755" cy="4262955"/>
          </a:xfrm>
        </p:spPr>
        <p:txBody>
          <a:bodyPr>
            <a:normAutofit/>
          </a:bodyPr>
          <a:lstStyle/>
          <a:p>
            <a:r>
              <a:rPr lang="en-US" sz="2800" b="1" dirty="0" smtClean="0">
                <a:effectLst>
                  <a:outerShdw blurRad="50800" dist="38100" algn="tr" rotWithShape="0">
                    <a:prstClr val="black">
                      <a:alpha val="40000"/>
                    </a:prstClr>
                  </a:outerShdw>
                </a:effectLst>
              </a:rPr>
              <a:t>Smooth Muscles</a:t>
            </a:r>
            <a:r>
              <a:rPr lang="en-US" sz="2800" dirty="0" smtClean="0">
                <a:effectLst>
                  <a:outerShdw blurRad="50800" dist="38100" algn="tr" rotWithShape="0">
                    <a:prstClr val="black">
                      <a:alpha val="40000"/>
                    </a:prstClr>
                  </a:outerShdw>
                </a:effectLst>
              </a:rPr>
              <a:t>: lining of gut and organs</a:t>
            </a:r>
          </a:p>
          <a:p>
            <a:r>
              <a:rPr lang="en-US" sz="2800" dirty="0" smtClean="0">
                <a:effectLst>
                  <a:outerShdw blurRad="50800" dist="38100" algn="tr" rotWithShape="0">
                    <a:prstClr val="black">
                      <a:alpha val="40000"/>
                    </a:prstClr>
                  </a:outerShdw>
                </a:effectLst>
              </a:rPr>
              <a:t>Found in the hollow parts of the body, for instance the lining of organs such as: the stomach, esophagus, uterus, and walls of blood vessels.</a:t>
            </a:r>
          </a:p>
          <a:p>
            <a:r>
              <a:rPr lang="en-US" sz="2800" dirty="0" smtClean="0">
                <a:effectLst>
                  <a:outerShdw blurRad="50800" dist="38100" algn="tr" rotWithShape="0">
                    <a:prstClr val="black">
                      <a:alpha val="40000"/>
                    </a:prstClr>
                  </a:outerShdw>
                </a:effectLst>
              </a:rPr>
              <a:t>-Smooth muscle contractions are required for such things as: pushing food through the digestive system or pushing a baby through the vagina. Similar to cardiac muscles contraction, smooth muscle contraction is </a:t>
            </a:r>
            <a:r>
              <a:rPr lang="en-US" sz="2800" i="1" dirty="0" smtClean="0">
                <a:effectLst>
                  <a:outerShdw blurRad="50800" dist="38100" algn="tr" rotWithShape="0">
                    <a:prstClr val="black">
                      <a:alpha val="40000"/>
                    </a:prstClr>
                  </a:outerShdw>
                </a:effectLst>
              </a:rPr>
              <a:t>involuntary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93095" y="-1"/>
            <a:ext cx="7993705" cy="2392065"/>
          </a:xfrm>
          <a:ln/>
        </p:spPr>
        <p:txBody>
          <a:bodyPr/>
          <a:lstStyle/>
          <a:p>
            <a:r>
              <a:rPr lang="en-US" dirty="0"/>
              <a:t>Muscle Cells</a:t>
            </a:r>
          </a:p>
        </p:txBody>
      </p:sp>
      <p:pic>
        <p:nvPicPr>
          <p:cNvPr id="51203" name="Picture 3"/>
          <p:cNvPicPr>
            <a:picLocks noChangeAspect="1" noChangeArrowheads="1"/>
          </p:cNvPicPr>
          <p:nvPr/>
        </p:nvPicPr>
        <p:blipFill>
          <a:blip r:embed="rId2" cstate="print"/>
          <a:srcRect/>
          <a:stretch>
            <a:fillRect/>
          </a:stretch>
        </p:blipFill>
        <p:spPr bwMode="auto">
          <a:xfrm>
            <a:off x="961930" y="1508750"/>
            <a:ext cx="7267575" cy="5205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Review:</a:t>
            </a:r>
            <a:endParaRPr lang="en-US" sz="4400" dirty="0"/>
          </a:p>
        </p:txBody>
      </p:sp>
      <p:sp>
        <p:nvSpPr>
          <p:cNvPr id="3" name="Content Placeholder 2"/>
          <p:cNvSpPr>
            <a:spLocks noGrp="1"/>
          </p:cNvSpPr>
          <p:nvPr>
            <p:ph idx="1"/>
          </p:nvPr>
        </p:nvSpPr>
        <p:spPr/>
        <p:txBody>
          <a:bodyPr>
            <a:normAutofit/>
          </a:bodyPr>
          <a:lstStyle/>
          <a:p>
            <a:r>
              <a:rPr lang="en-US" sz="3600" dirty="0" smtClean="0"/>
              <a:t>What are the three types of muscle?</a:t>
            </a:r>
          </a:p>
          <a:p>
            <a:r>
              <a:rPr lang="en-US" sz="3600" dirty="0" smtClean="0"/>
              <a:t>How are each different?</a:t>
            </a:r>
            <a:endParaRPr lang="en-US" sz="3600" dirty="0"/>
          </a:p>
        </p:txBody>
      </p:sp>
    </p:spTree>
    <p:extLst>
      <p:ext uri="{BB962C8B-B14F-4D97-AF65-F5344CB8AC3E}">
        <p14:creationId xmlns:p14="http://schemas.microsoft.com/office/powerpoint/2010/main" val="371380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271</TotalTime>
  <Words>1742</Words>
  <Application>Microsoft Office PowerPoint</Application>
  <PresentationFormat>On-screen Show (4:3)</PresentationFormat>
  <Paragraphs>147</Paragraphs>
  <Slides>32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Times New Roman</vt:lpstr>
      <vt:lpstr>Trebuchet MS</vt:lpstr>
      <vt:lpstr>Wingdings</vt:lpstr>
      <vt:lpstr>Berlin</vt:lpstr>
      <vt:lpstr>Image</vt:lpstr>
      <vt:lpstr>Chapter 10</vt:lpstr>
      <vt:lpstr>Chapter 10  The Muscular System and Homeostasis</vt:lpstr>
      <vt:lpstr>10.1 Movement and Muscle Tissue</vt:lpstr>
      <vt:lpstr>Muscles</vt:lpstr>
      <vt:lpstr>PowerPoint Presentation</vt:lpstr>
      <vt:lpstr>Types of Muscles</vt:lpstr>
      <vt:lpstr>Types of Muscles</vt:lpstr>
      <vt:lpstr>Muscle Cells</vt:lpstr>
      <vt:lpstr>Review:</vt:lpstr>
      <vt:lpstr>Muscle Function</vt:lpstr>
      <vt:lpstr>Muscle Fibres</vt:lpstr>
      <vt:lpstr>Structure of Skeletal Muscles</vt:lpstr>
      <vt:lpstr>Components of Skeletal Muscle Fibres</vt:lpstr>
      <vt:lpstr>The Mechanism of Muscle Contraction</vt:lpstr>
      <vt:lpstr>The Movement of Actin and Myosin</vt:lpstr>
      <vt:lpstr>Sliding Filament Model</vt:lpstr>
      <vt:lpstr>Calcium Controls Muscle Contractions  http://www.vetmed.wsu.edu/van308/muscleanimation.htm </vt:lpstr>
      <vt:lpstr>During each contraction:</vt:lpstr>
      <vt:lpstr>PowerPoint Presentation</vt:lpstr>
      <vt:lpstr>Summary: Chapter 10 The Muscular System and Homeostasis</vt:lpstr>
      <vt:lpstr>10.2 Muscles, Health, and Homeostasis</vt:lpstr>
      <vt:lpstr>Muscular Atrophy</vt:lpstr>
      <vt:lpstr>Common Disorders &amp; Ailments of Skeletal Muscles</vt:lpstr>
      <vt:lpstr>Muscle Twitch</vt:lpstr>
      <vt:lpstr>Myograms</vt:lpstr>
      <vt:lpstr>Types of Twitch</vt:lpstr>
      <vt:lpstr>Skeletal muscles have different proportions of fast-twitch and slow-twitch fibres. Thus, the force and response times of their contractions differ.</vt:lpstr>
      <vt:lpstr>The effects of exercise</vt:lpstr>
      <vt:lpstr>Continued…</vt:lpstr>
      <vt:lpstr>Homework:</vt:lpstr>
      <vt:lpstr>Chapter 10 Review</vt:lpstr>
      <vt:lpstr>Summary: Chapter 10 The Muscular System and Homeostasis</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leslie_macumber</dc:creator>
  <cp:lastModifiedBy>Rebecca Redding</cp:lastModifiedBy>
  <cp:revision>19</cp:revision>
  <dcterms:created xsi:type="dcterms:W3CDTF">2007-08-29T17:01:03Z</dcterms:created>
  <dcterms:modified xsi:type="dcterms:W3CDTF">2014-12-15T16:55:48Z</dcterms:modified>
</cp:coreProperties>
</file>